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18"/>
  </p:notesMasterIdLst>
  <p:sldIdLst>
    <p:sldId id="303" r:id="rId5"/>
    <p:sldId id="256" r:id="rId6"/>
    <p:sldId id="258" r:id="rId7"/>
    <p:sldId id="301" r:id="rId8"/>
    <p:sldId id="299" r:id="rId9"/>
    <p:sldId id="302" r:id="rId10"/>
    <p:sldId id="261" r:id="rId11"/>
    <p:sldId id="257" r:id="rId12"/>
    <p:sldId id="262" r:id="rId13"/>
    <p:sldId id="291" r:id="rId14"/>
    <p:sldId id="296" r:id="rId15"/>
    <p:sldId id="290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A8982FE-9097-49E8-8227-7DEBAA914970}">
          <p14:sldIdLst>
            <p14:sldId id="303"/>
            <p14:sldId id="256"/>
            <p14:sldId id="258"/>
            <p14:sldId id="301"/>
            <p14:sldId id="299"/>
            <p14:sldId id="302"/>
            <p14:sldId id="261"/>
            <p14:sldId id="257"/>
            <p14:sldId id="262"/>
            <p14:sldId id="291"/>
            <p14:sldId id="296"/>
            <p14:sldId id="290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0A7F6-1BD3-6C46-AE0A-7730B3C35CC1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7F1A4-F31A-8341-A210-8623B3B46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36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5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48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87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47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79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14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6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55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9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21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27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97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33CA-ED5F-47EC-9B15-8770157A50BD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C19A-73AB-46CE-9EE1-382F5F9B9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9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E2A7F-BA41-4E87-89C7-4682382E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5152770"/>
            <a:ext cx="10828022" cy="10531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nl-NL" sz="2400" dirty="0">
                <a:effectLst/>
                <a:latin typeface="Calibri" panose="020F0502020204030204" pitchFamily="34" charset="0"/>
              </a:rPr>
            </a:br>
            <a:br>
              <a:rPr lang="nl-NL" sz="2400" dirty="0">
                <a:effectLst/>
                <a:latin typeface="Calibri" panose="020F0502020204030204" pitchFamily="34" charset="0"/>
              </a:rPr>
            </a:b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sz="5400" b="1" dirty="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9292A6-31DF-42F7-AD04-688B926EE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98" y="111792"/>
            <a:ext cx="4126462" cy="435510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EAFDC91-ADA6-44BE-B695-9534EE9B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68" y="1702919"/>
            <a:ext cx="5455917" cy="141746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1DADB55-1CB4-0D92-CEBB-049C0796344D}"/>
              </a:ext>
            </a:extLst>
          </p:cNvPr>
          <p:cNvSpPr txBox="1"/>
          <p:nvPr/>
        </p:nvSpPr>
        <p:spPr>
          <a:xfrm>
            <a:off x="1019331" y="5021423"/>
            <a:ext cx="1020830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nl-NL" sz="3600" b="1" dirty="0">
                <a:latin typeface="Calibri" panose="020F0502020204030204" pitchFamily="34" charset="0"/>
              </a:rPr>
              <a:t>W</a:t>
            </a:r>
            <a:r>
              <a:rPr lang="nl-NL" sz="3600" b="1" dirty="0">
                <a:effectLst/>
                <a:latin typeface="Calibri" panose="020F0502020204030204" pitchFamily="34" charset="0"/>
              </a:rPr>
              <a:t>erkconferentie Samenwerken in maatwerk</a:t>
            </a:r>
          </a:p>
          <a:p>
            <a:pPr algn="ctr"/>
            <a:r>
              <a:rPr lang="nl-NL" sz="3600" b="1" dirty="0">
                <a:latin typeface="Calibri" panose="020F0502020204030204" pitchFamily="34" charset="0"/>
              </a:rPr>
              <a:t>10 november 2023</a:t>
            </a:r>
            <a:r>
              <a:rPr lang="nl-NL" sz="3600" b="1" dirty="0">
                <a:effectLst/>
                <a:latin typeface="Calibri" panose="020F0502020204030204" pitchFamily="34" charset="0"/>
              </a:rPr>
              <a:t> </a:t>
            </a:r>
            <a:endParaRPr lang="nl-NL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3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FC9596-88DC-44B0-AA96-FF1E88F3C663}"/>
              </a:ext>
            </a:extLst>
          </p:cNvPr>
          <p:cNvSpPr/>
          <p:nvPr/>
        </p:nvSpPr>
        <p:spPr>
          <a:xfrm>
            <a:off x="435736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2014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0FE00-A8D8-4EC6-90EC-9365846177FB}"/>
              </a:ext>
            </a:extLst>
          </p:cNvPr>
          <p:cNvSpPr/>
          <p:nvPr/>
        </p:nvSpPr>
        <p:spPr>
          <a:xfrm>
            <a:off x="1373716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46C7D-CFB9-4D77-8136-2728B85A1412}"/>
              </a:ext>
            </a:extLst>
          </p:cNvPr>
          <p:cNvSpPr/>
          <p:nvPr/>
        </p:nvSpPr>
        <p:spPr>
          <a:xfrm>
            <a:off x="2266139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2016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680EA-DF7C-4E02-9EB9-680D19E53C76}"/>
              </a:ext>
            </a:extLst>
          </p:cNvPr>
          <p:cNvSpPr/>
          <p:nvPr/>
        </p:nvSpPr>
        <p:spPr>
          <a:xfrm>
            <a:off x="3215770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2017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D54D9-2DFE-4D0E-BB0A-52C063177D6C}"/>
              </a:ext>
            </a:extLst>
          </p:cNvPr>
          <p:cNvSpPr/>
          <p:nvPr/>
        </p:nvSpPr>
        <p:spPr>
          <a:xfrm>
            <a:off x="4166137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2018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E9006B-DD21-4141-839A-D5F01D29E8B1}"/>
              </a:ext>
            </a:extLst>
          </p:cNvPr>
          <p:cNvSpPr/>
          <p:nvPr/>
        </p:nvSpPr>
        <p:spPr>
          <a:xfrm>
            <a:off x="5096764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2019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4893E-8216-4323-9F62-48B8295B31F3}"/>
              </a:ext>
            </a:extLst>
          </p:cNvPr>
          <p:cNvSpPr/>
          <p:nvPr/>
        </p:nvSpPr>
        <p:spPr>
          <a:xfrm>
            <a:off x="6046396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2020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38B9B4-15A9-4385-BDB0-778C6DF93C62}"/>
              </a:ext>
            </a:extLst>
          </p:cNvPr>
          <p:cNvSpPr/>
          <p:nvPr/>
        </p:nvSpPr>
        <p:spPr>
          <a:xfrm>
            <a:off x="6985706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25C88D-CA83-45A0-91F0-BA108DFF8734}"/>
              </a:ext>
            </a:extLst>
          </p:cNvPr>
          <p:cNvSpPr/>
          <p:nvPr/>
        </p:nvSpPr>
        <p:spPr>
          <a:xfrm>
            <a:off x="8864326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2023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F2D89-D70C-4D7F-80C4-C7F6D1C3B6D3}"/>
              </a:ext>
            </a:extLst>
          </p:cNvPr>
          <p:cNvSpPr/>
          <p:nvPr/>
        </p:nvSpPr>
        <p:spPr>
          <a:xfrm>
            <a:off x="7914694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2022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2721EE-95B6-43A4-BF83-E63B15377492}"/>
              </a:ext>
            </a:extLst>
          </p:cNvPr>
          <p:cNvSpPr/>
          <p:nvPr/>
        </p:nvSpPr>
        <p:spPr>
          <a:xfrm>
            <a:off x="9813958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2024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9B415-B3F0-4D43-B844-92A1627A03C8}"/>
              </a:ext>
            </a:extLst>
          </p:cNvPr>
          <p:cNvSpPr/>
          <p:nvPr/>
        </p:nvSpPr>
        <p:spPr>
          <a:xfrm>
            <a:off x="10763590" y="5530788"/>
            <a:ext cx="949632" cy="47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EE217E-708C-4549-BB03-705C56529C75}"/>
              </a:ext>
            </a:extLst>
          </p:cNvPr>
          <p:cNvSpPr/>
          <p:nvPr/>
        </p:nvSpPr>
        <p:spPr>
          <a:xfrm>
            <a:off x="922710" y="4821241"/>
            <a:ext cx="5602377" cy="47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Mastermath </a:t>
            </a:r>
            <a:r>
              <a:rPr lang="en-US" dirty="0" err="1"/>
              <a:t>leraarsvakken</a:t>
            </a:r>
            <a:r>
              <a:rPr lang="en-US" dirty="0"/>
              <a:t>/wisk4all</a:t>
            </a:r>
            <a:endParaRPr lang="nl-N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4B5497-EF1F-48EB-930A-BC4C37CD98E2}"/>
              </a:ext>
            </a:extLst>
          </p:cNvPr>
          <p:cNvSpPr/>
          <p:nvPr/>
        </p:nvSpPr>
        <p:spPr>
          <a:xfrm>
            <a:off x="1851698" y="4111694"/>
            <a:ext cx="4673390" cy="4788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Natk4all</a:t>
            </a:r>
            <a:endParaRPr lang="nl-N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6C4062-531B-4374-9CBB-033339EAE562}"/>
              </a:ext>
            </a:extLst>
          </p:cNvPr>
          <p:cNvSpPr/>
          <p:nvPr/>
        </p:nvSpPr>
        <p:spPr>
          <a:xfrm>
            <a:off x="2823099" y="3366636"/>
            <a:ext cx="3698113" cy="478800"/>
          </a:xfrm>
          <a:prstGeom prst="rect">
            <a:avLst/>
          </a:prstGeom>
          <a:solidFill>
            <a:srgbClr val="DB45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Inf4all</a:t>
            </a:r>
            <a:endParaRPr lang="nl-N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1A76DA-9EA2-449E-88F4-260A6D6DA3AF}"/>
              </a:ext>
            </a:extLst>
          </p:cNvPr>
          <p:cNvSpPr/>
          <p:nvPr/>
        </p:nvSpPr>
        <p:spPr>
          <a:xfrm>
            <a:off x="2823099" y="2595982"/>
            <a:ext cx="3698113" cy="478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Chem4all</a:t>
            </a:r>
            <a:endParaRPr lang="nl-N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1B69C2-BE49-4F64-B034-BFF81B727410}"/>
              </a:ext>
            </a:extLst>
          </p:cNvPr>
          <p:cNvSpPr/>
          <p:nvPr/>
        </p:nvSpPr>
        <p:spPr>
          <a:xfrm>
            <a:off x="6521212" y="2595982"/>
            <a:ext cx="949632" cy="27040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/>
              <a:t>Overgang</a:t>
            </a:r>
            <a:endParaRPr lang="nl-N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DB543-8D77-467C-AF91-5A7F8AFDC348}"/>
              </a:ext>
            </a:extLst>
          </p:cNvPr>
          <p:cNvSpPr/>
          <p:nvPr/>
        </p:nvSpPr>
        <p:spPr>
          <a:xfrm>
            <a:off x="7471234" y="2595982"/>
            <a:ext cx="3719491" cy="27040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Beta4all 2.0</a:t>
            </a:r>
            <a:r>
              <a:rPr lang="en-US" dirty="0"/>
              <a:t>: </a:t>
            </a:r>
          </a:p>
          <a:p>
            <a:pPr algn="ctr"/>
            <a:r>
              <a:rPr lang="en-US" dirty="0" err="1"/>
              <a:t>Kosteloos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cursisten</a:t>
            </a:r>
            <a:endParaRPr lang="en-US" dirty="0"/>
          </a:p>
          <a:p>
            <a:pPr algn="ctr"/>
            <a:r>
              <a:rPr lang="en-US" dirty="0" err="1"/>
              <a:t>Uniforme</a:t>
            </a:r>
            <a:r>
              <a:rPr lang="en-US" dirty="0"/>
              <a:t> </a:t>
            </a:r>
            <a:r>
              <a:rPr lang="en-US" dirty="0" err="1"/>
              <a:t>kwaliteitszorg</a:t>
            </a:r>
            <a:endParaRPr lang="en-US" dirty="0"/>
          </a:p>
          <a:p>
            <a:pPr algn="ctr"/>
            <a:r>
              <a:rPr lang="en-US" dirty="0"/>
              <a:t>7 x 6 EC per </a:t>
            </a:r>
            <a:r>
              <a:rPr lang="en-US" dirty="0" err="1"/>
              <a:t>domein</a:t>
            </a:r>
            <a:endParaRPr lang="en-US" dirty="0"/>
          </a:p>
          <a:p>
            <a:pPr algn="ctr"/>
            <a:r>
              <a:rPr lang="en-US" dirty="0" err="1"/>
              <a:t>Bèta-faculteiten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 de </a:t>
            </a:r>
            <a:r>
              <a:rPr lang="en-US" dirty="0" err="1"/>
              <a:t>kosten</a:t>
            </a:r>
            <a:endParaRPr lang="en-US" dirty="0"/>
          </a:p>
          <a:p>
            <a:pPr algn="ctr"/>
            <a:r>
              <a:rPr lang="en-US" dirty="0" err="1"/>
              <a:t>Belegd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vice-</a:t>
            </a:r>
            <a:r>
              <a:rPr lang="en-US" dirty="0" err="1"/>
              <a:t>bètadecanen</a:t>
            </a:r>
            <a:endParaRPr lang="en-US" dirty="0"/>
          </a:p>
          <a:p>
            <a:pPr algn="ctr"/>
            <a:r>
              <a:rPr lang="en-US" dirty="0" err="1"/>
              <a:t>Stuurgroep</a:t>
            </a:r>
            <a:r>
              <a:rPr lang="en-US" dirty="0"/>
              <a:t> beta4all </a:t>
            </a:r>
            <a:r>
              <a:rPr lang="en-US" dirty="0" err="1"/>
              <a:t>adviseert</a:t>
            </a:r>
            <a:endParaRPr lang="en-US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64283AFA-32F1-4016-9F9B-C427DFC32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6" y="397923"/>
            <a:ext cx="1757421" cy="235307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050FC08-54A2-4B08-9147-2A6B56471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44" y="1298981"/>
            <a:ext cx="843681" cy="92664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02A4169-7991-4B9F-907F-29A3ED47F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32" y="1298981"/>
            <a:ext cx="701149" cy="882559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A3281A32-2F05-46B8-BC57-9A96202DD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28" y="1196961"/>
            <a:ext cx="1009846" cy="1086594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69C76DE-3C64-4CAA-BFA2-87FF834EB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49" y="1274143"/>
            <a:ext cx="848705" cy="9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C04952-DAD0-420B-989A-1F8041656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0" y="273600"/>
            <a:ext cx="6965304" cy="5875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0207D-22B5-48C7-9067-B47D6D1A9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162" y="3429000"/>
            <a:ext cx="7685314" cy="364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C460B-FCA7-46DD-AC56-357E35D0A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934" y="868"/>
            <a:ext cx="5629011" cy="440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3CD33-4EAF-4183-B310-504C3C53C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404" y="4859729"/>
            <a:ext cx="5365596" cy="4408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8B57E3B-A60F-44B2-86B2-A26A65DCC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302" y="1421178"/>
            <a:ext cx="5153455" cy="44081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E10B18-4213-4D0A-99B9-6D10A0F53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05" y="1610578"/>
            <a:ext cx="7481455" cy="326271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54ACE2-3832-4810-B11F-FC272F5CCD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2362" y="509587"/>
            <a:ext cx="48672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838080" y="18216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latin typeface="Calibri Light"/>
              </a:rPr>
              <a:t>Beta4all </a:t>
            </a:r>
            <a:r>
              <a:rPr lang="en-US" sz="4400" spc="-1" dirty="0" err="1">
                <a:solidFill>
                  <a:srgbClr val="000000"/>
                </a:solidFill>
                <a:latin typeface="Calibri Light"/>
              </a:rPr>
              <a:t>aantallen</a:t>
            </a:r>
            <a:r>
              <a:rPr lang="en-US" sz="4400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latin typeface="Calibri Light"/>
              </a:rPr>
              <a:t>cursisten</a:t>
            </a:r>
            <a:endParaRPr lang="nl-NL" sz="44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6EF22-B8F0-51AF-0919-35685F22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30" y="1416733"/>
            <a:ext cx="8054939" cy="48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4D947-2574-A4B5-D85B-47BC19DA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nl-NL" b="1" dirty="0"/>
              <a:t>Vraagstelling</a:t>
            </a:r>
            <a:r>
              <a:rPr lang="nl-NL" dirty="0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E2666E-C17C-F6E9-8EA7-C12D913223B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09505" y="2562225"/>
            <a:ext cx="10972440" cy="3049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tabLst>
                <a:tab pos="798513" algn="l"/>
              </a:tabLst>
            </a:pPr>
            <a:r>
              <a:rPr lang="nl-NL" sz="3600" dirty="0"/>
              <a:t>Hoe kunnen we ervoor zorgen dat er meer zittende docenten deelnemen?</a:t>
            </a:r>
          </a:p>
          <a:p>
            <a:pPr marL="742950" indent="-742950">
              <a:buFont typeface="+mj-lt"/>
              <a:buAutoNum type="arabicPeriod"/>
              <a:tabLst>
                <a:tab pos="798513" algn="l"/>
              </a:tabLst>
            </a:pPr>
            <a:endParaRPr lang="nl-NL" sz="3600" dirty="0"/>
          </a:p>
          <a:p>
            <a:pPr marL="742950" indent="-742950">
              <a:buFont typeface="+mj-lt"/>
              <a:buAutoNum type="arabicPeriod"/>
              <a:tabLst>
                <a:tab pos="798513" algn="l"/>
              </a:tabLst>
            </a:pPr>
            <a:r>
              <a:rPr lang="nl-NL" sz="3600" dirty="0"/>
              <a:t>Hoe kunnen we het HBO beter betrekken bij Alfa4all en Bèta4all, gegeven het feit dat de cursussen van BA1-3 niveau zijn?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1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8077E5-9856-4B8A-8BAD-5FDBA509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328" y="1852403"/>
            <a:ext cx="5854824" cy="14450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br>
              <a:rPr lang="en-US" sz="4800" kern="1200" dirty="0">
                <a:solidFill>
                  <a:schemeClr val="bg1"/>
                </a:solidFill>
                <a:latin typeface="+mj-lt"/>
                <a:cs typeface="Calibri Light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cs typeface="Calibri Light"/>
              </a:rPr>
            </a:br>
            <a:endParaRPr lang="en-US" sz="4000" i="1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C57B1F-81CE-487B-BB6E-4539B894C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5412" y="1680696"/>
            <a:ext cx="6729328" cy="174830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0D3FB68-1D5A-4160-9699-3233B1EC5BA0}"/>
              </a:ext>
            </a:extLst>
          </p:cNvPr>
          <p:cNvSpPr txBox="1">
            <a:spLocks/>
          </p:cNvSpPr>
          <p:nvPr/>
        </p:nvSpPr>
        <p:spPr>
          <a:xfrm>
            <a:off x="4558265" y="5606320"/>
            <a:ext cx="6729328" cy="839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dirty="0"/>
              <a:t>Universiteit Utrecht, </a:t>
            </a:r>
            <a:r>
              <a:rPr lang="en-US" sz="4200" dirty="0" err="1"/>
              <a:t>penvoerder</a:t>
            </a:r>
            <a:r>
              <a:rPr lang="en-US" sz="4200" dirty="0"/>
              <a:t> Alfa4all</a:t>
            </a:r>
          </a:p>
          <a:p>
            <a:pPr algn="l"/>
            <a:r>
              <a:rPr lang="en-US" sz="4200" dirty="0" err="1"/>
              <a:t>Ineke</a:t>
            </a:r>
            <a:r>
              <a:rPr lang="en-US" sz="4200" dirty="0"/>
              <a:t> Lam</a:t>
            </a:r>
            <a:br>
              <a:rPr lang="en-US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0220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FF3E-B0DC-4D60-9CCD-AC6DB47D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3191"/>
                </a:solidFill>
              </a:rPr>
              <a:t>Achtergrond (1) 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04F3E9-4F2A-DFB0-3202-8B95A1FF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</p:spPr>
        <p:txBody>
          <a:bodyPr>
            <a:normAutofit fontScale="92500" lnSpcReduction="10000"/>
          </a:bodyPr>
          <a:lstStyle/>
          <a:p>
            <a:r>
              <a:rPr lang="nl-NL" sz="3000" dirty="0"/>
              <a:t>Achtergrond</a:t>
            </a:r>
          </a:p>
          <a:p>
            <a:pPr lvl="1"/>
            <a:r>
              <a:rPr lang="nl-NL" sz="2600" dirty="0"/>
              <a:t>Lerarentekort – talen (</a:t>
            </a:r>
            <a:r>
              <a:rPr lang="nl-NL" sz="2600" dirty="0" err="1"/>
              <a:t>mn</a:t>
            </a:r>
            <a:r>
              <a:rPr lang="nl-NL" sz="2600" dirty="0"/>
              <a:t> NL, DUI, FR, Klassieke talen)</a:t>
            </a:r>
          </a:p>
          <a:p>
            <a:pPr lvl="1"/>
            <a:r>
              <a:rPr lang="nl-NL" sz="2600" dirty="0"/>
              <a:t>Daling instroom </a:t>
            </a:r>
            <a:r>
              <a:rPr lang="nl-NL" sz="2600" dirty="0" err="1"/>
              <a:t>u.l.o</a:t>
            </a:r>
            <a:r>
              <a:rPr lang="nl-NL" sz="2600" dirty="0"/>
              <a:t>. </a:t>
            </a:r>
            <a:r>
              <a:rPr lang="nl-NL" sz="2600" dirty="0" err="1"/>
              <a:t>mn</a:t>
            </a:r>
            <a:r>
              <a:rPr lang="nl-NL" sz="2600" dirty="0"/>
              <a:t> NL, FR, DUI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sz="3000" dirty="0"/>
          </a:p>
          <a:p>
            <a:pPr>
              <a:spcBef>
                <a:spcPts val="0"/>
              </a:spcBef>
            </a:pPr>
            <a:r>
              <a:rPr lang="nl-NL" sz="3000" dirty="0"/>
              <a:t>Doel: 	aanbod ontwikkelen en aanbieden om vakinhoudelijke 			deficiënties weg te werken </a:t>
            </a:r>
          </a:p>
          <a:p>
            <a:pPr>
              <a:spcBef>
                <a:spcPts val="0"/>
              </a:spcBef>
            </a:pPr>
            <a:endParaRPr lang="nl-NL" sz="3000" dirty="0"/>
          </a:p>
          <a:p>
            <a:r>
              <a:rPr lang="nl-NL" sz="3000" dirty="0"/>
              <a:t>Doelgroep:	 	- zij die 1</a:t>
            </a:r>
            <a:r>
              <a:rPr lang="nl-NL" sz="3000" baseline="30000" dirty="0"/>
              <a:t>e</a:t>
            </a:r>
            <a:r>
              <a:rPr lang="nl-NL" sz="3000" dirty="0"/>
              <a:t> </a:t>
            </a:r>
            <a:r>
              <a:rPr lang="nl-NL" sz="3000" dirty="0" err="1"/>
              <a:t>grds</a:t>
            </a:r>
            <a:r>
              <a:rPr lang="nl-NL" sz="3000" dirty="0"/>
              <a:t> docent willen worden</a:t>
            </a:r>
          </a:p>
          <a:p>
            <a:pPr lvl="6">
              <a:buFontTx/>
              <a:buChar char="-"/>
            </a:pPr>
            <a:r>
              <a:rPr lang="nl-NL" sz="3000" dirty="0"/>
              <a:t>nascholing</a:t>
            </a:r>
          </a:p>
          <a:p>
            <a:pPr marL="2743200" lvl="6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B61F19-528F-42E3-96E2-2BB0ACCF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93973"/>
            <a:ext cx="1221419" cy="3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FF3E-B0DC-4D60-9CCD-AC6DB47D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3191"/>
                </a:solidFill>
              </a:rPr>
              <a:t>Achtergrond (2)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04F3E9-4F2A-DFB0-3202-8B95A1FF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774"/>
            <a:ext cx="10999596" cy="4632368"/>
          </a:xfrm>
        </p:spPr>
        <p:txBody>
          <a:bodyPr>
            <a:normAutofit fontScale="92500" lnSpcReduction="10000"/>
          </a:bodyPr>
          <a:lstStyle/>
          <a:p>
            <a:pPr lvl="6">
              <a:buFontTx/>
              <a:buChar char="-"/>
            </a:pPr>
            <a:endParaRPr lang="nl-NL" sz="2800" dirty="0"/>
          </a:p>
          <a:p>
            <a:r>
              <a:rPr lang="nl-NL" dirty="0"/>
              <a:t>Subsidie:	Actieplan academische leraren (‘20-’21)</a:t>
            </a:r>
          </a:p>
          <a:p>
            <a:pPr marL="1828800" lvl="4" indent="0">
              <a:buNone/>
            </a:pPr>
            <a:r>
              <a:rPr lang="nl-NL" sz="2800" dirty="0"/>
              <a:t>Bestuursakkoord flexibilisering lerarenopleidingen (‘21-’24)</a:t>
            </a:r>
          </a:p>
          <a:p>
            <a:r>
              <a:rPr lang="nl-NL" dirty="0"/>
              <a:t>Aanbod: 	NED (+ uitbreiding), FR, DUI, ENG, GR, LT, SP </a:t>
            </a:r>
          </a:p>
          <a:p>
            <a:pPr marL="1828800" lvl="4" indent="0">
              <a:buNone/>
            </a:pPr>
            <a:endParaRPr lang="nl-NL" sz="2800" dirty="0"/>
          </a:p>
          <a:p>
            <a:r>
              <a:rPr lang="nl-NL" dirty="0"/>
              <a:t>Cursussen: 	gratis, </a:t>
            </a:r>
            <a:r>
              <a:rPr lang="nl-NL" dirty="0" err="1"/>
              <a:t>blended</a:t>
            </a:r>
            <a:r>
              <a:rPr lang="nl-NL" dirty="0"/>
              <a:t>, 5 EC (of 6 EC), </a:t>
            </a:r>
            <a:r>
              <a:rPr lang="nl-NL" dirty="0" err="1"/>
              <a:t>Moodle</a:t>
            </a:r>
            <a:r>
              <a:rPr lang="nl-NL" dirty="0"/>
              <a:t>, </a:t>
            </a:r>
          </a:p>
          <a:p>
            <a:endParaRPr lang="nl-NL" dirty="0"/>
          </a:p>
          <a:p>
            <a:r>
              <a:rPr lang="nl-NL" dirty="0"/>
              <a:t>Samenwerking lerarenopleidingen en (school)vak faculteiten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Voortbouwen op Bèta4all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B61F19-528F-42E3-96E2-2BB0ACCF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93973"/>
            <a:ext cx="1221419" cy="3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FF3E-B0DC-4D60-9CCD-AC6DB47D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3191"/>
                </a:solidFill>
              </a:rPr>
              <a:t>Cursusaanbod</a:t>
            </a:r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B61F19-528F-42E3-96E2-2BB0ACCF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93973"/>
            <a:ext cx="1221419" cy="31732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BC3659B-7B66-4F0A-AC3F-FFAA33B2F131}"/>
              </a:ext>
            </a:extLst>
          </p:cNvPr>
          <p:cNvSpPr txBox="1"/>
          <p:nvPr/>
        </p:nvSpPr>
        <p:spPr>
          <a:xfrm>
            <a:off x="8940217" y="5765227"/>
            <a:ext cx="218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Stavaza</a:t>
            </a:r>
            <a:r>
              <a:rPr lang="nl-NL" sz="1400" dirty="0"/>
              <a:t> 1 november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2C1045-15F1-2684-B4C7-7D2A4909A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79" y="1604316"/>
            <a:ext cx="9938479" cy="35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FF3E-B0DC-4D60-9CCD-AC6DB47D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3191"/>
                </a:solidFill>
              </a:rPr>
              <a:t>Achtergrond cursisten (afgeronde cursus): (academisch jaar 2022-2023)</a:t>
            </a:r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B61F19-528F-42E3-96E2-2BB0ACCF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93973"/>
            <a:ext cx="1221419" cy="3173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026C840-B661-AC05-6645-EA35C3F339E6}"/>
              </a:ext>
            </a:extLst>
          </p:cNvPr>
          <p:cNvSpPr txBox="1"/>
          <p:nvPr/>
        </p:nvSpPr>
        <p:spPr>
          <a:xfrm>
            <a:off x="597039" y="4107098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Incl</a:t>
            </a:r>
            <a:r>
              <a:rPr lang="nl-NL" dirty="0"/>
              <a:t> klassieke talen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FA28799-696E-7C63-2E58-961C5D4A9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49415"/>
              </p:ext>
            </p:extLst>
          </p:nvPr>
        </p:nvGraphicFramePr>
        <p:xfrm>
          <a:off x="677424" y="2923540"/>
          <a:ext cx="106763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094">
                  <a:extLst>
                    <a:ext uri="{9D8B030D-6E8A-4147-A177-3AD203B41FA5}">
                      <a16:colId xmlns:a16="http://schemas.microsoft.com/office/drawing/2014/main" val="2120407545"/>
                    </a:ext>
                  </a:extLst>
                </a:gridCol>
                <a:gridCol w="2669094">
                  <a:extLst>
                    <a:ext uri="{9D8B030D-6E8A-4147-A177-3AD203B41FA5}">
                      <a16:colId xmlns:a16="http://schemas.microsoft.com/office/drawing/2014/main" val="1484430053"/>
                    </a:ext>
                  </a:extLst>
                </a:gridCol>
                <a:gridCol w="2669094">
                  <a:extLst>
                    <a:ext uri="{9D8B030D-6E8A-4147-A177-3AD203B41FA5}">
                      <a16:colId xmlns:a16="http://schemas.microsoft.com/office/drawing/2014/main" val="961664166"/>
                    </a:ext>
                  </a:extLst>
                </a:gridCol>
                <a:gridCol w="2669094">
                  <a:extLst>
                    <a:ext uri="{9D8B030D-6E8A-4147-A177-3AD203B41FA5}">
                      <a16:colId xmlns:a16="http://schemas.microsoft.com/office/drawing/2014/main" val="3652327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WO-Master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WO-Bachelor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HBO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Overig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957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61   (74%)</a:t>
                      </a:r>
                      <a:endParaRPr lang="nl-N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nl-NL" dirty="0"/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    (7% )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11  (13%)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4  (5%)</a:t>
                      </a:r>
                    </a:p>
                  </a:txBody>
                  <a:tcPr>
                    <a:gradFill>
                      <a:gsLst>
                        <a:gs pos="19000">
                          <a:srgbClr val="FF98C0"/>
                        </a:gs>
                        <a:gs pos="19000">
                          <a:srgbClr val="FF98C0"/>
                        </a:gs>
                        <a:gs pos="0">
                          <a:srgbClr val="FF3191">
                            <a:tint val="66000"/>
                            <a:satMod val="160000"/>
                          </a:srgbClr>
                        </a:gs>
                        <a:gs pos="50000">
                          <a:srgbClr val="FF3191">
                            <a:tint val="44500"/>
                            <a:satMod val="160000"/>
                          </a:srgbClr>
                        </a:gs>
                        <a:gs pos="100000">
                          <a:srgbClr val="FF3191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151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27407" y="1042199"/>
            <a:ext cx="9143280" cy="2739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9500"/>
          </a:bodyPr>
          <a:lstStyle/>
          <a:p>
            <a:pPr algn="ctr">
              <a:lnSpc>
                <a:spcPct val="90000"/>
              </a:lnSpc>
            </a:pPr>
            <a:endParaRPr lang="en-US" sz="6000" spc="-1" dirty="0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en-US" sz="6000" spc="-1" dirty="0">
                <a:solidFill>
                  <a:srgbClr val="000000"/>
                </a:solidFill>
                <a:latin typeface="Calibri Light"/>
              </a:rPr>
              <a:t>Beta4all</a:t>
            </a:r>
          </a:p>
          <a:p>
            <a:pPr algn="ctr">
              <a:lnSpc>
                <a:spcPct val="90000"/>
              </a:lnSpc>
            </a:pPr>
            <a:endParaRPr lang="nl-NL" sz="6000" b="0" strike="noStrike" spc="-1" dirty="0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8656941" y="5103615"/>
            <a:ext cx="300714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Ralph Meulenbroeks</a:t>
            </a:r>
            <a:endParaRPr lang="nl-NL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2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838080" y="30672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Achtergrond</a:t>
            </a:r>
            <a:endParaRPr lang="nl-NL" sz="44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838080" y="18651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Hardnekkig tekort academisch geschoolde leraren </a:t>
            </a: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wi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na, </a:t>
            </a: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sk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inf.</a:t>
            </a:r>
            <a:endParaRPr lang="nl-NL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Nationaal Plan Lerarenopleidingen (mei 2019)</a:t>
            </a:r>
            <a:endParaRPr lang="nl-NL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Doelen vanuit de </a:t>
            </a: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betadecanen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(jan 2020): </a:t>
            </a:r>
            <a:endParaRPr lang="nl-NL" sz="2800" b="0" strike="noStrike" spc="-1" dirty="0">
              <a:latin typeface="Arial"/>
            </a:endParaRPr>
          </a:p>
          <a:p>
            <a:pPr marL="972000" lvl="1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vergroting instroom universitaire lerarenopleidingen</a:t>
            </a:r>
            <a:endParaRPr lang="nl-NL" sz="2800" b="0" strike="noStrike" spc="-1" dirty="0">
              <a:latin typeface="Arial"/>
            </a:endParaRPr>
          </a:p>
          <a:p>
            <a:pPr marL="972000" lvl="1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faciliteren zij-instromers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800" b="0" strike="noStrike" spc="-1" dirty="0">
              <a:latin typeface="Arial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3EE9C35-BE46-4FDC-9981-B87D69C0B0E1}"/>
              </a:ext>
            </a:extLst>
          </p:cNvPr>
          <p:cNvSpPr/>
          <p:nvPr/>
        </p:nvSpPr>
        <p:spPr>
          <a:xfrm>
            <a:off x="8851038" y="1981940"/>
            <a:ext cx="2787588" cy="1447060"/>
          </a:xfrm>
          <a:prstGeom prst="wedgeRoundRectCallout">
            <a:avLst>
              <a:gd name="adj1" fmla="val -95674"/>
              <a:gd name="adj2" fmla="val 52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Bèta-lerarenkamer</a:t>
            </a:r>
            <a:endParaRPr lang="nl-NL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43D6589-C4B7-4F9E-987E-A0F9AF4D1E43}"/>
              </a:ext>
            </a:extLst>
          </p:cNvPr>
          <p:cNvSpPr/>
          <p:nvPr/>
        </p:nvSpPr>
        <p:spPr>
          <a:xfrm>
            <a:off x="8851038" y="4220593"/>
            <a:ext cx="2787588" cy="1447060"/>
          </a:xfrm>
          <a:prstGeom prst="wedgeRoundRectCallout">
            <a:avLst>
              <a:gd name="adj1" fmla="val -168604"/>
              <a:gd name="adj2" fmla="val -51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Beta4all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6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38080" y="7916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Wat doen beta4all en alfa4all?</a:t>
            </a:r>
            <a:endParaRPr lang="nl-NL" sz="44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838080" y="283140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507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Wij leveren vakkennis, gekoppeld aan specifieke deficiënties.</a:t>
            </a:r>
          </a:p>
          <a:p>
            <a:pPr marL="51507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Alle ULO’s accepteren onze certificaten.</a:t>
            </a:r>
          </a:p>
          <a:p>
            <a:pPr marL="51507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cursussen zijn kosteloos, toegankelijk en flexibel opgezet.  </a:t>
            </a:r>
          </a:p>
          <a:p>
            <a:pPr marL="51507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 hebben een eigen systeem van kwaliteitszorg. </a:t>
            </a:r>
          </a:p>
          <a:p>
            <a:pPr marL="51507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principe voor mensen met een afgeronde universitaire master.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3462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43E64CC4EFF4F862F6E5A271EDFD0" ma:contentTypeVersion="2" ma:contentTypeDescription="Een nieuw document maken." ma:contentTypeScope="" ma:versionID="5e3cd708ba3d8c9b03fb79963b042804">
  <xsd:schema xmlns:xsd="http://www.w3.org/2001/XMLSchema" xmlns:xs="http://www.w3.org/2001/XMLSchema" xmlns:p="http://schemas.microsoft.com/office/2006/metadata/properties" xmlns:ns2="aa727379-6fb9-4fcb-8989-f04133fb0257" targetNamespace="http://schemas.microsoft.com/office/2006/metadata/properties" ma:root="true" ma:fieldsID="e5d7a2f1adedfbd6332c0c2204e8e03a" ns2:_="">
    <xsd:import namespace="aa727379-6fb9-4fcb-8989-f04133fb0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27379-6fb9-4fcb-8989-f04133fb0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F53775-C73C-4576-96D0-186BB7E41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27379-6fb9-4fcb-8989-f04133fb0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1EE73-314C-4F8B-9DBC-517899E9C9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A2829D-AA61-4652-9CE5-007863922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367</Words>
  <Application>Microsoft Office PowerPoint</Application>
  <PresentationFormat>Breedbeeld</PresentationFormat>
  <Paragraphs>88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         </vt:lpstr>
      <vt:lpstr>  </vt:lpstr>
      <vt:lpstr>Achtergrond (1) </vt:lpstr>
      <vt:lpstr>Achtergrond (2)</vt:lpstr>
      <vt:lpstr>Cursusaanbod</vt:lpstr>
      <vt:lpstr>Achtergrond cursisten (afgeronde cursus): (academisch jaar 2022-2023)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Vraagstelling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Kwint, K. (Karin)</dc:creator>
  <cp:lastModifiedBy>Wilma van Veen</cp:lastModifiedBy>
  <cp:revision>39</cp:revision>
  <dcterms:created xsi:type="dcterms:W3CDTF">2022-02-25T08:57:27Z</dcterms:created>
  <dcterms:modified xsi:type="dcterms:W3CDTF">2023-11-20T07:54:03Z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0x010100BDF43E64CC4EFF4F862F6E5A271EDFD0</vt:lpwstr>
  </property>
</Properties>
</file>