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5" r:id="rId2"/>
    <p:sldId id="419" r:id="rId3"/>
    <p:sldId id="421" r:id="rId4"/>
    <p:sldId id="289" r:id="rId5"/>
    <p:sldId id="418" r:id="rId6"/>
    <p:sldId id="296" r:id="rId7"/>
    <p:sldId id="415" r:id="rId8"/>
    <p:sldId id="416" r:id="rId9"/>
    <p:sldId id="283" r:id="rId10"/>
    <p:sldId id="417" r:id="rId11"/>
    <p:sldId id="422" r:id="rId12"/>
    <p:sldId id="423" r:id="rId13"/>
    <p:sldId id="424" r:id="rId14"/>
  </p:sldIdLst>
  <p:sldSz cx="12192000" cy="6858000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ED"/>
    <a:srgbClr val="000000"/>
    <a:srgbClr val="4041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1F403-33F2-4A64-A48F-7D8E97049F2F}" v="240" dt="2023-11-09T10:25:43.150"/>
    <p1510:client id="{ADC20444-8ED8-DB77-84FE-8CD6F2EB98BC}" v="99" dt="2023-11-09T13:30:43.424"/>
    <p1510:client id="{AFE9CF9D-DCD5-4DE5-A2E9-DB25E309B289}" v="1" dt="2023-11-09T18:09:0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712" autoAdjust="0"/>
  </p:normalViewPr>
  <p:slideViewPr>
    <p:cSldViewPr snapToGrid="0">
      <p:cViewPr varScale="1">
        <p:scale>
          <a:sx n="125" d="100"/>
          <a:sy n="125" d="100"/>
        </p:scale>
        <p:origin x="6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16AA9-8192-4AC0-A9E8-82E2006E860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DB6BDCC-E177-4F20-9F63-C416296022AF}">
      <dgm:prSet phldrT="[Text]" custT="1"/>
      <dgm:spPr/>
      <dgm:t>
        <a:bodyPr/>
        <a:lstStyle/>
        <a:p>
          <a:r>
            <a:rPr lang="en-US" sz="1200" dirty="0" err="1"/>
            <a:t>toekomst</a:t>
          </a:r>
          <a:endParaRPr lang="en-US" sz="1200" dirty="0"/>
        </a:p>
        <a:p>
          <a:r>
            <a:rPr lang="en-US" sz="1200" dirty="0" err="1"/>
            <a:t>leraren</a:t>
          </a:r>
          <a:endParaRPr lang="en-US" sz="1200" dirty="0"/>
        </a:p>
        <a:p>
          <a:r>
            <a:rPr lang="en-US" sz="1200" dirty="0" err="1"/>
            <a:t>opleidingen</a:t>
          </a:r>
          <a:endParaRPr lang="en-US" sz="1200" dirty="0"/>
        </a:p>
      </dgm:t>
    </dgm:pt>
    <dgm:pt modelId="{9C430CF6-BA16-4293-B370-B447B9BC287B}" type="parTrans" cxnId="{FEB40DA7-5C0D-464A-8390-5F4A7756988F}">
      <dgm:prSet/>
      <dgm:spPr/>
      <dgm:t>
        <a:bodyPr/>
        <a:lstStyle/>
        <a:p>
          <a:endParaRPr lang="en-US"/>
        </a:p>
      </dgm:t>
    </dgm:pt>
    <dgm:pt modelId="{7CAC4630-5A91-45C5-8A08-73754E8F7357}" type="sibTrans" cxnId="{FEB40DA7-5C0D-464A-8390-5F4A7756988F}">
      <dgm:prSet/>
      <dgm:spPr/>
      <dgm:t>
        <a:bodyPr/>
        <a:lstStyle/>
        <a:p>
          <a:endParaRPr lang="en-US"/>
        </a:p>
      </dgm:t>
    </dgm:pt>
    <dgm:pt modelId="{4630FB72-1079-4953-BB0A-1DC937CB394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err="1"/>
            <a:t>kwaliteit</a:t>
          </a:r>
          <a:endParaRPr lang="en-US" dirty="0"/>
        </a:p>
      </dgm:t>
    </dgm:pt>
    <dgm:pt modelId="{CA2ECAB5-9B32-4BBE-852D-D8C8AB4B8123}" type="parTrans" cxnId="{FCDA9325-42A4-4457-A1DD-EBB34DD7695C}">
      <dgm:prSet/>
      <dgm:spPr/>
      <dgm:t>
        <a:bodyPr/>
        <a:lstStyle/>
        <a:p>
          <a:endParaRPr lang="en-US"/>
        </a:p>
      </dgm:t>
    </dgm:pt>
    <dgm:pt modelId="{31AADB99-EF08-4C97-870E-F95B9BF2B61D}" type="sibTrans" cxnId="{FCDA9325-42A4-4457-A1DD-EBB34DD7695C}">
      <dgm:prSet/>
      <dgm:spPr/>
      <dgm:t>
        <a:bodyPr/>
        <a:lstStyle/>
        <a:p>
          <a:endParaRPr lang="en-US"/>
        </a:p>
      </dgm:t>
    </dgm:pt>
    <dgm:pt modelId="{0BF1DF57-87A2-445F-B3D6-5642DF59FAA8}">
      <dgm:prSet phldrT="[Text]" custT="1"/>
      <dgm:spPr/>
      <dgm:t>
        <a:bodyPr/>
        <a:lstStyle/>
        <a:p>
          <a:r>
            <a:rPr lang="en-US" sz="1200" dirty="0"/>
            <a:t>imago</a:t>
          </a:r>
        </a:p>
      </dgm:t>
    </dgm:pt>
    <dgm:pt modelId="{221FAB91-CC8E-47D8-BDD6-D59656BB3525}" type="parTrans" cxnId="{50870E08-48E8-47B7-88A5-F7363B04ACDF}">
      <dgm:prSet/>
      <dgm:spPr/>
      <dgm:t>
        <a:bodyPr/>
        <a:lstStyle/>
        <a:p>
          <a:endParaRPr lang="en-US"/>
        </a:p>
      </dgm:t>
    </dgm:pt>
    <dgm:pt modelId="{9DE9BCF1-9644-4898-99B0-434D250F4E3F}" type="sibTrans" cxnId="{50870E08-48E8-47B7-88A5-F7363B04ACDF}">
      <dgm:prSet/>
      <dgm:spPr/>
      <dgm:t>
        <a:bodyPr/>
        <a:lstStyle/>
        <a:p>
          <a:endParaRPr lang="en-US"/>
        </a:p>
      </dgm:t>
    </dgm:pt>
    <dgm:pt modelId="{321C840E-0C4C-4EDD-998A-D3A15E6B9ED2}">
      <dgm:prSet phldrT="[Text]"/>
      <dgm:spPr>
        <a:solidFill>
          <a:schemeClr val="accent2"/>
        </a:solidFill>
      </dgm:spPr>
      <dgm:t>
        <a:bodyPr/>
        <a:lstStyle/>
        <a:p>
          <a:endParaRPr lang="nl-NL"/>
        </a:p>
      </dgm:t>
    </dgm:pt>
    <dgm:pt modelId="{2661C5DB-965C-4A81-A731-A221559DC021}" type="parTrans" cxnId="{0B04F6F6-B19F-41ED-A3F3-90450523B1AE}">
      <dgm:prSet/>
      <dgm:spPr/>
      <dgm:t>
        <a:bodyPr/>
        <a:lstStyle/>
        <a:p>
          <a:endParaRPr lang="nl-NL"/>
        </a:p>
      </dgm:t>
    </dgm:pt>
    <dgm:pt modelId="{5EF67A92-A3FE-47BC-87A6-18C11BDB48D8}" type="sibTrans" cxnId="{0B04F6F6-B19F-41ED-A3F3-90450523B1AE}">
      <dgm:prSet custAng="4497593" custLinFactX="-530664" custLinFactNeighborX="-600000" custLinFactNeighborY="-20411"/>
      <dgm:spPr/>
      <dgm:t>
        <a:bodyPr/>
        <a:lstStyle/>
        <a:p>
          <a:endParaRPr lang="nl-NL"/>
        </a:p>
      </dgm:t>
    </dgm:pt>
    <dgm:pt modelId="{6029C45E-BD8E-4FA2-A15F-B0283E210391}">
      <dgm:prSet phldrT="[Text]"/>
      <dgm:spPr>
        <a:solidFill>
          <a:schemeClr val="accent2"/>
        </a:solidFill>
      </dgm:spPr>
      <dgm:t>
        <a:bodyPr/>
        <a:lstStyle/>
        <a:p>
          <a:endParaRPr lang="nl-NL"/>
        </a:p>
      </dgm:t>
    </dgm:pt>
    <dgm:pt modelId="{6BCF05BF-BEE0-4568-96FE-2D835AAA23B5}" type="parTrans" cxnId="{6BD1B9F0-C721-4AB8-90CF-C3000FC8901C}">
      <dgm:prSet/>
      <dgm:spPr/>
      <dgm:t>
        <a:bodyPr/>
        <a:lstStyle/>
        <a:p>
          <a:endParaRPr lang="nl-NL"/>
        </a:p>
      </dgm:t>
    </dgm:pt>
    <dgm:pt modelId="{8CCA429D-2C52-4980-A8DB-D1E680C6123F}" type="sibTrans" cxnId="{6BD1B9F0-C721-4AB8-90CF-C3000FC8901C}">
      <dgm:prSet custAng="4497593" custLinFactX="-530664" custLinFactNeighborX="-600000" custLinFactNeighborY="-20411"/>
      <dgm:spPr/>
      <dgm:t>
        <a:bodyPr/>
        <a:lstStyle/>
        <a:p>
          <a:endParaRPr lang="nl-NL"/>
        </a:p>
      </dgm:t>
    </dgm:pt>
    <dgm:pt modelId="{5D44A893-B058-40F6-B810-B0EA1F089AB4}" type="pres">
      <dgm:prSet presAssocID="{49716AA9-8192-4AC0-A9E8-82E2006E86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5871AE-C5AF-4810-B957-CFCF5CB15EAA}" type="pres">
      <dgm:prSet presAssocID="{6DB6BDCC-E177-4F20-9F63-C416296022AF}" presName="gear1" presStyleLbl="node1" presStyleIdx="0" presStyleCnt="3">
        <dgm:presLayoutVars>
          <dgm:chMax val="1"/>
          <dgm:bulletEnabled val="1"/>
        </dgm:presLayoutVars>
      </dgm:prSet>
      <dgm:spPr/>
    </dgm:pt>
    <dgm:pt modelId="{EAF76056-27B2-4942-B3AD-9017FCA11368}" type="pres">
      <dgm:prSet presAssocID="{6DB6BDCC-E177-4F20-9F63-C416296022AF}" presName="gear1srcNode" presStyleLbl="node1" presStyleIdx="0" presStyleCnt="3"/>
      <dgm:spPr/>
    </dgm:pt>
    <dgm:pt modelId="{019DFD70-D14B-438B-8275-67334139A806}" type="pres">
      <dgm:prSet presAssocID="{6DB6BDCC-E177-4F20-9F63-C416296022AF}" presName="gear1dstNode" presStyleLbl="node1" presStyleIdx="0" presStyleCnt="3"/>
      <dgm:spPr/>
    </dgm:pt>
    <dgm:pt modelId="{4CD3CADE-B92B-4189-83DA-E212DFCE7346}" type="pres">
      <dgm:prSet presAssocID="{4630FB72-1079-4953-BB0A-1DC937CB3943}" presName="gear2" presStyleLbl="node1" presStyleIdx="1" presStyleCnt="3">
        <dgm:presLayoutVars>
          <dgm:chMax val="1"/>
          <dgm:bulletEnabled val="1"/>
        </dgm:presLayoutVars>
      </dgm:prSet>
      <dgm:spPr/>
    </dgm:pt>
    <dgm:pt modelId="{E4162C18-F003-4997-8EC8-1F386621B527}" type="pres">
      <dgm:prSet presAssocID="{4630FB72-1079-4953-BB0A-1DC937CB3943}" presName="gear2srcNode" presStyleLbl="node1" presStyleIdx="1" presStyleCnt="3"/>
      <dgm:spPr/>
    </dgm:pt>
    <dgm:pt modelId="{BEBF215A-9A1B-4663-91AE-4EAD21578BE4}" type="pres">
      <dgm:prSet presAssocID="{4630FB72-1079-4953-BB0A-1DC937CB3943}" presName="gear2dstNode" presStyleLbl="node1" presStyleIdx="1" presStyleCnt="3"/>
      <dgm:spPr/>
    </dgm:pt>
    <dgm:pt modelId="{F2DB092D-C814-47EF-B940-3963BB112FBF}" type="pres">
      <dgm:prSet presAssocID="{0BF1DF57-87A2-445F-B3D6-5642DF59FAA8}" presName="gear3" presStyleLbl="node1" presStyleIdx="2" presStyleCnt="3"/>
      <dgm:spPr/>
    </dgm:pt>
    <dgm:pt modelId="{2746A063-22A3-4309-BD3E-07E6984FD02D}" type="pres">
      <dgm:prSet presAssocID="{0BF1DF57-87A2-445F-B3D6-5642DF59FAA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97E62F7-BEFD-4D10-825E-71A1C096BA17}" type="pres">
      <dgm:prSet presAssocID="{0BF1DF57-87A2-445F-B3D6-5642DF59FAA8}" presName="gear3srcNode" presStyleLbl="node1" presStyleIdx="2" presStyleCnt="3"/>
      <dgm:spPr/>
    </dgm:pt>
    <dgm:pt modelId="{0D7C0DE7-0518-4180-A44E-C7697527EA5E}" type="pres">
      <dgm:prSet presAssocID="{0BF1DF57-87A2-445F-B3D6-5642DF59FAA8}" presName="gear3dstNode" presStyleLbl="node1" presStyleIdx="2" presStyleCnt="3"/>
      <dgm:spPr/>
    </dgm:pt>
    <dgm:pt modelId="{60863172-32F1-4B19-BB65-A32D962BF999}" type="pres">
      <dgm:prSet presAssocID="{7CAC4630-5A91-45C5-8A08-73754E8F7357}" presName="connector1" presStyleLbl="sibTrans2D1" presStyleIdx="0" presStyleCnt="3"/>
      <dgm:spPr/>
    </dgm:pt>
    <dgm:pt modelId="{A59A623A-7F61-4E88-BFB2-F999188F17E6}" type="pres">
      <dgm:prSet presAssocID="{31AADB99-EF08-4C97-870E-F95B9BF2B61D}" presName="connector2" presStyleLbl="sibTrans2D1" presStyleIdx="1" presStyleCnt="3"/>
      <dgm:spPr/>
    </dgm:pt>
    <dgm:pt modelId="{A9DADD7C-841B-4380-9D0C-8879B25A46B9}" type="pres">
      <dgm:prSet presAssocID="{9DE9BCF1-9644-4898-99B0-434D250F4E3F}" presName="connector3" presStyleLbl="sibTrans2D1" presStyleIdx="2" presStyleCnt="3"/>
      <dgm:spPr/>
    </dgm:pt>
  </dgm:ptLst>
  <dgm:cxnLst>
    <dgm:cxn modelId="{50870E08-48E8-47B7-88A5-F7363B04ACDF}" srcId="{49716AA9-8192-4AC0-A9E8-82E2006E8606}" destId="{0BF1DF57-87A2-445F-B3D6-5642DF59FAA8}" srcOrd="2" destOrd="0" parTransId="{221FAB91-CC8E-47D8-BDD6-D59656BB3525}" sibTransId="{9DE9BCF1-9644-4898-99B0-434D250F4E3F}"/>
    <dgm:cxn modelId="{1A536110-36F0-456B-B42B-63FC3115FFAE}" type="presOf" srcId="{4630FB72-1079-4953-BB0A-1DC937CB3943}" destId="{BEBF215A-9A1B-4663-91AE-4EAD21578BE4}" srcOrd="2" destOrd="0" presId="urn:microsoft.com/office/officeart/2005/8/layout/gear1"/>
    <dgm:cxn modelId="{157AF11B-338B-425E-A141-C6BEDE66145C}" type="presOf" srcId="{0BF1DF57-87A2-445F-B3D6-5642DF59FAA8}" destId="{0D7C0DE7-0518-4180-A44E-C7697527EA5E}" srcOrd="3" destOrd="0" presId="urn:microsoft.com/office/officeart/2005/8/layout/gear1"/>
    <dgm:cxn modelId="{70E9EC24-6ACA-47F6-AFC0-30D63EFDF424}" type="presOf" srcId="{49716AA9-8192-4AC0-A9E8-82E2006E8606}" destId="{5D44A893-B058-40F6-B810-B0EA1F089AB4}" srcOrd="0" destOrd="0" presId="urn:microsoft.com/office/officeart/2005/8/layout/gear1"/>
    <dgm:cxn modelId="{FCDA9325-42A4-4457-A1DD-EBB34DD7695C}" srcId="{49716AA9-8192-4AC0-A9E8-82E2006E8606}" destId="{4630FB72-1079-4953-BB0A-1DC937CB3943}" srcOrd="1" destOrd="0" parTransId="{CA2ECAB5-9B32-4BBE-852D-D8C8AB4B8123}" sibTransId="{31AADB99-EF08-4C97-870E-F95B9BF2B61D}"/>
    <dgm:cxn modelId="{F6FAE625-5FF4-4849-AE46-ECFD83127916}" type="presOf" srcId="{31AADB99-EF08-4C97-870E-F95B9BF2B61D}" destId="{A59A623A-7F61-4E88-BFB2-F999188F17E6}" srcOrd="0" destOrd="0" presId="urn:microsoft.com/office/officeart/2005/8/layout/gear1"/>
    <dgm:cxn modelId="{EB418A27-2087-4157-A37A-9E97C66C8479}" type="presOf" srcId="{0BF1DF57-87A2-445F-B3D6-5642DF59FAA8}" destId="{F2DB092D-C814-47EF-B940-3963BB112FBF}" srcOrd="0" destOrd="0" presId="urn:microsoft.com/office/officeart/2005/8/layout/gear1"/>
    <dgm:cxn modelId="{64DAFF67-2F67-48B4-9B87-AA26C2B5DA13}" type="presOf" srcId="{6DB6BDCC-E177-4F20-9F63-C416296022AF}" destId="{019DFD70-D14B-438B-8275-67334139A806}" srcOrd="2" destOrd="0" presId="urn:microsoft.com/office/officeart/2005/8/layout/gear1"/>
    <dgm:cxn modelId="{04643750-85B8-4B23-ADDA-C5FDFBF1DE18}" type="presOf" srcId="{4630FB72-1079-4953-BB0A-1DC937CB3943}" destId="{E4162C18-F003-4997-8EC8-1F386621B527}" srcOrd="1" destOrd="0" presId="urn:microsoft.com/office/officeart/2005/8/layout/gear1"/>
    <dgm:cxn modelId="{0BFDD270-A1A7-4A38-BCFF-49923E4D943C}" type="presOf" srcId="{9DE9BCF1-9644-4898-99B0-434D250F4E3F}" destId="{A9DADD7C-841B-4380-9D0C-8879B25A46B9}" srcOrd="0" destOrd="0" presId="urn:microsoft.com/office/officeart/2005/8/layout/gear1"/>
    <dgm:cxn modelId="{06371182-2F9A-4E63-90F7-5888645EF5A8}" type="presOf" srcId="{0BF1DF57-87A2-445F-B3D6-5642DF59FAA8}" destId="{097E62F7-BEFD-4D10-825E-71A1C096BA17}" srcOrd="2" destOrd="0" presId="urn:microsoft.com/office/officeart/2005/8/layout/gear1"/>
    <dgm:cxn modelId="{E441648B-BE4B-4828-98EA-70C04119EFD5}" type="presOf" srcId="{6DB6BDCC-E177-4F20-9F63-C416296022AF}" destId="{A35871AE-C5AF-4810-B957-CFCF5CB15EAA}" srcOrd="0" destOrd="0" presId="urn:microsoft.com/office/officeart/2005/8/layout/gear1"/>
    <dgm:cxn modelId="{FEB40DA7-5C0D-464A-8390-5F4A7756988F}" srcId="{49716AA9-8192-4AC0-A9E8-82E2006E8606}" destId="{6DB6BDCC-E177-4F20-9F63-C416296022AF}" srcOrd="0" destOrd="0" parTransId="{9C430CF6-BA16-4293-B370-B447B9BC287B}" sibTransId="{7CAC4630-5A91-45C5-8A08-73754E8F7357}"/>
    <dgm:cxn modelId="{252AF6AA-3CA6-4AAF-BC22-8657F0CC725C}" type="presOf" srcId="{7CAC4630-5A91-45C5-8A08-73754E8F7357}" destId="{60863172-32F1-4B19-BB65-A32D962BF999}" srcOrd="0" destOrd="0" presId="urn:microsoft.com/office/officeart/2005/8/layout/gear1"/>
    <dgm:cxn modelId="{32A59DC3-ABD2-4F5D-BBC3-ABB5996A5A3A}" type="presOf" srcId="{0BF1DF57-87A2-445F-B3D6-5642DF59FAA8}" destId="{2746A063-22A3-4309-BD3E-07E6984FD02D}" srcOrd="1" destOrd="0" presId="urn:microsoft.com/office/officeart/2005/8/layout/gear1"/>
    <dgm:cxn modelId="{080D56D0-43FE-4E97-AE0F-9621A3F9D269}" type="presOf" srcId="{4630FB72-1079-4953-BB0A-1DC937CB3943}" destId="{4CD3CADE-B92B-4189-83DA-E212DFCE7346}" srcOrd="0" destOrd="0" presId="urn:microsoft.com/office/officeart/2005/8/layout/gear1"/>
    <dgm:cxn modelId="{6BD1B9F0-C721-4AB8-90CF-C3000FC8901C}" srcId="{49716AA9-8192-4AC0-A9E8-82E2006E8606}" destId="{6029C45E-BD8E-4FA2-A15F-B0283E210391}" srcOrd="4" destOrd="0" parTransId="{6BCF05BF-BEE0-4568-96FE-2D835AAA23B5}" sibTransId="{8CCA429D-2C52-4980-A8DB-D1E680C6123F}"/>
    <dgm:cxn modelId="{B38DC3F1-480E-4A10-82EF-3E2F639032A9}" type="presOf" srcId="{6DB6BDCC-E177-4F20-9F63-C416296022AF}" destId="{EAF76056-27B2-4942-B3AD-9017FCA11368}" srcOrd="1" destOrd="0" presId="urn:microsoft.com/office/officeart/2005/8/layout/gear1"/>
    <dgm:cxn modelId="{0B04F6F6-B19F-41ED-A3F3-90450523B1AE}" srcId="{49716AA9-8192-4AC0-A9E8-82E2006E8606}" destId="{321C840E-0C4C-4EDD-998A-D3A15E6B9ED2}" srcOrd="3" destOrd="0" parTransId="{2661C5DB-965C-4A81-A731-A221559DC021}" sibTransId="{5EF67A92-A3FE-47BC-87A6-18C11BDB48D8}"/>
    <dgm:cxn modelId="{5939FE7B-2EE2-432A-9FED-818C836D64C5}" type="presParOf" srcId="{5D44A893-B058-40F6-B810-B0EA1F089AB4}" destId="{A35871AE-C5AF-4810-B957-CFCF5CB15EAA}" srcOrd="0" destOrd="0" presId="urn:microsoft.com/office/officeart/2005/8/layout/gear1"/>
    <dgm:cxn modelId="{B747F25E-BDCE-48F6-8793-01B9C7494DEC}" type="presParOf" srcId="{5D44A893-B058-40F6-B810-B0EA1F089AB4}" destId="{EAF76056-27B2-4942-B3AD-9017FCA11368}" srcOrd="1" destOrd="0" presId="urn:microsoft.com/office/officeart/2005/8/layout/gear1"/>
    <dgm:cxn modelId="{81DB3606-86E4-4D30-AD0A-A5AADD1F8755}" type="presParOf" srcId="{5D44A893-B058-40F6-B810-B0EA1F089AB4}" destId="{019DFD70-D14B-438B-8275-67334139A806}" srcOrd="2" destOrd="0" presId="urn:microsoft.com/office/officeart/2005/8/layout/gear1"/>
    <dgm:cxn modelId="{3262B6C8-9343-48CD-A884-36DF50B751A6}" type="presParOf" srcId="{5D44A893-B058-40F6-B810-B0EA1F089AB4}" destId="{4CD3CADE-B92B-4189-83DA-E212DFCE7346}" srcOrd="3" destOrd="0" presId="urn:microsoft.com/office/officeart/2005/8/layout/gear1"/>
    <dgm:cxn modelId="{0CFA4747-5072-4297-946B-D577096B4C46}" type="presParOf" srcId="{5D44A893-B058-40F6-B810-B0EA1F089AB4}" destId="{E4162C18-F003-4997-8EC8-1F386621B527}" srcOrd="4" destOrd="0" presId="urn:microsoft.com/office/officeart/2005/8/layout/gear1"/>
    <dgm:cxn modelId="{A0333B23-4878-4893-90ED-9171AAA205DC}" type="presParOf" srcId="{5D44A893-B058-40F6-B810-B0EA1F089AB4}" destId="{BEBF215A-9A1B-4663-91AE-4EAD21578BE4}" srcOrd="5" destOrd="0" presId="urn:microsoft.com/office/officeart/2005/8/layout/gear1"/>
    <dgm:cxn modelId="{73888C97-11C5-47AF-A561-5AD67499D467}" type="presParOf" srcId="{5D44A893-B058-40F6-B810-B0EA1F089AB4}" destId="{F2DB092D-C814-47EF-B940-3963BB112FBF}" srcOrd="6" destOrd="0" presId="urn:microsoft.com/office/officeart/2005/8/layout/gear1"/>
    <dgm:cxn modelId="{72A3818D-717E-4539-9A49-049FB29EF64F}" type="presParOf" srcId="{5D44A893-B058-40F6-B810-B0EA1F089AB4}" destId="{2746A063-22A3-4309-BD3E-07E6984FD02D}" srcOrd="7" destOrd="0" presId="urn:microsoft.com/office/officeart/2005/8/layout/gear1"/>
    <dgm:cxn modelId="{D4693534-C9C3-4839-8D6D-82E5BA8AD755}" type="presParOf" srcId="{5D44A893-B058-40F6-B810-B0EA1F089AB4}" destId="{097E62F7-BEFD-4D10-825E-71A1C096BA17}" srcOrd="8" destOrd="0" presId="urn:microsoft.com/office/officeart/2005/8/layout/gear1"/>
    <dgm:cxn modelId="{29D02C80-57A0-4A90-AE8C-F76763D6A1B9}" type="presParOf" srcId="{5D44A893-B058-40F6-B810-B0EA1F089AB4}" destId="{0D7C0DE7-0518-4180-A44E-C7697527EA5E}" srcOrd="9" destOrd="0" presId="urn:microsoft.com/office/officeart/2005/8/layout/gear1"/>
    <dgm:cxn modelId="{42E4F483-A9B3-4EB1-9542-A5834C363323}" type="presParOf" srcId="{5D44A893-B058-40F6-B810-B0EA1F089AB4}" destId="{60863172-32F1-4B19-BB65-A32D962BF999}" srcOrd="10" destOrd="0" presId="urn:microsoft.com/office/officeart/2005/8/layout/gear1"/>
    <dgm:cxn modelId="{D0AA446C-851E-44FA-9134-46A57DF7141D}" type="presParOf" srcId="{5D44A893-B058-40F6-B810-B0EA1F089AB4}" destId="{A59A623A-7F61-4E88-BFB2-F999188F17E6}" srcOrd="11" destOrd="0" presId="urn:microsoft.com/office/officeart/2005/8/layout/gear1"/>
    <dgm:cxn modelId="{831BAC72-3BDE-40B9-BD88-10B0935D22EE}" type="presParOf" srcId="{5D44A893-B058-40F6-B810-B0EA1F089AB4}" destId="{A9DADD7C-841B-4380-9D0C-8879B25A46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871AE-C5AF-4810-B957-CFCF5CB15EAA}">
      <dsp:nvSpPr>
        <dsp:cNvPr id="0" name=""/>
        <dsp:cNvSpPr/>
      </dsp:nvSpPr>
      <dsp:spPr>
        <a:xfrm>
          <a:off x="2540807" y="1409145"/>
          <a:ext cx="1722289" cy="172228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toekomst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leraren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opleidingen</a:t>
          </a:r>
          <a:endParaRPr lang="en-US" sz="1200" kern="1200" dirty="0"/>
        </a:p>
      </dsp:txBody>
      <dsp:txXfrm>
        <a:off x="2887064" y="1812583"/>
        <a:ext cx="1029775" cy="885292"/>
      </dsp:txXfrm>
    </dsp:sp>
    <dsp:sp modelId="{4CD3CADE-B92B-4189-83DA-E212DFCE7346}">
      <dsp:nvSpPr>
        <dsp:cNvPr id="0" name=""/>
        <dsp:cNvSpPr/>
      </dsp:nvSpPr>
      <dsp:spPr>
        <a:xfrm>
          <a:off x="1538748" y="1002059"/>
          <a:ext cx="1252574" cy="1252574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kwaliteit</a:t>
          </a:r>
          <a:endParaRPr lang="en-US" sz="1300" kern="1200" dirty="0"/>
        </a:p>
      </dsp:txBody>
      <dsp:txXfrm>
        <a:off x="1854087" y="1319304"/>
        <a:ext cx="621896" cy="618084"/>
      </dsp:txXfrm>
    </dsp:sp>
    <dsp:sp modelId="{F2DB092D-C814-47EF-B940-3963BB112FBF}">
      <dsp:nvSpPr>
        <dsp:cNvPr id="0" name=""/>
        <dsp:cNvSpPr/>
      </dsp:nvSpPr>
      <dsp:spPr>
        <a:xfrm rot="20700000">
          <a:off x="2240317" y="137910"/>
          <a:ext cx="1227266" cy="12272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imago</a:t>
          </a:r>
        </a:p>
      </dsp:txBody>
      <dsp:txXfrm rot="-20700000">
        <a:off x="2509493" y="407086"/>
        <a:ext cx="688915" cy="688915"/>
      </dsp:txXfrm>
    </dsp:sp>
    <dsp:sp modelId="{60863172-32F1-4B19-BB65-A32D962BF999}">
      <dsp:nvSpPr>
        <dsp:cNvPr id="0" name=""/>
        <dsp:cNvSpPr/>
      </dsp:nvSpPr>
      <dsp:spPr>
        <a:xfrm>
          <a:off x="2397067" y="1155624"/>
          <a:ext cx="2204530" cy="2204530"/>
        </a:xfrm>
        <a:prstGeom prst="circularArrow">
          <a:avLst>
            <a:gd name="adj1" fmla="val 4688"/>
            <a:gd name="adj2" fmla="val 299029"/>
            <a:gd name="adj3" fmla="val 2484038"/>
            <a:gd name="adj4" fmla="val 1593230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A623A-7F61-4E88-BFB2-F999188F17E6}">
      <dsp:nvSpPr>
        <dsp:cNvPr id="0" name=""/>
        <dsp:cNvSpPr/>
      </dsp:nvSpPr>
      <dsp:spPr>
        <a:xfrm>
          <a:off x="1316920" y="729473"/>
          <a:ext cx="1601729" cy="16017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ADD7C-841B-4380-9D0C-8879B25A46B9}">
      <dsp:nvSpPr>
        <dsp:cNvPr id="0" name=""/>
        <dsp:cNvSpPr/>
      </dsp:nvSpPr>
      <dsp:spPr>
        <a:xfrm>
          <a:off x="1956438" y="-126345"/>
          <a:ext cx="1726986" cy="17269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18B8-0330-47A4-930C-ABD9C24DFFB3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AB1F-5C43-466D-B70C-6E89BF3BD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1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BF227-64DE-4B4B-B902-8DD97AC775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7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7A05D33-C59D-4C1F-A97A-82359DA92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r="43974"/>
          <a:stretch/>
        </p:blipFill>
        <p:spPr>
          <a:xfrm>
            <a:off x="1" y="5238264"/>
            <a:ext cx="12192000" cy="2068624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EA094BB-372D-4B28-97ED-F00632A9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6103106"/>
            <a:ext cx="11034757" cy="573160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spc="1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D3A68B-D259-48A1-B021-012E0B05A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23233"/>
            <a:ext cx="11034757" cy="68781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 spc="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9" name="Afbeelding 8" descr="Afbeelding met tekst, computer, tafel&#10;&#10;Automatisch gegenereerde beschrijving">
            <a:extLst>
              <a:ext uri="{FF2B5EF4-FFF2-40B4-BE49-F238E27FC236}">
                <a16:creationId xmlns:a16="http://schemas.microsoft.com/office/drawing/2014/main" id="{13E08039-C3BC-4841-B6FD-0BCF8D7B7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7" b="19444"/>
          <a:stretch/>
        </p:blipFill>
        <p:spPr>
          <a:xfrm>
            <a:off x="0" y="866775"/>
            <a:ext cx="12192000" cy="43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47E21-9393-4D77-BBF1-1493E120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971"/>
            <a:ext cx="10515600" cy="1072343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A972CC-9DA9-4BA4-9A11-E16BF8C3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620"/>
            <a:ext cx="10515600" cy="3413552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4D992B-B39E-49E3-930A-F1B86203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Dit is een 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4EFAC-E49E-4706-B7F8-92652834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E98ED5-5C15-43F4-8453-EFACB32DCFA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6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E1E0A-352C-48FA-8974-A2345A52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105594"/>
            <a:ext cx="10515600" cy="2934392"/>
          </a:xfr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0904BD-BA88-45D6-AC62-AF8C7E9D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28290"/>
            <a:ext cx="10515600" cy="1753410"/>
          </a:xfrm>
        </p:spPr>
        <p:txBody>
          <a:bodyPr/>
          <a:lstStyle>
            <a:lvl1pPr marL="0" indent="0">
              <a:buNone/>
              <a:defRPr sz="2400">
                <a:solidFill>
                  <a:srgbClr val="4041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B5F344-F17D-430D-B0ED-D02CAD6C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2" y="6356356"/>
            <a:ext cx="7321549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Dit is een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251E0-36A3-498E-B625-A07002FC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97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BA8E8-5456-4CA5-977D-130B56E7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966"/>
            <a:ext cx="10515600" cy="1072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65EC0-A072-47F3-A124-30DD202BD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7445"/>
            <a:ext cx="5181600" cy="3574936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FF5D35-294F-4020-A732-25D8F7518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7439"/>
            <a:ext cx="5181600" cy="3574936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6362E7-114A-4EC6-8904-6B322918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Dit is een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F78882-F938-414C-86D1-C63A71AF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F7BEE-8C4F-4154-B871-3DF949C5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0655"/>
            <a:ext cx="10515600" cy="1072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0CD7EE-4EFD-433E-812F-902DA4C0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53455"/>
            <a:ext cx="5157787" cy="85575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1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A043FE-F634-4DE1-A47B-0A7696D97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05583"/>
            <a:ext cx="5157787" cy="2876117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7FD32A-AF8F-40C7-9D04-4939CC1A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2153455"/>
            <a:ext cx="5183188" cy="85575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1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935528-B4D9-40AD-8B59-1AD23831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3105583"/>
            <a:ext cx="5183188" cy="2876117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BF00C8-7AEA-46D9-AD64-743370AC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Dit is een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00C15D-CEF6-4729-9FD9-DAE69098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379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F5C053E-9C07-4325-9E5A-A2A18C7981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1" y="6168053"/>
            <a:ext cx="12222441" cy="825309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0DC09E-6D68-46C7-AD64-C8C220D9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782"/>
            <a:ext cx="10515600" cy="107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85A0E1-62E3-43E8-A270-272088D7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76499"/>
            <a:ext cx="10515600" cy="34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81714-62ED-467D-9677-9F5A204F4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Dit is een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30429-5334-4DD7-9E61-342373EBB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33A11E5-485A-4579-AD68-E0990469D03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850"/>
            <a:ext cx="2923308" cy="4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1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1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1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1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1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rarenvoormorgen.nl/werken-met-leeruitkomst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2029A-8844-4A73-B271-805FB4534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24271"/>
            <a:ext cx="3450336" cy="2766261"/>
          </a:xfrm>
        </p:spPr>
        <p:txBody>
          <a:bodyPr anchor="t">
            <a:normAutofit/>
          </a:bodyPr>
          <a:lstStyle/>
          <a:p>
            <a:br>
              <a:rPr lang="nl-NL" sz="2800" b="1" dirty="0">
                <a:solidFill>
                  <a:srgbClr val="FFFFFF"/>
                </a:solidFill>
              </a:rPr>
            </a:br>
            <a:br>
              <a:rPr lang="nl-NL" sz="2800" b="1" dirty="0">
                <a:solidFill>
                  <a:srgbClr val="FFFFFF"/>
                </a:solidFill>
              </a:rPr>
            </a:br>
            <a:r>
              <a:rPr lang="nl-NL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Mariska Krijgsman &amp; Bernadette Laudy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AFEE2A-D7AB-4EEC-AB1F-4F81578D3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168" y="5334000"/>
            <a:ext cx="8483251" cy="1393801"/>
          </a:xfrm>
        </p:spPr>
        <p:txBody>
          <a:bodyPr anchor="b">
            <a:normAutofit fontScale="25000" lnSpcReduction="20000"/>
          </a:bodyPr>
          <a:lstStyle/>
          <a:p>
            <a:r>
              <a:rPr lang="nl-NL" sz="11200" b="1" dirty="0">
                <a:solidFill>
                  <a:srgbClr val="FFFFFF"/>
                </a:solidFill>
              </a:rPr>
              <a:t>Flexibiliseren met leeruitkomsten: WAAROM?</a:t>
            </a:r>
          </a:p>
          <a:p>
            <a:r>
              <a:rPr lang="nl-NL" sz="6400" b="1" dirty="0">
                <a:solidFill>
                  <a:srgbClr val="FFFFFF"/>
                </a:solidFill>
              </a:rPr>
              <a:t>Bestuursakkoord Flexibilisering Lerarenopleidingen 10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0703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4"/>
    </mc:Choice>
    <mc:Fallback xmlns="">
      <p:transition spd="slow" advTm="198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842AC29-5B3C-B741-2E6A-B3EA4A5F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952" y="1703832"/>
            <a:ext cx="2688336" cy="26883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DE9F45-E98D-17B9-6854-3F7D00BB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met leeruitkomsten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3670B-898F-3989-30BD-74845BD2E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08" y="2202204"/>
            <a:ext cx="8744712" cy="3413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dirty="0">
                <a:ea typeface="+mn-lt"/>
                <a:cs typeface="Arial"/>
              </a:rPr>
              <a:t>Documenten te vinden op:</a:t>
            </a:r>
            <a:r>
              <a:rPr lang="nl-NL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  <a:hlinkClick r:id="rId3"/>
              </a:rPr>
              <a:t>https://www.lerarenvoormorgen.nl/werken-met-leeruitkomsten</a:t>
            </a:r>
            <a:endParaRPr lang="nl-NL" dirty="0">
              <a:ea typeface="+mn-lt"/>
              <a:cs typeface="+mn-lt"/>
            </a:endParaRPr>
          </a:p>
          <a:p>
            <a:r>
              <a:rPr lang="nl-NL" sz="2800" dirty="0"/>
              <a:t>Begrippenkader</a:t>
            </a:r>
            <a:endParaRPr lang="nl-NL" sz="2800" dirty="0">
              <a:cs typeface="Arial" panose="020B0604020202020204"/>
            </a:endParaRPr>
          </a:p>
          <a:p>
            <a:r>
              <a:rPr lang="nl-NL" sz="2800" dirty="0"/>
              <a:t>Harmonisatie-instrument</a:t>
            </a:r>
            <a:endParaRPr lang="nl-NL" sz="2800" dirty="0">
              <a:cs typeface="Arial"/>
            </a:endParaRPr>
          </a:p>
          <a:p>
            <a:r>
              <a:rPr lang="nl-NL" sz="2800" dirty="0" err="1"/>
              <a:t>Leeruitkomstgebieden</a:t>
            </a:r>
            <a:r>
              <a:rPr lang="nl-NL" sz="2800" dirty="0"/>
              <a:t> op </a:t>
            </a:r>
            <a:r>
              <a:rPr lang="nl-NL" dirty="0"/>
              <a:t>startbekwaamheids</a:t>
            </a:r>
            <a:r>
              <a:rPr lang="nl-NL" sz="2800" dirty="0"/>
              <a:t>niveau</a:t>
            </a:r>
            <a:endParaRPr lang="nl-NL" sz="2800" dirty="0">
              <a:cs typeface="Arial"/>
            </a:endParaRPr>
          </a:p>
          <a:p>
            <a:r>
              <a:rPr lang="nl-NL" sz="2800" dirty="0">
                <a:cs typeface="Arial"/>
              </a:rPr>
              <a:t>Handreiking Werken met leeruitkomsten</a:t>
            </a:r>
          </a:p>
          <a:p>
            <a:pPr marL="0" indent="0">
              <a:buNone/>
            </a:pPr>
            <a:endParaRPr lang="nl-NL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28BC8-7FA7-DFC5-B198-4669D538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EC0D188-BECE-E66F-7FF2-3B99F0CAD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922" y="6294104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31B0185B-D1CC-3F32-EFE3-C94EDFCA5154}"/>
              </a:ext>
            </a:extLst>
          </p:cNvPr>
          <p:cNvSpPr/>
          <p:nvPr/>
        </p:nvSpPr>
        <p:spPr>
          <a:xfrm flipH="1">
            <a:off x="262128" y="3907536"/>
            <a:ext cx="3639312" cy="162153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</a:rPr>
              <a:t>eigenheid ↔ geharmoniseerd?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9186CA-1245-DEA8-C8A3-63A0F4BD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en dilemma’s</a:t>
            </a:r>
          </a:p>
        </p:txBody>
      </p:sp>
      <p:pic>
        <p:nvPicPr>
          <p:cNvPr id="8" name="Tijdelijke aanduiding voor inhoud 7" descr="Two people with speech bubbles">
            <a:extLst>
              <a:ext uri="{FF2B5EF4-FFF2-40B4-BE49-F238E27FC236}">
                <a16:creationId xmlns:a16="http://schemas.microsoft.com/office/drawing/2014/main" id="{1E5D9FE8-D16A-2C1B-9451-A64DD4FB1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32" y="2432050"/>
            <a:ext cx="2552735" cy="3413125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642F3-E7D5-E1CF-A844-C6BD7245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3E7CCFAF-EDF1-F452-0929-E7DC1F191F29}"/>
              </a:ext>
            </a:extLst>
          </p:cNvPr>
          <p:cNvSpPr/>
          <p:nvPr/>
        </p:nvSpPr>
        <p:spPr>
          <a:xfrm>
            <a:off x="3084576" y="3614928"/>
            <a:ext cx="3688080" cy="163982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</a:rPr>
              <a:t>grote gehelen ↔ kleine gehelen?</a:t>
            </a:r>
            <a:r>
              <a:rPr lang="nl-NL" b="1" dirty="0"/>
              <a:t> </a:t>
            </a:r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B9694A62-85EA-3550-1D1B-89B91850A07F}"/>
              </a:ext>
            </a:extLst>
          </p:cNvPr>
          <p:cNvSpPr/>
          <p:nvPr/>
        </p:nvSpPr>
        <p:spPr>
          <a:xfrm flipH="1">
            <a:off x="4492752" y="2444496"/>
            <a:ext cx="3834384" cy="1621536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</a:rPr>
              <a:t>specifiek ↔ generiek?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B2E66B4E-D611-CA72-D4BE-B9930D83A48B}"/>
              </a:ext>
            </a:extLst>
          </p:cNvPr>
          <p:cNvSpPr/>
          <p:nvPr/>
        </p:nvSpPr>
        <p:spPr>
          <a:xfrm>
            <a:off x="1011936" y="2151888"/>
            <a:ext cx="3785616" cy="171297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</a:rPr>
              <a:t>geïntegreerd ↔ apart?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DBAF26-7743-6936-668A-343EBEA0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18" y="6324584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A1EFD-CB26-133E-0765-D3B85DFC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Welke keuzes maakt jouw opleiding en 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AEA1F6-039A-05E7-F073-2409D122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Met je tafelgenoten een of meer casussen kiezen.</a:t>
            </a:r>
          </a:p>
          <a:p>
            <a:pPr marL="0" indent="0">
              <a:buNone/>
            </a:pPr>
            <a:r>
              <a:rPr lang="nl-NL" dirty="0"/>
              <a:t>Vanuit die casus bespreken:</a:t>
            </a:r>
            <a:endParaRPr lang="nl-NL" dirty="0">
              <a:cs typeface="Arial"/>
            </a:endParaRPr>
          </a:p>
          <a:p>
            <a:r>
              <a:rPr lang="nl-NL" dirty="0"/>
              <a:t>wat een student die bij jouw opleiding komt voor een aanvullende bevoegdheid nog moet doen</a:t>
            </a:r>
            <a:endParaRPr lang="nl-NL" dirty="0">
              <a:cs typeface="Arial"/>
            </a:endParaRPr>
          </a:p>
          <a:p>
            <a:r>
              <a:rPr lang="nl-NL" dirty="0"/>
              <a:t>welke keuzes er door jouw opleiding gemaakt zijn / in de maak zijn voor het kunnen leveren van maatwerk</a:t>
            </a:r>
            <a:endParaRPr lang="nl-NL" dirty="0">
              <a:cs typeface="Arial" panose="020B0604020202020204"/>
            </a:endParaRPr>
          </a:p>
          <a:p>
            <a:r>
              <a:rPr lang="nl-NL" dirty="0"/>
              <a:t>waarom deze keuzes gemaakt zijn</a:t>
            </a:r>
            <a:endParaRPr lang="nl-NL" dirty="0">
              <a:cs typeface="Arial" panose="020B0604020202020204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Opbrengst: </a:t>
            </a: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tips en adviezen bij het implementeren en/of (door)ontwikkelen van flexibilisering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BD7712-E244-19BC-DA4B-6359C414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580B29-C86B-EC95-04E2-D9714D60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62" y="6324584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19F97-1E39-132A-864A-C7DEC0EE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C00000"/>
                </a:solidFill>
                <a:cs typeface="Arial"/>
              </a:rPr>
              <a:t>DANK VOOR ALLE INPUT EN UITWISSELING!!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331FAC-1687-2503-D825-F6813D52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7" name="Afbeelding 6" descr="People doing teamwork illustration">
            <a:extLst>
              <a:ext uri="{FF2B5EF4-FFF2-40B4-BE49-F238E27FC236}">
                <a16:creationId xmlns:a16="http://schemas.microsoft.com/office/drawing/2014/main" id="{41854099-7F01-D543-5EB4-99387420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810" y="2160407"/>
            <a:ext cx="6123459" cy="386210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8B967E-3ECB-18A2-4C1B-F0B669B0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2" y="6324584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E2492-42EA-0F2A-5E8A-F1D37476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EA528-D958-B258-0EE3-D7F80F5F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12" y="2836188"/>
            <a:ext cx="10515600" cy="341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Blijven vragen: Waarom? </a:t>
            </a:r>
          </a:p>
          <a:p>
            <a:pPr marL="0" indent="0">
              <a:buNone/>
            </a:pPr>
            <a:r>
              <a:rPr lang="nl-NL" sz="2000" dirty="0"/>
              <a:t>Bij opleidingen/instellingen steeds vragen bij elke keuze in het proces van ontwikkelen en implementeren, koppelen aan de bedoeling</a:t>
            </a:r>
          </a:p>
          <a:p>
            <a:r>
              <a:rPr lang="nl-NL" dirty="0"/>
              <a:t>Waarom flexibiliseren?</a:t>
            </a:r>
          </a:p>
          <a:p>
            <a:r>
              <a:rPr lang="nl-NL" dirty="0"/>
              <a:t>Waarom leeruitkomsten om te flexibiliseren?</a:t>
            </a:r>
          </a:p>
          <a:p>
            <a:r>
              <a:rPr lang="nl-NL" dirty="0"/>
              <a:t>Waarom </a:t>
            </a:r>
            <a:r>
              <a:rPr lang="nl-NL" dirty="0" err="1"/>
              <a:t>leeruitkomstgebieden</a:t>
            </a:r>
            <a:r>
              <a:rPr lang="nl-NL" dirty="0"/>
              <a:t>?</a:t>
            </a:r>
          </a:p>
          <a:p>
            <a:r>
              <a:rPr lang="nl-NL" dirty="0"/>
              <a:t>Waarom welke keuzes bij ontwikkelen/implementeren?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9CAE77-800C-3CB8-1044-7FF174D2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4680" y="6374644"/>
            <a:ext cx="7315200" cy="365125"/>
          </a:xfrm>
        </p:spPr>
        <p:txBody>
          <a:bodyPr/>
          <a:lstStyle/>
          <a:p>
            <a:r>
              <a:rPr lang="nl-NL" dirty="0"/>
              <a:t>10 november 2023 Werkconferentie Bestuursakkoord Flexibilisering Lerarenopleidingen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64C83F-4287-EEF4-BF5E-F57122D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66A411-A26C-2448-7786-6F5CEDC0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67" y="847259"/>
            <a:ext cx="648061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AA964-538F-8622-37ED-4040C863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flexibiliseren?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0AB014-0169-91C8-E803-61190707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Lerarenopleidingen passender maken bij huidige en toekomstige situatie en behoeften</a:t>
            </a:r>
          </a:p>
          <a:p>
            <a:r>
              <a:rPr lang="nl-NL" dirty="0"/>
              <a:t>Bijdragen aan vermindering lerarentekort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→ samen maatwerk mogelijk maken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93C9FC-EA4C-DF19-FA61-E1C40197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A71F6428-9C7C-8713-B68B-542004EEFFD7}"/>
              </a:ext>
            </a:extLst>
          </p:cNvPr>
          <p:cNvSpPr txBox="1">
            <a:spLocks/>
          </p:cNvSpPr>
          <p:nvPr/>
        </p:nvSpPr>
        <p:spPr>
          <a:xfrm>
            <a:off x="3203448" y="638683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10 november 2023 Werkconferentie Bestuursakkoord Flexibilisering Lerarenopleidingen</a:t>
            </a:r>
          </a:p>
        </p:txBody>
      </p:sp>
    </p:spTree>
    <p:extLst>
      <p:ext uri="{BB962C8B-B14F-4D97-AF65-F5344CB8AC3E}">
        <p14:creationId xmlns:p14="http://schemas.microsoft.com/office/powerpoint/2010/main" val="29458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42789"/>
              </p:ext>
            </p:extLst>
          </p:nvPr>
        </p:nvGraphicFramePr>
        <p:xfrm>
          <a:off x="2880222" y="2358271"/>
          <a:ext cx="5394759" cy="313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0A051B1-ECC4-9219-BB70-8D233EC89309}"/>
              </a:ext>
            </a:extLst>
          </p:cNvPr>
          <p:cNvSpPr/>
          <p:nvPr/>
        </p:nvSpPr>
        <p:spPr>
          <a:xfrm>
            <a:off x="2279904" y="5152298"/>
            <a:ext cx="3277149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samen opleiden en professionaliseren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100CBD0F-F6A3-79DA-448A-CC7C0B5AA601}"/>
              </a:ext>
            </a:extLst>
          </p:cNvPr>
          <p:cNvSpPr/>
          <p:nvPr/>
        </p:nvSpPr>
        <p:spPr>
          <a:xfrm>
            <a:off x="1809821" y="3222291"/>
            <a:ext cx="2319594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bekwaamheidseisen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46399508-3C10-A517-A089-1AB882124E6B}"/>
              </a:ext>
            </a:extLst>
          </p:cNvPr>
          <p:cNvSpPr/>
          <p:nvPr/>
        </p:nvSpPr>
        <p:spPr>
          <a:xfrm>
            <a:off x="2605495" y="2040911"/>
            <a:ext cx="2319594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bevoegdhedenstelsel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941CBDD-1438-377C-8446-FAD284B35109}"/>
              </a:ext>
            </a:extLst>
          </p:cNvPr>
          <p:cNvSpPr/>
          <p:nvPr/>
        </p:nvSpPr>
        <p:spPr>
          <a:xfrm>
            <a:off x="1276474" y="2617545"/>
            <a:ext cx="2679829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kennisbasis vak en generiek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F98E7745-D73D-2A55-27F9-C3A790759ECD}"/>
              </a:ext>
            </a:extLst>
          </p:cNvPr>
          <p:cNvSpPr/>
          <p:nvPr/>
        </p:nvSpPr>
        <p:spPr>
          <a:xfrm>
            <a:off x="2555978" y="4507962"/>
            <a:ext cx="2319594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onderwijsregio’s/allianties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A70BCC5-C6A9-44EA-0AE8-641477104C8D}"/>
              </a:ext>
            </a:extLst>
          </p:cNvPr>
          <p:cNvSpPr/>
          <p:nvPr/>
        </p:nvSpPr>
        <p:spPr>
          <a:xfrm>
            <a:off x="6473952" y="2524833"/>
            <a:ext cx="2651410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diversiteit onderwijswerkveld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2E96BE36-572F-9CEC-7BA2-AE821A6C58C2}"/>
              </a:ext>
            </a:extLst>
          </p:cNvPr>
          <p:cNvSpPr/>
          <p:nvPr/>
        </p:nvSpPr>
        <p:spPr>
          <a:xfrm>
            <a:off x="7114309" y="3217029"/>
            <a:ext cx="2265167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leven lang ontwikkelen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779274B-54A2-17A4-3DE8-A41C3556B926}"/>
              </a:ext>
            </a:extLst>
          </p:cNvPr>
          <p:cNvSpPr/>
          <p:nvPr/>
        </p:nvSpPr>
        <p:spPr>
          <a:xfrm>
            <a:off x="5334751" y="1888137"/>
            <a:ext cx="1809762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beroepsbeeld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1C55B95-0123-3A6B-BB1F-7539DB6376A6}"/>
              </a:ext>
            </a:extLst>
          </p:cNvPr>
          <p:cNvSpPr/>
          <p:nvPr/>
        </p:nvSpPr>
        <p:spPr>
          <a:xfrm>
            <a:off x="1580618" y="3855690"/>
            <a:ext cx="2319594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partnerschappen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DADB46F-1764-C27E-74E3-CD061ECCE758}"/>
              </a:ext>
            </a:extLst>
          </p:cNvPr>
          <p:cNvSpPr/>
          <p:nvPr/>
        </p:nvSpPr>
        <p:spPr>
          <a:xfrm>
            <a:off x="7480542" y="3954681"/>
            <a:ext cx="2919234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maatschappelijke veranderingen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08515E0-E1F3-B843-FDD7-4D999FF1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583003"/>
            <a:ext cx="10515600" cy="1072343"/>
          </a:xfrm>
        </p:spPr>
        <p:txBody>
          <a:bodyPr>
            <a:normAutofit/>
          </a:bodyPr>
          <a:lstStyle/>
          <a:p>
            <a:r>
              <a:rPr lang="nl-NL" sz="2800" dirty="0"/>
              <a:t>Complex samenspel van factoren bij flexibilisering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89A165D1-C45E-8AD6-A4FF-A2755F0CD00F}"/>
              </a:ext>
            </a:extLst>
          </p:cNvPr>
          <p:cNvSpPr/>
          <p:nvPr/>
        </p:nvSpPr>
        <p:spPr>
          <a:xfrm>
            <a:off x="7339583" y="5137679"/>
            <a:ext cx="2182369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politieke ontwikkelingen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024EB2A-2DD6-40D9-943A-6357DE800856}"/>
              </a:ext>
            </a:extLst>
          </p:cNvPr>
          <p:cNvSpPr/>
          <p:nvPr/>
        </p:nvSpPr>
        <p:spPr>
          <a:xfrm>
            <a:off x="5638799" y="5661935"/>
            <a:ext cx="1651537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……..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F5E8B900-5814-7859-CED7-7291580CE80D}"/>
              </a:ext>
            </a:extLst>
          </p:cNvPr>
          <p:cNvSpPr/>
          <p:nvPr/>
        </p:nvSpPr>
        <p:spPr>
          <a:xfrm>
            <a:off x="7699998" y="4533801"/>
            <a:ext cx="2919234" cy="4887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1400" dirty="0"/>
              <a:t>technologische veranderingen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47415B-E854-0978-E175-DABF4A905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426" y="6391640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4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2D590-463B-EE8A-A22F-D928D36D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Waarom flexibiliseren met leeruitkomsten?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71FAB-9887-BBB9-E119-23F7D150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werken met leeruitkomsten op zichzelf niet voldoende om te flexibiliseren, maar wel in combinatie met leerwegonafhankelijke toetsing en validering/vrijstelling:</a:t>
            </a:r>
          </a:p>
          <a:p>
            <a:pPr lvl="1"/>
            <a:r>
              <a:rPr lang="nl-NL" sz="2000" dirty="0"/>
              <a:t>maakt maatwerk mogelijk, doet recht doen aan verschillen tussen studenten</a:t>
            </a:r>
          </a:p>
          <a:p>
            <a:pPr lvl="1"/>
            <a:r>
              <a:rPr lang="nl-NL" sz="2000" dirty="0"/>
              <a:t>doet recht aan studenten die al veel (kennis, ervaring) meebrengen </a:t>
            </a:r>
          </a:p>
          <a:p>
            <a:pPr lvl="1"/>
            <a:r>
              <a:rPr lang="nl-NL" sz="2000" dirty="0"/>
              <a:t>doet recht aan verschillen tussen opleidingen en praktijkcontexten</a:t>
            </a:r>
          </a:p>
          <a:p>
            <a:pPr lvl="1"/>
            <a:r>
              <a:rPr lang="nl-NL" sz="2000" dirty="0"/>
              <a:t>bevordert regie, eigenaarschap en autonomie voor de student door focus op einddoel</a:t>
            </a:r>
          </a:p>
          <a:p>
            <a:pPr lvl="1"/>
            <a:r>
              <a:rPr lang="nl-NL" sz="2000" dirty="0"/>
              <a:t>bevordert stapelen, overstappen, halen van aanvullende bevoegdheden</a:t>
            </a:r>
          </a:p>
          <a:p>
            <a:pPr lvl="1"/>
            <a:endParaRPr lang="nl-NL" sz="2000" dirty="0"/>
          </a:p>
          <a:p>
            <a:pPr marL="0" indent="0">
              <a:buNone/>
            </a:pPr>
            <a:r>
              <a:rPr lang="nl-NL" sz="2000" dirty="0"/>
              <a:t>Landelijk afgesproken dat alle lerarenopleidingen met leeruitkomsten gaan werken.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366565-BDFC-9D88-BED9-50CD3C4C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8972AD-2D2F-E2F0-3233-42848363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30" y="6348968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C65A7-A752-59B6-CF41-34DBC6D7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1" y="824103"/>
            <a:ext cx="4067175" cy="1064209"/>
          </a:xfrm>
        </p:spPr>
        <p:txBody>
          <a:bodyPr>
            <a:normAutofit/>
          </a:bodyPr>
          <a:lstStyle/>
          <a:p>
            <a:r>
              <a:rPr lang="nl-NL" sz="2400" b="1" dirty="0">
                <a:cs typeface="Arial"/>
              </a:rPr>
              <a:t>Begrippenkader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62938C-86B8-7DA8-5509-DFFCF496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81151"/>
            <a:ext cx="5318453" cy="440868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42900" lvl="1" indent="0">
              <a:buNone/>
            </a:pPr>
            <a:endParaRPr lang="nl-NL" sz="22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>
                <a:ea typeface="+mn-lt"/>
                <a:cs typeface="+mn-lt"/>
              </a:rPr>
              <a:t>om dezelfde taal te kunnen spreken en veel voorkomende begripsverwarring te voorkomen</a:t>
            </a:r>
          </a:p>
          <a:p>
            <a:pPr marL="0" indent="0">
              <a:buNone/>
            </a:pPr>
            <a:endParaRPr lang="nl-NL" sz="22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>
                <a:ea typeface="+mn-lt"/>
                <a:cs typeface="+mn-lt"/>
              </a:rPr>
              <a:t>om leeruitkomsten allemaal op hetzelfde niveau te positioneren: </a:t>
            </a:r>
            <a:r>
              <a:rPr lang="nl-NL" sz="2200" dirty="0">
                <a:solidFill>
                  <a:srgbClr val="C00000"/>
                </a:solidFill>
                <a:ea typeface="+mn-lt"/>
                <a:cs typeface="+mn-lt"/>
              </a:rPr>
              <a:t>instellings-/opleidingsniveau</a:t>
            </a:r>
          </a:p>
          <a:p>
            <a:pPr marL="342900" lvl="1" indent="0">
              <a:buNone/>
            </a:pPr>
            <a:endParaRPr lang="nl-NL" dirty="0">
              <a:ea typeface="+mn-lt"/>
              <a:cs typeface="+mn-lt"/>
            </a:endParaRPr>
          </a:p>
          <a:p>
            <a:pPr marL="342900" lvl="1" indent="0">
              <a:buNone/>
            </a:pPr>
            <a:endParaRPr lang="nl-NL" dirty="0">
              <a:cs typeface="Arial" panose="020B0604020202020204"/>
            </a:endParaRPr>
          </a:p>
          <a:p>
            <a:pPr marL="0" indent="0">
              <a:buNone/>
            </a:pPr>
            <a:endParaRPr lang="nl-NL" dirty="0">
              <a:cs typeface="Arial" panose="020B060402020202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BE3DC9-288B-BEB3-24CB-868BF607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5E98ED5-5C15-43F4-8453-EFACB32DCFA8}" type="slidenum">
              <a:rPr lang="nl-NL">
                <a:latin typeface="Arial" panose="020B0604020202020204"/>
              </a:rPr>
              <a:pPr defTabSz="685800"/>
              <a:t>6</a:t>
            </a:fld>
            <a:endParaRPr lang="nl-NL">
              <a:latin typeface="Arial" panose="020B0604020202020204"/>
            </a:endParaRPr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DBEBDCFB-2013-6A4D-A81C-4F2BD95F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6634" y="252215"/>
            <a:ext cx="3977874" cy="64086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8B8619-99E3-EACF-0B83-970F199C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46" y="6324584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9160178-61DC-D0CB-8FA6-A1F3CA3B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992" y="330860"/>
            <a:ext cx="4084296" cy="5691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2DE051-4293-778A-B700-2C8A7BDF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63" y="782765"/>
            <a:ext cx="5341043" cy="804257"/>
          </a:xfrm>
        </p:spPr>
        <p:txBody>
          <a:bodyPr>
            <a:normAutofit/>
          </a:bodyPr>
          <a:lstStyle/>
          <a:p>
            <a:r>
              <a:rPr lang="nl-NL" sz="2400" b="1" dirty="0">
                <a:cs typeface="Arial"/>
              </a:rPr>
              <a:t>Harmonisatie-instrument</a:t>
            </a:r>
            <a:endParaRPr lang="nl-NL" sz="24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A5BFF-C51C-448D-0099-79745726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561672"/>
            <a:ext cx="4498467" cy="50612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ea typeface="+mn-lt"/>
                <a:cs typeface="+mn-lt"/>
              </a:rPr>
              <a:t>om leeruitkomsten tussen opleidingen </a:t>
            </a:r>
            <a:r>
              <a:rPr lang="nl-NL" sz="2400" dirty="0">
                <a:solidFill>
                  <a:srgbClr val="C00000"/>
                </a:solidFill>
                <a:ea typeface="+mn-lt"/>
                <a:cs typeface="+mn-lt"/>
              </a:rPr>
              <a:t>landelijk te kunnen vergelijken </a:t>
            </a:r>
            <a:r>
              <a:rPr lang="nl-NL" sz="2400" dirty="0">
                <a:ea typeface="+mn-lt"/>
                <a:cs typeface="+mn-lt"/>
              </a:rPr>
              <a:t>door verwijzing naar de bekwaamheidseisen, generieke en vakkennisbases en </a:t>
            </a:r>
            <a:r>
              <a:rPr lang="nl-NL" sz="2400" dirty="0" err="1">
                <a:ea typeface="+mn-lt"/>
                <a:cs typeface="+mn-lt"/>
              </a:rPr>
              <a:t>leeruitkomstgebieden</a:t>
            </a:r>
            <a:endParaRPr lang="nl-NL" sz="24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400" dirty="0">
                <a:ea typeface="+mn-lt"/>
                <a:cs typeface="+mn-lt"/>
              </a:rPr>
              <a:t>en daarmee vrijstelling en validering te ondersteunen bij overstappen of het halen van aanvullende</a:t>
            </a:r>
            <a:r>
              <a:rPr lang="nl-NL" sz="2400" dirty="0"/>
              <a:t> bevoegdheden</a:t>
            </a:r>
            <a:endParaRPr lang="nl-NL" dirty="0">
              <a:cs typeface="Arial" panose="020B060402020202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D9B4A-A174-8040-94EB-5E2E1E90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5E98ED5-5C15-43F4-8453-EFACB32DCFA8}" type="slidenum">
              <a:rPr lang="nl-NL">
                <a:latin typeface="Arial" panose="020B0604020202020204"/>
              </a:rPr>
              <a:pPr defTabSz="685800"/>
              <a:t>7</a:t>
            </a:fld>
            <a:endParaRPr lang="nl-NL">
              <a:latin typeface="Arial" panose="020B0604020202020204"/>
            </a:endParaRPr>
          </a:p>
        </p:txBody>
      </p:sp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C35BC088-BB0B-4022-6C7A-3CD6E5ED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650" y="1889761"/>
            <a:ext cx="3198294" cy="34483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1502E7-224C-D638-37D1-593A0E842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858" y="6348968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7C087-87BB-1C69-9EC2-7812701C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50" y="770423"/>
            <a:ext cx="6002814" cy="804257"/>
          </a:xfrm>
        </p:spPr>
        <p:txBody>
          <a:bodyPr>
            <a:normAutofit/>
          </a:bodyPr>
          <a:lstStyle/>
          <a:p>
            <a:r>
              <a:rPr lang="nl-NL" sz="2400" b="1" dirty="0"/>
              <a:t>WAAROM LEERUITKOMSTGEBIEDEN?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0989F-D35B-CCDC-BA6B-E5A56BBB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414" y="1192531"/>
            <a:ext cx="5588286" cy="5086349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om </a:t>
            </a:r>
            <a:r>
              <a:rPr lang="en-US" sz="2900" dirty="0" err="1"/>
              <a:t>startbekwaamheidsniveau</a:t>
            </a:r>
            <a:r>
              <a:rPr lang="en-US" sz="2900" dirty="0"/>
              <a:t> te </a:t>
            </a:r>
            <a:r>
              <a:rPr lang="en-US" sz="2900" dirty="0" err="1"/>
              <a:t>borgen</a:t>
            </a:r>
            <a:r>
              <a:rPr lang="en-US" sz="2900" dirty="0"/>
              <a:t> </a:t>
            </a:r>
            <a:r>
              <a:rPr lang="en-US" sz="2900" dirty="0" err="1"/>
              <a:t>en</a:t>
            </a:r>
            <a:r>
              <a:rPr lang="en-US" sz="2900" dirty="0"/>
              <a:t> de </a:t>
            </a:r>
            <a:r>
              <a:rPr lang="en-US" sz="2900" dirty="0" err="1"/>
              <a:t>doorgaande</a:t>
            </a:r>
            <a:r>
              <a:rPr lang="en-US" sz="2900" dirty="0"/>
              <a:t> </a:t>
            </a:r>
            <a:r>
              <a:rPr lang="en-US" sz="2900" dirty="0" err="1"/>
              <a:t>lijn</a:t>
            </a:r>
            <a:r>
              <a:rPr lang="en-US" sz="2900" dirty="0"/>
              <a:t> van AD, bachelor </a:t>
            </a: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vakmaster</a:t>
            </a:r>
            <a:r>
              <a:rPr lang="en-US" sz="2900" dirty="0"/>
              <a:t> </a:t>
            </a:r>
            <a:r>
              <a:rPr lang="en-US" sz="2900" dirty="0" err="1"/>
              <a:t>zichtbaar</a:t>
            </a:r>
            <a:r>
              <a:rPr lang="en-US" sz="2900" dirty="0"/>
              <a:t> te </a:t>
            </a:r>
            <a:r>
              <a:rPr lang="en-US" sz="2900" dirty="0" err="1"/>
              <a:t>maken</a:t>
            </a: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om de </a:t>
            </a:r>
            <a:r>
              <a:rPr lang="en-US" sz="2900" dirty="0" err="1"/>
              <a:t>bekwaamheidseisen</a:t>
            </a:r>
            <a:r>
              <a:rPr lang="en-US" sz="2900" dirty="0"/>
              <a:t> </a:t>
            </a:r>
            <a:r>
              <a:rPr lang="en-US" sz="2900" dirty="0" err="1"/>
              <a:t>aan</a:t>
            </a:r>
            <a:r>
              <a:rPr lang="en-US" sz="2900" dirty="0"/>
              <a:t> te </a:t>
            </a:r>
            <a:r>
              <a:rPr lang="en-US" sz="2900" dirty="0" err="1"/>
              <a:t>vullen</a:t>
            </a:r>
            <a:r>
              <a:rPr lang="en-US" sz="2900" dirty="0"/>
              <a:t> met </a:t>
            </a:r>
            <a:r>
              <a:rPr lang="en-US" sz="2900" dirty="0" err="1"/>
              <a:t>Onderzoekend</a:t>
            </a:r>
            <a:r>
              <a:rPr lang="en-US" sz="2900" dirty="0"/>
              <a:t> </a:t>
            </a:r>
            <a:r>
              <a:rPr lang="en-US" sz="2900" dirty="0" err="1"/>
              <a:t>Handelen</a:t>
            </a:r>
            <a:r>
              <a:rPr lang="en-US" sz="2900" dirty="0"/>
              <a:t> </a:t>
            </a: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Professionele</a:t>
            </a:r>
            <a:r>
              <a:rPr lang="en-US" sz="2900" dirty="0"/>
              <a:t> </a:t>
            </a:r>
            <a:r>
              <a:rPr lang="en-US" sz="2900" dirty="0" err="1"/>
              <a:t>Identiteit</a:t>
            </a: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om </a:t>
            </a:r>
            <a:r>
              <a:rPr lang="en-US" sz="2900" dirty="0" err="1"/>
              <a:t>opleidingen</a:t>
            </a:r>
            <a:r>
              <a:rPr lang="en-US" sz="2900" dirty="0"/>
              <a:t> te </a:t>
            </a:r>
            <a:r>
              <a:rPr lang="en-US" sz="2900" dirty="0" err="1"/>
              <a:t>ondersteunen</a:t>
            </a:r>
            <a:r>
              <a:rPr lang="en-US" sz="2900" dirty="0"/>
              <a:t> </a:t>
            </a:r>
            <a:r>
              <a:rPr lang="en-US" sz="2900" dirty="0" err="1"/>
              <a:t>bij</a:t>
            </a:r>
            <a:r>
              <a:rPr lang="en-US" sz="2900" dirty="0"/>
              <a:t> het </a:t>
            </a:r>
            <a:r>
              <a:rPr lang="en-US" sz="2900" dirty="0" err="1"/>
              <a:t>formuleren</a:t>
            </a:r>
            <a:r>
              <a:rPr lang="en-US" sz="2900" dirty="0"/>
              <a:t> of </a:t>
            </a:r>
            <a:r>
              <a:rPr lang="en-US" sz="2900" dirty="0" err="1"/>
              <a:t>ordenen</a:t>
            </a:r>
            <a:r>
              <a:rPr lang="en-US" sz="2900" dirty="0"/>
              <a:t> van de eigen </a:t>
            </a:r>
            <a:r>
              <a:rPr lang="en-US" sz="2900" dirty="0" err="1"/>
              <a:t>leeruitkomsten</a:t>
            </a: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endParaRPr lang="en-US" sz="2900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dirty="0" err="1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dirty="0">
              <a:cs typeface="Arial" panose="020B060402020202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3C5343-B680-EC19-0307-84237AB2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5E98ED5-5C15-43F4-8453-EFACB32DCFA8}" type="slidenum">
              <a:rPr lang="nl-NL" smtClean="0">
                <a:latin typeface="Arial" panose="020B0604020202020204"/>
              </a:rPr>
              <a:pPr defTabSz="685800"/>
              <a:t>8</a:t>
            </a:fld>
            <a:endParaRPr lang="nl-NL" dirty="0">
              <a:latin typeface="Arial" panose="020B060402020202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814CE4-F36F-B729-EFC5-111FD3E9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719" y="1097280"/>
            <a:ext cx="4164306" cy="52974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C49A919-1D9C-5A3A-9F25-28882EC45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46" y="6348968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D416F-1D38-443B-88DF-F9801A58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Flexibilisering vraagt vertrouwen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A6CA9-FC7A-4008-A709-6DC79829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Flexibilisering vraagt vertrouwen:</a:t>
            </a:r>
          </a:p>
          <a:p>
            <a:pPr>
              <a:buFontTx/>
              <a:buChar char="-"/>
            </a:pPr>
            <a:r>
              <a:rPr lang="nl-NL" dirty="0"/>
              <a:t>in </a:t>
            </a:r>
            <a:r>
              <a:rPr lang="nl-NL"/>
              <a:t>transfer van </a:t>
            </a:r>
            <a:r>
              <a:rPr lang="nl-NL" dirty="0"/>
              <a:t>kennis en ervaring, leven lang ontwikkelen</a:t>
            </a:r>
          </a:p>
          <a:p>
            <a:pPr>
              <a:buFontTx/>
              <a:buChar char="-"/>
            </a:pPr>
            <a:r>
              <a:rPr lang="nl-NL" dirty="0"/>
              <a:t>in ontwikkeling en zelfregie van student</a:t>
            </a:r>
          </a:p>
          <a:p>
            <a:pPr>
              <a:buFontTx/>
              <a:buChar char="-"/>
            </a:pPr>
            <a:r>
              <a:rPr lang="nl-NL" dirty="0"/>
              <a:t>in professionaliteit van student, collega’s, werkveld en andere instellingen</a:t>
            </a:r>
          </a:p>
          <a:p>
            <a:pPr>
              <a:buFontTx/>
              <a:buChar char="-"/>
            </a:pPr>
            <a:r>
              <a:rPr lang="nl-NL" dirty="0"/>
              <a:t>in landelijk ontwikkelproces: kennisdeling, samen opleiden en professionaliseren, peerreviews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0056CC-9467-4499-B2DB-6BCE0F45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255CF9-3540-7991-0464-D52F2DDA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14" y="6342872"/>
            <a:ext cx="73219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756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Leraren voor morgen">
      <a:dk1>
        <a:srgbClr val="40413F"/>
      </a:dk1>
      <a:lt1>
        <a:sysClr val="window" lastClr="FFFFFF"/>
      </a:lt1>
      <a:dk2>
        <a:srgbClr val="44546A"/>
      </a:dk2>
      <a:lt2>
        <a:srgbClr val="E7E6E6"/>
      </a:lt2>
      <a:accent1>
        <a:srgbClr val="98B900"/>
      </a:accent1>
      <a:accent2>
        <a:srgbClr val="009933"/>
      </a:accent2>
      <a:accent3>
        <a:srgbClr val="003387"/>
      </a:accent3>
      <a:accent4>
        <a:srgbClr val="660078"/>
      </a:accent4>
      <a:accent5>
        <a:srgbClr val="B90087"/>
      </a:accent5>
      <a:accent6>
        <a:srgbClr val="FF0000"/>
      </a:accent6>
      <a:hlink>
        <a:srgbClr val="007DC3"/>
      </a:hlink>
      <a:folHlink>
        <a:srgbClr val="007D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presentatie_leraren_voor_morgen  -  Alleen-lezen" id="{60F76FDB-467A-44B7-B5DF-9A1A5B704D8F}" vid="{08D3EFF0-E952-44A3-B496-BE159ABA2B0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advies LOEx handreiking</Template>
  <TotalTime>551</TotalTime>
  <Words>527</Words>
  <Application>Microsoft Office PowerPoint</Application>
  <PresentationFormat>Breedbeeld</PresentationFormat>
  <Paragraphs>105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Kantoorthema</vt:lpstr>
      <vt:lpstr>  Mariska Krijgsman &amp; Bernadette Laudy</vt:lpstr>
      <vt:lpstr>Opzet</vt:lpstr>
      <vt:lpstr>Waarom flexibiliseren?</vt:lpstr>
      <vt:lpstr>Complex samenspel van factoren bij flexibilisering</vt:lpstr>
      <vt:lpstr>Waarom flexibiliseren met leeruitkomsten?</vt:lpstr>
      <vt:lpstr>Begrippenkader</vt:lpstr>
      <vt:lpstr>Harmonisatie-instrument</vt:lpstr>
      <vt:lpstr>WAAROM LEERUITKOMSTGEBIEDEN?</vt:lpstr>
      <vt:lpstr>Flexibilisering vraagt vertrouwen</vt:lpstr>
      <vt:lpstr>Werken met leeruitkomsten</vt:lpstr>
      <vt:lpstr>Vragen en dilemma’s</vt:lpstr>
      <vt:lpstr>Welke keuzes maakt jouw opleiding en waarom?</vt:lpstr>
      <vt:lpstr>DANK VOOR ALLE INPUT EN UITWISSELING!!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Advies vanuit LOEx</dc:title>
  <dc:creator>Gerrit Beunk</dc:creator>
  <cp:lastModifiedBy>bernadette laudy</cp:lastModifiedBy>
  <cp:revision>47</cp:revision>
  <cp:lastPrinted>2023-11-09T18:08:05Z</cp:lastPrinted>
  <dcterms:created xsi:type="dcterms:W3CDTF">2022-02-25T10:43:21Z</dcterms:created>
  <dcterms:modified xsi:type="dcterms:W3CDTF">2023-11-15T10:42:17Z</dcterms:modified>
</cp:coreProperties>
</file>