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1" r:id="rId4"/>
  </p:sldMasterIdLst>
  <p:notesMasterIdLst>
    <p:notesMasterId r:id="rId22"/>
  </p:notesMasterIdLst>
  <p:handoutMasterIdLst>
    <p:handoutMasterId r:id="rId23"/>
  </p:handoutMasterIdLst>
  <p:sldIdLst>
    <p:sldId id="293" r:id="rId5"/>
    <p:sldId id="317" r:id="rId6"/>
    <p:sldId id="309" r:id="rId7"/>
    <p:sldId id="295" r:id="rId8"/>
    <p:sldId id="296" r:id="rId9"/>
    <p:sldId id="312" r:id="rId10"/>
    <p:sldId id="313" r:id="rId11"/>
    <p:sldId id="314" r:id="rId12"/>
    <p:sldId id="315" r:id="rId13"/>
    <p:sldId id="310" r:id="rId14"/>
    <p:sldId id="298" r:id="rId15"/>
    <p:sldId id="299" r:id="rId16"/>
    <p:sldId id="304" r:id="rId17"/>
    <p:sldId id="307" r:id="rId18"/>
    <p:sldId id="297" r:id="rId19"/>
    <p:sldId id="316" r:id="rId20"/>
    <p:sldId id="288" r:id="rId21"/>
  </p:sldIdLst>
  <p:sldSz cx="9144000" cy="5143500" type="screen16x9"/>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80BFA01C-CD74-7845-B021-672224978863}">
          <p14:sldIdLst/>
        </p14:section>
        <p14:section name="Titelblad" id="{D1F76B3F-649D-FC44-94A7-44991C91A21E}">
          <p14:sldIdLst>
            <p14:sldId id="293"/>
            <p14:sldId id="317"/>
            <p14:sldId id="309"/>
            <p14:sldId id="295"/>
            <p14:sldId id="296"/>
            <p14:sldId id="312"/>
            <p14:sldId id="313"/>
            <p14:sldId id="314"/>
            <p14:sldId id="315"/>
            <p14:sldId id="310"/>
            <p14:sldId id="298"/>
            <p14:sldId id="299"/>
            <p14:sldId id="304"/>
            <p14:sldId id="307"/>
            <p14:sldId id="297"/>
            <p14:sldId id="316"/>
            <p14:sldId id="288"/>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15" autoAdjust="0"/>
    <p:restoredTop sz="81400" autoAdjust="0"/>
  </p:normalViewPr>
  <p:slideViewPr>
    <p:cSldViewPr snapToGrid="0" snapToObjects="1">
      <p:cViewPr varScale="1">
        <p:scale>
          <a:sx n="69" d="100"/>
          <a:sy n="69" d="100"/>
        </p:scale>
        <p:origin x="988" y="4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845046B-E3A6-4E43-9D24-8C38ABDF8202}" type="datetimeFigureOut">
              <a:rPr lang="nl-NL"/>
              <a:t>21-6-2022</a:t>
            </a:fld>
            <a:endParaRPr lang="nl-NL" dirty="0"/>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dirty="0"/>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6D2CFB6-CBE2-1D40-B0FD-77D0D9479B87}" type="slidenum">
              <a:rPr/>
              <a:t>‹nr.›</a:t>
            </a:fld>
            <a:endParaRPr lang="nl-NL" dirty="0"/>
          </a:p>
        </p:txBody>
      </p:sp>
    </p:spTree>
    <p:extLst>
      <p:ext uri="{BB962C8B-B14F-4D97-AF65-F5344CB8AC3E}">
        <p14:creationId xmlns:p14="http://schemas.microsoft.com/office/powerpoint/2010/main" val="248425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181FFB-193A-004A-8F01-EDDF22D7C2C9}" type="datetimeFigureOut">
              <a:rPr lang="nl-NL" smtClean="0"/>
              <a:t>21-6-2022</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E5B985-02CB-C043-BB52-8D24F3A71D81}" type="slidenum">
              <a:rPr lang="nl-NL" smtClean="0"/>
              <a:t>‹nr.›</a:t>
            </a:fld>
            <a:endParaRPr lang="nl-NL" dirty="0"/>
          </a:p>
        </p:txBody>
      </p:sp>
    </p:spTree>
    <p:extLst>
      <p:ext uri="{BB962C8B-B14F-4D97-AF65-F5344CB8AC3E}">
        <p14:creationId xmlns:p14="http://schemas.microsoft.com/office/powerpoint/2010/main" val="801874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6E5B985-02CB-C043-BB52-8D24F3A71D81}" type="slidenum">
              <a:rPr lang="nl-NL" smtClean="0"/>
              <a:t>16</a:t>
            </a:fld>
            <a:endParaRPr lang="nl-NL" dirty="0"/>
          </a:p>
        </p:txBody>
      </p:sp>
    </p:spTree>
    <p:extLst>
      <p:ext uri="{BB962C8B-B14F-4D97-AF65-F5344CB8AC3E}">
        <p14:creationId xmlns:p14="http://schemas.microsoft.com/office/powerpoint/2010/main" val="28798480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blad-2">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60F246EA-2CA6-A949-8C74-EFA4609F5646}"/>
              </a:ext>
            </a:extLst>
          </p:cNvPr>
          <p:cNvPicPr>
            <a:picLocks noChangeAspect="1"/>
          </p:cNvPicPr>
          <p:nvPr userDrawn="1"/>
        </p:nvPicPr>
        <p:blipFill>
          <a:blip r:embed="rId2"/>
          <a:srcRect/>
          <a:stretch/>
        </p:blipFill>
        <p:spPr>
          <a:xfrm>
            <a:off x="0" y="0"/>
            <a:ext cx="9144000" cy="5143500"/>
          </a:xfrm>
          <a:prstGeom prst="rect">
            <a:avLst/>
          </a:prstGeom>
        </p:spPr>
      </p:pic>
      <p:sp>
        <p:nvSpPr>
          <p:cNvPr id="7" name="Titel 1">
            <a:extLst>
              <a:ext uri="{FF2B5EF4-FFF2-40B4-BE49-F238E27FC236}">
                <a16:creationId xmlns:a16="http://schemas.microsoft.com/office/drawing/2014/main" id="{84548843-C499-E245-95D4-C33008F15DE1}"/>
              </a:ext>
            </a:extLst>
          </p:cNvPr>
          <p:cNvSpPr>
            <a:spLocks noGrp="1"/>
          </p:cNvSpPr>
          <p:nvPr>
            <p:ph type="title" hasCustomPrompt="1"/>
          </p:nvPr>
        </p:nvSpPr>
        <p:spPr>
          <a:xfrm>
            <a:off x="212400" y="1400400"/>
            <a:ext cx="8722800" cy="856800"/>
          </a:xfrm>
          <a:prstGeom prst="rect">
            <a:avLst/>
          </a:prstGeom>
        </p:spPr>
        <p:txBody>
          <a:bodyPr/>
          <a:lstStyle>
            <a:lvl1pPr>
              <a:defRPr cap="all" baseline="0">
                <a:solidFill>
                  <a:schemeClr val="bg1">
                    <a:alpha val="94000"/>
                  </a:schemeClr>
                </a:solidFill>
              </a:defRPr>
            </a:lvl1pPr>
          </a:lstStyle>
          <a:p>
            <a:r>
              <a:rPr lang="nl-NL" dirty="0"/>
              <a:t>KLIK OM STIJL TE BEWERKEN</a:t>
            </a:r>
          </a:p>
        </p:txBody>
      </p:sp>
      <p:sp>
        <p:nvSpPr>
          <p:cNvPr id="10" name="Tijdelijke aanduiding voor inhoud 1">
            <a:extLst>
              <a:ext uri="{FF2B5EF4-FFF2-40B4-BE49-F238E27FC236}">
                <a16:creationId xmlns:a16="http://schemas.microsoft.com/office/drawing/2014/main" id="{C3A00F72-3AB5-E14B-B4B6-C3FE088A9D7C}"/>
              </a:ext>
            </a:extLst>
          </p:cNvPr>
          <p:cNvSpPr>
            <a:spLocks noGrp="1"/>
          </p:cNvSpPr>
          <p:nvPr>
            <p:ph idx="1"/>
          </p:nvPr>
        </p:nvSpPr>
        <p:spPr>
          <a:xfrm>
            <a:off x="212400" y="2331719"/>
            <a:ext cx="8722799" cy="1743013"/>
          </a:xfrm>
        </p:spPr>
        <p:txBody>
          <a:bodyPr/>
          <a:lstStyle>
            <a:lvl1pPr>
              <a:buFontTx/>
              <a:buNone/>
              <a:defRPr sz="1800" baseline="0">
                <a:solidFill>
                  <a:schemeClr val="bg1"/>
                </a:solidFill>
              </a:defRPr>
            </a:lvl1pPr>
          </a:lstStyle>
          <a:p>
            <a:endParaRPr lang="nl-NL" dirty="0"/>
          </a:p>
        </p:txBody>
      </p:sp>
      <p:pic>
        <p:nvPicPr>
          <p:cNvPr id="11" name="Afbeelding 10">
            <a:extLst>
              <a:ext uri="{FF2B5EF4-FFF2-40B4-BE49-F238E27FC236}">
                <a16:creationId xmlns:a16="http://schemas.microsoft.com/office/drawing/2014/main" id="{F10A5C45-3525-4B49-ADF7-2EF353ADB3E4}"/>
              </a:ext>
            </a:extLst>
          </p:cNvPr>
          <p:cNvPicPr>
            <a:picLocks noChangeAspect="1"/>
          </p:cNvPicPr>
          <p:nvPr userDrawn="1"/>
        </p:nvPicPr>
        <p:blipFill>
          <a:blip r:embed="rId3"/>
          <a:srcRect/>
          <a:stretch/>
        </p:blipFill>
        <p:spPr>
          <a:xfrm>
            <a:off x="190800" y="190800"/>
            <a:ext cx="673100" cy="673100"/>
          </a:xfrm>
          <a:prstGeom prst="rect">
            <a:avLst/>
          </a:prstGeom>
        </p:spPr>
      </p:pic>
      <p:pic>
        <p:nvPicPr>
          <p:cNvPr id="6" name="Afbeelding 5">
            <a:extLst>
              <a:ext uri="{FF2B5EF4-FFF2-40B4-BE49-F238E27FC236}">
                <a16:creationId xmlns:a16="http://schemas.microsoft.com/office/drawing/2014/main" id="{F72AD303-BDFF-934F-9145-CB4C92C73CB3}"/>
              </a:ext>
            </a:extLst>
          </p:cNvPr>
          <p:cNvPicPr>
            <a:picLocks noChangeAspect="1"/>
          </p:cNvPicPr>
          <p:nvPr userDrawn="1"/>
        </p:nvPicPr>
        <p:blipFill>
          <a:blip r:embed="rId4"/>
          <a:srcRect/>
          <a:stretch/>
        </p:blipFill>
        <p:spPr>
          <a:xfrm>
            <a:off x="864000" y="190800"/>
            <a:ext cx="1082675" cy="676275"/>
          </a:xfrm>
          <a:prstGeom prst="rect">
            <a:avLst/>
          </a:prstGeom>
        </p:spPr>
      </p:pic>
    </p:spTree>
    <p:extLst>
      <p:ext uri="{BB962C8B-B14F-4D97-AF65-F5344CB8AC3E}">
        <p14:creationId xmlns:p14="http://schemas.microsoft.com/office/powerpoint/2010/main" val="3737434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otpagina">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B8A9C812-2E58-0645-A293-BECF92250576}"/>
              </a:ext>
            </a:extLst>
          </p:cNvPr>
          <p:cNvSpPr/>
          <p:nvPr userDrawn="1"/>
        </p:nvSpPr>
        <p:spPr>
          <a:xfrm>
            <a:off x="0" y="0"/>
            <a:ext cx="9144000" cy="4089600"/>
          </a:xfrm>
          <a:prstGeom prst="rect">
            <a:avLst/>
          </a:prstGeom>
          <a:solidFill>
            <a:srgbClr val="6633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9" name="Tijdelijke aanduiding voor inhoud 1">
            <a:extLst>
              <a:ext uri="{FF2B5EF4-FFF2-40B4-BE49-F238E27FC236}">
                <a16:creationId xmlns:a16="http://schemas.microsoft.com/office/drawing/2014/main" id="{E6F7F96C-6BFF-6F43-9987-44ED1DB5F462}"/>
              </a:ext>
            </a:extLst>
          </p:cNvPr>
          <p:cNvSpPr>
            <a:spLocks noGrp="1"/>
          </p:cNvSpPr>
          <p:nvPr>
            <p:ph idx="1"/>
          </p:nvPr>
        </p:nvSpPr>
        <p:spPr>
          <a:xfrm>
            <a:off x="212400" y="1200151"/>
            <a:ext cx="8722799" cy="2874582"/>
          </a:xfrm>
        </p:spPr>
        <p:txBody>
          <a:bodyPr/>
          <a:lstStyle>
            <a:lvl1pPr>
              <a:buFontTx/>
              <a:buNone/>
              <a:defRPr>
                <a:solidFill>
                  <a:schemeClr val="bg1"/>
                </a:solidFill>
              </a:defRPr>
            </a:lvl1pPr>
          </a:lstStyle>
          <a:p>
            <a:endParaRPr lang="nl-NL" dirty="0"/>
          </a:p>
        </p:txBody>
      </p:sp>
      <p:sp>
        <p:nvSpPr>
          <p:cNvPr id="24" name="Tijdelijke aanduiding voor inhoud 2">
            <a:extLst>
              <a:ext uri="{FF2B5EF4-FFF2-40B4-BE49-F238E27FC236}">
                <a16:creationId xmlns:a16="http://schemas.microsoft.com/office/drawing/2014/main" id="{FC0CC26D-4375-804A-A98F-81E6E01505AC}"/>
              </a:ext>
            </a:extLst>
          </p:cNvPr>
          <p:cNvSpPr txBox="1">
            <a:spLocks/>
          </p:cNvSpPr>
          <p:nvPr userDrawn="1"/>
        </p:nvSpPr>
        <p:spPr>
          <a:xfrm>
            <a:off x="2769607" y="4236031"/>
            <a:ext cx="6183880" cy="746170"/>
          </a:xfrm>
          <a:prstGeom prst="rect">
            <a:avLst/>
          </a:prstGeom>
        </p:spPr>
        <p:txBody>
          <a:bodyPr anchor="ctr" anchorCtr="0">
            <a:normAutofit/>
          </a:bodyPr>
          <a:lstStyle>
            <a:lvl1pPr marL="0" indent="0" algn="l" defTabSz="457200" rtl="0" eaLnBrk="1" latinLnBrk="0" hangingPunct="1">
              <a:spcBef>
                <a:spcPct val="20000"/>
              </a:spcBef>
              <a:buFontTx/>
              <a:buNone/>
              <a:defRPr sz="1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endParaRPr lang="nl-NL" dirty="0"/>
          </a:p>
        </p:txBody>
      </p:sp>
      <p:sp>
        <p:nvSpPr>
          <p:cNvPr id="10" name="Tijdelijke aanduiding voor inhoud 3">
            <a:extLst>
              <a:ext uri="{FF2B5EF4-FFF2-40B4-BE49-F238E27FC236}">
                <a16:creationId xmlns:a16="http://schemas.microsoft.com/office/drawing/2014/main" id="{CFDF3A75-0FAB-4F4F-9617-610FEDF2CE7A}"/>
              </a:ext>
            </a:extLst>
          </p:cNvPr>
          <p:cNvSpPr>
            <a:spLocks noGrp="1"/>
          </p:cNvSpPr>
          <p:nvPr>
            <p:ph sz="half" idx="2" hasCustomPrompt="1"/>
          </p:nvPr>
        </p:nvSpPr>
        <p:spPr>
          <a:xfrm>
            <a:off x="3443591" y="4272566"/>
            <a:ext cx="5509896" cy="673100"/>
          </a:xfrm>
        </p:spPr>
        <p:txBody>
          <a:bodyPr anchor="ctr" anchorCtr="0">
            <a:normAutofit/>
          </a:bodyPr>
          <a:lstStyle>
            <a:lvl1pPr marL="0" indent="0">
              <a:buFontTx/>
              <a:buNone/>
              <a:defRPr sz="1200">
                <a:latin typeface="Arial"/>
                <a:cs typeface="Arial"/>
              </a:defRPr>
            </a:lvl1pPr>
            <a:lvl2pPr marL="457200" indent="0">
              <a:buFontTx/>
              <a:buNone/>
              <a:defRPr sz="1200">
                <a:latin typeface="Arial"/>
                <a:cs typeface="Aria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dirty="0"/>
              <a:t>Gegevens afzender (denk aan: naam, contactgegevens, opleiding, enz.)</a:t>
            </a:r>
          </a:p>
        </p:txBody>
      </p:sp>
      <p:pic>
        <p:nvPicPr>
          <p:cNvPr id="7" name="Afbeelding 6">
            <a:extLst>
              <a:ext uri="{FF2B5EF4-FFF2-40B4-BE49-F238E27FC236}">
                <a16:creationId xmlns:a16="http://schemas.microsoft.com/office/drawing/2014/main" id="{6F667120-90A3-E741-801D-CCE9CA950AB2}"/>
              </a:ext>
            </a:extLst>
          </p:cNvPr>
          <p:cNvPicPr>
            <a:picLocks noChangeAspect="1"/>
          </p:cNvPicPr>
          <p:nvPr userDrawn="1"/>
        </p:nvPicPr>
        <p:blipFill>
          <a:blip r:embed="rId2"/>
          <a:srcRect/>
          <a:stretch/>
        </p:blipFill>
        <p:spPr>
          <a:xfrm>
            <a:off x="864000" y="4269391"/>
            <a:ext cx="1082675" cy="676275"/>
          </a:xfrm>
          <a:prstGeom prst="rect">
            <a:avLst/>
          </a:prstGeom>
        </p:spPr>
      </p:pic>
    </p:spTree>
    <p:extLst>
      <p:ext uri="{BB962C8B-B14F-4D97-AF65-F5344CB8AC3E}">
        <p14:creationId xmlns:p14="http://schemas.microsoft.com/office/powerpoint/2010/main" val="3178633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blad-3">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A8308C1A-2923-C64E-B68B-9EEA862187A2}"/>
              </a:ext>
            </a:extLst>
          </p:cNvPr>
          <p:cNvPicPr>
            <a:picLocks noChangeAspect="1"/>
          </p:cNvPicPr>
          <p:nvPr userDrawn="1"/>
        </p:nvPicPr>
        <p:blipFill>
          <a:blip r:embed="rId2"/>
          <a:srcRect/>
          <a:stretch/>
        </p:blipFill>
        <p:spPr>
          <a:xfrm>
            <a:off x="0" y="0"/>
            <a:ext cx="9144000" cy="5143500"/>
          </a:xfrm>
          <a:prstGeom prst="rect">
            <a:avLst/>
          </a:prstGeom>
        </p:spPr>
      </p:pic>
      <p:sp>
        <p:nvSpPr>
          <p:cNvPr id="7" name="Titel 1">
            <a:extLst>
              <a:ext uri="{FF2B5EF4-FFF2-40B4-BE49-F238E27FC236}">
                <a16:creationId xmlns:a16="http://schemas.microsoft.com/office/drawing/2014/main" id="{651403BA-E744-2547-B84E-67A9F03F502F}"/>
              </a:ext>
            </a:extLst>
          </p:cNvPr>
          <p:cNvSpPr>
            <a:spLocks noGrp="1"/>
          </p:cNvSpPr>
          <p:nvPr>
            <p:ph type="title" hasCustomPrompt="1"/>
          </p:nvPr>
        </p:nvSpPr>
        <p:spPr>
          <a:xfrm>
            <a:off x="212400" y="1400400"/>
            <a:ext cx="8722800" cy="857250"/>
          </a:xfrm>
          <a:prstGeom prst="rect">
            <a:avLst/>
          </a:prstGeom>
        </p:spPr>
        <p:txBody>
          <a:bodyPr/>
          <a:lstStyle>
            <a:lvl1pPr>
              <a:defRPr cap="all" baseline="0">
                <a:solidFill>
                  <a:schemeClr val="bg1">
                    <a:alpha val="94000"/>
                  </a:schemeClr>
                </a:solidFill>
              </a:defRPr>
            </a:lvl1pPr>
          </a:lstStyle>
          <a:p>
            <a:r>
              <a:rPr lang="nl-NL" dirty="0"/>
              <a:t>KLIK OM STIJL TE BEWERKEN</a:t>
            </a:r>
          </a:p>
        </p:txBody>
      </p:sp>
      <p:pic>
        <p:nvPicPr>
          <p:cNvPr id="5" name="Afbeelding 4">
            <a:extLst>
              <a:ext uri="{FF2B5EF4-FFF2-40B4-BE49-F238E27FC236}">
                <a16:creationId xmlns:a16="http://schemas.microsoft.com/office/drawing/2014/main" id="{F28BE7C8-DFA0-BF4B-B29B-CB6594498ADF}"/>
              </a:ext>
            </a:extLst>
          </p:cNvPr>
          <p:cNvPicPr>
            <a:picLocks noChangeAspect="1"/>
          </p:cNvPicPr>
          <p:nvPr userDrawn="1"/>
        </p:nvPicPr>
        <p:blipFill>
          <a:blip r:embed="rId3"/>
          <a:srcRect/>
          <a:stretch/>
        </p:blipFill>
        <p:spPr>
          <a:xfrm>
            <a:off x="190800" y="190800"/>
            <a:ext cx="673100" cy="673100"/>
          </a:xfrm>
          <a:prstGeom prst="rect">
            <a:avLst/>
          </a:prstGeom>
        </p:spPr>
      </p:pic>
      <p:pic>
        <p:nvPicPr>
          <p:cNvPr id="6" name="Afbeelding 5">
            <a:extLst>
              <a:ext uri="{FF2B5EF4-FFF2-40B4-BE49-F238E27FC236}">
                <a16:creationId xmlns:a16="http://schemas.microsoft.com/office/drawing/2014/main" id="{8F7D3028-9F69-4644-A249-2E8432A5DE9C}"/>
              </a:ext>
            </a:extLst>
          </p:cNvPr>
          <p:cNvPicPr>
            <a:picLocks noChangeAspect="1"/>
          </p:cNvPicPr>
          <p:nvPr userDrawn="1"/>
        </p:nvPicPr>
        <p:blipFill>
          <a:blip r:embed="rId4"/>
          <a:srcRect/>
          <a:stretch/>
        </p:blipFill>
        <p:spPr>
          <a:xfrm>
            <a:off x="864000" y="190800"/>
            <a:ext cx="1082675" cy="676275"/>
          </a:xfrm>
          <a:prstGeom prst="rect">
            <a:avLst/>
          </a:prstGeom>
        </p:spPr>
      </p:pic>
    </p:spTree>
    <p:extLst>
      <p:ext uri="{BB962C8B-B14F-4D97-AF65-F5344CB8AC3E}">
        <p14:creationId xmlns:p14="http://schemas.microsoft.com/office/powerpoint/2010/main" val="3775236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oorblad-foto">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5F485B2E-A8FA-EE4D-AC7A-FBA782AF405D}"/>
              </a:ext>
            </a:extLst>
          </p:cNvPr>
          <p:cNvPicPr>
            <a:picLocks noChangeAspect="1"/>
          </p:cNvPicPr>
          <p:nvPr userDrawn="1"/>
        </p:nvPicPr>
        <p:blipFill>
          <a:blip r:embed="rId2"/>
          <a:srcRect/>
          <a:stretch/>
        </p:blipFill>
        <p:spPr>
          <a:xfrm>
            <a:off x="1" y="0"/>
            <a:ext cx="9143998" cy="5143499"/>
          </a:xfrm>
          <a:prstGeom prst="rect">
            <a:avLst/>
          </a:prstGeom>
        </p:spPr>
      </p:pic>
      <p:sp>
        <p:nvSpPr>
          <p:cNvPr id="4" name="Tijdelijke aanduiding voor afbeelding 4">
            <a:extLst>
              <a:ext uri="{FF2B5EF4-FFF2-40B4-BE49-F238E27FC236}">
                <a16:creationId xmlns:a16="http://schemas.microsoft.com/office/drawing/2014/main" id="{8AEE0225-7956-3A4F-8287-786BC27D76DD}"/>
              </a:ext>
            </a:extLst>
          </p:cNvPr>
          <p:cNvSpPr>
            <a:spLocks noGrp="1"/>
          </p:cNvSpPr>
          <p:nvPr>
            <p:ph type="pic" sz="quarter" idx="10" hasCustomPrompt="1"/>
          </p:nvPr>
        </p:nvSpPr>
        <p:spPr>
          <a:xfrm>
            <a:off x="0" y="1051200"/>
            <a:ext cx="9144000" cy="4107600"/>
          </a:xfrm>
          <a:blipFill>
            <a:blip r:embed="rId3"/>
            <a:stretch>
              <a:fillRect/>
            </a:stretch>
          </a:blipFill>
        </p:spPr>
        <p:txBody>
          <a:bodyPr tIns="1188000" anchor="t" anchorCtr="0"/>
          <a:lstStyle>
            <a:lvl1pPr algn="ctr">
              <a:defRPr>
                <a:solidFill>
                  <a:srgbClr val="663366"/>
                </a:solidFill>
              </a:defRPr>
            </a:lvl1pPr>
          </a:lstStyle>
          <a:p>
            <a:r>
              <a:rPr lang="nl-NL" dirty="0"/>
              <a:t>Eigen voorblad maken: klik op het pictogram hieronder en voeg een eigen afbeelding toe</a:t>
            </a:r>
          </a:p>
        </p:txBody>
      </p:sp>
      <p:pic>
        <p:nvPicPr>
          <p:cNvPr id="7" name="Afbeelding 6">
            <a:extLst>
              <a:ext uri="{FF2B5EF4-FFF2-40B4-BE49-F238E27FC236}">
                <a16:creationId xmlns:a16="http://schemas.microsoft.com/office/drawing/2014/main" id="{E9DCE907-6FE3-5043-979C-0F06E4E9AA48}"/>
              </a:ext>
            </a:extLst>
          </p:cNvPr>
          <p:cNvPicPr>
            <a:picLocks noChangeAspect="1"/>
          </p:cNvPicPr>
          <p:nvPr userDrawn="1"/>
        </p:nvPicPr>
        <p:blipFill>
          <a:blip r:embed="rId4"/>
          <a:srcRect/>
          <a:stretch/>
        </p:blipFill>
        <p:spPr>
          <a:xfrm>
            <a:off x="864000" y="190800"/>
            <a:ext cx="1082675" cy="676275"/>
          </a:xfrm>
          <a:prstGeom prst="rect">
            <a:avLst/>
          </a:prstGeom>
        </p:spPr>
      </p:pic>
    </p:spTree>
    <p:extLst>
      <p:ext uri="{BB962C8B-B14F-4D97-AF65-F5344CB8AC3E}">
        <p14:creationId xmlns:p14="http://schemas.microsoft.com/office/powerpoint/2010/main" val="274206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oorblad-tekst-1">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a:srcRect/>
          <a:stretch/>
        </p:blipFill>
        <p:spPr>
          <a:xfrm>
            <a:off x="0" y="0"/>
            <a:ext cx="9144000" cy="5143500"/>
          </a:xfrm>
          <a:prstGeom prst="rect">
            <a:avLst/>
          </a:prstGeom>
        </p:spPr>
      </p:pic>
      <p:sp>
        <p:nvSpPr>
          <p:cNvPr id="9" name="Tijdelijke aanduiding voor voettekst 5"/>
          <p:cNvSpPr>
            <a:spLocks noGrp="1"/>
          </p:cNvSpPr>
          <p:nvPr>
            <p:ph type="ftr" sz="quarter" idx="11"/>
          </p:nvPr>
        </p:nvSpPr>
        <p:spPr>
          <a:xfrm>
            <a:off x="1492468" y="4630341"/>
            <a:ext cx="6364800" cy="273844"/>
          </a:xfrm>
          <a:prstGeom prst="rect">
            <a:avLst/>
          </a:prstGeom>
        </p:spPr>
        <p:txBody>
          <a:bodyPr/>
          <a:lstStyle>
            <a:lvl1pPr>
              <a:defRPr>
                <a:solidFill>
                  <a:srgbClr val="FFFFFF"/>
                </a:solidFill>
              </a:defRPr>
            </a:lvl1pPr>
          </a:lstStyle>
          <a:p>
            <a:endParaRPr lang="nl-NL" dirty="0"/>
          </a:p>
        </p:txBody>
      </p:sp>
      <p:sp>
        <p:nvSpPr>
          <p:cNvPr id="10" name="Tijdelijke aanduiding voor dianummer 6"/>
          <p:cNvSpPr>
            <a:spLocks noGrp="1"/>
          </p:cNvSpPr>
          <p:nvPr>
            <p:ph type="sldNum" sz="quarter" idx="12"/>
          </p:nvPr>
        </p:nvSpPr>
        <p:spPr>
          <a:xfrm>
            <a:off x="8103600" y="4629600"/>
            <a:ext cx="829797" cy="273844"/>
          </a:xfrm>
          <a:prstGeom prst="rect">
            <a:avLst/>
          </a:prstGeom>
        </p:spPr>
        <p:txBody>
          <a:bodyPr/>
          <a:lstStyle>
            <a:lvl1pPr>
              <a:defRPr>
                <a:solidFill>
                  <a:srgbClr val="FFFFFF"/>
                </a:solidFill>
              </a:defRPr>
            </a:lvl1pPr>
          </a:lstStyle>
          <a:p>
            <a:fld id="{CC1A7FFB-7E9A-E347-8F80-8E2C647B3625}" type="slidenum">
              <a:rPr lang="nl-NL"/>
              <a:pPr/>
              <a:t>‹nr.›</a:t>
            </a:fld>
            <a:endParaRPr lang="nl-NL" dirty="0"/>
          </a:p>
        </p:txBody>
      </p:sp>
      <p:sp>
        <p:nvSpPr>
          <p:cNvPr id="2" name="Titel 1"/>
          <p:cNvSpPr>
            <a:spLocks noGrp="1"/>
          </p:cNvSpPr>
          <p:nvPr>
            <p:ph type="title" hasCustomPrompt="1"/>
          </p:nvPr>
        </p:nvSpPr>
        <p:spPr>
          <a:xfrm>
            <a:off x="1492468" y="1137600"/>
            <a:ext cx="7440928" cy="857250"/>
          </a:xfrm>
          <a:prstGeom prst="rect">
            <a:avLst/>
          </a:prstGeom>
        </p:spPr>
        <p:txBody>
          <a:bodyPr/>
          <a:lstStyle/>
          <a:p>
            <a:r>
              <a:rPr lang="nl-NL" dirty="0"/>
              <a:t>Titelstijl van model bewerken</a:t>
            </a:r>
          </a:p>
        </p:txBody>
      </p:sp>
      <p:sp>
        <p:nvSpPr>
          <p:cNvPr id="12" name="Tijdelijke aanduiding voor inhoud 2"/>
          <p:cNvSpPr>
            <a:spLocks noGrp="1"/>
          </p:cNvSpPr>
          <p:nvPr>
            <p:ph idx="1" hasCustomPrompt="1"/>
          </p:nvPr>
        </p:nvSpPr>
        <p:spPr>
          <a:xfrm>
            <a:off x="1492467" y="2044800"/>
            <a:ext cx="7440929" cy="2534400"/>
          </a:xfrm>
        </p:spPr>
        <p:txBody>
          <a:bodyPr/>
          <a:lstStyle>
            <a:lvl1pPr>
              <a:defRPr sz="2400">
                <a:latin typeface="Arial"/>
                <a:cs typeface="Arial"/>
              </a:defRPr>
            </a:lvl1pPr>
            <a:lvl2pPr>
              <a:defRPr sz="2000"/>
            </a:lvl2pPr>
          </a:lstStyle>
          <a:p>
            <a:pPr lvl="0"/>
            <a:r>
              <a:rPr lang="nl-NL" dirty="0"/>
              <a:t>Klik om de tekststijl van het sjabloon te bewerken</a:t>
            </a:r>
          </a:p>
          <a:p>
            <a:pPr lvl="1"/>
            <a:r>
              <a:rPr lang="nl-NL" dirty="0"/>
              <a:t>Tweede niveau</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oorblad-tekst-2">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a:srcRect/>
          <a:stretch/>
        </p:blipFill>
        <p:spPr>
          <a:xfrm>
            <a:off x="1" y="0"/>
            <a:ext cx="9143998" cy="5143499"/>
          </a:xfrm>
          <a:prstGeom prst="rect">
            <a:avLst/>
          </a:prstGeom>
        </p:spPr>
      </p:pic>
      <p:sp>
        <p:nvSpPr>
          <p:cNvPr id="9" name="Tijdelijke aanduiding voor voettekst 5"/>
          <p:cNvSpPr>
            <a:spLocks noGrp="1"/>
          </p:cNvSpPr>
          <p:nvPr>
            <p:ph type="ftr" sz="quarter" idx="11"/>
          </p:nvPr>
        </p:nvSpPr>
        <p:spPr>
          <a:xfrm>
            <a:off x="1492468" y="4630341"/>
            <a:ext cx="6366115" cy="273844"/>
          </a:xfrm>
          <a:prstGeom prst="rect">
            <a:avLst/>
          </a:prstGeom>
        </p:spPr>
        <p:txBody>
          <a:bodyPr/>
          <a:lstStyle>
            <a:lvl1pPr>
              <a:defRPr>
                <a:solidFill>
                  <a:srgbClr val="FFFFFF"/>
                </a:solidFill>
              </a:defRPr>
            </a:lvl1pPr>
          </a:lstStyle>
          <a:p>
            <a:endParaRPr lang="nl-NL" dirty="0"/>
          </a:p>
        </p:txBody>
      </p:sp>
      <p:sp>
        <p:nvSpPr>
          <p:cNvPr id="10" name="Tijdelijke aanduiding voor dianummer 6"/>
          <p:cNvSpPr>
            <a:spLocks noGrp="1"/>
          </p:cNvSpPr>
          <p:nvPr>
            <p:ph type="sldNum" sz="quarter" idx="12"/>
          </p:nvPr>
        </p:nvSpPr>
        <p:spPr>
          <a:xfrm>
            <a:off x="8103600" y="4629600"/>
            <a:ext cx="829797" cy="273844"/>
          </a:xfrm>
          <a:prstGeom prst="rect">
            <a:avLst/>
          </a:prstGeom>
        </p:spPr>
        <p:txBody>
          <a:bodyPr/>
          <a:lstStyle>
            <a:lvl1pPr>
              <a:defRPr>
                <a:solidFill>
                  <a:srgbClr val="FFFFFF"/>
                </a:solidFill>
              </a:defRPr>
            </a:lvl1pPr>
          </a:lstStyle>
          <a:p>
            <a:fld id="{CC1A7FFB-7E9A-E347-8F80-8E2C647B3625}" type="slidenum">
              <a:rPr lang="nl-NL"/>
              <a:pPr/>
              <a:t>‹nr.›</a:t>
            </a:fld>
            <a:endParaRPr lang="nl-NL" dirty="0"/>
          </a:p>
        </p:txBody>
      </p:sp>
      <p:sp>
        <p:nvSpPr>
          <p:cNvPr id="2" name="Titel 1"/>
          <p:cNvSpPr>
            <a:spLocks noGrp="1"/>
          </p:cNvSpPr>
          <p:nvPr>
            <p:ph type="title"/>
          </p:nvPr>
        </p:nvSpPr>
        <p:spPr>
          <a:xfrm>
            <a:off x="1492468" y="1137600"/>
            <a:ext cx="7440928" cy="857250"/>
          </a:xfrm>
          <a:prstGeom prst="rect">
            <a:avLst/>
          </a:prstGeom>
        </p:spPr>
        <p:txBody>
          <a:bodyPr/>
          <a:lstStyle/>
          <a:p>
            <a:r>
              <a:rPr lang="nl-NL" dirty="0"/>
              <a:t>Titelstijl van model bewerken</a:t>
            </a:r>
          </a:p>
        </p:txBody>
      </p:sp>
      <p:sp>
        <p:nvSpPr>
          <p:cNvPr id="12" name="Tijdelijke aanduiding voor inhoud 2"/>
          <p:cNvSpPr>
            <a:spLocks noGrp="1"/>
          </p:cNvSpPr>
          <p:nvPr>
            <p:ph idx="1" hasCustomPrompt="1"/>
          </p:nvPr>
        </p:nvSpPr>
        <p:spPr>
          <a:xfrm>
            <a:off x="1492467" y="2044800"/>
            <a:ext cx="7440929" cy="2534400"/>
          </a:xfrm>
        </p:spPr>
        <p:txBody>
          <a:bodyPr/>
          <a:lstStyle>
            <a:lvl1pPr>
              <a:defRPr sz="2400">
                <a:latin typeface="Arial"/>
                <a:cs typeface="Arial"/>
              </a:defRPr>
            </a:lvl1pPr>
            <a:lvl2pPr>
              <a:defRPr sz="2000"/>
            </a:lvl2pPr>
          </a:lstStyle>
          <a:p>
            <a:pPr lvl="0"/>
            <a:r>
              <a:rPr lang="nl-NL" dirty="0"/>
              <a:t>Klik om de tekststijl van het sjabloon te bewerken</a:t>
            </a:r>
          </a:p>
          <a:p>
            <a:pPr lvl="1"/>
            <a:r>
              <a:rPr lang="nl-NL" dirty="0"/>
              <a:t>Tweede niveau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oorblad-tekst-3">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2"/>
          <a:srcRect/>
          <a:stretch/>
        </p:blipFill>
        <p:spPr>
          <a:xfrm>
            <a:off x="0" y="0"/>
            <a:ext cx="9144000" cy="5143500"/>
          </a:xfrm>
          <a:prstGeom prst="rect">
            <a:avLst/>
          </a:prstGeom>
        </p:spPr>
      </p:pic>
      <p:sp>
        <p:nvSpPr>
          <p:cNvPr id="8" name="Tijdelijke aanduiding voor voettekst 4"/>
          <p:cNvSpPr>
            <a:spLocks noGrp="1"/>
          </p:cNvSpPr>
          <p:nvPr>
            <p:ph type="ftr" sz="quarter" idx="11"/>
          </p:nvPr>
        </p:nvSpPr>
        <p:spPr>
          <a:xfrm>
            <a:off x="1494000" y="4630341"/>
            <a:ext cx="6364800" cy="273844"/>
          </a:xfrm>
          <a:prstGeom prst="rect">
            <a:avLst/>
          </a:prstGeom>
        </p:spPr>
        <p:txBody>
          <a:bodyPr/>
          <a:lstStyle/>
          <a:p>
            <a:endParaRPr lang="nl-NL" dirty="0"/>
          </a:p>
        </p:txBody>
      </p:sp>
      <p:sp>
        <p:nvSpPr>
          <p:cNvPr id="9" name="Tijdelijke aanduiding voor dianummer 5"/>
          <p:cNvSpPr>
            <a:spLocks noGrp="1"/>
          </p:cNvSpPr>
          <p:nvPr>
            <p:ph type="sldNum" sz="quarter" idx="12"/>
          </p:nvPr>
        </p:nvSpPr>
        <p:spPr>
          <a:xfrm>
            <a:off x="8103600" y="4629600"/>
            <a:ext cx="829797" cy="273844"/>
          </a:xfrm>
          <a:prstGeom prst="rect">
            <a:avLst/>
          </a:prstGeom>
        </p:spPr>
        <p:txBody>
          <a:bodyPr/>
          <a:lstStyle/>
          <a:p>
            <a:fld id="{CC1A7FFB-7E9A-E347-8F80-8E2C647B3625}" type="slidenum">
              <a:rPr lang="nl-NL"/>
              <a:t>‹nr.›</a:t>
            </a:fld>
            <a:endParaRPr lang="nl-NL" dirty="0"/>
          </a:p>
        </p:txBody>
      </p:sp>
      <p:sp>
        <p:nvSpPr>
          <p:cNvPr id="13" name="Titel 1"/>
          <p:cNvSpPr>
            <a:spLocks noGrp="1"/>
          </p:cNvSpPr>
          <p:nvPr>
            <p:ph type="title"/>
          </p:nvPr>
        </p:nvSpPr>
        <p:spPr>
          <a:xfrm>
            <a:off x="1494000" y="1136590"/>
            <a:ext cx="7439396" cy="857250"/>
          </a:xfrm>
          <a:prstGeom prst="rect">
            <a:avLst/>
          </a:prstGeom>
        </p:spPr>
        <p:txBody>
          <a:bodyPr/>
          <a:lstStyle>
            <a:lvl1pPr algn="r">
              <a:defRPr/>
            </a:lvl1pPr>
          </a:lstStyle>
          <a:p>
            <a:r>
              <a:rPr lang="nl-NL" dirty="0"/>
              <a:t>Titelstijl van model bewerken</a:t>
            </a:r>
          </a:p>
        </p:txBody>
      </p:sp>
      <p:sp>
        <p:nvSpPr>
          <p:cNvPr id="14" name="Tijdelijke aanduiding voor inhoud 2"/>
          <p:cNvSpPr>
            <a:spLocks noGrp="1"/>
          </p:cNvSpPr>
          <p:nvPr>
            <p:ph idx="1" hasCustomPrompt="1"/>
          </p:nvPr>
        </p:nvSpPr>
        <p:spPr>
          <a:xfrm>
            <a:off x="1494000" y="2044800"/>
            <a:ext cx="7439396" cy="2535583"/>
          </a:xfrm>
        </p:spPr>
        <p:txBody>
          <a:bodyPr/>
          <a:lstStyle>
            <a:lvl1pPr algn="r">
              <a:defRPr sz="2400">
                <a:latin typeface="Arial"/>
                <a:cs typeface="Arial"/>
              </a:defRPr>
            </a:lvl1pPr>
            <a:lvl2pPr algn="r">
              <a:defRPr sz="2000"/>
            </a:lvl2pPr>
          </a:lstStyle>
          <a:p>
            <a:pPr lvl="0"/>
            <a:r>
              <a:rPr lang="nl-NL" dirty="0"/>
              <a:t>Klik om de tekststijl van het sjabloon te bewerken</a:t>
            </a:r>
          </a:p>
          <a:p>
            <a:pPr lvl="1"/>
            <a:r>
              <a:rPr lang="nl-NL" dirty="0"/>
              <a:t>Tweede niveau</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ervolgpagina-titel-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a:xfrm>
            <a:off x="212400" y="1200151"/>
            <a:ext cx="8722799" cy="2874582"/>
          </a:xfrm>
        </p:spPr>
        <p:txBody>
          <a:bodyPr/>
          <a:lstStyle>
            <a:lvl1pPr>
              <a:defRPr sz="2400">
                <a:latin typeface="Arial"/>
                <a:cs typeface="Arial"/>
              </a:defRPr>
            </a:lvl1pPr>
            <a:lvl2pPr>
              <a:defRPr sz="2000"/>
            </a:lvl2pPr>
          </a:lstStyle>
          <a:p>
            <a:pPr lvl="0"/>
            <a:r>
              <a:rPr lang="nl-NL" dirty="0"/>
              <a:t>Klik om de tekststijl van het sjabloon te bewerken</a:t>
            </a:r>
          </a:p>
          <a:p>
            <a:pPr lvl="1"/>
            <a:r>
              <a:rPr lang="nl-NL" dirty="0"/>
              <a:t>Tweede niveau</a:t>
            </a:r>
          </a:p>
        </p:txBody>
      </p:sp>
      <p:sp>
        <p:nvSpPr>
          <p:cNvPr id="7" name="Tijdelijke aanduiding voor voettekst 4"/>
          <p:cNvSpPr>
            <a:spLocks noGrp="1"/>
          </p:cNvSpPr>
          <p:nvPr>
            <p:ph type="ftr" sz="quarter" idx="11"/>
          </p:nvPr>
        </p:nvSpPr>
        <p:spPr>
          <a:xfrm>
            <a:off x="1494000" y="4630341"/>
            <a:ext cx="6364800" cy="273844"/>
          </a:xfrm>
          <a:prstGeom prst="rect">
            <a:avLst/>
          </a:prstGeom>
        </p:spPr>
        <p:txBody>
          <a:bodyPr/>
          <a:lstStyle/>
          <a:p>
            <a:endParaRPr lang="nl-NL" dirty="0"/>
          </a:p>
        </p:txBody>
      </p:sp>
      <p:sp>
        <p:nvSpPr>
          <p:cNvPr id="8" name="Tijdelijke aanduiding voor dianummer 5"/>
          <p:cNvSpPr>
            <a:spLocks noGrp="1"/>
          </p:cNvSpPr>
          <p:nvPr>
            <p:ph type="sldNum" sz="quarter" idx="12"/>
          </p:nvPr>
        </p:nvSpPr>
        <p:spPr>
          <a:xfrm>
            <a:off x="8103600" y="4629600"/>
            <a:ext cx="829797" cy="273844"/>
          </a:xfrm>
          <a:prstGeom prst="rect">
            <a:avLst/>
          </a:prstGeom>
        </p:spPr>
        <p:txBody>
          <a:bodyPr/>
          <a:lstStyle/>
          <a:p>
            <a:fld id="{CC1A7FFB-7E9A-E347-8F80-8E2C647B3625}" type="slidenum">
              <a:rPr lang="nl-NL"/>
              <a:t>‹nr.›</a:t>
            </a:fld>
            <a:endParaRPr lang="nl-NL" dirty="0"/>
          </a:p>
        </p:txBody>
      </p:sp>
      <p:sp>
        <p:nvSpPr>
          <p:cNvPr id="4" name="Titel 3">
            <a:extLst>
              <a:ext uri="{FF2B5EF4-FFF2-40B4-BE49-F238E27FC236}">
                <a16:creationId xmlns:a16="http://schemas.microsoft.com/office/drawing/2014/main" id="{E2EE66E6-DAAA-514E-8E4A-56C847E2AF07}"/>
              </a:ext>
            </a:extLst>
          </p:cNvPr>
          <p:cNvSpPr>
            <a:spLocks noGrp="1"/>
          </p:cNvSpPr>
          <p:nvPr>
            <p:ph type="title"/>
          </p:nvPr>
        </p:nvSpPr>
        <p:spPr>
          <a:xfrm>
            <a:off x="212400" y="206375"/>
            <a:ext cx="8722800" cy="857250"/>
          </a:xfrm>
          <a:prstGeom prst="rect">
            <a:avLst/>
          </a:prstGeom>
        </p:spPr>
        <p:txBody>
          <a:bodyPr/>
          <a:lstStyle/>
          <a:p>
            <a:r>
              <a:rPr lang="nl-NL" dirty="0"/>
              <a:t>Klik om stijl te bewerken</a:t>
            </a:r>
          </a:p>
        </p:txBody>
      </p:sp>
    </p:spTree>
    <p:extLst>
      <p:ext uri="{BB962C8B-B14F-4D97-AF65-F5344CB8AC3E}">
        <p14:creationId xmlns:p14="http://schemas.microsoft.com/office/powerpoint/2010/main" val="4130621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Vervolgpagina-titel-twee-objecten">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12400" y="206375"/>
            <a:ext cx="8722800" cy="857250"/>
          </a:xfrm>
          <a:prstGeom prst="rect">
            <a:avLst/>
          </a:prstGeom>
        </p:spPr>
        <p:txBody>
          <a:bodyPr>
            <a:normAutofit/>
          </a:bodyPr>
          <a:lstStyle>
            <a:lvl1pPr>
              <a:defRPr sz="2800"/>
            </a:lvl1pPr>
          </a:lstStyle>
          <a:p>
            <a:r>
              <a:rPr lang="nl-NL" dirty="0"/>
              <a:t>Titel </a:t>
            </a:r>
            <a:r>
              <a:rPr lang="nl-NL" dirty="0" err="1"/>
              <a:t>volgblad</a:t>
            </a:r>
            <a:r>
              <a:rPr lang="nl-NL" dirty="0"/>
              <a:t> </a:t>
            </a:r>
            <a:r>
              <a:rPr lang="nl-NL" dirty="0" err="1"/>
              <a:t>Arial</a:t>
            </a:r>
            <a:r>
              <a:rPr lang="nl-NL" dirty="0"/>
              <a:t> 28pt</a:t>
            </a:r>
          </a:p>
        </p:txBody>
      </p:sp>
      <p:sp>
        <p:nvSpPr>
          <p:cNvPr id="3" name="Tijdelijke aanduiding voor inhoud 2"/>
          <p:cNvSpPr>
            <a:spLocks noGrp="1"/>
          </p:cNvSpPr>
          <p:nvPr>
            <p:ph sz="half" idx="1"/>
          </p:nvPr>
        </p:nvSpPr>
        <p:spPr>
          <a:xfrm>
            <a:off x="212400" y="1200151"/>
            <a:ext cx="4284000" cy="2894954"/>
          </a:xfrm>
        </p:spPr>
        <p:txBody>
          <a:bodyPr>
            <a:normAutofit/>
          </a:bodyPr>
          <a:lstStyle>
            <a:lvl1pPr>
              <a:defRPr sz="2000">
                <a:latin typeface="Arial"/>
                <a:cs typeface="Arial"/>
              </a:defRPr>
            </a:lvl1pPr>
            <a:lvl2pPr>
              <a:defRPr sz="1800">
                <a:latin typeface="Arial"/>
                <a:cs typeface="Aria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dirty="0"/>
              <a:t>Klik om de tekststijl van het model te bewerken</a:t>
            </a:r>
          </a:p>
          <a:p>
            <a:pPr lvl="1"/>
            <a:r>
              <a:rPr lang="nl-NL" dirty="0"/>
              <a:t>Tweede niveau</a:t>
            </a:r>
          </a:p>
        </p:txBody>
      </p:sp>
      <p:sp>
        <p:nvSpPr>
          <p:cNvPr id="4" name="Tijdelijke aanduiding voor inhoud 3"/>
          <p:cNvSpPr>
            <a:spLocks noGrp="1"/>
          </p:cNvSpPr>
          <p:nvPr>
            <p:ph sz="half" idx="2"/>
          </p:nvPr>
        </p:nvSpPr>
        <p:spPr>
          <a:xfrm>
            <a:off x="4648199" y="1200150"/>
            <a:ext cx="4283401" cy="2894955"/>
          </a:xfrm>
        </p:spPr>
        <p:txBody>
          <a:bodyPr>
            <a:normAutofit/>
          </a:bodyPr>
          <a:lstStyle>
            <a:lvl1pPr>
              <a:defRPr sz="2000">
                <a:latin typeface="Arial"/>
                <a:cs typeface="Arial"/>
              </a:defRPr>
            </a:lvl1pPr>
            <a:lvl2pPr>
              <a:defRPr sz="1800">
                <a:latin typeface="Arial"/>
                <a:cs typeface="Aria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dirty="0"/>
              <a:t>Klik om de tekststijl van het model te bewerken</a:t>
            </a:r>
          </a:p>
          <a:p>
            <a:pPr lvl="1"/>
            <a:r>
              <a:rPr lang="nl-NL" dirty="0"/>
              <a:t>Tweede niveau</a:t>
            </a:r>
          </a:p>
        </p:txBody>
      </p:sp>
      <p:sp>
        <p:nvSpPr>
          <p:cNvPr id="8" name="Tijdelijke aanduiding voor voettekst 4"/>
          <p:cNvSpPr>
            <a:spLocks noGrp="1"/>
          </p:cNvSpPr>
          <p:nvPr>
            <p:ph type="ftr" sz="quarter" idx="11"/>
          </p:nvPr>
        </p:nvSpPr>
        <p:spPr>
          <a:xfrm>
            <a:off x="1494000" y="4630341"/>
            <a:ext cx="6364800" cy="273844"/>
          </a:xfrm>
          <a:prstGeom prst="rect">
            <a:avLst/>
          </a:prstGeom>
        </p:spPr>
        <p:txBody>
          <a:bodyPr/>
          <a:lstStyle/>
          <a:p>
            <a:endParaRPr lang="nl-NL" dirty="0"/>
          </a:p>
        </p:txBody>
      </p:sp>
      <p:sp>
        <p:nvSpPr>
          <p:cNvPr id="9" name="Tijdelijke aanduiding voor dianummer 5"/>
          <p:cNvSpPr>
            <a:spLocks noGrp="1"/>
          </p:cNvSpPr>
          <p:nvPr>
            <p:ph type="sldNum" sz="quarter" idx="12"/>
          </p:nvPr>
        </p:nvSpPr>
        <p:spPr>
          <a:xfrm>
            <a:off x="8103600" y="4629600"/>
            <a:ext cx="829797" cy="273844"/>
          </a:xfrm>
          <a:prstGeom prst="rect">
            <a:avLst/>
          </a:prstGeom>
        </p:spPr>
        <p:txBody>
          <a:bodyPr/>
          <a:lstStyle/>
          <a:p>
            <a:fld id="{CC1A7FFB-7E9A-E347-8F80-8E2C647B3625}" type="slidenum">
              <a:rPr lang="nl-NL"/>
              <a:t>‹nr.›</a:t>
            </a:fld>
            <a:endParaRPr lang="nl-NL" dirty="0"/>
          </a:p>
        </p:txBody>
      </p:sp>
    </p:spTree>
    <p:extLst>
      <p:ext uri="{BB962C8B-B14F-4D97-AF65-F5344CB8AC3E}">
        <p14:creationId xmlns:p14="http://schemas.microsoft.com/office/powerpoint/2010/main" val="2980278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Vervolgpagina-afbeelding-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450"/>
          </a:xfrm>
          <a:prstGeom prst="rect">
            <a:avLst/>
          </a:prstGeom>
        </p:spPr>
        <p:txBody>
          <a:bodyPr anchor="b">
            <a:noAutofit/>
          </a:bodyPr>
          <a:lstStyle>
            <a:lvl1pPr algn="l">
              <a:defRPr sz="2000" b="1"/>
            </a:lvl1pPr>
          </a:lstStyle>
          <a:p>
            <a:r>
              <a:rPr lang="nl-NL" dirty="0"/>
              <a:t>Titelstijl van model bewerken</a:t>
            </a:r>
          </a:p>
        </p:txBody>
      </p:sp>
      <p:sp>
        <p:nvSpPr>
          <p:cNvPr id="3" name="Tijdelijke aanduiding voor afbeelding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a:t>Klik om de tekststijl van het model te bewerken</a:t>
            </a:r>
          </a:p>
        </p:txBody>
      </p:sp>
    </p:spTree>
    <p:extLst>
      <p:ext uri="{BB962C8B-B14F-4D97-AF65-F5344CB8AC3E}">
        <p14:creationId xmlns:p14="http://schemas.microsoft.com/office/powerpoint/2010/main" val="3220939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EBF4E01A-DE5C-8844-9077-C8295A69C292}"/>
              </a:ext>
            </a:extLst>
          </p:cNvPr>
          <p:cNvPicPr>
            <a:picLocks noChangeAspect="1"/>
          </p:cNvPicPr>
          <p:nvPr userDrawn="1"/>
        </p:nvPicPr>
        <p:blipFill>
          <a:blip r:embed="rId12"/>
          <a:srcRect/>
          <a:stretch/>
        </p:blipFill>
        <p:spPr>
          <a:xfrm>
            <a:off x="0" y="0"/>
            <a:ext cx="9144000" cy="5143500"/>
          </a:xfrm>
          <a:prstGeom prst="rect">
            <a:avLst/>
          </a:prstGeom>
          <a:noFill/>
        </p:spPr>
      </p:pic>
      <p:sp>
        <p:nvSpPr>
          <p:cNvPr id="2" name="Tijdelijke aanduiding voor titel 1"/>
          <p:cNvSpPr>
            <a:spLocks noGrp="1"/>
          </p:cNvSpPr>
          <p:nvPr>
            <p:ph type="title"/>
          </p:nvPr>
        </p:nvSpPr>
        <p:spPr>
          <a:xfrm>
            <a:off x="212400" y="206375"/>
            <a:ext cx="8722800" cy="857250"/>
          </a:xfrm>
          <a:prstGeom prst="rect">
            <a:avLst/>
          </a:prstGeom>
        </p:spPr>
        <p:txBody>
          <a:bodyPr vert="horz" lIns="90000" tIns="45720" rIns="91440" bIns="45720" rtlCol="0" anchor="ctr">
            <a:normAutofit/>
          </a:bodyPr>
          <a:lstStyle/>
          <a:p>
            <a:r>
              <a:rPr lang="nl-NL" dirty="0"/>
              <a:t>Titel van presentatie</a:t>
            </a:r>
          </a:p>
        </p:txBody>
      </p:sp>
      <p:sp>
        <p:nvSpPr>
          <p:cNvPr id="3" name="Tijdelijke aanduiding voor tekst 2"/>
          <p:cNvSpPr>
            <a:spLocks noGrp="1"/>
          </p:cNvSpPr>
          <p:nvPr>
            <p:ph type="body" idx="1"/>
          </p:nvPr>
        </p:nvSpPr>
        <p:spPr>
          <a:xfrm>
            <a:off x="212400" y="1200151"/>
            <a:ext cx="8722799" cy="2874582"/>
          </a:xfrm>
          <a:prstGeom prst="rect">
            <a:avLst/>
          </a:prstGeom>
        </p:spPr>
        <p:txBody>
          <a:bodyPr vert="horz" lIns="91440" tIns="45720" rIns="91440" bIns="45720" rtlCol="0">
            <a:normAutofit/>
          </a:bodyPr>
          <a:lstStyle/>
          <a:p>
            <a:pPr lvl="0"/>
            <a:r>
              <a:rPr lang="nl-NL" dirty="0"/>
              <a:t>Klik om de tekststijl van het sjabloon te bewerken</a:t>
            </a:r>
          </a:p>
        </p:txBody>
      </p:sp>
      <p:sp>
        <p:nvSpPr>
          <p:cNvPr id="10" name="Tijdelijke aanduiding voor voettekst 4"/>
          <p:cNvSpPr>
            <a:spLocks noGrp="1"/>
          </p:cNvSpPr>
          <p:nvPr>
            <p:ph type="ftr" sz="quarter" idx="3"/>
          </p:nvPr>
        </p:nvSpPr>
        <p:spPr>
          <a:xfrm>
            <a:off x="1494000" y="4630341"/>
            <a:ext cx="6364800" cy="273844"/>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endParaRPr lang="nl-NL" dirty="0"/>
          </a:p>
        </p:txBody>
      </p:sp>
      <p:sp>
        <p:nvSpPr>
          <p:cNvPr id="11" name="Tijdelijke aanduiding voor dianummer 5"/>
          <p:cNvSpPr>
            <a:spLocks noGrp="1"/>
          </p:cNvSpPr>
          <p:nvPr>
            <p:ph type="sldNum" sz="quarter" idx="4"/>
          </p:nvPr>
        </p:nvSpPr>
        <p:spPr>
          <a:xfrm>
            <a:off x="8103600" y="4629600"/>
            <a:ext cx="829797" cy="273844"/>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CC1A7FFB-7E9A-E347-8F80-8E2C647B3625}" type="slidenum">
              <a:rPr lang="nl-NL" smtClean="0"/>
              <a:pPr/>
              <a:t>‹nr.›</a:t>
            </a:fld>
            <a:endParaRPr lang="nl-NL" dirty="0"/>
          </a:p>
        </p:txBody>
      </p:sp>
    </p:spTree>
    <p:extLst>
      <p:ext uri="{BB962C8B-B14F-4D97-AF65-F5344CB8AC3E}">
        <p14:creationId xmlns:p14="http://schemas.microsoft.com/office/powerpoint/2010/main" val="3299562382"/>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58" r:id="rId3"/>
    <p:sldLayoutId id="2147483832" r:id="rId4"/>
    <p:sldLayoutId id="2147483834" r:id="rId5"/>
    <p:sldLayoutId id="2147483833" r:id="rId6"/>
    <p:sldLayoutId id="2147483823" r:id="rId7"/>
    <p:sldLayoutId id="2147483825" r:id="rId8"/>
    <p:sldLayoutId id="2147483830" r:id="rId9"/>
    <p:sldLayoutId id="2147483873" r:id="rId10"/>
  </p:sldLayoutIdLst>
  <p:txStyles>
    <p:titleStyle>
      <a:lvl1pPr algn="l" defTabSz="457200" rtl="0" eaLnBrk="1" latinLnBrk="0" hangingPunct="1">
        <a:spcBef>
          <a:spcPct val="0"/>
        </a:spcBef>
        <a:buNone/>
        <a:defRPr sz="3200" b="1" kern="1200" baseline="0">
          <a:solidFill>
            <a:srgbClr val="660066"/>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hyperlink" Target="https://padlet.com/ellenspoor/hybridedocent" TargetMode="External"/><Relationship Id="rId4" Type="http://schemas.openxmlformats.org/officeDocument/2006/relationships/image" Target="../media/image20.emf"/></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AF0111-0BF8-8649-9589-62F20F859285}"/>
              </a:ext>
            </a:extLst>
          </p:cNvPr>
          <p:cNvSpPr>
            <a:spLocks noGrp="1"/>
          </p:cNvSpPr>
          <p:nvPr>
            <p:ph type="title"/>
          </p:nvPr>
        </p:nvSpPr>
        <p:spPr>
          <a:xfrm>
            <a:off x="212400" y="1400400"/>
            <a:ext cx="8722800" cy="856800"/>
          </a:xfrm>
        </p:spPr>
        <p:txBody>
          <a:bodyPr>
            <a:normAutofit fontScale="90000"/>
          </a:bodyPr>
          <a:lstStyle/>
          <a:p>
            <a:r>
              <a:rPr lang="nl-NL" dirty="0"/>
              <a:t>Kansen en knelpunten bij het combineren van banen </a:t>
            </a:r>
            <a:br>
              <a:rPr lang="nl-NL" dirty="0"/>
            </a:br>
            <a:r>
              <a:rPr lang="nl-NL" dirty="0"/>
              <a:t>binnen en buiten het onderwijs</a:t>
            </a:r>
            <a:br>
              <a:rPr lang="nl-NL" dirty="0"/>
            </a:br>
            <a:endParaRPr lang="nl-NL" dirty="0"/>
          </a:p>
        </p:txBody>
      </p:sp>
      <p:sp>
        <p:nvSpPr>
          <p:cNvPr id="6" name="Tijdelijke aanduiding voor inhoud 5">
            <a:extLst>
              <a:ext uri="{FF2B5EF4-FFF2-40B4-BE49-F238E27FC236}">
                <a16:creationId xmlns:a16="http://schemas.microsoft.com/office/drawing/2014/main" id="{46BA08F7-426B-E842-B4C0-336E00AFC444}"/>
              </a:ext>
            </a:extLst>
          </p:cNvPr>
          <p:cNvSpPr>
            <a:spLocks noGrp="1"/>
          </p:cNvSpPr>
          <p:nvPr>
            <p:ph idx="1"/>
          </p:nvPr>
        </p:nvSpPr>
        <p:spPr>
          <a:xfrm>
            <a:off x="212401" y="2610014"/>
            <a:ext cx="8722799" cy="1743013"/>
          </a:xfrm>
        </p:spPr>
        <p:txBody>
          <a:bodyPr/>
          <a:lstStyle/>
          <a:p>
            <a:endParaRPr lang="nl-NL" dirty="0"/>
          </a:p>
          <a:p>
            <a:r>
              <a:rPr lang="nl-NL" dirty="0"/>
              <a:t>Ellen Koop</a:t>
            </a:r>
          </a:p>
          <a:p>
            <a:r>
              <a:rPr lang="nl-NL" dirty="0"/>
              <a:t>Sandra Janssen</a:t>
            </a:r>
          </a:p>
          <a:p>
            <a:r>
              <a:rPr lang="nl-NL" dirty="0"/>
              <a:t>VH-congres 13 juni 2022</a:t>
            </a:r>
            <a:br>
              <a:rPr lang="nl-NL" dirty="0"/>
            </a:br>
            <a:endParaRPr lang="nl-NL" dirty="0"/>
          </a:p>
        </p:txBody>
      </p:sp>
      <p:cxnSp>
        <p:nvCxnSpPr>
          <p:cNvPr id="4" name="Rechte verbindingslijn 3">
            <a:extLst>
              <a:ext uri="{FF2B5EF4-FFF2-40B4-BE49-F238E27FC236}">
                <a16:creationId xmlns:a16="http://schemas.microsoft.com/office/drawing/2014/main" id="{44D83DC2-2CB7-934A-8DC2-34F209686690}"/>
              </a:ext>
            </a:extLst>
          </p:cNvPr>
          <p:cNvCxnSpPr/>
          <p:nvPr/>
        </p:nvCxnSpPr>
        <p:spPr>
          <a:xfrm>
            <a:off x="212400" y="2247922"/>
            <a:ext cx="8722800"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026" name="Picture 2" descr="De Kloof En Het Overbruggen Van De Verschillen Tussen Twee Zakelijke  Partners Over Een Financiële Afgrond Te Samenvoegen Voor Het Team Van  Succes Als Een Sterk Partnerschap Met Twee Hoofd Vormige We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2776" y="2533782"/>
            <a:ext cx="2419350" cy="1895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5064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212400" y="1200151"/>
            <a:ext cx="9004487" cy="2874582"/>
          </a:xfrm>
        </p:spPr>
        <p:txBody>
          <a:bodyPr/>
          <a:lstStyle/>
          <a:p>
            <a:r>
              <a:rPr lang="nl-NL" dirty="0"/>
              <a:t>Online vragenlijst</a:t>
            </a:r>
          </a:p>
          <a:p>
            <a:r>
              <a:rPr lang="nl-NL" dirty="0"/>
              <a:t>Verwachtingen in kaart gebracht bij melden van interesse (N=74)</a:t>
            </a:r>
          </a:p>
          <a:p>
            <a:r>
              <a:rPr lang="nl-NL" dirty="0"/>
              <a:t>Ervaringen in kaart gebracht na afloop 1</a:t>
            </a:r>
            <a:r>
              <a:rPr lang="nl-NL" baseline="30000" dirty="0"/>
              <a:t>e</a:t>
            </a:r>
            <a:r>
              <a:rPr lang="nl-NL" dirty="0"/>
              <a:t> detacheringscontract</a:t>
            </a:r>
          </a:p>
          <a:p>
            <a:pPr marL="0" indent="0">
              <a:buNone/>
            </a:pPr>
            <a:r>
              <a:rPr lang="nl-NL" dirty="0"/>
              <a:t>    (N=52)</a:t>
            </a:r>
          </a:p>
          <a:p>
            <a:endParaRPr lang="nl-NL" dirty="0"/>
          </a:p>
        </p:txBody>
      </p:sp>
      <p:sp>
        <p:nvSpPr>
          <p:cNvPr id="3" name="Titel 2"/>
          <p:cNvSpPr>
            <a:spLocks noGrp="1"/>
          </p:cNvSpPr>
          <p:nvPr>
            <p:ph type="title"/>
          </p:nvPr>
        </p:nvSpPr>
        <p:spPr/>
        <p:txBody>
          <a:bodyPr/>
          <a:lstStyle/>
          <a:p>
            <a:r>
              <a:rPr lang="nl-NL" dirty="0"/>
              <a:t>De hybride </a:t>
            </a:r>
            <a:r>
              <a:rPr lang="nl-NL" dirty="0" err="1"/>
              <a:t>tech</a:t>
            </a:r>
            <a:r>
              <a:rPr lang="nl-NL" dirty="0"/>
              <a:t> docent monitor</a:t>
            </a:r>
          </a:p>
        </p:txBody>
      </p:sp>
      <p:pic>
        <p:nvPicPr>
          <p:cNvPr id="4" name="Afbeelding 3"/>
          <p:cNvPicPr>
            <a:picLocks noChangeAspect="1"/>
          </p:cNvPicPr>
          <p:nvPr/>
        </p:nvPicPr>
        <p:blipFill>
          <a:blip r:embed="rId2"/>
          <a:stretch>
            <a:fillRect/>
          </a:stretch>
        </p:blipFill>
        <p:spPr>
          <a:xfrm>
            <a:off x="6013359" y="3157205"/>
            <a:ext cx="1835055" cy="1835055"/>
          </a:xfrm>
          <a:prstGeom prst="rect">
            <a:avLst/>
          </a:prstGeom>
        </p:spPr>
      </p:pic>
    </p:spTree>
    <p:extLst>
      <p:ext uri="{BB962C8B-B14F-4D97-AF65-F5344CB8AC3E}">
        <p14:creationId xmlns:p14="http://schemas.microsoft.com/office/powerpoint/2010/main" val="3788661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Het hybride </a:t>
            </a:r>
            <a:r>
              <a:rPr lang="nl-NL" dirty="0" err="1"/>
              <a:t>tech</a:t>
            </a:r>
            <a:r>
              <a:rPr lang="nl-NL" dirty="0"/>
              <a:t> docent dashboard</a:t>
            </a:r>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75944" y="1200150"/>
            <a:ext cx="5111045" cy="2874963"/>
          </a:xfrm>
          <a:prstGeom prst="rect">
            <a:avLst/>
          </a:prstGeom>
        </p:spPr>
      </p:pic>
    </p:spTree>
    <p:extLst>
      <p:ext uri="{BB962C8B-B14F-4D97-AF65-F5344CB8AC3E}">
        <p14:creationId xmlns:p14="http://schemas.microsoft.com/office/powerpoint/2010/main" val="3434917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212400" y="1200150"/>
            <a:ext cx="8722799" cy="3610389"/>
          </a:xfrm>
        </p:spPr>
        <p:txBody>
          <a:bodyPr>
            <a:normAutofit fontScale="92500" lnSpcReduction="20000"/>
          </a:bodyPr>
          <a:lstStyle/>
          <a:p>
            <a:r>
              <a:rPr lang="nl-NL" dirty="0"/>
              <a:t>Ervaringen van HTD verdiepen en in hun context(en) plaatsen  </a:t>
            </a:r>
          </a:p>
          <a:p>
            <a:r>
              <a:rPr lang="nl-NL" dirty="0"/>
              <a:t>Inzicht krijgen in motieven, kwaliteiten, succesfactoren, dilemma’s, knelpunten, toegevoegde waarde bij de inzet van hybride </a:t>
            </a:r>
            <a:r>
              <a:rPr lang="nl-NL" dirty="0" err="1"/>
              <a:t>tech</a:t>
            </a:r>
            <a:r>
              <a:rPr lang="nl-NL" dirty="0"/>
              <a:t>-docenten in het (beroeps)-onderwijs. </a:t>
            </a:r>
          </a:p>
          <a:p>
            <a:endParaRPr lang="nl-NL" dirty="0"/>
          </a:p>
          <a:p>
            <a:pPr>
              <a:buFont typeface="Wingdings" panose="05000000000000000000" pitchFamily="2" charset="2"/>
              <a:buChar char="v"/>
            </a:pPr>
            <a:r>
              <a:rPr lang="nl-NL" dirty="0"/>
              <a:t>11 interviews met HTD</a:t>
            </a:r>
          </a:p>
          <a:p>
            <a:pPr>
              <a:buFont typeface="Wingdings" panose="05000000000000000000" pitchFamily="2" charset="2"/>
              <a:buChar char="v"/>
            </a:pPr>
            <a:r>
              <a:rPr lang="nl-NL" dirty="0"/>
              <a:t>4 uitgewerkte casussen (mbo en hbo)</a:t>
            </a:r>
          </a:p>
          <a:p>
            <a:pPr lvl="1">
              <a:buFont typeface="Wingdings" panose="05000000000000000000" pitchFamily="2" charset="2"/>
              <a:buChar char="v"/>
            </a:pPr>
            <a:r>
              <a:rPr lang="nl-NL" dirty="0"/>
              <a:t>21 interviews met actoren onderwijs</a:t>
            </a:r>
          </a:p>
          <a:p>
            <a:pPr marL="457200" lvl="1" indent="0">
              <a:buNone/>
            </a:pPr>
            <a:r>
              <a:rPr lang="nl-NL" dirty="0"/>
              <a:t>	 en bedrijfsleven</a:t>
            </a:r>
          </a:p>
          <a:p>
            <a:pPr lvl="1">
              <a:buFont typeface="Wingdings" panose="05000000000000000000" pitchFamily="2" charset="2"/>
              <a:buChar char="v"/>
            </a:pPr>
            <a:r>
              <a:rPr lang="nl-NL" dirty="0">
                <a:solidFill>
                  <a:schemeClr val="tx2"/>
                </a:solidFill>
              </a:rPr>
              <a:t>4 focusgroepen met studenten</a:t>
            </a:r>
          </a:p>
          <a:p>
            <a:pPr lvl="1">
              <a:buFont typeface="Wingdings" panose="05000000000000000000" pitchFamily="2" charset="2"/>
              <a:buChar char="v"/>
            </a:pPr>
            <a:r>
              <a:rPr lang="nl-NL" dirty="0">
                <a:solidFill>
                  <a:schemeClr val="tx2"/>
                </a:solidFill>
              </a:rPr>
              <a:t>1 focusgroep met actoren lerarenopleiding</a:t>
            </a:r>
          </a:p>
        </p:txBody>
      </p:sp>
      <p:sp>
        <p:nvSpPr>
          <p:cNvPr id="3" name="Titel 2"/>
          <p:cNvSpPr>
            <a:spLocks noGrp="1"/>
          </p:cNvSpPr>
          <p:nvPr>
            <p:ph type="title"/>
          </p:nvPr>
        </p:nvSpPr>
        <p:spPr>
          <a:xfrm>
            <a:off x="212399" y="206375"/>
            <a:ext cx="9011113" cy="857250"/>
          </a:xfrm>
        </p:spPr>
        <p:txBody>
          <a:bodyPr>
            <a:normAutofit/>
          </a:bodyPr>
          <a:lstStyle/>
          <a:p>
            <a:r>
              <a:rPr lang="nl-NL" sz="2400" dirty="0"/>
              <a:t>De hybride </a:t>
            </a:r>
            <a:r>
              <a:rPr lang="nl-NL" sz="2400" dirty="0" err="1"/>
              <a:t>tech</a:t>
            </a:r>
            <a:r>
              <a:rPr lang="nl-NL" sz="2400" dirty="0"/>
              <a:t> docent in de context van onderwijs en bedrijfsleven</a:t>
            </a:r>
          </a:p>
        </p:txBody>
      </p:sp>
      <p:pic>
        <p:nvPicPr>
          <p:cNvPr id="4" name="Afbeelding 3"/>
          <p:cNvPicPr>
            <a:picLocks noChangeAspect="1"/>
          </p:cNvPicPr>
          <p:nvPr/>
        </p:nvPicPr>
        <p:blipFill>
          <a:blip r:embed="rId2"/>
          <a:stretch>
            <a:fillRect/>
          </a:stretch>
        </p:blipFill>
        <p:spPr>
          <a:xfrm>
            <a:off x="5432744" y="2938972"/>
            <a:ext cx="2981202" cy="1530229"/>
          </a:xfrm>
          <a:prstGeom prst="rect">
            <a:avLst/>
          </a:prstGeom>
        </p:spPr>
      </p:pic>
    </p:spTree>
    <p:extLst>
      <p:ext uri="{BB962C8B-B14F-4D97-AF65-F5344CB8AC3E}">
        <p14:creationId xmlns:p14="http://schemas.microsoft.com/office/powerpoint/2010/main" val="2708243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fontScale="92500" lnSpcReduction="20000"/>
          </a:bodyPr>
          <a:lstStyle/>
          <a:p>
            <a:r>
              <a:rPr lang="nl-NL" dirty="0"/>
              <a:t>Wat weten we vanuit </a:t>
            </a:r>
          </a:p>
          <a:p>
            <a:pPr lvl="1"/>
            <a:r>
              <a:rPr lang="nl-NL" dirty="0"/>
              <a:t>de Brainport pilot</a:t>
            </a:r>
          </a:p>
          <a:p>
            <a:pPr lvl="1"/>
            <a:r>
              <a:rPr lang="nl-NL" dirty="0"/>
              <a:t>eerdere onderzoeken</a:t>
            </a:r>
          </a:p>
          <a:p>
            <a:pPr lvl="1"/>
            <a:r>
              <a:rPr lang="nl-NL" dirty="0"/>
              <a:t>eerdere en huidige projecten </a:t>
            </a:r>
          </a:p>
          <a:p>
            <a:endParaRPr lang="nl-NL" dirty="0"/>
          </a:p>
          <a:p>
            <a:r>
              <a:rPr lang="nl-NL" dirty="0"/>
              <a:t>Website met gerichte informatie voor professionals, onderwijsinstellingen en bedrijven</a:t>
            </a:r>
          </a:p>
          <a:p>
            <a:endParaRPr lang="nl-NL" dirty="0"/>
          </a:p>
          <a:p>
            <a:r>
              <a:rPr lang="nl-NL" dirty="0"/>
              <a:t>“Ik wil aan de slag met…”</a:t>
            </a:r>
          </a:p>
        </p:txBody>
      </p:sp>
      <p:sp>
        <p:nvSpPr>
          <p:cNvPr id="3" name="Titel 2"/>
          <p:cNvSpPr>
            <a:spLocks noGrp="1"/>
          </p:cNvSpPr>
          <p:nvPr>
            <p:ph type="title"/>
          </p:nvPr>
        </p:nvSpPr>
        <p:spPr/>
        <p:txBody>
          <a:bodyPr/>
          <a:lstStyle/>
          <a:p>
            <a:r>
              <a:rPr lang="nl-NL" dirty="0"/>
              <a:t>Integratie </a:t>
            </a:r>
            <a:r>
              <a:rPr lang="nl-NL" dirty="0" err="1"/>
              <a:t>lessons</a:t>
            </a:r>
            <a:r>
              <a:rPr lang="nl-NL" dirty="0"/>
              <a:t> </a:t>
            </a:r>
            <a:r>
              <a:rPr lang="nl-NL" dirty="0" err="1"/>
              <a:t>learned</a:t>
            </a:r>
            <a:endParaRPr lang="nl-NL" dirty="0"/>
          </a:p>
        </p:txBody>
      </p:sp>
      <p:pic>
        <p:nvPicPr>
          <p:cNvPr id="4" name="Afbeelding 3"/>
          <p:cNvPicPr>
            <a:picLocks noChangeAspect="1"/>
          </p:cNvPicPr>
          <p:nvPr/>
        </p:nvPicPr>
        <p:blipFill>
          <a:blip r:embed="rId2"/>
          <a:stretch>
            <a:fillRect/>
          </a:stretch>
        </p:blipFill>
        <p:spPr>
          <a:xfrm>
            <a:off x="4996691" y="971550"/>
            <a:ext cx="2847975" cy="1600200"/>
          </a:xfrm>
          <a:prstGeom prst="rect">
            <a:avLst/>
          </a:prstGeom>
        </p:spPr>
      </p:pic>
    </p:spTree>
    <p:extLst>
      <p:ext uri="{BB962C8B-B14F-4D97-AF65-F5344CB8AC3E}">
        <p14:creationId xmlns:p14="http://schemas.microsoft.com/office/powerpoint/2010/main" val="1965117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a:bodyPr>
          <a:lstStyle/>
          <a:p>
            <a:r>
              <a:rPr lang="nl-NL" dirty="0"/>
              <a:t>Aan de slag met ontwikkelteams binnen vo/mbo/hbo</a:t>
            </a:r>
          </a:p>
          <a:p>
            <a:r>
              <a:rPr lang="nl-NL" dirty="0"/>
              <a:t>(Hybride) docenten, leidinggevenden en HR uit onderwijs &amp; bedrijf</a:t>
            </a:r>
          </a:p>
          <a:p>
            <a:r>
              <a:rPr lang="nl-NL" dirty="0"/>
              <a:t>Design thinking</a:t>
            </a:r>
          </a:p>
          <a:p>
            <a:r>
              <a:rPr lang="nl-NL" dirty="0"/>
              <a:t>Samenhangend pakket van interventies dat breed gedeeld gaat worden bij onderwijsinstellingen, bedrijven en andere geïnteresseerde partijen.</a:t>
            </a:r>
          </a:p>
          <a:p>
            <a:endParaRPr lang="nl-NL" dirty="0"/>
          </a:p>
          <a:p>
            <a:endParaRPr lang="nl-NL" dirty="0"/>
          </a:p>
        </p:txBody>
      </p:sp>
      <p:sp>
        <p:nvSpPr>
          <p:cNvPr id="3" name="Titel 2"/>
          <p:cNvSpPr>
            <a:spLocks noGrp="1"/>
          </p:cNvSpPr>
          <p:nvPr>
            <p:ph type="title"/>
          </p:nvPr>
        </p:nvSpPr>
        <p:spPr/>
        <p:txBody>
          <a:bodyPr/>
          <a:lstStyle/>
          <a:p>
            <a:r>
              <a:rPr lang="nl-NL" dirty="0"/>
              <a:t>Ontwikkeling interventies</a:t>
            </a:r>
          </a:p>
        </p:txBody>
      </p:sp>
    </p:spTree>
    <p:extLst>
      <p:ext uri="{BB962C8B-B14F-4D97-AF65-F5344CB8AC3E}">
        <p14:creationId xmlns:p14="http://schemas.microsoft.com/office/powerpoint/2010/main" val="1595151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2400" y="1903983"/>
            <a:ext cx="8931600" cy="857250"/>
          </a:xfrm>
        </p:spPr>
        <p:txBody>
          <a:bodyPr>
            <a:normAutofit fontScale="90000"/>
          </a:bodyPr>
          <a:lstStyle/>
          <a:p>
            <a:br>
              <a:rPr lang="nl-NL" dirty="0"/>
            </a:br>
            <a:br>
              <a:rPr lang="nl-NL" dirty="0"/>
            </a:br>
            <a:r>
              <a:rPr lang="nl-NL" sz="2700" dirty="0"/>
              <a:t>Welke </a:t>
            </a:r>
            <a:r>
              <a:rPr lang="nl-NL" sz="2700" dirty="0" err="1"/>
              <a:t>lessons</a:t>
            </a:r>
            <a:r>
              <a:rPr lang="nl-NL" sz="2700" dirty="0"/>
              <a:t> </a:t>
            </a:r>
            <a:r>
              <a:rPr lang="nl-NL" sz="2700" dirty="0" err="1"/>
              <a:t>learned</a:t>
            </a:r>
            <a:r>
              <a:rPr lang="nl-NL" sz="2700" dirty="0"/>
              <a:t> moeten wij meenemen en welke interventies zijn volgens jou nodig?</a:t>
            </a:r>
            <a:br>
              <a:rPr lang="nl-NL" sz="2700" dirty="0"/>
            </a:br>
            <a:br>
              <a:rPr lang="nl-NL" sz="2700" dirty="0"/>
            </a:br>
            <a:r>
              <a:rPr lang="nl-NL" sz="2700" dirty="0"/>
              <a:t>Oftewel…</a:t>
            </a:r>
            <a:br>
              <a:rPr lang="nl-NL" sz="2700" dirty="0"/>
            </a:br>
            <a:br>
              <a:rPr lang="nl-NL" sz="2700" dirty="0"/>
            </a:br>
            <a:r>
              <a:rPr lang="nl-NL" sz="2700" dirty="0"/>
              <a:t>Welke kansen en knelpunten ervaar jij?</a:t>
            </a:r>
          </a:p>
        </p:txBody>
      </p:sp>
    </p:spTree>
    <p:extLst>
      <p:ext uri="{BB962C8B-B14F-4D97-AF65-F5344CB8AC3E}">
        <p14:creationId xmlns:p14="http://schemas.microsoft.com/office/powerpoint/2010/main" val="24474658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nl-NL" sz="1800" dirty="0"/>
              <a:t>De 6 C’s als succesfactoren voor de duurzame inzet van hybride docenten</a:t>
            </a:r>
          </a:p>
        </p:txBody>
      </p:sp>
      <p:pic>
        <p:nvPicPr>
          <p:cNvPr id="5" name="Afbeelding 4"/>
          <p:cNvPicPr>
            <a:picLocks noChangeAspect="1"/>
          </p:cNvPicPr>
          <p:nvPr/>
        </p:nvPicPr>
        <p:blipFill>
          <a:blip r:embed="rId3"/>
          <a:stretch>
            <a:fillRect/>
          </a:stretch>
        </p:blipFill>
        <p:spPr>
          <a:xfrm>
            <a:off x="932674" y="792783"/>
            <a:ext cx="3782387" cy="4255186"/>
          </a:xfrm>
          <a:prstGeom prst="rect">
            <a:avLst/>
          </a:prstGeom>
        </p:spPr>
      </p:pic>
      <p:pic>
        <p:nvPicPr>
          <p:cNvPr id="6" name="Afbeelding 5"/>
          <p:cNvPicPr>
            <a:picLocks noChangeAspect="1"/>
          </p:cNvPicPr>
          <p:nvPr/>
        </p:nvPicPr>
        <p:blipFill>
          <a:blip r:embed="rId4"/>
          <a:stretch>
            <a:fillRect/>
          </a:stretch>
        </p:blipFill>
        <p:spPr>
          <a:xfrm>
            <a:off x="5952577" y="4287265"/>
            <a:ext cx="2871019" cy="491613"/>
          </a:xfrm>
          <a:prstGeom prst="rect">
            <a:avLst/>
          </a:prstGeom>
        </p:spPr>
      </p:pic>
      <p:sp>
        <p:nvSpPr>
          <p:cNvPr id="9" name="Tijdelijke aanduiding voor inhoud 8"/>
          <p:cNvSpPr>
            <a:spLocks noGrp="1"/>
          </p:cNvSpPr>
          <p:nvPr>
            <p:ph sz="half" idx="2"/>
          </p:nvPr>
        </p:nvSpPr>
        <p:spPr>
          <a:xfrm>
            <a:off x="4860599" y="1200150"/>
            <a:ext cx="4283401" cy="2894955"/>
          </a:xfrm>
        </p:spPr>
        <p:txBody>
          <a:bodyPr>
            <a:normAutofit/>
          </a:bodyPr>
          <a:lstStyle/>
          <a:p>
            <a:r>
              <a:rPr lang="nl-NL" sz="2400" dirty="0"/>
              <a:t>Ga naar en </a:t>
            </a:r>
            <a:r>
              <a:rPr lang="nl-NL" sz="2400" dirty="0">
                <a:hlinkClick r:id="rId5"/>
              </a:rPr>
              <a:t>https://padlet.com/</a:t>
            </a:r>
            <a:br>
              <a:rPr lang="nl-NL" sz="2400" dirty="0">
                <a:hlinkClick r:id="rId5"/>
              </a:rPr>
            </a:br>
            <a:r>
              <a:rPr lang="nl-NL" sz="2400" dirty="0">
                <a:hlinkClick r:id="rId5"/>
              </a:rPr>
              <a:t>ellenspoor/hybridedocent</a:t>
            </a:r>
            <a:endParaRPr lang="nl-NL" sz="2400" dirty="0"/>
          </a:p>
          <a:p>
            <a:r>
              <a:rPr lang="nl-NL" sz="2400" dirty="0"/>
              <a:t>Vul de 6C’s in de </a:t>
            </a:r>
            <a:r>
              <a:rPr lang="nl-NL" sz="2400" dirty="0" err="1"/>
              <a:t>comments</a:t>
            </a:r>
            <a:r>
              <a:rPr lang="nl-NL" sz="2400" dirty="0"/>
              <a:t> aan met kansen en knelpunten die jij ervaart vanuit jouw functie/rollen</a:t>
            </a:r>
          </a:p>
        </p:txBody>
      </p:sp>
    </p:spTree>
    <p:extLst>
      <p:ext uri="{BB962C8B-B14F-4D97-AF65-F5344CB8AC3E}">
        <p14:creationId xmlns:p14="http://schemas.microsoft.com/office/powerpoint/2010/main" val="2498746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p:cNvPicPr>
            <a:picLocks noGrp="1" noChangeAspect="1"/>
          </p:cNvPicPr>
          <p:nvPr>
            <p:ph idx="1"/>
          </p:nvPr>
        </p:nvPicPr>
        <p:blipFill>
          <a:blip r:embed="rId2"/>
          <a:stretch>
            <a:fillRect/>
          </a:stretch>
        </p:blipFill>
        <p:spPr>
          <a:xfrm>
            <a:off x="2657863" y="696567"/>
            <a:ext cx="3685675" cy="2874963"/>
          </a:xfrm>
          <a:prstGeom prst="rect">
            <a:avLst/>
          </a:prstGeom>
        </p:spPr>
      </p:pic>
    </p:spTree>
    <p:extLst>
      <p:ext uri="{BB962C8B-B14F-4D97-AF65-F5344CB8AC3E}">
        <p14:creationId xmlns:p14="http://schemas.microsoft.com/office/powerpoint/2010/main" val="1425633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Wie zijn wij?</a:t>
            </a:r>
          </a:p>
        </p:txBody>
      </p:sp>
    </p:spTree>
    <p:extLst>
      <p:ext uri="{BB962C8B-B14F-4D97-AF65-F5344CB8AC3E}">
        <p14:creationId xmlns:p14="http://schemas.microsoft.com/office/powerpoint/2010/main" val="3105724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212400" y="1200151"/>
            <a:ext cx="9011113" cy="2874582"/>
          </a:xfrm>
        </p:spPr>
        <p:txBody>
          <a:bodyPr/>
          <a:lstStyle/>
          <a:p>
            <a:pPr>
              <a:defRPr/>
            </a:pPr>
            <a:r>
              <a:rPr lang="nl-NL" dirty="0"/>
              <a:t>Technieksector wil bijdrage leveren aan hoogwaardig onderwijs, noodzakelijk voor de toekomstige instroom van gekwalificeerd personeel binnen de sector.</a:t>
            </a:r>
          </a:p>
          <a:p>
            <a:pPr>
              <a:defRPr/>
            </a:pPr>
            <a:r>
              <a:rPr lang="nl-NL" dirty="0"/>
              <a:t>Brainport Development pilot (2020-2022): 100 technici    </a:t>
            </a:r>
          </a:p>
          <a:p>
            <a:pPr marL="0" indent="0">
              <a:buNone/>
              <a:defRPr/>
            </a:pPr>
            <a:r>
              <a:rPr lang="nl-NL" dirty="0"/>
              <a:t>    4-8 uur per week laten proeven aan het hybride docentschap</a:t>
            </a:r>
          </a:p>
          <a:p>
            <a:pPr>
              <a:defRPr/>
            </a:pPr>
            <a:r>
              <a:rPr lang="nl-NL" dirty="0"/>
              <a:t>Kansen en knelpunten op meerdere vlakken</a:t>
            </a:r>
          </a:p>
          <a:p>
            <a:endParaRPr lang="nl-NL" dirty="0"/>
          </a:p>
        </p:txBody>
      </p:sp>
      <p:sp>
        <p:nvSpPr>
          <p:cNvPr id="3" name="Titel 2"/>
          <p:cNvSpPr>
            <a:spLocks noGrp="1"/>
          </p:cNvSpPr>
          <p:nvPr>
            <p:ph type="title"/>
          </p:nvPr>
        </p:nvSpPr>
        <p:spPr/>
        <p:txBody>
          <a:bodyPr/>
          <a:lstStyle/>
          <a:p>
            <a:r>
              <a:rPr lang="nl-NL" dirty="0"/>
              <a:t>Aanleiding</a:t>
            </a:r>
          </a:p>
        </p:txBody>
      </p:sp>
    </p:spTree>
    <p:extLst>
      <p:ext uri="{BB962C8B-B14F-4D97-AF65-F5344CB8AC3E}">
        <p14:creationId xmlns:p14="http://schemas.microsoft.com/office/powerpoint/2010/main" val="1414658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NL" dirty="0"/>
              <a:t>De verwachtingen en ervaringen van hybride techniek docenten en betrokken actoren vertalen naar interventies</a:t>
            </a:r>
          </a:p>
          <a:p>
            <a:pPr lvl="1"/>
            <a:r>
              <a:rPr lang="nl-NL" dirty="0"/>
              <a:t>Hybride techniekdocenten faciliteren in hun professionele ontwikkeling</a:t>
            </a:r>
          </a:p>
          <a:p>
            <a:pPr lvl="1"/>
            <a:r>
              <a:rPr lang="nl-NL" dirty="0"/>
              <a:t>Hun rol als potenti</a:t>
            </a:r>
            <a:r>
              <a:rPr lang="nl-NL" dirty="0">
                <a:latin typeface="Arial" panose="020B0604020202020204" pitchFamily="34" charset="0"/>
                <a:cs typeface="Arial" panose="020B0604020202020204" pitchFamily="34" charset="0"/>
              </a:rPr>
              <a:t>ële</a:t>
            </a:r>
            <a:r>
              <a:rPr lang="nl-NL" dirty="0"/>
              <a:t> verbinder tussen onderwijs en bedrijfsleven versterken</a:t>
            </a:r>
          </a:p>
          <a:p>
            <a:pPr marL="0" indent="0">
              <a:buNone/>
            </a:pPr>
            <a:endParaRPr lang="nl-NL" dirty="0"/>
          </a:p>
        </p:txBody>
      </p:sp>
      <p:sp>
        <p:nvSpPr>
          <p:cNvPr id="3" name="Titel 2"/>
          <p:cNvSpPr>
            <a:spLocks noGrp="1"/>
          </p:cNvSpPr>
          <p:nvPr>
            <p:ph type="title"/>
          </p:nvPr>
        </p:nvSpPr>
        <p:spPr/>
        <p:txBody>
          <a:bodyPr>
            <a:normAutofit/>
          </a:bodyPr>
          <a:lstStyle/>
          <a:p>
            <a:r>
              <a:rPr lang="nl-NL" sz="2800" dirty="0"/>
              <a:t>RAAK-Publiek onderzoek de hybride </a:t>
            </a:r>
            <a:r>
              <a:rPr lang="nl-NL" sz="2800" dirty="0" err="1"/>
              <a:t>tech</a:t>
            </a:r>
            <a:r>
              <a:rPr lang="nl-NL" sz="2800" dirty="0"/>
              <a:t> docent</a:t>
            </a:r>
          </a:p>
        </p:txBody>
      </p:sp>
    </p:spTree>
    <p:extLst>
      <p:ext uri="{BB962C8B-B14F-4D97-AF65-F5344CB8AC3E}">
        <p14:creationId xmlns:p14="http://schemas.microsoft.com/office/powerpoint/2010/main" val="2275031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p:cNvSpPr>
            <a:spLocks noGrp="1"/>
          </p:cNvSpPr>
          <p:nvPr>
            <p:ph idx="1"/>
          </p:nvPr>
        </p:nvSpPr>
        <p:spPr/>
        <p:txBody>
          <a:bodyPr/>
          <a:lstStyle/>
          <a:p>
            <a:pPr lvl="0"/>
            <a:r>
              <a:rPr lang="nl-NL" dirty="0"/>
              <a:t>Fontys (hbo)</a:t>
            </a:r>
          </a:p>
          <a:p>
            <a:pPr lvl="0"/>
            <a:r>
              <a:rPr lang="nl-NL" dirty="0"/>
              <a:t>Brainport Development</a:t>
            </a:r>
          </a:p>
          <a:p>
            <a:r>
              <a:rPr lang="en-US" dirty="0"/>
              <a:t>Summa College (</a:t>
            </a:r>
            <a:r>
              <a:rPr lang="en-US" dirty="0" err="1"/>
              <a:t>mbo</a:t>
            </a:r>
            <a:r>
              <a:rPr lang="en-US" dirty="0"/>
              <a:t>)</a:t>
            </a:r>
            <a:endParaRPr lang="nl-NL" dirty="0"/>
          </a:p>
          <a:p>
            <a:pPr lvl="0"/>
            <a:r>
              <a:rPr lang="nl-NL" dirty="0"/>
              <a:t>Parmant scholen (vo)</a:t>
            </a:r>
          </a:p>
          <a:p>
            <a:pPr lvl="0"/>
            <a:r>
              <a:rPr lang="nl-NL" dirty="0"/>
              <a:t>Expertisecentrum Hybride Docent</a:t>
            </a:r>
          </a:p>
          <a:p>
            <a:endParaRPr lang="nl-NL" dirty="0"/>
          </a:p>
        </p:txBody>
      </p:sp>
      <p:sp>
        <p:nvSpPr>
          <p:cNvPr id="4" name="Titel 3"/>
          <p:cNvSpPr>
            <a:spLocks noGrp="1"/>
          </p:cNvSpPr>
          <p:nvPr>
            <p:ph type="title"/>
          </p:nvPr>
        </p:nvSpPr>
        <p:spPr/>
        <p:txBody>
          <a:bodyPr/>
          <a:lstStyle/>
          <a:p>
            <a:r>
              <a:rPr lang="nl-NL" dirty="0"/>
              <a:t>Consortiumpartners</a:t>
            </a:r>
          </a:p>
        </p:txBody>
      </p:sp>
      <p:pic>
        <p:nvPicPr>
          <p:cNvPr id="6" name="Afbeelding 5"/>
          <p:cNvPicPr>
            <a:picLocks noChangeAspect="1"/>
          </p:cNvPicPr>
          <p:nvPr/>
        </p:nvPicPr>
        <p:blipFill>
          <a:blip r:embed="rId2"/>
          <a:stretch>
            <a:fillRect/>
          </a:stretch>
        </p:blipFill>
        <p:spPr>
          <a:xfrm>
            <a:off x="5947860" y="1521042"/>
            <a:ext cx="2615411" cy="1743607"/>
          </a:xfrm>
          <a:prstGeom prst="rect">
            <a:avLst/>
          </a:prstGeom>
        </p:spPr>
      </p:pic>
    </p:spTree>
    <p:extLst>
      <p:ext uri="{BB962C8B-B14F-4D97-AF65-F5344CB8AC3E}">
        <p14:creationId xmlns:p14="http://schemas.microsoft.com/office/powerpoint/2010/main" val="2292435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212400" y="1720516"/>
            <a:ext cx="8722799" cy="2354216"/>
          </a:xfrm>
        </p:spPr>
        <p:txBody>
          <a:bodyPr/>
          <a:lstStyle/>
          <a:p>
            <a:r>
              <a:rPr lang="nl-NL" dirty="0"/>
              <a:t>Motievenreflectie</a:t>
            </a:r>
          </a:p>
          <a:p>
            <a:r>
              <a:rPr lang="nl-NL" dirty="0"/>
              <a:t>Kwaliteitenreflectie</a:t>
            </a:r>
          </a:p>
          <a:p>
            <a:r>
              <a:rPr lang="nl-NL" dirty="0"/>
              <a:t>Werkexploratie</a:t>
            </a:r>
          </a:p>
          <a:p>
            <a:r>
              <a:rPr lang="nl-NL" dirty="0"/>
              <a:t>Loopbaansturing</a:t>
            </a:r>
          </a:p>
          <a:p>
            <a:r>
              <a:rPr lang="nl-NL" dirty="0"/>
              <a:t>Netwerken</a:t>
            </a:r>
          </a:p>
        </p:txBody>
      </p:sp>
      <p:sp>
        <p:nvSpPr>
          <p:cNvPr id="3" name="Titel 2"/>
          <p:cNvSpPr>
            <a:spLocks noGrp="1"/>
          </p:cNvSpPr>
          <p:nvPr>
            <p:ph type="title"/>
          </p:nvPr>
        </p:nvSpPr>
        <p:spPr/>
        <p:txBody>
          <a:bodyPr>
            <a:normAutofit fontScale="90000"/>
          </a:bodyPr>
          <a:lstStyle/>
          <a:p>
            <a:r>
              <a:rPr lang="nl-NL" dirty="0"/>
              <a:t>Loopbaancompetenties </a:t>
            </a:r>
            <a:r>
              <a:rPr lang="nl-NL" sz="2700" dirty="0"/>
              <a:t>(Kuijpers, 2003)</a:t>
            </a:r>
            <a:r>
              <a:rPr lang="nl-NL" dirty="0"/>
              <a:t>: </a:t>
            </a:r>
            <a:br>
              <a:rPr lang="nl-NL" dirty="0"/>
            </a:br>
            <a:r>
              <a:rPr lang="nl-NL" dirty="0"/>
              <a:t>Een nieuwe stap naar het onderwijs</a:t>
            </a:r>
          </a:p>
        </p:txBody>
      </p:sp>
      <p:pic>
        <p:nvPicPr>
          <p:cNvPr id="4" name="Afbeelding 3" descr="Huygens College"/>
          <p:cNvPicPr/>
          <p:nvPr/>
        </p:nvPicPr>
        <p:blipFill>
          <a:blip r:embed="rId2">
            <a:extLst>
              <a:ext uri="{28A0092B-C50C-407E-A947-70E740481C1C}">
                <a14:useLocalDpi xmlns:a14="http://schemas.microsoft.com/office/drawing/2010/main" val="0"/>
              </a:ext>
            </a:extLst>
          </a:blip>
          <a:srcRect/>
          <a:stretch>
            <a:fillRect/>
          </a:stretch>
        </p:blipFill>
        <p:spPr bwMode="auto">
          <a:xfrm>
            <a:off x="4817919" y="1227951"/>
            <a:ext cx="3093026" cy="3324568"/>
          </a:xfrm>
          <a:prstGeom prst="rect">
            <a:avLst/>
          </a:prstGeom>
          <a:noFill/>
          <a:ln>
            <a:noFill/>
          </a:ln>
        </p:spPr>
      </p:pic>
    </p:spTree>
    <p:extLst>
      <p:ext uri="{BB962C8B-B14F-4D97-AF65-F5344CB8AC3E}">
        <p14:creationId xmlns:p14="http://schemas.microsoft.com/office/powerpoint/2010/main" val="3177147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2871981" y="1166524"/>
            <a:ext cx="3625309" cy="420831"/>
          </a:xfrm>
        </p:spPr>
        <p:txBody>
          <a:bodyPr>
            <a:normAutofit fontScale="92500" lnSpcReduction="10000"/>
          </a:bodyPr>
          <a:lstStyle/>
          <a:p>
            <a:pPr marL="0" indent="0">
              <a:buNone/>
            </a:pPr>
            <a:r>
              <a:rPr lang="nl-NL" dirty="0"/>
              <a:t>Bloemmodel (HBO, 2012)</a:t>
            </a:r>
          </a:p>
        </p:txBody>
      </p:sp>
      <p:sp>
        <p:nvSpPr>
          <p:cNvPr id="3" name="Titel 2"/>
          <p:cNvSpPr>
            <a:spLocks noGrp="1"/>
          </p:cNvSpPr>
          <p:nvPr>
            <p:ph type="title"/>
          </p:nvPr>
        </p:nvSpPr>
        <p:spPr/>
        <p:txBody>
          <a:bodyPr/>
          <a:lstStyle/>
          <a:p>
            <a:r>
              <a:rPr lang="nl-NL" dirty="0"/>
              <a:t>Hybride Tech Docent aan het werk</a:t>
            </a:r>
          </a:p>
        </p:txBody>
      </p:sp>
      <p:pic>
        <p:nvPicPr>
          <p:cNvPr id="4" name="Afbeelding 3"/>
          <p:cNvPicPr/>
          <p:nvPr/>
        </p:nvPicPr>
        <p:blipFill rotWithShape="1">
          <a:blip r:embed="rId2">
            <a:extLst>
              <a:ext uri="{28A0092B-C50C-407E-A947-70E740481C1C}">
                <a14:useLocalDpi xmlns:a14="http://schemas.microsoft.com/office/drawing/2010/main" val="0"/>
              </a:ext>
            </a:extLst>
          </a:blip>
          <a:srcRect l="19415" t="2505" r="15768" b="15800"/>
          <a:stretch/>
        </p:blipFill>
        <p:spPr bwMode="auto">
          <a:xfrm>
            <a:off x="2348700" y="1587355"/>
            <a:ext cx="4883372" cy="329449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30367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marL="0" indent="0">
              <a:buNone/>
            </a:pPr>
            <a:r>
              <a:rPr lang="nl-NL" dirty="0"/>
              <a:t>HRM beleid</a:t>
            </a:r>
          </a:p>
          <a:p>
            <a:pPr marL="0" indent="0">
              <a:buNone/>
            </a:pPr>
            <a:r>
              <a:rPr lang="nl-NL" sz="1600" dirty="0"/>
              <a:t>Naar </a:t>
            </a:r>
            <a:r>
              <a:rPr lang="nl-NL" sz="1600" dirty="0" err="1"/>
              <a:t>Lepak</a:t>
            </a:r>
            <a:r>
              <a:rPr lang="nl-NL" sz="1600" dirty="0"/>
              <a:t> &amp; </a:t>
            </a:r>
            <a:r>
              <a:rPr lang="nl-NL" sz="1600" dirty="0" err="1"/>
              <a:t>Snell</a:t>
            </a:r>
            <a:r>
              <a:rPr lang="nl-NL" sz="1600" dirty="0"/>
              <a:t> (2002)</a:t>
            </a:r>
          </a:p>
        </p:txBody>
      </p:sp>
      <p:sp>
        <p:nvSpPr>
          <p:cNvPr id="3" name="Titel 2"/>
          <p:cNvSpPr>
            <a:spLocks noGrp="1"/>
          </p:cNvSpPr>
          <p:nvPr>
            <p:ph type="title"/>
          </p:nvPr>
        </p:nvSpPr>
        <p:spPr/>
        <p:txBody>
          <a:bodyPr/>
          <a:lstStyle/>
          <a:p>
            <a:r>
              <a:rPr lang="nl-NL" dirty="0"/>
              <a:t>Faciliteren van Hybride Tech Docent</a:t>
            </a:r>
          </a:p>
        </p:txBody>
      </p:sp>
      <p:graphicFrame>
        <p:nvGraphicFramePr>
          <p:cNvPr id="8" name="Tabel 7"/>
          <p:cNvGraphicFramePr>
            <a:graphicFrameLocks noGrp="1"/>
          </p:cNvGraphicFramePr>
          <p:nvPr>
            <p:extLst>
              <p:ext uri="{D42A27DB-BD31-4B8C-83A1-F6EECF244321}">
                <p14:modId xmlns:p14="http://schemas.microsoft.com/office/powerpoint/2010/main" val="624390389"/>
              </p:ext>
            </p:extLst>
          </p:nvPr>
        </p:nvGraphicFramePr>
        <p:xfrm>
          <a:off x="2372966" y="958247"/>
          <a:ext cx="5073041" cy="4046036"/>
        </p:xfrm>
        <a:graphic>
          <a:graphicData uri="http://schemas.openxmlformats.org/drawingml/2006/table">
            <a:tbl>
              <a:tblPr firstRow="1" firstCol="1" bandRow="1"/>
              <a:tblGrid>
                <a:gridCol w="1267135">
                  <a:extLst>
                    <a:ext uri="{9D8B030D-6E8A-4147-A177-3AD203B41FA5}">
                      <a16:colId xmlns:a16="http://schemas.microsoft.com/office/drawing/2014/main" val="3478165881"/>
                    </a:ext>
                  </a:extLst>
                </a:gridCol>
                <a:gridCol w="726510">
                  <a:extLst>
                    <a:ext uri="{9D8B030D-6E8A-4147-A177-3AD203B41FA5}">
                      <a16:colId xmlns:a16="http://schemas.microsoft.com/office/drawing/2014/main" val="2648718212"/>
                    </a:ext>
                  </a:extLst>
                </a:gridCol>
                <a:gridCol w="1557970">
                  <a:extLst>
                    <a:ext uri="{9D8B030D-6E8A-4147-A177-3AD203B41FA5}">
                      <a16:colId xmlns:a16="http://schemas.microsoft.com/office/drawing/2014/main" val="209438158"/>
                    </a:ext>
                  </a:extLst>
                </a:gridCol>
                <a:gridCol w="1521426">
                  <a:extLst>
                    <a:ext uri="{9D8B030D-6E8A-4147-A177-3AD203B41FA5}">
                      <a16:colId xmlns:a16="http://schemas.microsoft.com/office/drawing/2014/main" val="35943381"/>
                    </a:ext>
                  </a:extLst>
                </a:gridCol>
              </a:tblGrid>
              <a:tr h="1659693">
                <a:tc rowSpan="2">
                  <a:txBody>
                    <a:bodyPr/>
                    <a:lstStyle/>
                    <a:p>
                      <a:pPr algn="ctr">
                        <a:lnSpc>
                          <a:spcPct val="150000"/>
                        </a:lnSpc>
                        <a:spcBef>
                          <a:spcPts val="500"/>
                        </a:spcBef>
                        <a:spcAft>
                          <a:spcPts val="0"/>
                        </a:spcAft>
                      </a:pPr>
                      <a:r>
                        <a:rPr lang="nl-NL" sz="1200" b="1" dirty="0">
                          <a:effectLst/>
                          <a:latin typeface="Gill Sans MT" panose="020B0502020104020203" pitchFamily="34" charset="0"/>
                          <a:ea typeface="Gill Sans MT" panose="020B0502020104020203" pitchFamily="34" charset="0"/>
                          <a:cs typeface="Gill Sans MT" panose="020B0502020104020203" pitchFamily="34" charset="0"/>
                        </a:rPr>
                        <a:t>Uniekheid van</a:t>
                      </a:r>
                      <a:endParaRPr lang="nl-NL"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50000"/>
                        </a:lnSpc>
                        <a:spcBef>
                          <a:spcPts val="500"/>
                        </a:spcBef>
                        <a:spcAft>
                          <a:spcPts val="0"/>
                        </a:spcAft>
                      </a:pPr>
                      <a:r>
                        <a:rPr lang="nl-NL" sz="1200" b="1" dirty="0">
                          <a:effectLst/>
                          <a:latin typeface="Gill Sans MT" panose="020B0502020104020203" pitchFamily="34" charset="0"/>
                          <a:ea typeface="Gill Sans MT" panose="020B0502020104020203" pitchFamily="34" charset="0"/>
                          <a:cs typeface="Gill Sans MT" panose="020B0502020104020203" pitchFamily="34" charset="0"/>
                        </a:rPr>
                        <a:t>Hybride docentschap</a:t>
                      </a:r>
                      <a:endParaRPr lang="nl-NL"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0566" marR="40566" marT="0" marB="0" vert="vert270" anchor="b">
                    <a:lnL>
                      <a:noFill/>
                    </a:lnL>
                    <a:lnR>
                      <a:noFill/>
                    </a:lnR>
                    <a:lnT>
                      <a:noFill/>
                    </a:lnT>
                    <a:lnB>
                      <a:noFill/>
                    </a:lnB>
                  </a:tcPr>
                </a:tc>
                <a:tc>
                  <a:txBody>
                    <a:bodyPr/>
                    <a:lstStyle/>
                    <a:p>
                      <a:pPr marL="71755" marR="71755" algn="ctr">
                        <a:lnSpc>
                          <a:spcPct val="150000"/>
                        </a:lnSpc>
                        <a:spcBef>
                          <a:spcPts val="500"/>
                        </a:spcBef>
                        <a:spcAft>
                          <a:spcPts val="0"/>
                        </a:spcAft>
                      </a:pPr>
                      <a:r>
                        <a:rPr lang="nl-NL" sz="1200">
                          <a:effectLst/>
                          <a:latin typeface="Gill Sans MT" panose="020B0502020104020203" pitchFamily="34" charset="0"/>
                          <a:ea typeface="Gill Sans MT" panose="020B0502020104020203" pitchFamily="34" charset="0"/>
                          <a:cs typeface="Gill Sans MT" panose="020B0502020104020203" pitchFamily="34" charset="0"/>
                        </a:rPr>
                        <a:t>Hoog</a:t>
                      </a:r>
                      <a:endParaRPr lang="nl-N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0566" marR="40566" marT="0" marB="0" vert="vert27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50000"/>
                        </a:lnSpc>
                        <a:spcBef>
                          <a:spcPts val="500"/>
                        </a:spcBef>
                        <a:spcAft>
                          <a:spcPts val="0"/>
                        </a:spcAft>
                      </a:pPr>
                      <a:endParaRPr lang="nl-NL"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r>
                        <a:rPr lang="nl-NL" sz="1200" dirty="0">
                          <a:solidFill>
                            <a:srgbClr val="FFFFFF"/>
                          </a:solidFill>
                          <a:effectLst/>
                          <a:latin typeface="Gill Sans MT" panose="020B0502020104020203" pitchFamily="34" charset="0"/>
                          <a:ea typeface="Gill Sans MT" panose="020B0502020104020203" pitchFamily="34" charset="0"/>
                          <a:cs typeface="Gill Sans MT" panose="020B0502020104020203" pitchFamily="34" charset="0"/>
                        </a:rPr>
                        <a:t>4. We zetten hybride docenten in voor specifieke activiteiten waar hun vaardigheden goed tot hun recht komen.</a:t>
                      </a:r>
                      <a:r>
                        <a:rPr lang="nl-NL"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40566" marR="40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50000"/>
                        </a:lnSpc>
                        <a:spcBef>
                          <a:spcPts val="500"/>
                        </a:spcBef>
                        <a:spcAft>
                          <a:spcPts val="0"/>
                        </a:spcAft>
                      </a:pPr>
                      <a:endParaRPr lang="nl-NL"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r>
                        <a:rPr lang="nl-NL" sz="1200" dirty="0">
                          <a:solidFill>
                            <a:srgbClr val="FFFFFF"/>
                          </a:solidFill>
                          <a:effectLst/>
                          <a:latin typeface="Gill Sans MT" panose="020B0502020104020203" pitchFamily="34" charset="0"/>
                          <a:ea typeface="Gill Sans MT" panose="020B0502020104020203" pitchFamily="34" charset="0"/>
                          <a:cs typeface="Gill Sans MT" panose="020B0502020104020203" pitchFamily="34" charset="0"/>
                        </a:rPr>
                        <a:t>1. Hybride docenten zijn voor ons cruciaal om onze onderwijsvisie te realiseren.</a:t>
                      </a:r>
                      <a:r>
                        <a:rPr lang="nl-NL"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40566" marR="40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F0000"/>
                    </a:solidFill>
                  </a:tcPr>
                </a:tc>
                <a:extLst>
                  <a:ext uri="{0D108BD9-81ED-4DB2-BD59-A6C34878D82A}">
                    <a16:rowId xmlns:a16="http://schemas.microsoft.com/office/drawing/2014/main" val="2989413707"/>
                  </a:ext>
                </a:extLst>
              </a:tr>
              <a:tr h="1533344">
                <a:tc vMerge="1">
                  <a:txBody>
                    <a:bodyPr/>
                    <a:lstStyle/>
                    <a:p>
                      <a:endParaRPr lang="nl-NL"/>
                    </a:p>
                  </a:txBody>
                  <a:tcPr/>
                </a:tc>
                <a:tc>
                  <a:txBody>
                    <a:bodyPr/>
                    <a:lstStyle/>
                    <a:p>
                      <a:pPr marL="71755" marR="71755" algn="ctr">
                        <a:lnSpc>
                          <a:spcPct val="150000"/>
                        </a:lnSpc>
                        <a:spcBef>
                          <a:spcPts val="500"/>
                        </a:spcBef>
                        <a:spcAft>
                          <a:spcPts val="0"/>
                        </a:spcAft>
                      </a:pPr>
                      <a:r>
                        <a:rPr lang="nl-NL" sz="1200" dirty="0">
                          <a:effectLst/>
                          <a:latin typeface="Gill Sans MT" panose="020B0502020104020203" pitchFamily="34" charset="0"/>
                          <a:ea typeface="Gill Sans MT" panose="020B0502020104020203" pitchFamily="34" charset="0"/>
                          <a:cs typeface="Gill Sans MT" panose="020B0502020104020203" pitchFamily="34" charset="0"/>
                        </a:rPr>
                        <a:t>Laag</a:t>
                      </a:r>
                      <a:endParaRPr lang="nl-NL"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0566" marR="40566" marT="0" marB="0" vert="vert27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50000"/>
                        </a:lnSpc>
                        <a:spcBef>
                          <a:spcPts val="500"/>
                        </a:spcBef>
                        <a:spcAft>
                          <a:spcPts val="0"/>
                        </a:spcAft>
                      </a:pPr>
                      <a:r>
                        <a:rPr lang="nl-NL" sz="1200" dirty="0">
                          <a:solidFill>
                            <a:srgbClr val="FFFFFF"/>
                          </a:solidFill>
                          <a:effectLst/>
                          <a:latin typeface="Gill Sans MT" panose="020B0502020104020203" pitchFamily="34" charset="0"/>
                          <a:ea typeface="Gill Sans MT" panose="020B0502020104020203" pitchFamily="34" charset="0"/>
                          <a:cs typeface="Gill Sans MT" panose="020B0502020104020203" pitchFamily="34" charset="0"/>
                        </a:rPr>
                        <a:t>3. Incidenteel huren wij hybride docenten om het urenplaatje te vullen</a:t>
                      </a:r>
                      <a:endParaRPr lang="nl-NL"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0566" marR="405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7F7F"/>
                    </a:solidFill>
                  </a:tcPr>
                </a:tc>
                <a:tc>
                  <a:txBody>
                    <a:bodyPr/>
                    <a:lstStyle/>
                    <a:p>
                      <a:pPr algn="ctr">
                        <a:lnSpc>
                          <a:spcPct val="150000"/>
                        </a:lnSpc>
                        <a:spcBef>
                          <a:spcPts val="500"/>
                        </a:spcBef>
                        <a:spcAft>
                          <a:spcPts val="0"/>
                        </a:spcAft>
                      </a:pPr>
                      <a:r>
                        <a:rPr lang="nl-NL" sz="1200" dirty="0">
                          <a:solidFill>
                            <a:srgbClr val="FFFFFF"/>
                          </a:solidFill>
                          <a:effectLst/>
                          <a:latin typeface="Gill Sans MT" panose="020B0502020104020203" pitchFamily="34" charset="0"/>
                          <a:ea typeface="Gill Sans MT" panose="020B0502020104020203" pitchFamily="34" charset="0"/>
                          <a:cs typeface="Gill Sans MT" panose="020B0502020104020203" pitchFamily="34" charset="0"/>
                        </a:rPr>
                        <a:t>2. Elke docent is voor ons belangrijk, hybride of niet.</a:t>
                      </a:r>
                      <a:endParaRPr lang="nl-NL"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0566" marR="405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4040"/>
                    </a:solidFill>
                  </a:tcPr>
                </a:tc>
                <a:extLst>
                  <a:ext uri="{0D108BD9-81ED-4DB2-BD59-A6C34878D82A}">
                    <a16:rowId xmlns:a16="http://schemas.microsoft.com/office/drawing/2014/main" val="131113390"/>
                  </a:ext>
                </a:extLst>
              </a:tr>
              <a:tr h="263965">
                <a:tc>
                  <a:txBody>
                    <a:bodyPr/>
                    <a:lstStyle/>
                    <a:p>
                      <a:pPr algn="ctr">
                        <a:lnSpc>
                          <a:spcPct val="150000"/>
                        </a:lnSpc>
                        <a:spcBef>
                          <a:spcPts val="500"/>
                        </a:spcBef>
                        <a:spcAft>
                          <a:spcPts val="0"/>
                        </a:spcAft>
                      </a:pPr>
                      <a:r>
                        <a:rPr lang="nl-NL" sz="700">
                          <a:effectLst/>
                          <a:latin typeface="Gill Sans MT" panose="020B0502020104020203" pitchFamily="34" charset="0"/>
                          <a:ea typeface="Gill Sans MT" panose="020B0502020104020203" pitchFamily="34" charset="0"/>
                          <a:cs typeface="Gill Sans MT" panose="020B0502020104020203" pitchFamily="34" charset="0"/>
                        </a:rPr>
                        <a:t> </a:t>
                      </a:r>
                      <a:endParaRPr lang="nl-NL"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40566" marR="40566" marT="0" marB="0">
                    <a:lnL>
                      <a:noFill/>
                    </a:lnL>
                    <a:lnR>
                      <a:noFill/>
                    </a:lnR>
                    <a:lnT>
                      <a:noFill/>
                    </a:lnT>
                    <a:lnB>
                      <a:noFill/>
                    </a:lnB>
                  </a:tcPr>
                </a:tc>
                <a:tc>
                  <a:txBody>
                    <a:bodyPr/>
                    <a:lstStyle/>
                    <a:p>
                      <a:pPr algn="ctr">
                        <a:lnSpc>
                          <a:spcPct val="150000"/>
                        </a:lnSpc>
                        <a:spcBef>
                          <a:spcPts val="500"/>
                        </a:spcBef>
                        <a:spcAft>
                          <a:spcPts val="0"/>
                        </a:spcAft>
                      </a:pPr>
                      <a:r>
                        <a:rPr lang="nl-NL" sz="700">
                          <a:effectLst/>
                          <a:latin typeface="Gill Sans MT" panose="020B0502020104020203" pitchFamily="34" charset="0"/>
                          <a:ea typeface="Gill Sans MT" panose="020B0502020104020203" pitchFamily="34" charset="0"/>
                          <a:cs typeface="Gill Sans MT" panose="020B0502020104020203" pitchFamily="34" charset="0"/>
                        </a:rPr>
                        <a:t> </a:t>
                      </a:r>
                      <a:endParaRPr lang="nl-NL"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40566" marR="40566" marT="0" marB="0">
                    <a:lnL>
                      <a:noFill/>
                    </a:lnL>
                    <a:lnR>
                      <a:noFill/>
                    </a:lnR>
                    <a:lnT>
                      <a:noFill/>
                    </a:lnT>
                    <a:lnB>
                      <a:noFill/>
                    </a:lnB>
                    <a:solidFill>
                      <a:srgbClr val="FFFFFF"/>
                    </a:solidFill>
                  </a:tcPr>
                </a:tc>
                <a:tc>
                  <a:txBody>
                    <a:bodyPr/>
                    <a:lstStyle/>
                    <a:p>
                      <a:pPr algn="ctr">
                        <a:lnSpc>
                          <a:spcPct val="150000"/>
                        </a:lnSpc>
                        <a:spcBef>
                          <a:spcPts val="500"/>
                        </a:spcBef>
                        <a:spcAft>
                          <a:spcPts val="0"/>
                        </a:spcAft>
                      </a:pPr>
                      <a:r>
                        <a:rPr lang="nl-NL" sz="1200">
                          <a:effectLst/>
                          <a:latin typeface="Gill Sans MT" panose="020B0502020104020203" pitchFamily="34" charset="0"/>
                          <a:ea typeface="Gill Sans MT" panose="020B0502020104020203" pitchFamily="34" charset="0"/>
                          <a:cs typeface="Gill Sans MT" panose="020B0502020104020203" pitchFamily="34" charset="0"/>
                        </a:rPr>
                        <a:t>Laag</a:t>
                      </a:r>
                      <a:endParaRPr lang="nl-N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0566" marR="40566"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Bef>
                          <a:spcPts val="500"/>
                        </a:spcBef>
                        <a:spcAft>
                          <a:spcPts val="0"/>
                        </a:spcAft>
                      </a:pPr>
                      <a:r>
                        <a:rPr lang="nl-NL" sz="1200">
                          <a:effectLst/>
                          <a:latin typeface="Gill Sans MT" panose="020B0502020104020203" pitchFamily="34" charset="0"/>
                          <a:ea typeface="Gill Sans MT" panose="020B0502020104020203" pitchFamily="34" charset="0"/>
                          <a:cs typeface="Gill Sans MT" panose="020B0502020104020203" pitchFamily="34" charset="0"/>
                        </a:rPr>
                        <a:t>Hoog</a:t>
                      </a:r>
                      <a:endParaRPr lang="nl-N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0566" marR="40566"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868360363"/>
                  </a:ext>
                </a:extLst>
              </a:tr>
              <a:tr h="589034">
                <a:tc>
                  <a:txBody>
                    <a:bodyPr/>
                    <a:lstStyle/>
                    <a:p>
                      <a:pPr algn="just">
                        <a:lnSpc>
                          <a:spcPct val="150000"/>
                        </a:lnSpc>
                        <a:spcBef>
                          <a:spcPts val="500"/>
                        </a:spcBef>
                        <a:spcAft>
                          <a:spcPts val="0"/>
                        </a:spcAft>
                      </a:pPr>
                      <a:r>
                        <a:rPr lang="nl-NL" sz="700">
                          <a:effectLst/>
                          <a:latin typeface="Gill Sans MT" panose="020B0502020104020203" pitchFamily="34" charset="0"/>
                          <a:ea typeface="Gill Sans MT" panose="020B0502020104020203" pitchFamily="34" charset="0"/>
                          <a:cs typeface="Gill Sans MT" panose="020B0502020104020203" pitchFamily="34" charset="0"/>
                        </a:rPr>
                        <a:t> </a:t>
                      </a:r>
                      <a:endParaRPr lang="nl-NL"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40566" marR="40566" marT="0" marB="0">
                    <a:lnL>
                      <a:noFill/>
                    </a:lnL>
                    <a:lnR>
                      <a:noFill/>
                    </a:lnR>
                    <a:lnT>
                      <a:noFill/>
                    </a:lnT>
                    <a:lnB>
                      <a:noFill/>
                    </a:lnB>
                  </a:tcPr>
                </a:tc>
                <a:tc>
                  <a:txBody>
                    <a:bodyPr/>
                    <a:lstStyle/>
                    <a:p>
                      <a:pPr algn="just">
                        <a:lnSpc>
                          <a:spcPct val="150000"/>
                        </a:lnSpc>
                        <a:spcBef>
                          <a:spcPts val="500"/>
                        </a:spcBef>
                        <a:spcAft>
                          <a:spcPts val="0"/>
                        </a:spcAft>
                      </a:pPr>
                      <a:r>
                        <a:rPr lang="nl-NL" sz="700" b="1">
                          <a:effectLst/>
                          <a:latin typeface="Gill Sans MT" panose="020B0502020104020203" pitchFamily="34" charset="0"/>
                          <a:ea typeface="Gill Sans MT" panose="020B0502020104020203" pitchFamily="34" charset="0"/>
                          <a:cs typeface="Gill Sans MT" panose="020B0502020104020203" pitchFamily="34" charset="0"/>
                        </a:rPr>
                        <a:t> </a:t>
                      </a:r>
                      <a:endParaRPr lang="nl-NL"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40566" marR="40566" marT="0" marB="0">
                    <a:lnL>
                      <a:noFill/>
                    </a:lnL>
                    <a:lnR>
                      <a:noFill/>
                    </a:lnR>
                    <a:lnT>
                      <a:noFill/>
                    </a:lnT>
                    <a:lnB>
                      <a:noFill/>
                    </a:lnB>
                    <a:solidFill>
                      <a:srgbClr val="FFFFFF"/>
                    </a:solidFill>
                  </a:tcPr>
                </a:tc>
                <a:tc gridSpan="2">
                  <a:txBody>
                    <a:bodyPr/>
                    <a:lstStyle/>
                    <a:p>
                      <a:pPr algn="ctr">
                        <a:lnSpc>
                          <a:spcPct val="150000"/>
                        </a:lnSpc>
                        <a:spcBef>
                          <a:spcPts val="500"/>
                        </a:spcBef>
                        <a:spcAft>
                          <a:spcPts val="0"/>
                        </a:spcAft>
                      </a:pPr>
                      <a:r>
                        <a:rPr lang="nl-NL" sz="1200" b="1" dirty="0">
                          <a:effectLst/>
                          <a:latin typeface="Gill Sans MT" panose="020B0502020104020203" pitchFamily="34" charset="0"/>
                          <a:ea typeface="Gill Sans MT" panose="020B0502020104020203" pitchFamily="34" charset="0"/>
                          <a:cs typeface="Gill Sans MT" panose="020B0502020104020203" pitchFamily="34" charset="0"/>
                        </a:rPr>
                        <a:t>Strategische opbrengst van</a:t>
                      </a:r>
                      <a:endParaRPr lang="nl-NL"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50000"/>
                        </a:lnSpc>
                        <a:spcBef>
                          <a:spcPts val="500"/>
                        </a:spcBef>
                        <a:spcAft>
                          <a:spcPts val="0"/>
                        </a:spcAft>
                      </a:pPr>
                      <a:r>
                        <a:rPr lang="nl-NL" sz="1200" b="1" dirty="0">
                          <a:effectLst/>
                          <a:latin typeface="Gill Sans MT" panose="020B0502020104020203" pitchFamily="34" charset="0"/>
                          <a:ea typeface="Gill Sans MT" panose="020B0502020104020203" pitchFamily="34" charset="0"/>
                          <a:cs typeface="Gill Sans MT" panose="020B0502020104020203" pitchFamily="34" charset="0"/>
                        </a:rPr>
                        <a:t>Hybride docentschap</a:t>
                      </a:r>
                      <a:endParaRPr lang="nl-NL"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0566" marR="40566" marT="0" marB="0">
                    <a:lnL>
                      <a:noFill/>
                    </a:lnL>
                    <a:lnR>
                      <a:noFill/>
                    </a:lnR>
                    <a:lnT>
                      <a:noFill/>
                    </a:lnT>
                    <a:lnB>
                      <a:noFill/>
                    </a:lnB>
                  </a:tcPr>
                </a:tc>
                <a:tc hMerge="1">
                  <a:txBody>
                    <a:bodyPr/>
                    <a:lstStyle/>
                    <a:p>
                      <a:endParaRPr lang="nl-NL"/>
                    </a:p>
                  </a:txBody>
                  <a:tcPr/>
                </a:tc>
                <a:extLst>
                  <a:ext uri="{0D108BD9-81ED-4DB2-BD59-A6C34878D82A}">
                    <a16:rowId xmlns:a16="http://schemas.microsoft.com/office/drawing/2014/main" val="3796885488"/>
                  </a:ext>
                </a:extLst>
              </a:tr>
            </a:tbl>
          </a:graphicData>
        </a:graphic>
      </p:graphicFrame>
      <p:sp>
        <p:nvSpPr>
          <p:cNvPr id="9" name="Pijl-omhoog 8"/>
          <p:cNvSpPr/>
          <p:nvPr/>
        </p:nvSpPr>
        <p:spPr>
          <a:xfrm>
            <a:off x="6433097" y="2341353"/>
            <a:ext cx="183507" cy="572299"/>
          </a:xfrm>
          <a:prstGeom prst="upArrow">
            <a:avLst/>
          </a:prstGeom>
          <a:solidFill>
            <a:srgbClr val="C00000"/>
          </a:solidFill>
          <a:ln w="22225" cap="rnd" cmpd="sng" algn="ctr">
            <a:solidFill>
              <a:srgbClr val="4D1434">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Bef>
                <a:spcPts val="500"/>
              </a:spcBef>
              <a:spcAft>
                <a:spcPts val="1000"/>
              </a:spcAft>
            </a:pPr>
            <a:r>
              <a:rPr lang="nl-NL" sz="1000" dirty="0">
                <a:effectLst/>
                <a:latin typeface="Calibri" panose="020F0502020204030204" pitchFamily="34" charset="0"/>
                <a:ea typeface="Times New Roman" panose="02020603050405020304" pitchFamily="18" charset="0"/>
                <a:cs typeface="Times New Roman" panose="02020603050405020304" pitchFamily="18" charset="0"/>
              </a:rPr>
              <a:t> </a:t>
            </a:r>
          </a:p>
        </p:txBody>
      </p:sp>
      <p:sp>
        <p:nvSpPr>
          <p:cNvPr id="10" name="Pijl-omhoog 9"/>
          <p:cNvSpPr/>
          <p:nvPr/>
        </p:nvSpPr>
        <p:spPr>
          <a:xfrm rot="18755756">
            <a:off x="5875712" y="2294038"/>
            <a:ext cx="150170" cy="804960"/>
          </a:xfrm>
          <a:prstGeom prst="upArrow">
            <a:avLst/>
          </a:prstGeom>
          <a:solidFill>
            <a:srgbClr val="C00000"/>
          </a:solidFill>
          <a:ln w="22225" cap="rnd" cmpd="sng" algn="ctr">
            <a:solidFill>
              <a:srgbClr val="4D1434">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Bef>
                <a:spcPts val="500"/>
              </a:spcBef>
              <a:spcAft>
                <a:spcPts val="1000"/>
              </a:spcAft>
            </a:pPr>
            <a:r>
              <a:rPr lang="nl-NL" sz="1000" dirty="0">
                <a:effectLst/>
                <a:latin typeface="Calibri" panose="020F0502020204030204" pitchFamily="34" charset="0"/>
                <a:ea typeface="Times New Roman" panose="02020603050405020304" pitchFamily="18" charset="0"/>
                <a:cs typeface="Times New Roman" panose="02020603050405020304" pitchFamily="18" charset="0"/>
              </a:rPr>
              <a:t> </a:t>
            </a:r>
          </a:p>
        </p:txBody>
      </p:sp>
      <p:sp>
        <p:nvSpPr>
          <p:cNvPr id="11" name="Rectangle 9"/>
          <p:cNvSpPr>
            <a:spLocks noChangeArrowheads="1"/>
          </p:cNvSpPr>
          <p:nvPr/>
        </p:nvSpPr>
        <p:spPr bwMode="auto">
          <a:xfrm>
            <a:off x="2948038" y="141843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Tree>
    <p:extLst>
      <p:ext uri="{BB962C8B-B14F-4D97-AF65-F5344CB8AC3E}">
        <p14:creationId xmlns:p14="http://schemas.microsoft.com/office/powerpoint/2010/main" val="1272438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fontScale="92500"/>
          </a:bodyPr>
          <a:lstStyle/>
          <a:p>
            <a:pPr marL="457200" lvl="0" indent="-457200">
              <a:buFont typeface="+mj-lt"/>
              <a:buAutoNum type="arabicPeriod"/>
            </a:pPr>
            <a:r>
              <a:rPr lang="nl-NL" b="1" dirty="0"/>
              <a:t>Constructie: </a:t>
            </a:r>
            <a:r>
              <a:rPr lang="nl-NL" dirty="0"/>
              <a:t>contract, vorm, duur, taken</a:t>
            </a:r>
            <a:endParaRPr lang="nl-NL" b="1" dirty="0"/>
          </a:p>
          <a:p>
            <a:pPr marL="457200" lvl="0" indent="-457200">
              <a:buFont typeface="+mj-lt"/>
              <a:buAutoNum type="arabicPeriod"/>
            </a:pPr>
            <a:r>
              <a:rPr lang="nl-NL" b="1" dirty="0"/>
              <a:t>Context: </a:t>
            </a:r>
            <a:r>
              <a:rPr lang="nl-NL" dirty="0"/>
              <a:t>sociale inbedding en ondersteuning in (school)organisatie</a:t>
            </a:r>
            <a:endParaRPr lang="nl-NL" b="1" dirty="0"/>
          </a:p>
          <a:p>
            <a:pPr marL="457200" lvl="0" indent="-457200">
              <a:buFont typeface="+mj-lt"/>
              <a:buAutoNum type="arabicPeriod"/>
            </a:pPr>
            <a:r>
              <a:rPr lang="nl-NL" b="1" dirty="0"/>
              <a:t>Competenties</a:t>
            </a:r>
            <a:r>
              <a:rPr lang="nl-NL" dirty="0"/>
              <a:t>: combineren van banen en werken als docent</a:t>
            </a:r>
          </a:p>
          <a:p>
            <a:pPr marL="457200" lvl="0" indent="-457200">
              <a:buFont typeface="+mj-lt"/>
              <a:buAutoNum type="arabicPeriod"/>
            </a:pPr>
            <a:r>
              <a:rPr lang="nl-NL" b="1" dirty="0" err="1"/>
              <a:t>Credentials</a:t>
            </a:r>
            <a:r>
              <a:rPr lang="nl-NL" b="1" dirty="0"/>
              <a:t>: </a:t>
            </a:r>
            <a:r>
              <a:rPr lang="nl-NL" dirty="0"/>
              <a:t>zorgdragen voor docentkwaliteiten </a:t>
            </a:r>
          </a:p>
          <a:p>
            <a:pPr marL="457200" lvl="0" indent="-457200">
              <a:buFont typeface="+mj-lt"/>
              <a:buAutoNum type="arabicPeriod"/>
            </a:pPr>
            <a:r>
              <a:rPr lang="nl-NL" b="1" dirty="0"/>
              <a:t>Coöperatie: </a:t>
            </a:r>
            <a:r>
              <a:rPr lang="nl-NL" dirty="0"/>
              <a:t>samenwerking in ambitie en belang</a:t>
            </a:r>
          </a:p>
          <a:p>
            <a:pPr marL="457200" lvl="0" indent="-457200">
              <a:buFont typeface="+mj-lt"/>
              <a:buAutoNum type="arabicPeriod"/>
            </a:pPr>
            <a:r>
              <a:rPr lang="nl-NL" b="1" dirty="0"/>
              <a:t>Commitment:</a:t>
            </a:r>
            <a:r>
              <a:rPr lang="nl-NL" dirty="0"/>
              <a:t> duurzame samenwerking</a:t>
            </a:r>
          </a:p>
        </p:txBody>
      </p:sp>
      <p:sp>
        <p:nvSpPr>
          <p:cNvPr id="3" name="Titel 2"/>
          <p:cNvSpPr>
            <a:spLocks noGrp="1"/>
          </p:cNvSpPr>
          <p:nvPr>
            <p:ph type="title"/>
          </p:nvPr>
        </p:nvSpPr>
        <p:spPr/>
        <p:txBody>
          <a:bodyPr>
            <a:normAutofit fontScale="90000"/>
          </a:bodyPr>
          <a:lstStyle/>
          <a:p>
            <a:r>
              <a:rPr lang="nl-NL" dirty="0"/>
              <a:t>Faciliteren van Hybride Tech Docent</a:t>
            </a:r>
            <a:br>
              <a:rPr lang="nl-NL" dirty="0"/>
            </a:br>
            <a:r>
              <a:rPr lang="nl-NL" sz="2200" dirty="0"/>
              <a:t>6C-model (Techniekpact, 2020)</a:t>
            </a:r>
          </a:p>
        </p:txBody>
      </p:sp>
    </p:spTree>
    <p:extLst>
      <p:ext uri="{BB962C8B-B14F-4D97-AF65-F5344CB8AC3E}">
        <p14:creationId xmlns:p14="http://schemas.microsoft.com/office/powerpoint/2010/main" val="3947355172"/>
      </p:ext>
    </p:extLst>
  </p:cSld>
  <p:clrMapOvr>
    <a:masterClrMapping/>
  </p:clrMapOvr>
</p:sld>
</file>

<file path=ppt/theme/theme1.xml><?xml version="1.0" encoding="utf-8"?>
<a:theme xmlns:a="http://schemas.openxmlformats.org/drawingml/2006/main" name="Fontys-basis-Diamodel">
  <a:themeElements>
    <a:clrScheme name="Fontys kleurenpallet">
      <a:dk1>
        <a:srgbClr val="663366"/>
      </a:dk1>
      <a:lt1>
        <a:srgbClr val="FFFFFF"/>
      </a:lt1>
      <a:dk2>
        <a:srgbClr val="663366"/>
      </a:dk2>
      <a:lt2>
        <a:srgbClr val="EEECE1"/>
      </a:lt2>
      <a:accent1>
        <a:srgbClr val="E5007D"/>
      </a:accent1>
      <a:accent2>
        <a:srgbClr val="0076E0"/>
      </a:accent2>
      <a:accent3>
        <a:srgbClr val="008386"/>
      </a:accent3>
      <a:accent4>
        <a:srgbClr val="39B549"/>
      </a:accent4>
      <a:accent5>
        <a:srgbClr val="FF9900"/>
      </a:accent5>
      <a:accent6>
        <a:srgbClr val="FFCC00"/>
      </a:accent6>
      <a:hlink>
        <a:srgbClr val="0076E0"/>
      </a:hlink>
      <a:folHlink>
        <a:srgbClr val="0099C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nchor="ctr" anchorCtr="0">
        <a:normAutofit/>
      </a:bodyPr>
      <a:lstStyle>
        <a:defPPr algn="l">
          <a:defRPr dirty="0" smtClean="0"/>
        </a:defPPr>
      </a:lstStyle>
    </a:txDef>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d1f730c-b919-4450-b904-102a403d830d">
      <Terms xmlns="http://schemas.microsoft.com/office/infopath/2007/PartnerControls"/>
    </lcf76f155ced4ddcb4097134ff3c332f>
    <TaxCatchAll xmlns="45e41de8-3bcc-4e7d-ae12-f75bf3360fc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378F2DE7D9A9C479116BCE0C4CF6840" ma:contentTypeVersion="16" ma:contentTypeDescription="Een nieuw document maken." ma:contentTypeScope="" ma:versionID="5c42f218ea58ca94be6405ba1d90a834">
  <xsd:schema xmlns:xsd="http://www.w3.org/2001/XMLSchema" xmlns:xs="http://www.w3.org/2001/XMLSchema" xmlns:p="http://schemas.microsoft.com/office/2006/metadata/properties" xmlns:ns2="8d1f730c-b919-4450-b904-102a403d830d" xmlns:ns3="45e41de8-3bcc-4e7d-ae12-f75bf3360fcd" targetNamespace="http://schemas.microsoft.com/office/2006/metadata/properties" ma:root="true" ma:fieldsID="3b274dd66bf0e55324a84cad644626f3" ns2:_="" ns3:_="">
    <xsd:import namespace="8d1f730c-b919-4450-b904-102a403d830d"/>
    <xsd:import namespace="45e41de8-3bcc-4e7d-ae12-f75bf3360fc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1f730c-b919-4450-b904-102a403d83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LengthInSeconds" ma:index="14" nillable="true" ma:displayName="Length (seconds)" ma:internalName="MediaLengthInSeconds" ma:readOnly="true">
      <xsd:simpleType>
        <xsd:restriction base="dms:Unknow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Afbeeldingtags" ma:readOnly="false" ma:fieldId="{5cf76f15-5ced-4ddc-b409-7134ff3c332f}" ma:taxonomyMulti="true" ma:sspId="2ba1a1fb-4924-4901-afe7-387a3b550bb0"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5e41de8-3bcc-4e7d-ae12-f75bf3360fcd" elementFormDefault="qualified">
    <xsd:import namespace="http://schemas.microsoft.com/office/2006/documentManagement/types"/>
    <xsd:import namespace="http://schemas.microsoft.com/office/infopath/2007/PartnerControls"/>
    <xsd:element name="SharedWithUsers" ma:index="17"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Gedeeld met details" ma:internalName="SharedWithDetails" ma:readOnly="true">
      <xsd:simpleType>
        <xsd:restriction base="dms:Note">
          <xsd:maxLength value="255"/>
        </xsd:restriction>
      </xsd:simpleType>
    </xsd:element>
    <xsd:element name="TaxCatchAll" ma:index="21" nillable="true" ma:displayName="Taxonomy Catch All Column" ma:hidden="true" ma:list="{768f7678-6ace-4101-99e4-9fea46d8756c}" ma:internalName="TaxCatchAll" ma:showField="CatchAllData" ma:web="45e41de8-3bcc-4e7d-ae12-f75bf3360f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0C6AE87-ABFD-49AC-BF48-36A41AA2364B}">
  <ds:schemaRefs>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21c6a3c2-85dc-415e-b19c-ed765145eaa0"/>
    <ds:schemaRef ds:uri="http://purl.org/dc/elements/1.1/"/>
    <ds:schemaRef ds:uri="http://schemas.microsoft.com/office/2006/metadata/properties"/>
    <ds:schemaRef ds:uri="5f10e6fc-3965-4692-85c0-a22e654cbe88"/>
    <ds:schemaRef ds:uri="http://www.w3.org/XML/1998/namespace"/>
    <ds:schemaRef ds:uri="http://purl.org/dc/dcmitype/"/>
  </ds:schemaRefs>
</ds:datastoreItem>
</file>

<file path=customXml/itemProps2.xml><?xml version="1.0" encoding="utf-8"?>
<ds:datastoreItem xmlns:ds="http://schemas.openxmlformats.org/officeDocument/2006/customXml" ds:itemID="{4595DE43-D1BD-4702-94E8-2F7B75B6B4D3}"/>
</file>

<file path=customXml/itemProps3.xml><?xml version="1.0" encoding="utf-8"?>
<ds:datastoreItem xmlns:ds="http://schemas.openxmlformats.org/officeDocument/2006/customXml" ds:itemID="{B4C6D579-B400-438E-BD59-AFBAD5FB6FF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TotalTime>
  <Words>582</Words>
  <Application>Microsoft Office PowerPoint</Application>
  <PresentationFormat>Diavoorstelling (16:9)</PresentationFormat>
  <Paragraphs>94</Paragraphs>
  <Slides>17</Slides>
  <Notes>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17</vt:i4>
      </vt:variant>
    </vt:vector>
  </HeadingPairs>
  <TitlesOfParts>
    <vt:vector size="22" baseType="lpstr">
      <vt:lpstr>Arial</vt:lpstr>
      <vt:lpstr>Calibri</vt:lpstr>
      <vt:lpstr>Gill Sans MT</vt:lpstr>
      <vt:lpstr>Wingdings</vt:lpstr>
      <vt:lpstr>Fontys-basis-Diamodel</vt:lpstr>
      <vt:lpstr>Kansen en knelpunten bij het combineren van banen  binnen en buiten het onderwijs </vt:lpstr>
      <vt:lpstr>Wie zijn wij?</vt:lpstr>
      <vt:lpstr>Aanleiding</vt:lpstr>
      <vt:lpstr>RAAK-Publiek onderzoek de hybride tech docent</vt:lpstr>
      <vt:lpstr>Consortiumpartners</vt:lpstr>
      <vt:lpstr>Loopbaancompetenties (Kuijpers, 2003):  Een nieuwe stap naar het onderwijs</vt:lpstr>
      <vt:lpstr>Hybride Tech Docent aan het werk</vt:lpstr>
      <vt:lpstr>Faciliteren van Hybride Tech Docent</vt:lpstr>
      <vt:lpstr>Faciliteren van Hybride Tech Docent 6C-model (Techniekpact, 2020)</vt:lpstr>
      <vt:lpstr>De hybride tech docent monitor</vt:lpstr>
      <vt:lpstr>Het hybride tech docent dashboard</vt:lpstr>
      <vt:lpstr>De hybride tech docent in de context van onderwijs en bedrijfsleven</vt:lpstr>
      <vt:lpstr>Integratie lessons learned</vt:lpstr>
      <vt:lpstr>Ontwikkeling interventies</vt:lpstr>
      <vt:lpstr>  Welke lessons learned moeten wij meenemen en welke interventies zijn volgens jou nodig?  Oftewel…  Welke kansen en knelpunten ervaar jij?</vt:lpstr>
      <vt:lpstr>De 6 C’s als succesfactoren voor de duurzame inzet van hybride docenten</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Vincent van Brink</dc:creator>
  <cp:lastModifiedBy>Wilma van Veen</cp:lastModifiedBy>
  <cp:revision>165</cp:revision>
  <cp:lastPrinted>2014-08-19T14:33:34Z</cp:lastPrinted>
  <dcterms:created xsi:type="dcterms:W3CDTF">2014-08-06T13:54:14Z</dcterms:created>
  <dcterms:modified xsi:type="dcterms:W3CDTF">2022-06-21T14:19:27Z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0x0101007378F2DE7D9A9C479116BCE0C4CF6840</vt:lpwstr>
  </property>
</Properties>
</file>