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317" r:id="rId5"/>
    <p:sldId id="263" r:id="rId6"/>
    <p:sldId id="346" r:id="rId7"/>
    <p:sldId id="326" r:id="rId8"/>
    <p:sldId id="327" r:id="rId9"/>
    <p:sldId id="307" r:id="rId10"/>
    <p:sldId id="329" r:id="rId11"/>
    <p:sldId id="347" r:id="rId12"/>
    <p:sldId id="343" r:id="rId13"/>
    <p:sldId id="335" r:id="rId14"/>
    <p:sldId id="331" r:id="rId15"/>
    <p:sldId id="337" r:id="rId16"/>
    <p:sldId id="315" r:id="rId17"/>
    <p:sldId id="344" r:id="rId18"/>
    <p:sldId id="286" r:id="rId19"/>
    <p:sldId id="345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ens,Evelyne E.E.M." initials="ME" lastIdx="3" clrIdx="0">
    <p:extLst>
      <p:ext uri="{19B8F6BF-5375-455C-9EA6-DF929625EA0E}">
        <p15:presenceInfo xmlns:p15="http://schemas.microsoft.com/office/powerpoint/2012/main" userId="S-1-5-21-11087255-1466054374-1897138802-94995" providerId="AD"/>
      </p:ext>
    </p:extLst>
  </p:cmAuthor>
  <p:cmAuthor id="2" name="Evelyne Meens" initials="ME" lastIdx="1" clrIdx="1">
    <p:extLst>
      <p:ext uri="{19B8F6BF-5375-455C-9EA6-DF929625EA0E}">
        <p15:presenceInfo xmlns:p15="http://schemas.microsoft.com/office/powerpoint/2012/main" userId="Evelyne Mee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147E"/>
    <a:srgbClr val="0076E0"/>
    <a:srgbClr val="663366"/>
    <a:srgbClr val="FFFFFF"/>
    <a:srgbClr val="EB3398"/>
    <a:srgbClr val="FFABD9"/>
    <a:srgbClr val="FF97D0"/>
    <a:srgbClr val="007618"/>
    <a:srgbClr val="E6007E"/>
    <a:srgbClr val="E6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646" autoAdjust="0"/>
  </p:normalViewPr>
  <p:slideViewPr>
    <p:cSldViewPr snapToGrid="0">
      <p:cViewPr varScale="1">
        <p:scale>
          <a:sx n="59" d="100"/>
          <a:sy n="59" d="100"/>
        </p:scale>
        <p:origin x="964" y="2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C6249-F8B4-4E5C-88C5-759FBA756A87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0559B-30E1-46F8-B850-5BDB5E9DAC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64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77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093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13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804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>
                <a:latin typeface="Arial Rounded MT Bold" panose="020F0704030504030204" pitchFamily="34" charset="0"/>
              </a:rPr>
              <a:t>Werkvorm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nl-NL" dirty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Arial Rounded MT Bold" panose="020F0704030504030204" pitchFamily="34" charset="0"/>
              </a:rPr>
              <a:t>Nadenken over situatie en antwoorden op vragen (ieder denkt voor zich pakt een andere leur post </a:t>
            </a:r>
            <a:r>
              <a:rPr lang="nl-NL" dirty="0" err="1">
                <a:latin typeface="Arial Rounded MT Bold" panose="020F0704030504030204" pitchFamily="34" charset="0"/>
              </a:rPr>
              <a:t>it</a:t>
            </a:r>
            <a:r>
              <a:rPr lang="nl-NL" dirty="0">
                <a:latin typeface="Arial Rounded MT Bold" panose="020F0704030504030204" pitchFamily="34" charset="0"/>
              </a:rPr>
              <a:t>) – 20 min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Arial Rounded MT Bold" panose="020F0704030504030204" pitchFamily="34" charset="0"/>
              </a:rPr>
              <a:t>Plekken op pop en toelichting per persoon op je post </a:t>
            </a:r>
            <a:r>
              <a:rPr lang="nl-NL" dirty="0" err="1">
                <a:latin typeface="Arial Rounded MT Bold" panose="020F0704030504030204" pitchFamily="34" charset="0"/>
              </a:rPr>
              <a:t>its</a:t>
            </a:r>
            <a:r>
              <a:rPr lang="nl-NL" dirty="0">
                <a:latin typeface="Arial Rounded MT Bold" panose="020F0704030504030204" pitchFamily="34" charset="0"/>
              </a:rPr>
              <a:t> – 30 min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baseline="0" dirty="0">
                <a:latin typeface="Arial Rounded MT Bold" panose="020F0704030504030204" pitchFamily="34" charset="0"/>
              </a:rPr>
              <a:t>Lees eens de post </a:t>
            </a:r>
            <a:r>
              <a:rPr lang="nl-NL" baseline="0" dirty="0" err="1">
                <a:latin typeface="Arial Rounded MT Bold" panose="020F0704030504030204" pitchFamily="34" charset="0"/>
              </a:rPr>
              <a:t>its</a:t>
            </a:r>
            <a:r>
              <a:rPr lang="nl-NL" baseline="0" dirty="0">
                <a:latin typeface="Arial Rounded MT Bold" panose="020F0704030504030204" pitchFamily="34" charset="0"/>
              </a:rPr>
              <a:t> van persoon x en geef tips, adviezen stel vragen</a:t>
            </a:r>
            <a:endParaRPr lang="nl-NL" dirty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dirty="0">
              <a:latin typeface="Arial Rounded MT Bold" panose="020F0704030504030204" pitchFamily="34" charset="0"/>
            </a:endParaRP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B13C-A00A-4B9C-9D78-9955DC2BF09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10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>
                <a:latin typeface="Arial Rounded MT Bold" panose="020F0704030504030204" pitchFamily="34" charset="0"/>
              </a:rPr>
              <a:t>Werkvorm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nl-NL" dirty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Arial Rounded MT Bold" panose="020F0704030504030204" pitchFamily="34" charset="0"/>
              </a:rPr>
              <a:t>Nadenken over situatie en antwoorden op vragen (ieder denkt voor zich pakt een andere leur post </a:t>
            </a:r>
            <a:r>
              <a:rPr lang="nl-NL" dirty="0" err="1">
                <a:latin typeface="Arial Rounded MT Bold" panose="020F0704030504030204" pitchFamily="34" charset="0"/>
              </a:rPr>
              <a:t>it</a:t>
            </a:r>
            <a:r>
              <a:rPr lang="nl-NL" dirty="0">
                <a:latin typeface="Arial Rounded MT Bold" panose="020F0704030504030204" pitchFamily="34" charset="0"/>
              </a:rPr>
              <a:t>) – 20 min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Arial Rounded MT Bold" panose="020F0704030504030204" pitchFamily="34" charset="0"/>
              </a:rPr>
              <a:t>Plekken op pop en toelichting per persoon op je post </a:t>
            </a:r>
            <a:r>
              <a:rPr lang="nl-NL" dirty="0" err="1">
                <a:latin typeface="Arial Rounded MT Bold" panose="020F0704030504030204" pitchFamily="34" charset="0"/>
              </a:rPr>
              <a:t>its</a:t>
            </a:r>
            <a:r>
              <a:rPr lang="nl-NL" dirty="0">
                <a:latin typeface="Arial Rounded MT Bold" panose="020F0704030504030204" pitchFamily="34" charset="0"/>
              </a:rPr>
              <a:t> – 30 min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baseline="0" dirty="0">
                <a:latin typeface="Arial Rounded MT Bold" panose="020F0704030504030204" pitchFamily="34" charset="0"/>
              </a:rPr>
              <a:t>Lees eens de post </a:t>
            </a:r>
            <a:r>
              <a:rPr lang="nl-NL" baseline="0" dirty="0" err="1">
                <a:latin typeface="Arial Rounded MT Bold" panose="020F0704030504030204" pitchFamily="34" charset="0"/>
              </a:rPr>
              <a:t>its</a:t>
            </a:r>
            <a:r>
              <a:rPr lang="nl-NL" baseline="0" dirty="0">
                <a:latin typeface="Arial Rounded MT Bold" panose="020F0704030504030204" pitchFamily="34" charset="0"/>
              </a:rPr>
              <a:t> van persoon x en geef tips, adviezen stel vragen</a:t>
            </a:r>
            <a:endParaRPr lang="nl-NL" dirty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dirty="0">
              <a:latin typeface="Arial Rounded MT Bold" panose="020F0704030504030204" pitchFamily="34" charset="0"/>
            </a:endParaRP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B13C-A00A-4B9C-9D78-9955DC2BF09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32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>
                <a:latin typeface="Arial Rounded MT Bold" panose="020F0704030504030204" pitchFamily="34" charset="0"/>
              </a:rPr>
              <a:t>Werkvorm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nl-NL" dirty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Arial Rounded MT Bold" panose="020F0704030504030204" pitchFamily="34" charset="0"/>
              </a:rPr>
              <a:t>Nadenken over situatie en antwoorden op vragen (ieder denkt voor zich pakt een andere leur post </a:t>
            </a:r>
            <a:r>
              <a:rPr lang="nl-NL" dirty="0" err="1">
                <a:latin typeface="Arial Rounded MT Bold" panose="020F0704030504030204" pitchFamily="34" charset="0"/>
              </a:rPr>
              <a:t>it</a:t>
            </a:r>
            <a:r>
              <a:rPr lang="nl-NL" dirty="0">
                <a:latin typeface="Arial Rounded MT Bold" panose="020F0704030504030204" pitchFamily="34" charset="0"/>
              </a:rPr>
              <a:t>) – 20 min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latin typeface="Arial Rounded MT Bold" panose="020F0704030504030204" pitchFamily="34" charset="0"/>
              </a:rPr>
              <a:t>Plekken op pop en toelichting per persoon op je post </a:t>
            </a:r>
            <a:r>
              <a:rPr lang="nl-NL" dirty="0" err="1">
                <a:latin typeface="Arial Rounded MT Bold" panose="020F0704030504030204" pitchFamily="34" charset="0"/>
              </a:rPr>
              <a:t>its</a:t>
            </a:r>
            <a:r>
              <a:rPr lang="nl-NL" dirty="0">
                <a:latin typeface="Arial Rounded MT Bold" panose="020F0704030504030204" pitchFamily="34" charset="0"/>
              </a:rPr>
              <a:t> – 30 min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baseline="0" dirty="0">
                <a:latin typeface="Arial Rounded MT Bold" panose="020F0704030504030204" pitchFamily="34" charset="0"/>
              </a:rPr>
              <a:t>Lees eens de post </a:t>
            </a:r>
            <a:r>
              <a:rPr lang="nl-NL" baseline="0" dirty="0" err="1">
                <a:latin typeface="Arial Rounded MT Bold" panose="020F0704030504030204" pitchFamily="34" charset="0"/>
              </a:rPr>
              <a:t>its</a:t>
            </a:r>
            <a:r>
              <a:rPr lang="nl-NL" baseline="0" dirty="0">
                <a:latin typeface="Arial Rounded MT Bold" panose="020F0704030504030204" pitchFamily="34" charset="0"/>
              </a:rPr>
              <a:t> van persoon x en geef tips, adviezen stel vragen</a:t>
            </a:r>
            <a:endParaRPr lang="nl-NL" dirty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dirty="0">
              <a:latin typeface="Arial Rounded MT Bold" panose="020F0704030504030204" pitchFamily="34" charset="0"/>
            </a:endParaRP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B13C-A00A-4B9C-9D78-9955DC2BF09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005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39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6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3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86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86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6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3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93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0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11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99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B708E-F269-4221-9E2D-DBB8B72682E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17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timeter.com/app/presentation/d55c749576179e736e02638525b3388a/44d8cf722e87/ed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291315" y="153350"/>
            <a:ext cx="11521989" cy="85050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Draaiboek voor sessie leider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84312" y="1003852"/>
            <a:ext cx="11428992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l-NL" sz="1200" b="1" dirty="0">
                <a:solidFill>
                  <a:srgbClr val="0076E0"/>
                </a:solidFill>
                <a:latin typeface="Arial Rounded MT Bold" panose="020F0704030504030204" pitchFamily="34" charset="0"/>
              </a:rPr>
              <a:t>Introductie  (15 min)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000" dirty="0">
                <a:latin typeface="Arial Rounded MT Bold" panose="020F0704030504030204" pitchFamily="34" charset="0"/>
              </a:rPr>
              <a:t>Voorstelrondje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000" dirty="0">
                <a:latin typeface="Arial Rounded MT Bold" panose="020F0704030504030204" pitchFamily="34" charset="0"/>
              </a:rPr>
              <a:t>Introductie aanvraag – slide 2 t/m 7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000" dirty="0">
                <a:latin typeface="Arial Rounded MT Bold" panose="020F0704030504030204" pitchFamily="34" charset="0"/>
              </a:rPr>
              <a:t>Werkwijze – slide 9 en 10</a:t>
            </a:r>
          </a:p>
          <a:p>
            <a:pPr lvl="1">
              <a:lnSpc>
                <a:spcPct val="150000"/>
              </a:lnSpc>
            </a:pPr>
            <a:endParaRPr lang="nl-NL" sz="10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1200" b="1" dirty="0">
                <a:solidFill>
                  <a:srgbClr val="0076E0"/>
                </a:solidFill>
                <a:latin typeface="Arial Rounded MT Bold" panose="020F0704030504030204" pitchFamily="34" charset="0"/>
              </a:rPr>
              <a:t>Misfit – Individueel (15 min):  </a:t>
            </a:r>
            <a:r>
              <a:rPr lang="nl-NL" sz="1000" dirty="0">
                <a:latin typeface="Arial Rounded MT Bold" panose="020F0704030504030204" pitchFamily="34" charset="0"/>
              </a:rPr>
              <a:t>Ieder denkt individueel na over vragen 1 t/m 5 (docenten 6)</a:t>
            </a:r>
          </a:p>
          <a:p>
            <a:pPr>
              <a:lnSpc>
                <a:spcPct val="150000"/>
              </a:lnSpc>
            </a:pPr>
            <a:r>
              <a:rPr lang="nl-NL" sz="1200" b="1" dirty="0">
                <a:solidFill>
                  <a:srgbClr val="0076E0"/>
                </a:solidFill>
                <a:latin typeface="Arial Rounded MT Bold" panose="020F0704030504030204" pitchFamily="34" charset="0"/>
              </a:rPr>
              <a:t>Misfit – Plenair (30 min): </a:t>
            </a:r>
            <a:r>
              <a:rPr lang="nl-NL" sz="1000" dirty="0">
                <a:latin typeface="Arial Rounded MT Bold" panose="020F0704030504030204" pitchFamily="34" charset="0"/>
              </a:rPr>
              <a:t>Ieder licht zijn post </a:t>
            </a:r>
            <a:r>
              <a:rPr lang="nl-NL" sz="1000" dirty="0" err="1">
                <a:latin typeface="Arial Rounded MT Bold" panose="020F0704030504030204" pitchFamily="34" charset="0"/>
              </a:rPr>
              <a:t>its</a:t>
            </a:r>
            <a:r>
              <a:rPr lang="nl-NL" sz="1000" dirty="0">
                <a:latin typeface="Arial Rounded MT Bold" panose="020F0704030504030204" pitchFamily="34" charset="0"/>
              </a:rPr>
              <a:t> toe en geeft </a:t>
            </a:r>
            <a:r>
              <a:rPr lang="nl-NL" sz="1000" dirty="0" err="1">
                <a:latin typeface="Arial Rounded MT Bold" panose="020F0704030504030204" pitchFamily="34" charset="0"/>
              </a:rPr>
              <a:t>iig</a:t>
            </a:r>
            <a:r>
              <a:rPr lang="nl-NL" sz="1000" dirty="0">
                <a:latin typeface="Arial Rounded MT Bold" panose="020F0704030504030204" pitchFamily="34" charset="0"/>
              </a:rPr>
              <a:t> aan wat hij nodig had; vragen 1 t/m 5 (docenten 6). Collega maakt aantekeningen.</a:t>
            </a:r>
          </a:p>
          <a:p>
            <a:pPr>
              <a:lnSpc>
                <a:spcPct val="150000"/>
              </a:lnSpc>
            </a:pPr>
            <a:r>
              <a:rPr lang="nl-NL" sz="1200" b="1" dirty="0">
                <a:solidFill>
                  <a:srgbClr val="0076E0"/>
                </a:solidFill>
                <a:latin typeface="Arial Rounded MT Bold" panose="020F0704030504030204" pitchFamily="34" charset="0"/>
              </a:rPr>
              <a:t>Fit – Individueel (15 min): </a:t>
            </a:r>
            <a:r>
              <a:rPr lang="nl-NL" sz="1000" dirty="0">
                <a:latin typeface="Arial Rounded MT Bold" panose="020F0704030504030204" pitchFamily="34" charset="0"/>
              </a:rPr>
              <a:t>Ieder denkt individueel na over vragen 1 t/m 5</a:t>
            </a:r>
          </a:p>
          <a:p>
            <a:pPr>
              <a:lnSpc>
                <a:spcPct val="150000"/>
              </a:lnSpc>
            </a:pPr>
            <a:r>
              <a:rPr lang="nl-NL" sz="1200" b="1" dirty="0">
                <a:solidFill>
                  <a:srgbClr val="0076E0"/>
                </a:solidFill>
                <a:latin typeface="Arial Rounded MT Bold" panose="020F0704030504030204" pitchFamily="34" charset="0"/>
              </a:rPr>
              <a:t>Fit – Plenair (30 min): </a:t>
            </a:r>
            <a:r>
              <a:rPr lang="nl-NL" sz="1000" dirty="0">
                <a:latin typeface="Arial Rounded MT Bold" panose="020F0704030504030204" pitchFamily="34" charset="0"/>
              </a:rPr>
              <a:t>Ieder licht zijn post </a:t>
            </a:r>
            <a:r>
              <a:rPr lang="nl-NL" sz="1000" dirty="0" err="1">
                <a:latin typeface="Arial Rounded MT Bold" panose="020F0704030504030204" pitchFamily="34" charset="0"/>
              </a:rPr>
              <a:t>its</a:t>
            </a:r>
            <a:r>
              <a:rPr lang="nl-NL" sz="1000" dirty="0">
                <a:latin typeface="Arial Rounded MT Bold" panose="020F0704030504030204" pitchFamily="34" charset="0"/>
              </a:rPr>
              <a:t> toe en geeft </a:t>
            </a:r>
            <a:r>
              <a:rPr lang="nl-NL" sz="1000" dirty="0" err="1">
                <a:latin typeface="Arial Rounded MT Bold" panose="020F0704030504030204" pitchFamily="34" charset="0"/>
              </a:rPr>
              <a:t>iig</a:t>
            </a:r>
            <a:r>
              <a:rPr lang="nl-NL" sz="1000" dirty="0">
                <a:latin typeface="Arial Rounded MT Bold" panose="020F0704030504030204" pitchFamily="34" charset="0"/>
              </a:rPr>
              <a:t> aan wat heeft geholpen (vraag 5). Collega maakt aantekeningen.</a:t>
            </a:r>
          </a:p>
          <a:p>
            <a:pPr>
              <a:lnSpc>
                <a:spcPct val="150000"/>
              </a:lnSpc>
            </a:pPr>
            <a:r>
              <a:rPr lang="nl-NL" sz="1200" b="1" dirty="0">
                <a:solidFill>
                  <a:srgbClr val="0076E0"/>
                </a:solidFill>
                <a:latin typeface="Arial Rounded MT Bold" panose="020F0704030504030204" pitchFamily="34" charset="0"/>
              </a:rPr>
              <a:t>Ideaalbeeld– plenair (15 min): </a:t>
            </a:r>
            <a:r>
              <a:rPr lang="nl-NL" sz="1000" dirty="0">
                <a:latin typeface="Arial Rounded MT Bold" panose="020F0704030504030204" pitchFamily="34" charset="0"/>
              </a:rPr>
              <a:t>Wanneer je goed, gezond en gelukkig studeert, hoe ziet dat er dan uit? (ideaalbeeld) - </a:t>
            </a:r>
            <a:r>
              <a:rPr lang="nl-NL" sz="1000" dirty="0">
                <a:latin typeface="Arial Rounded MT Bold" panose="020F0704030504030204" pitchFamily="34" charset="0"/>
                <a:hlinkClick r:id="rId3"/>
              </a:rPr>
              <a:t>Vraag input op de </a:t>
            </a:r>
            <a:r>
              <a:rPr lang="nl-NL" sz="1000" dirty="0" err="1">
                <a:latin typeface="Arial Rounded MT Bold" panose="020F0704030504030204" pitchFamily="34" charset="0"/>
                <a:hlinkClick r:id="rId3"/>
              </a:rPr>
              <a:t>mentimeter</a:t>
            </a:r>
            <a:endParaRPr lang="nl-NL" sz="1000" dirty="0">
              <a:latin typeface="Arial Rounded MT Bold" panose="020F0704030504030204" pitchFamily="34" charset="0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0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1200" b="1" dirty="0">
                <a:solidFill>
                  <a:srgbClr val="0076E0"/>
                </a:solidFill>
                <a:latin typeface="Arial Rounded MT Bold" panose="020F0704030504030204" pitchFamily="34" charset="0"/>
              </a:rPr>
              <a:t>Afronden: </a:t>
            </a:r>
            <a:r>
              <a:rPr lang="nl-NL" sz="1000" dirty="0">
                <a:latin typeface="Arial Rounded MT Bold" panose="020F0704030504030204" pitchFamily="34" charset="0"/>
              </a:rPr>
              <a:t>Studenten krijgen een cadeaubon</a:t>
            </a:r>
          </a:p>
          <a:p>
            <a:pPr>
              <a:lnSpc>
                <a:spcPct val="150000"/>
              </a:lnSpc>
            </a:pPr>
            <a:endParaRPr lang="nl-NL" sz="12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1200" dirty="0">
                <a:solidFill>
                  <a:srgbClr val="E6147E"/>
                </a:solidFill>
                <a:latin typeface="Arial Rounded MT Bold" panose="020F0704030504030204" pitchFamily="34" charset="0"/>
              </a:rPr>
              <a:t>Let op: een van de collega’s maakt wat filmpjes voor onze overall film en verantwoording </a:t>
            </a:r>
            <a:r>
              <a:rPr lang="nl-NL" sz="1200" dirty="0">
                <a:solidFill>
                  <a:srgbClr val="E6147E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endParaRPr lang="nl-NL" sz="1200" dirty="0">
              <a:solidFill>
                <a:srgbClr val="E6147E"/>
              </a:solidFill>
              <a:latin typeface="Arial Rounded MT Bold" panose="020F0704030504030204" pitchFamily="34" charset="0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200" dirty="0">
              <a:latin typeface="Arial Rounded MT Bold" panose="020F0704030504030204" pitchFamily="34" charset="0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200" dirty="0">
              <a:latin typeface="Arial Rounded MT Bold" panose="020F0704030504030204" pitchFamily="34" charset="0"/>
            </a:endParaRPr>
          </a:p>
          <a:p>
            <a:pPr lvl="1">
              <a:lnSpc>
                <a:spcPct val="150000"/>
              </a:lnSpc>
            </a:pPr>
            <a:endParaRPr lang="nl-NL" sz="1200" dirty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nl-NL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dirty="0">
                <a:latin typeface="Arial Rounded MT Bold" panose="020F0704030504030204" pitchFamily="34" charset="0"/>
              </a:rPr>
              <a:t> </a:t>
            </a:r>
          </a:p>
          <a:p>
            <a:endParaRPr lang="en-GB" dirty="0"/>
          </a:p>
        </p:txBody>
      </p:sp>
      <p:pic>
        <p:nvPicPr>
          <p:cNvPr id="1026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85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873" y="1272784"/>
            <a:ext cx="4876800" cy="4876800"/>
          </a:xfrm>
          <a:prstGeom prst="rect">
            <a:avLst/>
          </a:prstGeom>
        </p:spPr>
      </p:pic>
      <p:sp>
        <p:nvSpPr>
          <p:cNvPr id="3" name="Afgeronde rechthoek 2"/>
          <p:cNvSpPr/>
          <p:nvPr/>
        </p:nvSpPr>
        <p:spPr>
          <a:xfrm>
            <a:off x="331279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Beschrijf een situatie van een (mis)fit bij een student in jouw hogeschool </a:t>
            </a:r>
          </a:p>
        </p:txBody>
      </p:sp>
      <p:sp>
        <p:nvSpPr>
          <p:cNvPr id="7" name="Lijnbijschrift 1 6"/>
          <p:cNvSpPr/>
          <p:nvPr/>
        </p:nvSpPr>
        <p:spPr>
          <a:xfrm>
            <a:off x="8578000" y="1812293"/>
            <a:ext cx="2638773" cy="943897"/>
          </a:xfrm>
          <a:prstGeom prst="borderCallout1">
            <a:avLst>
              <a:gd name="adj1" fmla="val 44243"/>
              <a:gd name="adj2" fmla="val -430"/>
              <a:gd name="adj3" fmla="val 16812"/>
              <a:gd name="adj4" fmla="val -87506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Wat valt je op of wat zie je gebeuren?</a:t>
            </a:r>
          </a:p>
        </p:txBody>
      </p:sp>
      <p:sp>
        <p:nvSpPr>
          <p:cNvPr id="8" name="Lijnbijschrift 1 7"/>
          <p:cNvSpPr/>
          <p:nvPr/>
        </p:nvSpPr>
        <p:spPr>
          <a:xfrm>
            <a:off x="8578000" y="3538501"/>
            <a:ext cx="2638773" cy="943897"/>
          </a:xfrm>
          <a:prstGeom prst="borderCallout1">
            <a:avLst>
              <a:gd name="adj1" fmla="val 49342"/>
              <a:gd name="adj2" fmla="val -1038"/>
              <a:gd name="adj3" fmla="val -4438"/>
              <a:gd name="adj4" fmla="val -86598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Hoe acteert een begeleider/docent?</a:t>
            </a:r>
          </a:p>
        </p:txBody>
      </p:sp>
      <p:pic>
        <p:nvPicPr>
          <p:cNvPr id="11" name="Picture 2" descr="Merk | Fonty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03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Misfit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96555" y="1189818"/>
            <a:ext cx="1292147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200" b="1" dirty="0">
                <a:latin typeface="Arial Rounded MT Bold" panose="020F0704030504030204" pitchFamily="34" charset="0"/>
              </a:rPr>
              <a:t>Misfit: Het lukt de student niet (helemaal) om goed, gezond en/ of gelukkig te studeren.</a:t>
            </a:r>
          </a:p>
          <a:p>
            <a:pPr>
              <a:lnSpc>
                <a:spcPct val="150000"/>
              </a:lnSpc>
            </a:pPr>
            <a:endParaRPr lang="nl-NL" sz="20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1600" i="1" dirty="0">
                <a:latin typeface="Arial Rounded MT Bold" panose="020F0704030504030204" pitchFamily="34" charset="0"/>
              </a:rPr>
              <a:t>Poster beleidsmedewerker</a:t>
            </a:r>
          </a:p>
          <a:p>
            <a:pPr>
              <a:lnSpc>
                <a:spcPct val="150000"/>
              </a:lnSpc>
            </a:pPr>
            <a:r>
              <a:rPr lang="nl-NL" sz="1600" dirty="0">
                <a:latin typeface="Arial Rounded MT Bold" panose="020F0704030504030204" pitchFamily="34" charset="0"/>
              </a:rPr>
              <a:t>Beschrijf een voorbeeld van een situatie bij een student (of iets wat je hebt gehoord)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Hoe herkende je die misfit?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Wat doen jouw collega’s om de fit te herstellen?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Wat of wie hadden jouw collega’s daarbij nodig gehad?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Wat werkt er wel?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Ken je voorbeelden van Hogescholen die hierop begeleiding bieden?</a:t>
            </a:r>
          </a:p>
          <a:p>
            <a:pPr>
              <a:lnSpc>
                <a:spcPct val="150000"/>
              </a:lnSpc>
            </a:pPr>
            <a:endParaRPr lang="nl-NL" sz="1600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6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400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4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nl-NL" sz="1400" dirty="0">
              <a:latin typeface="Arial Rounded MT Bold" panose="020F070403050403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839" y="2296160"/>
            <a:ext cx="2548426" cy="2585720"/>
          </a:xfrm>
          <a:prstGeom prst="rect">
            <a:avLst/>
          </a:prstGeom>
        </p:spPr>
      </p:pic>
      <p:pic>
        <p:nvPicPr>
          <p:cNvPr id="6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4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Fit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96555" y="1189818"/>
            <a:ext cx="1292147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200" b="1" dirty="0">
                <a:latin typeface="Arial Rounded MT Bold" panose="020F0704030504030204" pitchFamily="34" charset="0"/>
              </a:rPr>
              <a:t>Fit: Het lukt de student om goed, gezond en/ of gelukkig te studeren.</a:t>
            </a:r>
          </a:p>
          <a:p>
            <a:pPr>
              <a:lnSpc>
                <a:spcPct val="150000"/>
              </a:lnSpc>
            </a:pPr>
            <a:endParaRPr lang="nl-NL" sz="20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1600" i="1" dirty="0">
                <a:latin typeface="Arial Rounded MT Bold" panose="020F0704030504030204" pitchFamily="34" charset="0"/>
              </a:rPr>
              <a:t>Poster beleidsmedewerker</a:t>
            </a:r>
          </a:p>
          <a:p>
            <a:pPr>
              <a:lnSpc>
                <a:spcPct val="150000"/>
              </a:lnSpc>
            </a:pPr>
            <a:r>
              <a:rPr lang="nl-NL" sz="1600" dirty="0">
                <a:latin typeface="Arial Rounded MT Bold" panose="020F0704030504030204" pitchFamily="34" charset="0"/>
              </a:rPr>
              <a:t>Beschrijf een voorbeeld van een situatie bij een student (of iets wat je hebt gehoord)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Hoe herkende je die fit?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Wat doen jouw collega’s om de fit te versterken?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Wat of wie hadden jouw collega’s daarbij nog meer nodig gehad?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Arial Rounded MT Bold" panose="020F0704030504030204" pitchFamily="34" charset="0"/>
              </a:rPr>
              <a:t>Ken je voorbeelden van Hogescholen die hierop </a:t>
            </a:r>
            <a:r>
              <a:rPr lang="nl-NL" sz="1600" dirty="0" err="1">
                <a:latin typeface="Arial Rounded MT Bold" panose="020F0704030504030204" pitchFamily="34" charset="0"/>
              </a:rPr>
              <a:t>amplitief</a:t>
            </a:r>
            <a:r>
              <a:rPr lang="nl-NL" sz="1600" dirty="0">
                <a:latin typeface="Arial Rounded MT Bold" panose="020F0704030504030204" pitchFamily="34" charset="0"/>
              </a:rPr>
              <a:t> begeleiding bieden?</a:t>
            </a:r>
          </a:p>
          <a:p>
            <a:pPr>
              <a:lnSpc>
                <a:spcPct val="150000"/>
              </a:lnSpc>
            </a:pPr>
            <a:endParaRPr lang="nl-NL" sz="1600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6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400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400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nl-NL" sz="1400" dirty="0"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839" y="2296160"/>
            <a:ext cx="2548426" cy="2585720"/>
          </a:xfrm>
          <a:prstGeom prst="rect">
            <a:avLst/>
          </a:prstGeom>
        </p:spPr>
      </p:pic>
      <p:pic>
        <p:nvPicPr>
          <p:cNvPr id="6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32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Ideale situatie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58751" y="1386116"/>
            <a:ext cx="1153629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nl-NL" sz="1600" dirty="0">
              <a:solidFill>
                <a:srgbClr val="D51D73"/>
              </a:solidFill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nl-NL" sz="2200" dirty="0">
                <a:latin typeface="Arial Rounded MT Bold" panose="020F0704030504030204" pitchFamily="34" charset="0"/>
              </a:rPr>
              <a:t>Waar zouden jullie mee geholpen zijn? </a:t>
            </a:r>
          </a:p>
          <a:p>
            <a:pPr algn="ctr">
              <a:lnSpc>
                <a:spcPct val="150000"/>
              </a:lnSpc>
            </a:pPr>
            <a:r>
              <a:rPr lang="nl-NL" sz="2200" dirty="0">
                <a:latin typeface="Arial Rounded MT Bold" panose="020F0704030504030204" pitchFamily="34" charset="0"/>
              </a:rPr>
              <a:t>Stel het lectoraat duurzame studieloopbanen gaat van start, wat is voor jullie belangrijk dat wij gaan oppakken? </a:t>
            </a:r>
          </a:p>
          <a:p>
            <a:pPr algn="ctr">
              <a:lnSpc>
                <a:spcPct val="150000"/>
              </a:lnSpc>
            </a:pPr>
            <a:endParaRPr lang="nl-NL" sz="1600" dirty="0"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endParaRPr lang="nl-NL" sz="1600" dirty="0"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endParaRPr lang="nl-NL" sz="1600" dirty="0"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endParaRPr lang="nl-NL" sz="1600" dirty="0"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nl-NL" sz="1600" dirty="0">
                <a:latin typeface="Arial Rounded MT Bold" panose="020F0704030504030204" pitchFamily="34" charset="0"/>
              </a:rPr>
              <a:t> </a:t>
            </a:r>
          </a:p>
        </p:txBody>
      </p:sp>
      <p:pic>
        <p:nvPicPr>
          <p:cNvPr id="6" name="Picture 2" descr="Merk | Fonty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4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509976" y="3791072"/>
            <a:ext cx="11521989" cy="1705267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>
                <a:solidFill>
                  <a:srgbClr val="FFFFFF"/>
                </a:solidFill>
                <a:latin typeface="Arial Rounded MT Bold" panose="020F0704030504030204" pitchFamily="34" charset="0"/>
              </a:rPr>
              <a:t>Dank jullie wel!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38" y="1608882"/>
            <a:ext cx="4482866" cy="1900322"/>
          </a:xfrm>
          <a:prstGeom prst="rect">
            <a:avLst/>
          </a:prstGeom>
        </p:spPr>
      </p:pic>
      <p:pic>
        <p:nvPicPr>
          <p:cNvPr id="5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29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873" y="1272784"/>
            <a:ext cx="4876800" cy="4876800"/>
          </a:xfrm>
          <a:prstGeom prst="rect">
            <a:avLst/>
          </a:prstGeom>
        </p:spPr>
      </p:pic>
      <p:sp>
        <p:nvSpPr>
          <p:cNvPr id="3" name="Afgeronde rechthoek 2"/>
          <p:cNvSpPr/>
          <p:nvPr/>
        </p:nvSpPr>
        <p:spPr>
          <a:xfrm>
            <a:off x="331279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Als docent/begeleider</a:t>
            </a:r>
          </a:p>
        </p:txBody>
      </p:sp>
      <p:sp>
        <p:nvSpPr>
          <p:cNvPr id="7" name="Lijnbijschrift 1 6"/>
          <p:cNvSpPr/>
          <p:nvPr/>
        </p:nvSpPr>
        <p:spPr>
          <a:xfrm>
            <a:off x="8578000" y="1812293"/>
            <a:ext cx="2638773" cy="943897"/>
          </a:xfrm>
          <a:prstGeom prst="borderCallout1">
            <a:avLst>
              <a:gd name="adj1" fmla="val 44243"/>
              <a:gd name="adj2" fmla="val -430"/>
              <a:gd name="adj3" fmla="val 16812"/>
              <a:gd name="adj4" fmla="val -87506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Hoe herkende je de (mis)fit?</a:t>
            </a:r>
          </a:p>
        </p:txBody>
      </p:sp>
      <p:sp>
        <p:nvSpPr>
          <p:cNvPr id="9" name="Lijnbijschrift 1 8"/>
          <p:cNvSpPr/>
          <p:nvPr/>
        </p:nvSpPr>
        <p:spPr>
          <a:xfrm>
            <a:off x="662962" y="4194626"/>
            <a:ext cx="2638773" cy="664792"/>
          </a:xfrm>
          <a:prstGeom prst="borderCallout1">
            <a:avLst>
              <a:gd name="adj1" fmla="val 52855"/>
              <a:gd name="adj2" fmla="val 101096"/>
              <a:gd name="adj3" fmla="val 23757"/>
              <a:gd name="adj4" fmla="val 201775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Wat had jij - of collega’s - nodig?</a:t>
            </a:r>
          </a:p>
        </p:txBody>
      </p:sp>
      <p:sp>
        <p:nvSpPr>
          <p:cNvPr id="10" name="Lijnbijschrift 1 9"/>
          <p:cNvSpPr/>
          <p:nvPr/>
        </p:nvSpPr>
        <p:spPr>
          <a:xfrm>
            <a:off x="662962" y="2440299"/>
            <a:ext cx="2638773" cy="664792"/>
          </a:xfrm>
          <a:prstGeom prst="borderCallout1">
            <a:avLst>
              <a:gd name="adj1" fmla="val 57681"/>
              <a:gd name="adj2" fmla="val 95625"/>
              <a:gd name="adj3" fmla="val 185042"/>
              <a:gd name="adj4" fmla="val 144151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Wat deed je wel/niet als begeleider?</a:t>
            </a:r>
          </a:p>
        </p:txBody>
      </p:sp>
      <p:pic>
        <p:nvPicPr>
          <p:cNvPr id="8" name="Picture 2" descr="Merk | Fonty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4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873" y="1272784"/>
            <a:ext cx="4876800" cy="4876800"/>
          </a:xfrm>
          <a:prstGeom prst="rect">
            <a:avLst/>
          </a:prstGeom>
        </p:spPr>
      </p:pic>
      <p:sp>
        <p:nvSpPr>
          <p:cNvPr id="3" name="Afgeronde rechthoek 2"/>
          <p:cNvSpPr/>
          <p:nvPr/>
        </p:nvSpPr>
        <p:spPr>
          <a:xfrm>
            <a:off x="331279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Als beleidsmedewerker</a:t>
            </a:r>
          </a:p>
        </p:txBody>
      </p:sp>
      <p:sp>
        <p:nvSpPr>
          <p:cNvPr id="7" name="Lijnbijschrift 1 6"/>
          <p:cNvSpPr/>
          <p:nvPr/>
        </p:nvSpPr>
        <p:spPr>
          <a:xfrm>
            <a:off x="8578000" y="1812293"/>
            <a:ext cx="2638773" cy="943897"/>
          </a:xfrm>
          <a:prstGeom prst="borderCallout1">
            <a:avLst>
              <a:gd name="adj1" fmla="val 44243"/>
              <a:gd name="adj2" fmla="val -430"/>
              <a:gd name="adj3" fmla="val 16812"/>
              <a:gd name="adj4" fmla="val -87506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Wat doen jullie om deze misfits te voorkomen?</a:t>
            </a:r>
          </a:p>
        </p:txBody>
      </p:sp>
      <p:sp>
        <p:nvSpPr>
          <p:cNvPr id="9" name="Lijnbijschrift 1 8"/>
          <p:cNvSpPr/>
          <p:nvPr/>
        </p:nvSpPr>
        <p:spPr>
          <a:xfrm>
            <a:off x="662962" y="4194626"/>
            <a:ext cx="2638773" cy="664792"/>
          </a:xfrm>
          <a:prstGeom prst="borderCallout1">
            <a:avLst>
              <a:gd name="adj1" fmla="val 52855"/>
              <a:gd name="adj2" fmla="val 101096"/>
              <a:gd name="adj3" fmla="val 23757"/>
              <a:gd name="adj4" fmla="val 201775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Of op te lossen?</a:t>
            </a:r>
          </a:p>
        </p:txBody>
      </p:sp>
      <p:sp>
        <p:nvSpPr>
          <p:cNvPr id="10" name="Lijnbijschrift 1 9"/>
          <p:cNvSpPr/>
          <p:nvPr/>
        </p:nvSpPr>
        <p:spPr>
          <a:xfrm>
            <a:off x="662962" y="2440299"/>
            <a:ext cx="2638773" cy="664792"/>
          </a:xfrm>
          <a:prstGeom prst="borderCallout1">
            <a:avLst>
              <a:gd name="adj1" fmla="val 57681"/>
              <a:gd name="adj2" fmla="val 95625"/>
              <a:gd name="adj3" fmla="val 185042"/>
              <a:gd name="adj4" fmla="val 144151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atin typeface="Arial Rounded MT Bold" panose="020F0704030504030204" pitchFamily="34" charset="0"/>
              </a:rPr>
              <a:t>Of te begeleiden?</a:t>
            </a:r>
          </a:p>
        </p:txBody>
      </p:sp>
      <p:pic>
        <p:nvPicPr>
          <p:cNvPr id="8" name="Picture 2" descr="Merk | Fonty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7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509976" y="3791072"/>
            <a:ext cx="11521989" cy="1655571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Welkom!!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38" y="1608882"/>
            <a:ext cx="4482866" cy="1900322"/>
          </a:xfrm>
          <a:prstGeom prst="rect">
            <a:avLst/>
          </a:prstGeom>
        </p:spPr>
      </p:pic>
      <p:pic>
        <p:nvPicPr>
          <p:cNvPr id="5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93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509976" y="3791072"/>
            <a:ext cx="11521989" cy="1576058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Wie is wie?</a:t>
            </a:r>
          </a:p>
          <a:p>
            <a:pPr algn="ctr" defTabSz="609585"/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Beeldmateriaal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38" y="1608882"/>
            <a:ext cx="4482866" cy="1900322"/>
          </a:xfrm>
          <a:prstGeom prst="rect">
            <a:avLst/>
          </a:prstGeom>
        </p:spPr>
      </p:pic>
      <p:pic>
        <p:nvPicPr>
          <p:cNvPr id="5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11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jl-omlaag 12"/>
          <p:cNvSpPr/>
          <p:nvPr/>
        </p:nvSpPr>
        <p:spPr>
          <a:xfrm>
            <a:off x="4944363" y="1557247"/>
            <a:ext cx="2226365" cy="4400581"/>
          </a:xfrm>
          <a:prstGeom prst="downArrow">
            <a:avLst>
              <a:gd name="adj1" fmla="val 50000"/>
              <a:gd name="adj2" fmla="val 43761"/>
            </a:avLst>
          </a:prstGeom>
          <a:solidFill>
            <a:srgbClr val="0076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kstvak 9"/>
          <p:cNvSpPr txBox="1"/>
          <p:nvPr/>
        </p:nvSpPr>
        <p:spPr>
          <a:xfrm>
            <a:off x="12818190" y="188336"/>
            <a:ext cx="27714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Sitiatuie</a:t>
            </a:r>
            <a:r>
              <a:rPr lang="en-GB" dirty="0"/>
              <a:t>/context</a:t>
            </a:r>
          </a:p>
          <a:p>
            <a:r>
              <a:rPr lang="en-GB" dirty="0" err="1"/>
              <a:t>Cpmplicatie</a:t>
            </a:r>
            <a:endParaRPr lang="en-GB" dirty="0"/>
          </a:p>
          <a:p>
            <a:r>
              <a:rPr lang="en-GB" dirty="0" err="1"/>
              <a:t>Quetsion</a:t>
            </a:r>
            <a:endParaRPr lang="en-GB" dirty="0"/>
          </a:p>
          <a:p>
            <a:r>
              <a:rPr lang="en-GB" dirty="0"/>
              <a:t>Answer</a:t>
            </a:r>
          </a:p>
          <a:p>
            <a:endParaRPr lang="en-GB" dirty="0"/>
          </a:p>
          <a:p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structuur</a:t>
            </a:r>
            <a:r>
              <a:rPr lang="en-GB" dirty="0"/>
              <a:t> </a:t>
            </a:r>
            <a:r>
              <a:rPr lang="en-GB" dirty="0" err="1"/>
              <a:t>voorkauwen</a:t>
            </a:r>
            <a:endParaRPr lang="en-GB" dirty="0"/>
          </a:p>
        </p:txBody>
      </p:sp>
      <p:sp>
        <p:nvSpPr>
          <p:cNvPr id="12" name="Afgeronde rechthoek 11"/>
          <p:cNvSpPr/>
          <p:nvPr/>
        </p:nvSpPr>
        <p:spPr>
          <a:xfrm>
            <a:off x="296555" y="127376"/>
            <a:ext cx="11521989" cy="830032"/>
          </a:xfrm>
          <a:prstGeom prst="roundRect">
            <a:avLst/>
          </a:prstGeom>
          <a:solidFill>
            <a:srgbClr val="663366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Aanvraag lectoraat</a:t>
            </a:r>
          </a:p>
        </p:txBody>
      </p:sp>
      <p:sp>
        <p:nvSpPr>
          <p:cNvPr id="21" name="Rechthoek 20">
            <a:hlinkClick r:id="rId2" action="ppaction://hlinksldjump"/>
          </p:cNvPr>
          <p:cNvSpPr/>
          <p:nvPr/>
        </p:nvSpPr>
        <p:spPr>
          <a:xfrm>
            <a:off x="1190394" y="1978008"/>
            <a:ext cx="9734309" cy="6480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>
                <a:latin typeface="Arial Rounded MT Bold" panose="020F0704030504030204" pitchFamily="34" charset="0"/>
              </a:rPr>
              <a:t>Maatschappelijke en arbeidsmarkt-ontwikkelingen</a:t>
            </a:r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550" y="2086008"/>
            <a:ext cx="432000" cy="432000"/>
          </a:xfrm>
          <a:prstGeom prst="rect">
            <a:avLst/>
          </a:prstGeom>
          <a:solidFill>
            <a:srgbClr val="E6007E"/>
          </a:solidFill>
        </p:spPr>
      </p:pic>
      <p:sp>
        <p:nvSpPr>
          <p:cNvPr id="24" name="Rechthoek 23">
            <a:hlinkClick r:id="rId4" action="ppaction://hlinksldjump"/>
          </p:cNvPr>
          <p:cNvSpPr/>
          <p:nvPr/>
        </p:nvSpPr>
        <p:spPr>
          <a:xfrm>
            <a:off x="1190394" y="2734008"/>
            <a:ext cx="9734309" cy="6480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>
                <a:latin typeface="Arial Rounded MT Bold" panose="020F0704030504030204" pitchFamily="34" charset="0"/>
              </a:rPr>
              <a:t>Impact op studieloopbanen</a:t>
            </a:r>
          </a:p>
        </p:txBody>
      </p:sp>
      <p:sp>
        <p:nvSpPr>
          <p:cNvPr id="25" name="Rechthoek 24">
            <a:hlinkClick r:id="rId2" action="ppaction://hlinksldjump"/>
          </p:cNvPr>
          <p:cNvSpPr/>
          <p:nvPr/>
        </p:nvSpPr>
        <p:spPr>
          <a:xfrm>
            <a:off x="1190393" y="3461773"/>
            <a:ext cx="9734309" cy="6480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>
                <a:latin typeface="Arial Rounded MT Bold" panose="020F0704030504030204" pitchFamily="34" charset="0"/>
              </a:rPr>
              <a:t>Hoe raakt dit de student?</a:t>
            </a: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550" y="3546711"/>
            <a:ext cx="432000" cy="432000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550" y="2818946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86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fgeronde rechthoek 35"/>
          <p:cNvSpPr/>
          <p:nvPr/>
        </p:nvSpPr>
        <p:spPr>
          <a:xfrm>
            <a:off x="566529" y="1276782"/>
            <a:ext cx="10873409" cy="52012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4" name="Afgeronde rechthoek 33"/>
          <p:cNvSpPr/>
          <p:nvPr/>
        </p:nvSpPr>
        <p:spPr>
          <a:xfrm>
            <a:off x="912501" y="1764234"/>
            <a:ext cx="10137284" cy="438324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2" name="Afgeronde rechthoek 31"/>
          <p:cNvSpPr/>
          <p:nvPr/>
        </p:nvSpPr>
        <p:spPr>
          <a:xfrm>
            <a:off x="1573073" y="2233029"/>
            <a:ext cx="8829250" cy="3445649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Ovaal 3"/>
          <p:cNvSpPr>
            <a:spLocks noChangeAspect="1"/>
          </p:cNvSpPr>
          <p:nvPr/>
        </p:nvSpPr>
        <p:spPr>
          <a:xfrm>
            <a:off x="1781871" y="3984027"/>
            <a:ext cx="1037230" cy="1037229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Ovaal 4"/>
          <p:cNvSpPr>
            <a:spLocks noChangeAspect="1"/>
          </p:cNvSpPr>
          <p:nvPr/>
        </p:nvSpPr>
        <p:spPr>
          <a:xfrm>
            <a:off x="1761921" y="3618240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070382" y="413330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Fit</a:t>
            </a:r>
          </a:p>
        </p:txBody>
      </p:sp>
      <p:sp>
        <p:nvSpPr>
          <p:cNvPr id="10" name="Ovaal 9"/>
          <p:cNvSpPr>
            <a:spLocks noChangeAspect="1"/>
          </p:cNvSpPr>
          <p:nvPr/>
        </p:nvSpPr>
        <p:spPr>
          <a:xfrm>
            <a:off x="5487772" y="4185214"/>
            <a:ext cx="1037230" cy="1037229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Ovaal 10"/>
          <p:cNvSpPr>
            <a:spLocks noChangeAspect="1"/>
          </p:cNvSpPr>
          <p:nvPr/>
        </p:nvSpPr>
        <p:spPr>
          <a:xfrm>
            <a:off x="5487772" y="3439467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811223" y="4153377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Fit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197466" y="3037730"/>
            <a:ext cx="1654231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Tijdelijke </a:t>
            </a:r>
            <a:r>
              <a:rPr lang="nl-NL" i="1" dirty="0"/>
              <a:t>mis</a:t>
            </a:r>
            <a:r>
              <a:rPr lang="nl-NL" dirty="0"/>
              <a:t>fit</a:t>
            </a:r>
            <a:endParaRPr lang="nl-NL" sz="1500" dirty="0"/>
          </a:p>
        </p:txBody>
      </p:sp>
      <p:sp>
        <p:nvSpPr>
          <p:cNvPr id="25" name="Ovaal 24"/>
          <p:cNvSpPr>
            <a:spLocks noChangeAspect="1"/>
          </p:cNvSpPr>
          <p:nvPr/>
        </p:nvSpPr>
        <p:spPr>
          <a:xfrm>
            <a:off x="9185098" y="4004094"/>
            <a:ext cx="1037230" cy="1037229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Ovaal 25"/>
          <p:cNvSpPr>
            <a:spLocks noChangeAspect="1"/>
          </p:cNvSpPr>
          <p:nvPr/>
        </p:nvSpPr>
        <p:spPr>
          <a:xfrm>
            <a:off x="9185098" y="3846155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9473609" y="415337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Fit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263502" y="3035191"/>
            <a:ext cx="837539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i="1" dirty="0" err="1"/>
              <a:t>Re</a:t>
            </a:r>
            <a:r>
              <a:rPr lang="nl-NL" dirty="0" err="1"/>
              <a:t>fit</a:t>
            </a:r>
            <a:endParaRPr lang="nl-NL" dirty="0"/>
          </a:p>
        </p:txBody>
      </p:sp>
      <p:cxnSp>
        <p:nvCxnSpPr>
          <p:cNvPr id="29" name="Rechte verbindingslijn met pijl 28"/>
          <p:cNvCxnSpPr/>
          <p:nvPr/>
        </p:nvCxnSpPr>
        <p:spPr>
          <a:xfrm>
            <a:off x="9682272" y="3603683"/>
            <a:ext cx="1491" cy="400411"/>
          </a:xfrm>
          <a:prstGeom prst="straightConnector1">
            <a:avLst/>
          </a:prstGeom>
          <a:ln w="412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V="1">
            <a:off x="6661220" y="4322819"/>
            <a:ext cx="2320557" cy="6856"/>
          </a:xfrm>
          <a:prstGeom prst="straightConnector1">
            <a:avLst/>
          </a:prstGeom>
          <a:ln w="73025">
            <a:solidFill>
              <a:srgbClr val="D51D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al 46"/>
          <p:cNvSpPr>
            <a:spLocks noChangeAspect="1"/>
          </p:cNvSpPr>
          <p:nvPr/>
        </p:nvSpPr>
        <p:spPr>
          <a:xfrm>
            <a:off x="3267350" y="5179671"/>
            <a:ext cx="396978" cy="396978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8" name="Ovaal 47"/>
          <p:cNvSpPr>
            <a:spLocks noChangeAspect="1"/>
          </p:cNvSpPr>
          <p:nvPr/>
        </p:nvSpPr>
        <p:spPr>
          <a:xfrm>
            <a:off x="2031114" y="5170536"/>
            <a:ext cx="352589" cy="352589"/>
          </a:xfrm>
          <a:prstGeom prst="ellipse">
            <a:avLst/>
          </a:prstGeom>
          <a:solidFill>
            <a:srgbClr val="D51D73">
              <a:alpha val="43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2425299" y="5216147"/>
            <a:ext cx="79842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/>
              <a:t>Student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3758044" y="5210761"/>
            <a:ext cx="22884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/>
              <a:t>Studieloopbaan(omgeving)</a:t>
            </a:r>
          </a:p>
        </p:txBody>
      </p:sp>
      <p:cxnSp>
        <p:nvCxnSpPr>
          <p:cNvPr id="52" name="Rechte verbindingslijn met pijl 51"/>
          <p:cNvCxnSpPr/>
          <p:nvPr/>
        </p:nvCxnSpPr>
        <p:spPr>
          <a:xfrm>
            <a:off x="3227467" y="4322819"/>
            <a:ext cx="2068569" cy="1505"/>
          </a:xfrm>
          <a:prstGeom prst="straightConnector1">
            <a:avLst/>
          </a:prstGeom>
          <a:ln w="34925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3180059" y="3955854"/>
            <a:ext cx="2039726" cy="323165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500" dirty="0"/>
              <a:t>Gebeurtenis of transitie</a:t>
            </a:r>
          </a:p>
        </p:txBody>
      </p:sp>
      <p:sp>
        <p:nvSpPr>
          <p:cNvPr id="35" name="Afgeronde rechthoek 34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Studieloopbaanfit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6387394" y="3747745"/>
            <a:ext cx="2616219" cy="553998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500" dirty="0"/>
              <a:t>Input lectoraat </a:t>
            </a:r>
          </a:p>
          <a:p>
            <a:pPr algn="ctr"/>
            <a:r>
              <a:rPr lang="nl-NL" sz="1500" dirty="0"/>
              <a:t>Duurzame Studieloopbanen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273672" y="1330091"/>
            <a:ext cx="14212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>
                <a:latin typeface="Arial Rounded MT Bold" panose="020F0704030504030204" pitchFamily="34" charset="0"/>
              </a:rPr>
              <a:t>Maatschappij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5273205" y="1790441"/>
            <a:ext cx="146065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>
                <a:latin typeface="Arial Rounded MT Bold" panose="020F0704030504030204" pitchFamily="34" charset="0"/>
              </a:rPr>
              <a:t>Arbeidsmarkt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5589849" y="2296374"/>
            <a:ext cx="7825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>
                <a:latin typeface="Arial Rounded MT Bold" panose="020F0704030504030204" pitchFamily="34" charset="0"/>
              </a:rPr>
              <a:t>Studie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1881716" y="3037114"/>
            <a:ext cx="837539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Fit</a:t>
            </a:r>
          </a:p>
        </p:txBody>
      </p:sp>
    </p:spTree>
    <p:extLst>
      <p:ext uri="{BB962C8B-B14F-4D97-AF65-F5344CB8AC3E}">
        <p14:creationId xmlns:p14="http://schemas.microsoft.com/office/powerpoint/2010/main" val="34732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24" grpId="0" animBg="1"/>
      <p:bldP spid="25" grpId="0" animBg="1"/>
      <p:bldP spid="26" grpId="0" animBg="1"/>
      <p:bldP spid="27" grpId="0"/>
      <p:bldP spid="28" grpId="0" animBg="1"/>
      <p:bldP spid="47" grpId="0" animBg="1"/>
      <p:bldP spid="48" grpId="0" animBg="1"/>
      <p:bldP spid="49" grpId="0"/>
      <p:bldP spid="50" grpId="0"/>
      <p:bldP spid="55" grpId="0"/>
      <p:bldP spid="31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al 9"/>
          <p:cNvSpPr>
            <a:spLocks noChangeAspect="1"/>
          </p:cNvSpPr>
          <p:nvPr/>
        </p:nvSpPr>
        <p:spPr>
          <a:xfrm>
            <a:off x="8126877" y="3428646"/>
            <a:ext cx="1037230" cy="1037229"/>
          </a:xfrm>
          <a:prstGeom prst="ellipse">
            <a:avLst/>
          </a:prstGeom>
          <a:solidFill>
            <a:srgbClr val="582F5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al 10"/>
          <p:cNvSpPr>
            <a:spLocks noChangeAspect="1"/>
          </p:cNvSpPr>
          <p:nvPr/>
        </p:nvSpPr>
        <p:spPr>
          <a:xfrm>
            <a:off x="8126877" y="2759099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kstvak 11"/>
          <p:cNvSpPr txBox="1"/>
          <p:nvPr/>
        </p:nvSpPr>
        <p:spPr>
          <a:xfrm>
            <a:off x="8450328" y="347300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Fit</a:t>
            </a:r>
          </a:p>
        </p:txBody>
      </p:sp>
      <p:sp>
        <p:nvSpPr>
          <p:cNvPr id="26" name="Ovaal 25"/>
          <p:cNvSpPr>
            <a:spLocks noChangeAspect="1"/>
          </p:cNvSpPr>
          <p:nvPr/>
        </p:nvSpPr>
        <p:spPr>
          <a:xfrm>
            <a:off x="5820325" y="5016703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kstvak 27"/>
          <p:cNvSpPr txBox="1"/>
          <p:nvPr/>
        </p:nvSpPr>
        <p:spPr>
          <a:xfrm>
            <a:off x="5987436" y="4385103"/>
            <a:ext cx="6194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en-GB" i="1" dirty="0"/>
              <a:t>Re</a:t>
            </a:r>
            <a:r>
              <a:rPr lang="en-GB" dirty="0"/>
              <a:t>fit</a:t>
            </a:r>
          </a:p>
        </p:txBody>
      </p:sp>
      <p:grpSp>
        <p:nvGrpSpPr>
          <p:cNvPr id="13" name="Groep 12"/>
          <p:cNvGrpSpPr/>
          <p:nvPr/>
        </p:nvGrpSpPr>
        <p:grpSpPr>
          <a:xfrm>
            <a:off x="5820325" y="4774231"/>
            <a:ext cx="1037230" cy="1437640"/>
            <a:chOff x="7346526" y="3519235"/>
            <a:chExt cx="1037230" cy="1437640"/>
          </a:xfrm>
        </p:grpSpPr>
        <p:sp>
          <p:nvSpPr>
            <p:cNvPr id="25" name="Ovaal 24"/>
            <p:cNvSpPr>
              <a:spLocks noChangeAspect="1"/>
            </p:cNvSpPr>
            <p:nvPr/>
          </p:nvSpPr>
          <p:spPr>
            <a:xfrm>
              <a:off x="7346526" y="39196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635037" y="4068927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Fit</a:t>
              </a:r>
            </a:p>
          </p:txBody>
        </p:sp>
        <p:cxnSp>
          <p:nvCxnSpPr>
            <p:cNvPr id="29" name="Rechte verbindingslijn met pijl 28"/>
            <p:cNvCxnSpPr/>
            <p:nvPr/>
          </p:nvCxnSpPr>
          <p:spPr>
            <a:xfrm>
              <a:off x="7843700" y="3519235"/>
              <a:ext cx="1491" cy="400411"/>
            </a:xfrm>
            <a:prstGeom prst="straightConnector1">
              <a:avLst/>
            </a:prstGeom>
            <a:ln w="412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Gekromde verbindingslijn 43"/>
          <p:cNvCxnSpPr>
            <a:stCxn id="27" idx="1"/>
            <a:endCxn id="73" idx="2"/>
          </p:cNvCxnSpPr>
          <p:nvPr/>
        </p:nvCxnSpPr>
        <p:spPr>
          <a:xfrm rot="10800000">
            <a:off x="4086536" y="3842341"/>
            <a:ext cx="2022300" cy="1666248"/>
          </a:xfrm>
          <a:prstGeom prst="curved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296555" y="2849656"/>
            <a:ext cx="177059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Ronde 1.</a:t>
            </a:r>
          </a:p>
          <a:p>
            <a:pPr algn="ctr"/>
            <a:r>
              <a:rPr lang="en-GB" dirty="0" err="1"/>
              <a:t>Tijdelijke</a:t>
            </a:r>
            <a:r>
              <a:rPr lang="en-GB" dirty="0"/>
              <a:t> misfit</a:t>
            </a:r>
          </a:p>
        </p:txBody>
      </p:sp>
      <p:sp>
        <p:nvSpPr>
          <p:cNvPr id="32" name="Ovaal 31"/>
          <p:cNvSpPr>
            <a:spLocks noChangeAspect="1"/>
          </p:cNvSpPr>
          <p:nvPr/>
        </p:nvSpPr>
        <p:spPr>
          <a:xfrm>
            <a:off x="5818094" y="1566455"/>
            <a:ext cx="1037230" cy="1037229"/>
          </a:xfrm>
          <a:prstGeom prst="ellipse">
            <a:avLst/>
          </a:prstGeom>
          <a:solidFill>
            <a:srgbClr val="582F5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al 32"/>
          <p:cNvSpPr>
            <a:spLocks noChangeAspect="1"/>
          </p:cNvSpPr>
          <p:nvPr/>
        </p:nvSpPr>
        <p:spPr>
          <a:xfrm>
            <a:off x="5820325" y="1386117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kstvak 35"/>
          <p:cNvSpPr txBox="1"/>
          <p:nvPr/>
        </p:nvSpPr>
        <p:spPr>
          <a:xfrm>
            <a:off x="6108836" y="181507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Fit</a:t>
            </a:r>
          </a:p>
        </p:txBody>
      </p:sp>
      <p:cxnSp>
        <p:nvCxnSpPr>
          <p:cNvPr id="50" name="Gekromde verbindingslijn 49"/>
          <p:cNvCxnSpPr>
            <a:stCxn id="36" idx="3"/>
            <a:endCxn id="12" idx="0"/>
          </p:cNvCxnSpPr>
          <p:nvPr/>
        </p:nvCxnSpPr>
        <p:spPr>
          <a:xfrm>
            <a:off x="6535556" y="1999739"/>
            <a:ext cx="2128132" cy="1473270"/>
          </a:xfrm>
          <a:prstGeom prst="curved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al 70"/>
          <p:cNvSpPr>
            <a:spLocks noChangeAspect="1"/>
          </p:cNvSpPr>
          <p:nvPr/>
        </p:nvSpPr>
        <p:spPr>
          <a:xfrm>
            <a:off x="3549725" y="3428646"/>
            <a:ext cx="1037230" cy="1037229"/>
          </a:xfrm>
          <a:prstGeom prst="ellipse">
            <a:avLst/>
          </a:prstGeom>
          <a:solidFill>
            <a:srgbClr val="582F5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al 71"/>
          <p:cNvSpPr>
            <a:spLocks noChangeAspect="1"/>
          </p:cNvSpPr>
          <p:nvPr/>
        </p:nvSpPr>
        <p:spPr>
          <a:xfrm>
            <a:off x="3549725" y="2759099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kstvak 72"/>
          <p:cNvSpPr txBox="1"/>
          <p:nvPr/>
        </p:nvSpPr>
        <p:spPr>
          <a:xfrm>
            <a:off x="3873176" y="347300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Fit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6029240" y="6304697"/>
            <a:ext cx="6194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en-GB" i="1" dirty="0"/>
              <a:t>Re</a:t>
            </a:r>
            <a:r>
              <a:rPr lang="en-GB" dirty="0"/>
              <a:t>fit</a:t>
            </a:r>
          </a:p>
        </p:txBody>
      </p:sp>
      <p:cxnSp>
        <p:nvCxnSpPr>
          <p:cNvPr id="39" name="Rechte verbindingslijn met pijl 38"/>
          <p:cNvCxnSpPr/>
          <p:nvPr/>
        </p:nvCxnSpPr>
        <p:spPr>
          <a:xfrm flipH="1" flipV="1">
            <a:off x="6338940" y="5944020"/>
            <a:ext cx="7855" cy="350932"/>
          </a:xfrm>
          <a:prstGeom prst="straightConnector1">
            <a:avLst/>
          </a:prstGeom>
          <a:ln w="412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kromde verbindingslijn 60"/>
          <p:cNvCxnSpPr>
            <a:stCxn id="12" idx="2"/>
            <a:endCxn id="27" idx="3"/>
          </p:cNvCxnSpPr>
          <p:nvPr/>
        </p:nvCxnSpPr>
        <p:spPr>
          <a:xfrm rot="5400000">
            <a:off x="6766498" y="3611399"/>
            <a:ext cx="1666248" cy="2128132"/>
          </a:xfrm>
          <a:prstGeom prst="curvedConnector2">
            <a:avLst/>
          </a:prstGeom>
          <a:ln w="60325">
            <a:solidFill>
              <a:srgbClr val="D51D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kromde verbindingslijn 56"/>
          <p:cNvCxnSpPr>
            <a:stCxn id="73" idx="0"/>
            <a:endCxn id="36" idx="1"/>
          </p:cNvCxnSpPr>
          <p:nvPr/>
        </p:nvCxnSpPr>
        <p:spPr>
          <a:xfrm rot="5400000" flipH="1" flipV="1">
            <a:off x="4361051" y="1725224"/>
            <a:ext cx="1473270" cy="2022300"/>
          </a:xfrm>
          <a:prstGeom prst="curvedConnector2">
            <a:avLst/>
          </a:prstGeom>
          <a:ln w="60325">
            <a:solidFill>
              <a:srgbClr val="D51D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fgeronde rechthoek 29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Studieloopbaanfit</a:t>
            </a:r>
          </a:p>
        </p:txBody>
      </p:sp>
      <p:sp>
        <p:nvSpPr>
          <p:cNvPr id="2" name="Pijl-rechts 1"/>
          <p:cNvSpPr/>
          <p:nvPr/>
        </p:nvSpPr>
        <p:spPr>
          <a:xfrm rot="1164087">
            <a:off x="2277746" y="2955868"/>
            <a:ext cx="1192696" cy="546652"/>
          </a:xfrm>
          <a:prstGeom prst="rightArrow">
            <a:avLst/>
          </a:prstGeom>
          <a:solidFill>
            <a:srgbClr val="0076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Pijl-rechts 39"/>
          <p:cNvSpPr/>
          <p:nvPr/>
        </p:nvSpPr>
        <p:spPr>
          <a:xfrm rot="678143">
            <a:off x="4501337" y="1437785"/>
            <a:ext cx="1192696" cy="546652"/>
          </a:xfrm>
          <a:prstGeom prst="rightArrow">
            <a:avLst/>
          </a:prstGeom>
          <a:solidFill>
            <a:srgbClr val="0076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kstvak 40"/>
          <p:cNvSpPr txBox="1"/>
          <p:nvPr/>
        </p:nvSpPr>
        <p:spPr>
          <a:xfrm>
            <a:off x="3361562" y="1368310"/>
            <a:ext cx="1013483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en-GB" dirty="0"/>
              <a:t>Ronde 2.</a:t>
            </a:r>
          </a:p>
          <a:p>
            <a:pPr algn="ctr"/>
            <a:r>
              <a:rPr lang="en-GB" dirty="0"/>
              <a:t>Fit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873977" y="3104050"/>
            <a:ext cx="296587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 err="1">
                <a:latin typeface="Arial Rounded MT Bold" panose="020F0704030504030204" pitchFamily="34" charset="0"/>
              </a:rPr>
              <a:t>Goed</a:t>
            </a:r>
            <a:r>
              <a:rPr lang="en-GB" sz="2500" dirty="0">
                <a:latin typeface="Arial Rounded MT Bold" panose="020F0704030504030204" pitchFamily="34" charset="0"/>
              </a:rPr>
              <a:t>, </a:t>
            </a:r>
            <a:r>
              <a:rPr lang="en-GB" sz="2500" dirty="0" err="1">
                <a:latin typeface="Arial Rounded MT Bold" panose="020F0704030504030204" pitchFamily="34" charset="0"/>
              </a:rPr>
              <a:t>gezond</a:t>
            </a:r>
            <a:r>
              <a:rPr lang="en-GB" sz="2500" dirty="0">
                <a:latin typeface="Arial Rounded MT Bold" panose="020F0704030504030204" pitchFamily="34" charset="0"/>
              </a:rPr>
              <a:t> en </a:t>
            </a:r>
          </a:p>
          <a:p>
            <a:pPr algn="ctr"/>
            <a:r>
              <a:rPr lang="en-GB" sz="2500" dirty="0" err="1">
                <a:latin typeface="Arial Rounded MT Bold" panose="020F0704030504030204" pitchFamily="34" charset="0"/>
              </a:rPr>
              <a:t>gelukkig</a:t>
            </a:r>
            <a:r>
              <a:rPr lang="en-GB" sz="2500" dirty="0">
                <a:latin typeface="Arial Rounded MT Bold" panose="020F0704030504030204" pitchFamily="34" charset="0"/>
              </a:rPr>
              <a:t> </a:t>
            </a:r>
            <a:r>
              <a:rPr lang="en-GB" sz="2500" dirty="0" err="1">
                <a:latin typeface="Arial Rounded MT Bold" panose="020F0704030504030204" pitchFamily="34" charset="0"/>
              </a:rPr>
              <a:t>studeren</a:t>
            </a:r>
            <a:endParaRPr lang="en-GB" sz="2500" dirty="0">
              <a:latin typeface="Arial Rounded MT Bold" panose="020F0704030504030204" pitchFamily="34" charset="0"/>
            </a:endParaRPr>
          </a:p>
        </p:txBody>
      </p:sp>
      <p:pic>
        <p:nvPicPr>
          <p:cNvPr id="31" name="Picture 2" descr="Merk | Fonty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56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" grpId="0" animBg="1"/>
      <p:bldP spid="4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>
            <a:grpSpLocks noChangeAspect="1"/>
          </p:cNvGrpSpPr>
          <p:nvPr/>
        </p:nvGrpSpPr>
        <p:grpSpPr>
          <a:xfrm>
            <a:off x="7680797" y="1075592"/>
            <a:ext cx="3822260" cy="3640948"/>
            <a:chOff x="5891755" y="1157517"/>
            <a:chExt cx="5614382" cy="5348059"/>
          </a:xfrm>
        </p:grpSpPr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10468907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10468907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10792358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>
                  <a:solidFill>
                    <a:schemeClr val="bg1"/>
                  </a:solidFill>
                </a:rPr>
                <a:t>Fit</a:t>
              </a:r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8162355" y="4788103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329466" y="4156503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/>
                <a:t>Re</a:t>
              </a:r>
              <a:r>
                <a:rPr lang="en-GB" sz="1300" dirty="0"/>
                <a:t>fit</a:t>
              </a:r>
            </a:p>
          </p:txBody>
        </p:sp>
        <p:grpSp>
          <p:nvGrpSpPr>
            <p:cNvPr id="13" name="Groep 12"/>
            <p:cNvGrpSpPr/>
            <p:nvPr/>
          </p:nvGrpSpPr>
          <p:grpSpPr>
            <a:xfrm>
              <a:off x="8162355" y="4545631"/>
              <a:ext cx="1037230" cy="1437640"/>
              <a:chOff x="7346526" y="3519235"/>
              <a:chExt cx="1037230" cy="1437640"/>
            </a:xfrm>
          </p:grpSpPr>
          <p:sp>
            <p:nvSpPr>
              <p:cNvPr id="25" name="Ovaal 24"/>
              <p:cNvSpPr>
                <a:spLocks noChangeAspect="1"/>
              </p:cNvSpPr>
              <p:nvPr/>
            </p:nvSpPr>
            <p:spPr>
              <a:xfrm>
                <a:off x="7346526" y="3919646"/>
                <a:ext cx="1037230" cy="1037229"/>
              </a:xfrm>
              <a:prstGeom prst="ellipse">
                <a:avLst/>
              </a:prstGeom>
              <a:solidFill>
                <a:srgbClr val="582F5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kstvak 26"/>
              <p:cNvSpPr txBox="1"/>
              <p:nvPr/>
            </p:nvSpPr>
            <p:spPr>
              <a:xfrm>
                <a:off x="7635037" y="4068927"/>
                <a:ext cx="530254" cy="42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300" b="1" dirty="0">
                    <a:solidFill>
                      <a:schemeClr val="bg1"/>
                    </a:solidFill>
                  </a:rPr>
                  <a:t>Fit</a:t>
                </a:r>
              </a:p>
            </p:txBody>
          </p:sp>
          <p:cxnSp>
            <p:nvCxnSpPr>
              <p:cNvPr id="29" name="Rechte verbindingslijn met pijl 28"/>
              <p:cNvCxnSpPr/>
              <p:nvPr/>
            </p:nvCxnSpPr>
            <p:spPr>
              <a:xfrm>
                <a:off x="7843700" y="3519235"/>
                <a:ext cx="1491" cy="400411"/>
              </a:xfrm>
              <a:prstGeom prst="straightConnector1">
                <a:avLst/>
              </a:prstGeom>
              <a:ln w="41275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Gekromde verbindingslijn 43"/>
            <p:cNvCxnSpPr>
              <a:stCxn id="27" idx="1"/>
              <a:endCxn id="73" idx="2"/>
            </p:cNvCxnSpPr>
            <p:nvPr/>
          </p:nvCxnSpPr>
          <p:spPr>
            <a:xfrm rot="10800000">
              <a:off x="6480335" y="3673887"/>
              <a:ext cx="1970533" cy="1636174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al 31"/>
            <p:cNvSpPr>
              <a:spLocks noChangeAspect="1"/>
            </p:cNvSpPr>
            <p:nvPr/>
          </p:nvSpPr>
          <p:spPr>
            <a:xfrm>
              <a:off x="8160124" y="1337855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al 32"/>
            <p:cNvSpPr>
              <a:spLocks noChangeAspect="1"/>
            </p:cNvSpPr>
            <p:nvPr/>
          </p:nvSpPr>
          <p:spPr>
            <a:xfrm>
              <a:off x="8162355" y="1157517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8450867" y="1586472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>
                  <a:solidFill>
                    <a:schemeClr val="bg1"/>
                  </a:solidFill>
                </a:rPr>
                <a:t>Fit</a:t>
              </a:r>
            </a:p>
          </p:txBody>
        </p:sp>
        <p:cxnSp>
          <p:nvCxnSpPr>
            <p:cNvPr id="50" name="Gekromde verbindingslijn 49"/>
            <p:cNvCxnSpPr>
              <a:stCxn id="36" idx="3"/>
              <a:endCxn id="12" idx="0"/>
            </p:cNvCxnSpPr>
            <p:nvPr/>
          </p:nvCxnSpPr>
          <p:spPr>
            <a:xfrm>
              <a:off x="8981121" y="1801212"/>
              <a:ext cx="2076365" cy="1443197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al 70"/>
            <p:cNvSpPr>
              <a:spLocks noChangeAspect="1"/>
            </p:cNvSpPr>
            <p:nvPr/>
          </p:nvSpPr>
          <p:spPr>
            <a:xfrm>
              <a:off x="5891755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al 71"/>
            <p:cNvSpPr>
              <a:spLocks noChangeAspect="1"/>
            </p:cNvSpPr>
            <p:nvPr/>
          </p:nvSpPr>
          <p:spPr>
            <a:xfrm>
              <a:off x="5891755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kstvak 72"/>
            <p:cNvSpPr txBox="1"/>
            <p:nvPr/>
          </p:nvSpPr>
          <p:spPr>
            <a:xfrm>
              <a:off x="6215206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>
                  <a:solidFill>
                    <a:schemeClr val="bg1"/>
                  </a:solidFill>
                </a:rPr>
                <a:t>Fit</a:t>
              </a: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8371270" y="6076098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/>
                <a:t>Re</a:t>
              </a:r>
              <a:r>
                <a:rPr lang="en-GB" sz="1300" dirty="0"/>
                <a:t>fit</a:t>
              </a:r>
            </a:p>
          </p:txBody>
        </p:sp>
        <p:cxnSp>
          <p:nvCxnSpPr>
            <p:cNvPr id="39" name="Rechte verbindingslijn met pijl 38"/>
            <p:cNvCxnSpPr/>
            <p:nvPr/>
          </p:nvCxnSpPr>
          <p:spPr>
            <a:xfrm flipH="1" flipV="1">
              <a:off x="8680970" y="5715420"/>
              <a:ext cx="7855" cy="350932"/>
            </a:xfrm>
            <a:prstGeom prst="straightConnector1">
              <a:avLst/>
            </a:prstGeom>
            <a:ln w="412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kromde verbindingslijn 60"/>
            <p:cNvCxnSpPr>
              <a:stCxn id="12" idx="2"/>
              <a:endCxn id="27" idx="3"/>
            </p:cNvCxnSpPr>
            <p:nvPr/>
          </p:nvCxnSpPr>
          <p:spPr>
            <a:xfrm rot="5400000">
              <a:off x="9201217" y="3453793"/>
              <a:ext cx="1636174" cy="2076365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kromde verbindingslijn 56"/>
            <p:cNvCxnSpPr>
              <a:stCxn id="73" idx="0"/>
              <a:endCxn id="36" idx="1"/>
            </p:cNvCxnSpPr>
            <p:nvPr/>
          </p:nvCxnSpPr>
          <p:spPr>
            <a:xfrm rot="5400000" flipH="1" flipV="1">
              <a:off x="6744000" y="1537544"/>
              <a:ext cx="1443197" cy="1970533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kstvak 29"/>
          <p:cNvSpPr txBox="1"/>
          <p:nvPr/>
        </p:nvSpPr>
        <p:spPr>
          <a:xfrm>
            <a:off x="1280581" y="1591869"/>
            <a:ext cx="341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 Rounded MT Bold" panose="020F0704030504030204" pitchFamily="34" charset="0"/>
              </a:rPr>
              <a:t>Herstellen van de fit: curatief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1280581" y="2179454"/>
            <a:ext cx="3383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 Rounded MT Bold" panose="020F0704030504030204" pitchFamily="34" charset="0"/>
              </a:rPr>
              <a:t>Voorkomen misfit: preventief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1280581" y="2767039"/>
            <a:ext cx="4008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 Rounded MT Bold" panose="020F0704030504030204" pitchFamily="34" charset="0"/>
              </a:rPr>
              <a:t>Proactief creëren van fit: </a:t>
            </a:r>
            <a:r>
              <a:rPr lang="nl-NL" dirty="0" err="1">
                <a:latin typeface="Arial Rounded MT Bold" panose="020F0704030504030204" pitchFamily="34" charset="0"/>
              </a:rPr>
              <a:t>amplitief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pic>
        <p:nvPicPr>
          <p:cNvPr id="40" name="Afbeelding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76" y="2188786"/>
            <a:ext cx="360000" cy="360000"/>
          </a:xfrm>
          <a:prstGeom prst="rect">
            <a:avLst/>
          </a:prstGeom>
        </p:spPr>
      </p:pic>
      <p:pic>
        <p:nvPicPr>
          <p:cNvPr id="41" name="Afbeelding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72" y="1601201"/>
            <a:ext cx="360000" cy="360000"/>
          </a:xfrm>
          <a:prstGeom prst="rect">
            <a:avLst/>
          </a:prstGeom>
        </p:spPr>
      </p:pic>
      <p:pic>
        <p:nvPicPr>
          <p:cNvPr id="42" name="Afbeelding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48" y="2771705"/>
            <a:ext cx="360000" cy="360000"/>
          </a:xfrm>
          <a:prstGeom prst="rect">
            <a:avLst/>
          </a:prstGeom>
        </p:spPr>
      </p:pic>
      <p:sp>
        <p:nvSpPr>
          <p:cNvPr id="43" name="Ondertitel 2"/>
          <p:cNvSpPr>
            <a:spLocks noGrp="1"/>
          </p:cNvSpPr>
          <p:nvPr>
            <p:ph type="subTitle" idx="1"/>
          </p:nvPr>
        </p:nvSpPr>
        <p:spPr>
          <a:xfrm>
            <a:off x="566784" y="4570346"/>
            <a:ext cx="9850056" cy="165475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b="1" i="1" dirty="0">
                <a:solidFill>
                  <a:srgbClr val="E6147E"/>
                </a:solidFill>
              </a:rPr>
              <a:t>Doel lectoraat</a:t>
            </a:r>
          </a:p>
          <a:p>
            <a:pPr algn="l"/>
            <a:r>
              <a:rPr lang="nl-NL" sz="2200" b="1" i="1" dirty="0"/>
              <a:t>Studenten krijgen bewustwording en tools </a:t>
            </a:r>
          </a:p>
          <a:p>
            <a:pPr algn="l"/>
            <a:r>
              <a:rPr lang="nl-NL" sz="2200" b="1" i="1" dirty="0"/>
              <a:t>om een misfit in de studieloopbaan te herkennen en herstellen en </a:t>
            </a:r>
          </a:p>
          <a:p>
            <a:pPr algn="l"/>
            <a:r>
              <a:rPr lang="nl-NL" sz="2200" b="1" i="1" dirty="0"/>
              <a:t>om proactief een studieloopbaanfit te behouden of creëren </a:t>
            </a:r>
          </a:p>
          <a:p>
            <a:pPr algn="l"/>
            <a:r>
              <a:rPr lang="nl-NL" sz="2200" b="1" i="1" dirty="0"/>
              <a:t>voor nu en in de toekomst.  </a:t>
            </a:r>
            <a:endParaRPr lang="en-GB" sz="2200" i="1" dirty="0"/>
          </a:p>
        </p:txBody>
      </p:sp>
      <p:sp>
        <p:nvSpPr>
          <p:cNvPr id="34" name="Afgeronde rechthoek 33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Bijdrage lectoraat</a:t>
            </a:r>
          </a:p>
        </p:txBody>
      </p:sp>
      <p:pic>
        <p:nvPicPr>
          <p:cNvPr id="35" name="Picture 2" descr="Merk | Fonty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63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7" grpId="0"/>
      <p:bldP spid="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>
            <a:grpSpLocks noChangeAspect="1"/>
          </p:cNvGrpSpPr>
          <p:nvPr/>
        </p:nvGrpSpPr>
        <p:grpSpPr>
          <a:xfrm>
            <a:off x="7680797" y="1075592"/>
            <a:ext cx="3822260" cy="3640948"/>
            <a:chOff x="5891755" y="1157517"/>
            <a:chExt cx="5614382" cy="5348059"/>
          </a:xfrm>
        </p:grpSpPr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10468907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10468907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10792358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>
                  <a:solidFill>
                    <a:schemeClr val="bg1"/>
                  </a:solidFill>
                </a:rPr>
                <a:t>Fit</a:t>
              </a:r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8162355" y="4788103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329466" y="4156503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/>
                <a:t>Re</a:t>
              </a:r>
              <a:r>
                <a:rPr lang="en-GB" sz="1300" dirty="0"/>
                <a:t>fit</a:t>
              </a:r>
            </a:p>
          </p:txBody>
        </p:sp>
        <p:grpSp>
          <p:nvGrpSpPr>
            <p:cNvPr id="13" name="Groep 12"/>
            <p:cNvGrpSpPr/>
            <p:nvPr/>
          </p:nvGrpSpPr>
          <p:grpSpPr>
            <a:xfrm>
              <a:off x="8162355" y="4545631"/>
              <a:ext cx="1037230" cy="1437640"/>
              <a:chOff x="7346526" y="3519235"/>
              <a:chExt cx="1037230" cy="1437640"/>
            </a:xfrm>
          </p:grpSpPr>
          <p:sp>
            <p:nvSpPr>
              <p:cNvPr id="25" name="Ovaal 24"/>
              <p:cNvSpPr>
                <a:spLocks noChangeAspect="1"/>
              </p:cNvSpPr>
              <p:nvPr/>
            </p:nvSpPr>
            <p:spPr>
              <a:xfrm>
                <a:off x="7346526" y="3919646"/>
                <a:ext cx="1037230" cy="1037229"/>
              </a:xfrm>
              <a:prstGeom prst="ellipse">
                <a:avLst/>
              </a:prstGeom>
              <a:solidFill>
                <a:srgbClr val="582F5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kstvak 26"/>
              <p:cNvSpPr txBox="1"/>
              <p:nvPr/>
            </p:nvSpPr>
            <p:spPr>
              <a:xfrm>
                <a:off x="7635037" y="4068927"/>
                <a:ext cx="530254" cy="42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300" b="1" dirty="0">
                    <a:solidFill>
                      <a:schemeClr val="bg1"/>
                    </a:solidFill>
                  </a:rPr>
                  <a:t>Fit</a:t>
                </a:r>
              </a:p>
            </p:txBody>
          </p:sp>
          <p:cxnSp>
            <p:nvCxnSpPr>
              <p:cNvPr id="29" name="Rechte verbindingslijn met pijl 28"/>
              <p:cNvCxnSpPr/>
              <p:nvPr/>
            </p:nvCxnSpPr>
            <p:spPr>
              <a:xfrm>
                <a:off x="7843700" y="3519235"/>
                <a:ext cx="1491" cy="400411"/>
              </a:xfrm>
              <a:prstGeom prst="straightConnector1">
                <a:avLst/>
              </a:prstGeom>
              <a:ln w="41275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Gekromde verbindingslijn 43"/>
            <p:cNvCxnSpPr>
              <a:stCxn id="27" idx="1"/>
              <a:endCxn id="73" idx="2"/>
            </p:cNvCxnSpPr>
            <p:nvPr/>
          </p:nvCxnSpPr>
          <p:spPr>
            <a:xfrm rot="10800000">
              <a:off x="6480335" y="3673887"/>
              <a:ext cx="1970533" cy="1636174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al 31"/>
            <p:cNvSpPr>
              <a:spLocks noChangeAspect="1"/>
            </p:cNvSpPr>
            <p:nvPr/>
          </p:nvSpPr>
          <p:spPr>
            <a:xfrm>
              <a:off x="8160124" y="1337855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al 32"/>
            <p:cNvSpPr>
              <a:spLocks noChangeAspect="1"/>
            </p:cNvSpPr>
            <p:nvPr/>
          </p:nvSpPr>
          <p:spPr>
            <a:xfrm>
              <a:off x="8162355" y="1157517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8450867" y="1586472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>
                  <a:solidFill>
                    <a:schemeClr val="bg1"/>
                  </a:solidFill>
                </a:rPr>
                <a:t>Fit</a:t>
              </a:r>
            </a:p>
          </p:txBody>
        </p:sp>
        <p:cxnSp>
          <p:nvCxnSpPr>
            <p:cNvPr id="50" name="Gekromde verbindingslijn 49"/>
            <p:cNvCxnSpPr>
              <a:stCxn id="36" idx="3"/>
              <a:endCxn id="12" idx="0"/>
            </p:cNvCxnSpPr>
            <p:nvPr/>
          </p:nvCxnSpPr>
          <p:spPr>
            <a:xfrm>
              <a:off x="8981121" y="1801212"/>
              <a:ext cx="2076365" cy="1443197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al 70"/>
            <p:cNvSpPr>
              <a:spLocks noChangeAspect="1"/>
            </p:cNvSpPr>
            <p:nvPr/>
          </p:nvSpPr>
          <p:spPr>
            <a:xfrm>
              <a:off x="5891755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al 71"/>
            <p:cNvSpPr>
              <a:spLocks noChangeAspect="1"/>
            </p:cNvSpPr>
            <p:nvPr/>
          </p:nvSpPr>
          <p:spPr>
            <a:xfrm>
              <a:off x="5891755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kstvak 72"/>
            <p:cNvSpPr txBox="1"/>
            <p:nvPr/>
          </p:nvSpPr>
          <p:spPr>
            <a:xfrm>
              <a:off x="6215206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>
                  <a:solidFill>
                    <a:schemeClr val="bg1"/>
                  </a:solidFill>
                </a:rPr>
                <a:t>Fit</a:t>
              </a: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8371270" y="6076098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/>
                <a:t>Re</a:t>
              </a:r>
              <a:r>
                <a:rPr lang="en-GB" sz="1300" dirty="0"/>
                <a:t>fit</a:t>
              </a:r>
            </a:p>
          </p:txBody>
        </p:sp>
        <p:cxnSp>
          <p:nvCxnSpPr>
            <p:cNvPr id="39" name="Rechte verbindingslijn met pijl 38"/>
            <p:cNvCxnSpPr/>
            <p:nvPr/>
          </p:nvCxnSpPr>
          <p:spPr>
            <a:xfrm flipH="1" flipV="1">
              <a:off x="8680970" y="5715420"/>
              <a:ext cx="7855" cy="350932"/>
            </a:xfrm>
            <a:prstGeom prst="straightConnector1">
              <a:avLst/>
            </a:prstGeom>
            <a:ln w="412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kromde verbindingslijn 60"/>
            <p:cNvCxnSpPr>
              <a:stCxn id="12" idx="2"/>
              <a:endCxn id="27" idx="3"/>
            </p:cNvCxnSpPr>
            <p:nvPr/>
          </p:nvCxnSpPr>
          <p:spPr>
            <a:xfrm rot="5400000">
              <a:off x="9201217" y="3453793"/>
              <a:ext cx="1636174" cy="2076365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kromde verbindingslijn 56"/>
            <p:cNvCxnSpPr>
              <a:stCxn id="73" idx="0"/>
              <a:endCxn id="36" idx="1"/>
            </p:cNvCxnSpPr>
            <p:nvPr/>
          </p:nvCxnSpPr>
          <p:spPr>
            <a:xfrm rot="5400000" flipH="1" flipV="1">
              <a:off x="6744000" y="1537544"/>
              <a:ext cx="1443197" cy="1970533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kstvak 36"/>
          <p:cNvSpPr txBox="1"/>
          <p:nvPr/>
        </p:nvSpPr>
        <p:spPr>
          <a:xfrm>
            <a:off x="469557" y="1367624"/>
            <a:ext cx="59448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Arial Rounded MT Bold" panose="020F0704030504030204" pitchFamily="34" charset="0"/>
              </a:rPr>
              <a:t>Start met een werkgroep vanaf januari 2022</a:t>
            </a:r>
          </a:p>
          <a:p>
            <a:r>
              <a:rPr lang="nl-NL" dirty="0">
                <a:latin typeface="Arial Rounded MT Bold" panose="020F0704030504030204" pitchFamily="34" charset="0"/>
              </a:rPr>
              <a:t>Van buiten naar binnen denken/maatschappij oriëntatie </a:t>
            </a:r>
          </a:p>
          <a:p>
            <a:r>
              <a:rPr lang="nl-NL" dirty="0">
                <a:latin typeface="Arial Rounded MT Bold" panose="020F0704030504030204" pitchFamily="34" charset="0"/>
              </a:rPr>
              <a:t>Dialoogsessies met studenten, docenten, young professionals en andere hogescholen </a:t>
            </a:r>
          </a:p>
          <a:p>
            <a:r>
              <a:rPr lang="nl-NL" dirty="0">
                <a:latin typeface="Arial Rounded MT Bold" panose="020F0704030504030204" pitchFamily="34" charset="0"/>
              </a:rPr>
              <a:t>Eerste bevindingen sense of </a:t>
            </a:r>
            <a:r>
              <a:rPr lang="nl-NL" dirty="0" err="1">
                <a:latin typeface="Arial Rounded MT Bold" panose="020F0704030504030204" pitchFamily="34" charset="0"/>
              </a:rPr>
              <a:t>urgency</a:t>
            </a:r>
            <a:r>
              <a:rPr lang="nl-NL" dirty="0">
                <a:latin typeface="Arial Rounded MT Bold" panose="020F0704030504030204" pitchFamily="34" charset="0"/>
              </a:rPr>
              <a:t> </a:t>
            </a:r>
          </a:p>
          <a:p>
            <a:r>
              <a:rPr lang="nl-NL" dirty="0">
                <a:latin typeface="Arial Rounded MT Bold" panose="020F0704030504030204" pitchFamily="34" charset="0"/>
              </a:rPr>
              <a:t>Ambitie om lectoraat te ontwikkelen dat iets toevoegt</a:t>
            </a:r>
          </a:p>
          <a:p>
            <a:r>
              <a:rPr lang="nl-NL" dirty="0">
                <a:latin typeface="Arial Rounded MT Bold" panose="020F0704030504030204" pitchFamily="34" charset="0"/>
              </a:rPr>
              <a:t>Samenwerking Studentvoorzieningen/O&amp;O/HRMP</a:t>
            </a:r>
          </a:p>
          <a:p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43" name="Ondertitel 2"/>
          <p:cNvSpPr>
            <a:spLocks noGrp="1"/>
          </p:cNvSpPr>
          <p:nvPr>
            <p:ph type="subTitle" idx="1"/>
          </p:nvPr>
        </p:nvSpPr>
        <p:spPr>
          <a:xfrm>
            <a:off x="566784" y="4570346"/>
            <a:ext cx="9850056" cy="1654759"/>
          </a:xfrm>
        </p:spPr>
        <p:txBody>
          <a:bodyPr>
            <a:normAutofit/>
          </a:bodyPr>
          <a:lstStyle/>
          <a:p>
            <a:pPr algn="l"/>
            <a:r>
              <a:rPr lang="nl-NL" b="1" i="1" dirty="0">
                <a:solidFill>
                  <a:srgbClr val="E6147E"/>
                </a:solidFill>
              </a:rPr>
              <a:t>Doel lectoraat</a:t>
            </a:r>
          </a:p>
          <a:p>
            <a:pPr algn="l"/>
            <a:r>
              <a:rPr lang="nl-NL" sz="2200" b="1" i="1" dirty="0"/>
              <a:t>Studenten ontwikkelen bewustwording om een misfit in de studieloopbaan te herkennen en herstellen en leren hoe zij een studieloopbaanfit kunnen creëren. </a:t>
            </a:r>
          </a:p>
        </p:txBody>
      </p:sp>
      <p:sp>
        <p:nvSpPr>
          <p:cNvPr id="34" name="Afgeronde rechthoek 33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Proces tot zover </a:t>
            </a:r>
          </a:p>
        </p:txBody>
      </p:sp>
      <p:pic>
        <p:nvPicPr>
          <p:cNvPr id="35" name="Picture 2" descr="Merk | Fonty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62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509976" y="3791072"/>
            <a:ext cx="11521989" cy="1576058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Wie is wie?</a:t>
            </a:r>
          </a:p>
          <a:p>
            <a:pPr algn="ctr" defTabSz="609585"/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algn="ctr" defTabSz="609585"/>
            <a:r>
              <a:rPr lang="nl-NL" sz="3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Beeldmateriaal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38" y="1608882"/>
            <a:ext cx="4482866" cy="1900322"/>
          </a:xfrm>
          <a:prstGeom prst="rect">
            <a:avLst/>
          </a:prstGeom>
        </p:spPr>
      </p:pic>
      <p:pic>
        <p:nvPicPr>
          <p:cNvPr id="5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034" y="306859"/>
            <a:ext cx="4448175" cy="6096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09" y="306859"/>
            <a:ext cx="46005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7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78F2DE7D9A9C479116BCE0C4CF6840" ma:contentTypeVersion="16" ma:contentTypeDescription="Een nieuw document maken." ma:contentTypeScope="" ma:versionID="5c42f218ea58ca94be6405ba1d90a834">
  <xsd:schema xmlns:xsd="http://www.w3.org/2001/XMLSchema" xmlns:xs="http://www.w3.org/2001/XMLSchema" xmlns:p="http://schemas.microsoft.com/office/2006/metadata/properties" xmlns:ns2="8d1f730c-b919-4450-b904-102a403d830d" xmlns:ns3="45e41de8-3bcc-4e7d-ae12-f75bf3360fcd" targetNamespace="http://schemas.microsoft.com/office/2006/metadata/properties" ma:root="true" ma:fieldsID="3b274dd66bf0e55324a84cad644626f3" ns2:_="" ns3:_="">
    <xsd:import namespace="8d1f730c-b919-4450-b904-102a403d830d"/>
    <xsd:import namespace="45e41de8-3bcc-4e7d-ae12-f75bf3360f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1f730c-b919-4450-b904-102a403d8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2ba1a1fb-4924-4901-afe7-387a3b550b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41de8-3bcc-4e7d-ae12-f75bf3360fc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68f7678-6ace-4101-99e4-9fea46d8756c}" ma:internalName="TaxCatchAll" ma:showField="CatchAllData" ma:web="45e41de8-3bcc-4e7d-ae12-f75bf3360f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1f730c-b919-4450-b904-102a403d830d">
      <Terms xmlns="http://schemas.microsoft.com/office/infopath/2007/PartnerControls"/>
    </lcf76f155ced4ddcb4097134ff3c332f>
    <TaxCatchAll xmlns="45e41de8-3bcc-4e7d-ae12-f75bf3360fcd" xsi:nil="true"/>
  </documentManagement>
</p:properties>
</file>

<file path=customXml/itemProps1.xml><?xml version="1.0" encoding="utf-8"?>
<ds:datastoreItem xmlns:ds="http://schemas.openxmlformats.org/officeDocument/2006/customXml" ds:itemID="{7BD2E194-090F-4EDC-B34B-8AB4729E666B}"/>
</file>

<file path=customXml/itemProps2.xml><?xml version="1.0" encoding="utf-8"?>
<ds:datastoreItem xmlns:ds="http://schemas.openxmlformats.org/officeDocument/2006/customXml" ds:itemID="{7F5C2B26-8FDD-4560-85F9-5785851FF0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663676-6967-40A4-8FBC-873E932709F2}">
  <ds:schemaRefs>
    <ds:schemaRef ds:uri="http://purl.org/dc/terms/"/>
    <ds:schemaRef ds:uri="305d9c35-e4e7-46dc-b696-2e0d98cbe4ff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dfc51d9-fd9a-4c2e-9b35-2a6b8dbf690b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840</Words>
  <Application>Microsoft Office PowerPoint</Application>
  <PresentationFormat>Breedbeeld</PresentationFormat>
  <Paragraphs>165</Paragraphs>
  <Slides>16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Meens,Evelyne E.E.M.</dc:creator>
  <cp:lastModifiedBy>Wilma van Veen</cp:lastModifiedBy>
  <cp:revision>162</cp:revision>
  <dcterms:created xsi:type="dcterms:W3CDTF">2022-03-27T08:55:52Z</dcterms:created>
  <dcterms:modified xsi:type="dcterms:W3CDTF">2022-06-27T07:55:31Z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0x0101007378F2DE7D9A9C479116BCE0C4CF6840</vt:lpwstr>
  </property>
</Properties>
</file>