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5" r:id="rId1"/>
  </p:sldMasterIdLst>
  <p:notesMasterIdLst>
    <p:notesMasterId r:id="rId15"/>
  </p:notesMasterIdLst>
  <p:sldIdLst>
    <p:sldId id="256" r:id="rId2"/>
    <p:sldId id="269" r:id="rId3"/>
    <p:sldId id="491" r:id="rId4"/>
    <p:sldId id="318" r:id="rId5"/>
    <p:sldId id="481" r:id="rId6"/>
    <p:sldId id="308" r:id="rId7"/>
    <p:sldId id="349" r:id="rId8"/>
    <p:sldId id="400" r:id="rId9"/>
    <p:sldId id="487" r:id="rId10"/>
    <p:sldId id="495" r:id="rId11"/>
    <p:sldId id="396" r:id="rId12"/>
    <p:sldId id="497" r:id="rId13"/>
    <p:sldId id="48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3609"/>
  </p:normalViewPr>
  <p:slideViewPr>
    <p:cSldViewPr snapToGrid="0" snapToObjects="1">
      <p:cViewPr varScale="1">
        <p:scale>
          <a:sx n="120" d="100"/>
          <a:sy n="120" d="100"/>
        </p:scale>
        <p:origin x="8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Cambria Regular"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Cambria Regular" charset="0"/>
              </a:defRPr>
            </a:lvl1pPr>
          </a:lstStyle>
          <a:p>
            <a:fld id="{6AA8F749-CAD2-EA48-895C-85C78C345B65}" type="datetimeFigureOut">
              <a:rPr lang="en-US" smtClean="0"/>
              <a:pPr/>
              <a:t>10/7/20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Cambria Regular"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Cambria Regular" charset="0"/>
              </a:defRPr>
            </a:lvl1pPr>
          </a:lstStyle>
          <a:p>
            <a:fld id="{EAE7935D-A074-594A-ADE6-20D3B04AB730}" type="slidenum">
              <a:rPr lang="en-US" smtClean="0"/>
              <a:pPr/>
              <a:t>‹#›</a:t>
            </a:fld>
            <a:endParaRPr lang="en-US" dirty="0"/>
          </a:p>
        </p:txBody>
      </p:sp>
    </p:spTree>
    <p:extLst>
      <p:ext uri="{BB962C8B-B14F-4D97-AF65-F5344CB8AC3E}">
        <p14:creationId xmlns:p14="http://schemas.microsoft.com/office/powerpoint/2010/main" val="386708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Cambria Regular" charset="0"/>
        <a:ea typeface="+mn-ea"/>
        <a:cs typeface="+mn-cs"/>
      </a:defRPr>
    </a:lvl1pPr>
    <a:lvl2pPr marL="457200" algn="l" defTabSz="914400" rtl="0" eaLnBrk="1" latinLnBrk="0" hangingPunct="1">
      <a:defRPr sz="1200" b="0" i="0" kern="1200">
        <a:solidFill>
          <a:schemeClr val="tx1"/>
        </a:solidFill>
        <a:latin typeface="Cambria Regular" charset="0"/>
        <a:ea typeface="+mn-ea"/>
        <a:cs typeface="+mn-cs"/>
      </a:defRPr>
    </a:lvl2pPr>
    <a:lvl3pPr marL="914400" algn="l" defTabSz="914400" rtl="0" eaLnBrk="1" latinLnBrk="0" hangingPunct="1">
      <a:defRPr sz="1200" b="0" i="0" kern="1200">
        <a:solidFill>
          <a:schemeClr val="tx1"/>
        </a:solidFill>
        <a:latin typeface="Cambria Regular" charset="0"/>
        <a:ea typeface="+mn-ea"/>
        <a:cs typeface="+mn-cs"/>
      </a:defRPr>
    </a:lvl3pPr>
    <a:lvl4pPr marL="1371600" algn="l" defTabSz="914400" rtl="0" eaLnBrk="1" latinLnBrk="0" hangingPunct="1">
      <a:defRPr sz="1200" b="0" i="0" kern="1200">
        <a:solidFill>
          <a:schemeClr val="tx1"/>
        </a:solidFill>
        <a:latin typeface="Cambria Regular" charset="0"/>
        <a:ea typeface="+mn-ea"/>
        <a:cs typeface="+mn-cs"/>
      </a:defRPr>
    </a:lvl4pPr>
    <a:lvl5pPr marL="1828800" algn="l" defTabSz="914400" rtl="0" eaLnBrk="1" latinLnBrk="0" hangingPunct="1">
      <a:defRPr sz="1200" b="0" i="0" kern="1200">
        <a:solidFill>
          <a:schemeClr val="tx1"/>
        </a:solidFill>
        <a:latin typeface="Cambria Regular"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E7935D-A074-594A-ADE6-20D3B04AB730}" type="slidenum">
              <a:rPr lang="en-US" smtClean="0"/>
              <a:pPr/>
              <a:t>10</a:t>
            </a:fld>
            <a:endParaRPr lang="en-US" dirty="0"/>
          </a:p>
        </p:txBody>
      </p:sp>
    </p:spTree>
    <p:extLst>
      <p:ext uri="{BB962C8B-B14F-4D97-AF65-F5344CB8AC3E}">
        <p14:creationId xmlns:p14="http://schemas.microsoft.com/office/powerpoint/2010/main" val="1730660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b="0" i="0" cap="all" spc="200" baseline="0">
                <a:solidFill>
                  <a:schemeClr val="tx2"/>
                </a:solidFill>
                <a:latin typeface="Cambria Regular"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Why Internationalization? October 8 2020</a:t>
            </a:r>
          </a:p>
        </p:txBody>
      </p:sp>
      <p:sp>
        <p:nvSpPr>
          <p:cNvPr id="6" name="Slide Number Placeholder 5"/>
          <p:cNvSpPr>
            <a:spLocks noGrp="1"/>
          </p:cNvSpPr>
          <p:nvPr>
            <p:ph type="sldNum" sz="quarter" idx="12"/>
          </p:nvPr>
        </p:nvSpPr>
        <p:spPr/>
        <p:txBody>
          <a:bodyPr/>
          <a:lstStyle/>
          <a:p>
            <a:fld id="{944E61F4-3150-4247-ADD7-00A581B5A05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0499" y="103938"/>
            <a:ext cx="2155167" cy="2155167"/>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Why Internationalization? October 8 2020</a:t>
            </a:r>
          </a:p>
        </p:txBody>
      </p:sp>
      <p:sp>
        <p:nvSpPr>
          <p:cNvPr id="6" name="Slide Number Placeholder 5"/>
          <p:cNvSpPr>
            <a:spLocks noGrp="1"/>
          </p:cNvSpPr>
          <p:nvPr>
            <p:ph type="sldNum" sz="quarter" idx="12"/>
          </p:nvPr>
        </p:nvSpPr>
        <p:spPr/>
        <p:txBody>
          <a:bodyPr/>
          <a:lstStyle/>
          <a:p>
            <a:fld id="{944E61F4-3150-4247-ADD7-00A581B5A057}"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5154" y="909038"/>
            <a:ext cx="766482" cy="76648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Why Internationalization? October 8 2020</a:t>
            </a:r>
          </a:p>
        </p:txBody>
      </p:sp>
      <p:sp>
        <p:nvSpPr>
          <p:cNvPr id="6" name="Slide Number Placeholder 5"/>
          <p:cNvSpPr>
            <a:spLocks noGrp="1"/>
          </p:cNvSpPr>
          <p:nvPr>
            <p:ph type="sldNum" sz="quarter" idx="12"/>
          </p:nvPr>
        </p:nvSpPr>
        <p:spPr/>
        <p:txBody>
          <a:bodyPr/>
          <a:lstStyle/>
          <a:p>
            <a:fld id="{944E61F4-3150-4247-ADD7-00A581B5A057}"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87001" y="559414"/>
            <a:ext cx="766482" cy="76648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Why Internationalization? October 8 2020</a:t>
            </a:r>
          </a:p>
        </p:txBody>
      </p:sp>
      <p:sp>
        <p:nvSpPr>
          <p:cNvPr id="6" name="Slide Number Placeholder 5"/>
          <p:cNvSpPr>
            <a:spLocks noGrp="1"/>
          </p:cNvSpPr>
          <p:nvPr>
            <p:ph type="sldNum" sz="quarter" idx="12"/>
          </p:nvPr>
        </p:nvSpPr>
        <p:spPr/>
        <p:txBody>
          <a:bodyPr/>
          <a:lstStyle/>
          <a:p>
            <a:fld id="{944E61F4-3150-4247-ADD7-00A581B5A057}"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5154" y="909038"/>
            <a:ext cx="766482" cy="76648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b="0" i="0" cap="all" spc="200" baseline="0">
                <a:solidFill>
                  <a:schemeClr val="tx2"/>
                </a:solidFill>
                <a:latin typeface="Cambria Regular"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Why Internationalization? October 8 2020</a:t>
            </a:r>
          </a:p>
        </p:txBody>
      </p:sp>
      <p:sp>
        <p:nvSpPr>
          <p:cNvPr id="6" name="Slide Number Placeholder 5"/>
          <p:cNvSpPr>
            <a:spLocks noGrp="1"/>
          </p:cNvSpPr>
          <p:nvPr>
            <p:ph type="sldNum" sz="quarter" idx="12"/>
          </p:nvPr>
        </p:nvSpPr>
        <p:spPr/>
        <p:txBody>
          <a:bodyPr/>
          <a:lstStyle/>
          <a:p>
            <a:fld id="{944E61F4-3150-4247-ADD7-00A581B5A05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90714" y="327659"/>
            <a:ext cx="2007426" cy="2007426"/>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Why Internationalization? October 8 2020</a:t>
            </a:r>
          </a:p>
        </p:txBody>
      </p:sp>
      <p:sp>
        <p:nvSpPr>
          <p:cNvPr id="7" name="Slide Number Placeholder 6"/>
          <p:cNvSpPr>
            <a:spLocks noGrp="1"/>
          </p:cNvSpPr>
          <p:nvPr>
            <p:ph type="sldNum" sz="quarter" idx="12"/>
          </p:nvPr>
        </p:nvSpPr>
        <p:spPr/>
        <p:txBody>
          <a:bodyPr/>
          <a:lstStyle/>
          <a:p>
            <a:fld id="{944E61F4-3150-4247-ADD7-00A581B5A057}"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5154" y="909038"/>
            <a:ext cx="766482" cy="76648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Why Internationalization? October 8 2020</a:t>
            </a:r>
          </a:p>
        </p:txBody>
      </p:sp>
      <p:sp>
        <p:nvSpPr>
          <p:cNvPr id="9" name="Slide Number Placeholder 8"/>
          <p:cNvSpPr>
            <a:spLocks noGrp="1"/>
          </p:cNvSpPr>
          <p:nvPr>
            <p:ph type="sldNum" sz="quarter" idx="12"/>
          </p:nvPr>
        </p:nvSpPr>
        <p:spPr/>
        <p:txBody>
          <a:bodyPr/>
          <a:lstStyle/>
          <a:p>
            <a:fld id="{944E61F4-3150-4247-ADD7-00A581B5A057}" type="slidenum">
              <a:rPr lang="en-US" smtClean="0"/>
              <a:t>‹#›</a:t>
            </a:fld>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5154" y="909038"/>
            <a:ext cx="766482" cy="76648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Why Internationalization? October 8 2020</a:t>
            </a:r>
          </a:p>
        </p:txBody>
      </p:sp>
      <p:sp>
        <p:nvSpPr>
          <p:cNvPr id="5" name="Slide Number Placeholder 4"/>
          <p:cNvSpPr>
            <a:spLocks noGrp="1"/>
          </p:cNvSpPr>
          <p:nvPr>
            <p:ph type="sldNum" sz="quarter" idx="12"/>
          </p:nvPr>
        </p:nvSpPr>
        <p:spPr/>
        <p:txBody>
          <a:bodyPr/>
          <a:lstStyle/>
          <a:p>
            <a:fld id="{944E61F4-3150-4247-ADD7-00A581B5A057}"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5154" y="909038"/>
            <a:ext cx="766482" cy="76648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Why Internationalization? October 8 2020</a:t>
            </a:r>
          </a:p>
        </p:txBody>
      </p:sp>
      <p:sp>
        <p:nvSpPr>
          <p:cNvPr id="9" name="Slide Number Placeholder 8"/>
          <p:cNvSpPr>
            <a:spLocks noGrp="1"/>
          </p:cNvSpPr>
          <p:nvPr>
            <p:ph type="sldNum" sz="quarter" idx="12"/>
          </p:nvPr>
        </p:nvSpPr>
        <p:spPr/>
        <p:txBody>
          <a:bodyPr/>
          <a:lstStyle/>
          <a:p>
            <a:fld id="{944E61F4-3150-4247-ADD7-00A581B5A057}"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5154" y="909038"/>
            <a:ext cx="766482" cy="76648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Why Internationalization? October 8 2020</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44E61F4-3150-4247-ADD7-00A581B5A057}"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8107" y="211118"/>
            <a:ext cx="766482" cy="76648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Why Internationalization? October 8 2020</a:t>
            </a:r>
          </a:p>
        </p:txBody>
      </p:sp>
      <p:sp>
        <p:nvSpPr>
          <p:cNvPr id="7" name="Slide Number Placeholder 6"/>
          <p:cNvSpPr>
            <a:spLocks noGrp="1"/>
          </p:cNvSpPr>
          <p:nvPr>
            <p:ph type="sldNum" sz="quarter" idx="12"/>
          </p:nvPr>
        </p:nvSpPr>
        <p:spPr/>
        <p:txBody>
          <a:bodyPr/>
          <a:lstStyle/>
          <a:p>
            <a:fld id="{944E61F4-3150-4247-ADD7-00A581B5A057}"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9380" y="5103159"/>
            <a:ext cx="766482" cy="76648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b="0" i="0">
                <a:solidFill>
                  <a:srgbClr val="FFFFFF"/>
                </a:solidFill>
                <a:latin typeface="Cambria Regular" charset="0"/>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b="0" i="0" cap="all" baseline="0">
                <a:solidFill>
                  <a:srgbClr val="FFFFFF"/>
                </a:solidFill>
                <a:latin typeface="Cambria Regular" charset="0"/>
              </a:defRPr>
            </a:lvl1pPr>
          </a:lstStyle>
          <a:p>
            <a:r>
              <a:rPr lang="en-US"/>
              <a:t>Why Internationalization? October 8 2020</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b="0" i="0">
                <a:solidFill>
                  <a:srgbClr val="FFFFFF"/>
                </a:solidFill>
                <a:latin typeface="Cambria Regular" charset="0"/>
              </a:defRPr>
            </a:lvl1pPr>
          </a:lstStyle>
          <a:p>
            <a:fld id="{944E61F4-3150-4247-ADD7-00A581B5A057}"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15154" y="909038"/>
            <a:ext cx="766482" cy="766482"/>
          </a:xfrm>
          <a:prstGeom prst="rect">
            <a:avLst/>
          </a:prstGeom>
        </p:spPr>
      </p:pic>
    </p:spTree>
    <p:extLst>
      <p:ext uri="{BB962C8B-B14F-4D97-AF65-F5344CB8AC3E}">
        <p14:creationId xmlns:p14="http://schemas.microsoft.com/office/powerpoint/2010/main" val="380812500"/>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mc:AlternateContent xmlns:mc="http://schemas.openxmlformats.org/markup-compatibility/2006" xmlns:p14="http://schemas.microsoft.com/office/powerpoint/2010/main">
    <mc:Choice Requires="p14">
      <p:transition p14:dur="10" advClick="0"/>
    </mc:Choice>
    <mc:Fallback xmlns="">
      <p:transition advClick="0"/>
    </mc:Fallback>
  </mc:AlternateContent>
  <p:hf sldNum="0" hdr="0" dt="0"/>
  <p:txStyles>
    <p:titleStyle>
      <a:lvl1pPr algn="l" defTabSz="914400" rtl="0" eaLnBrk="1" latinLnBrk="0" hangingPunct="1">
        <a:lnSpc>
          <a:spcPct val="85000"/>
        </a:lnSpc>
        <a:spcBef>
          <a:spcPct val="0"/>
        </a:spcBef>
        <a:buNone/>
        <a:defRPr sz="4800" b="0" i="0" kern="1200" spc="-50" baseline="0">
          <a:solidFill>
            <a:schemeClr val="tx1">
              <a:lumMod val="75000"/>
              <a:lumOff val="25000"/>
            </a:schemeClr>
          </a:solidFill>
          <a:latin typeface="Cambria Regular"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b="0" i="0" kern="1200">
          <a:solidFill>
            <a:schemeClr val="tx1">
              <a:lumMod val="75000"/>
              <a:lumOff val="25000"/>
            </a:schemeClr>
          </a:solidFill>
          <a:latin typeface="Cambria Regular"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b="0" i="0" kern="1200">
          <a:solidFill>
            <a:schemeClr val="tx1">
              <a:lumMod val="75000"/>
              <a:lumOff val="25000"/>
            </a:schemeClr>
          </a:solidFill>
          <a:latin typeface="Cambria Regular"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b="0" i="0" kern="1200">
          <a:solidFill>
            <a:schemeClr val="tx1">
              <a:lumMod val="75000"/>
              <a:lumOff val="25000"/>
            </a:schemeClr>
          </a:solidFill>
          <a:latin typeface="Cambria Regular"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b="0" i="0" kern="1200">
          <a:solidFill>
            <a:schemeClr val="tx1">
              <a:lumMod val="75000"/>
              <a:lumOff val="25000"/>
            </a:schemeClr>
          </a:solidFill>
          <a:latin typeface="Cambria Regular"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b="0" i="0" kern="1200">
          <a:solidFill>
            <a:schemeClr val="tx1">
              <a:lumMod val="75000"/>
              <a:lumOff val="25000"/>
            </a:schemeClr>
          </a:solidFill>
          <a:latin typeface="Cambria Regular"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2205" y="1803972"/>
            <a:ext cx="8899450" cy="2387600"/>
          </a:xfrm>
        </p:spPr>
        <p:txBody>
          <a:bodyPr>
            <a:noAutofit/>
          </a:bodyPr>
          <a:lstStyle/>
          <a:p>
            <a:r>
              <a:rPr lang="en-US" sz="4800" dirty="0">
                <a:ea typeface="Cambria Regular" charset="0"/>
                <a:cs typeface="Cambria Regular" charset="0"/>
              </a:rPr>
              <a:t>“Why Internationalization? Shifting contexts and shifting</a:t>
            </a:r>
            <a:br>
              <a:rPr lang="en-US" sz="4800" dirty="0">
                <a:ea typeface="Cambria Regular" charset="0"/>
                <a:cs typeface="Cambria Regular" charset="0"/>
              </a:rPr>
            </a:br>
            <a:r>
              <a:rPr lang="en-US" sz="4800" dirty="0">
                <a:ea typeface="Cambria Regular" charset="0"/>
                <a:cs typeface="Cambria Regular" charset="0"/>
              </a:rPr>
              <a:t>values ask for new rationales for internationalization”</a:t>
            </a:r>
            <a:endParaRPr lang="en-US" sz="4800" dirty="0">
              <a:latin typeface="Cambria Regular" charset="0"/>
              <a:ea typeface="Cambria Regular" charset="0"/>
              <a:cs typeface="Cambria Regular" charset="0"/>
            </a:endParaRPr>
          </a:p>
        </p:txBody>
      </p:sp>
      <p:sp>
        <p:nvSpPr>
          <p:cNvPr id="3" name="Subtitle 2"/>
          <p:cNvSpPr>
            <a:spLocks noGrp="1"/>
          </p:cNvSpPr>
          <p:nvPr>
            <p:ph type="subTitle" idx="1"/>
          </p:nvPr>
        </p:nvSpPr>
        <p:spPr>
          <a:xfrm>
            <a:off x="1513726" y="4544692"/>
            <a:ext cx="9144000" cy="1655762"/>
          </a:xfrm>
        </p:spPr>
        <p:txBody>
          <a:bodyPr>
            <a:normAutofit/>
          </a:bodyPr>
          <a:lstStyle/>
          <a:p>
            <a:r>
              <a:rPr lang="en-US" dirty="0">
                <a:latin typeface="Cambria Regular" charset="0"/>
                <a:ea typeface="Cambria Regular" charset="0"/>
                <a:cs typeface="Cambria Regular" charset="0"/>
              </a:rPr>
              <a:t>Hans de wit, Director Center for International Higher Education (CIHE)</a:t>
            </a:r>
          </a:p>
          <a:p>
            <a:endParaRPr lang="en-US" dirty="0">
              <a:ea typeface="Cambria Regular" charset="0"/>
              <a:cs typeface="Cambria Regular" charset="0"/>
            </a:endParaRPr>
          </a:p>
        </p:txBody>
      </p:sp>
      <p:sp>
        <p:nvSpPr>
          <p:cNvPr id="4" name="Footer Placeholder 3">
            <a:extLst>
              <a:ext uri="{FF2B5EF4-FFF2-40B4-BE49-F238E27FC236}">
                <a16:creationId xmlns:a16="http://schemas.microsoft.com/office/drawing/2014/main" id="{9E2A0DDD-0682-314B-AD17-D912BE5A8555}"/>
              </a:ext>
            </a:extLst>
          </p:cNvPr>
          <p:cNvSpPr>
            <a:spLocks noGrp="1"/>
          </p:cNvSpPr>
          <p:nvPr>
            <p:ph type="ftr" sz="quarter" idx="11"/>
          </p:nvPr>
        </p:nvSpPr>
        <p:spPr/>
        <p:txBody>
          <a:bodyPr/>
          <a:lstStyle/>
          <a:p>
            <a:r>
              <a:rPr lang="en-US"/>
              <a:t>Why Internationalization? October 8 2020</a:t>
            </a:r>
            <a:endParaRPr lang="en-US" dirty="0"/>
          </a:p>
        </p:txBody>
      </p:sp>
    </p:spTree>
    <p:extLst>
      <p:ext uri="{BB962C8B-B14F-4D97-AF65-F5344CB8AC3E}">
        <p14:creationId xmlns:p14="http://schemas.microsoft.com/office/powerpoint/2010/main" val="15257555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C5A47-1240-264B-A8E3-AD67C8F5C52F}"/>
              </a:ext>
            </a:extLst>
          </p:cNvPr>
          <p:cNvSpPr>
            <a:spLocks noGrp="1"/>
          </p:cNvSpPr>
          <p:nvPr>
            <p:ph type="title"/>
          </p:nvPr>
        </p:nvSpPr>
        <p:spPr/>
        <p:txBody>
          <a:bodyPr/>
          <a:lstStyle/>
          <a:p>
            <a:r>
              <a:rPr lang="en-US" dirty="0"/>
              <a:t>Requirements for the next decade post Covid-19</a:t>
            </a:r>
          </a:p>
        </p:txBody>
      </p:sp>
      <p:sp>
        <p:nvSpPr>
          <p:cNvPr id="3" name="Content Placeholder 2">
            <a:extLst>
              <a:ext uri="{FF2B5EF4-FFF2-40B4-BE49-F238E27FC236}">
                <a16:creationId xmlns:a16="http://schemas.microsoft.com/office/drawing/2014/main" id="{E0CE5365-56CD-C945-ADA1-62E4AA51E5EF}"/>
              </a:ext>
            </a:extLst>
          </p:cNvPr>
          <p:cNvSpPr>
            <a:spLocks noGrp="1"/>
          </p:cNvSpPr>
          <p:nvPr>
            <p:ph idx="1"/>
          </p:nvPr>
        </p:nvSpPr>
        <p:spPr/>
        <p:txBody>
          <a:bodyPr>
            <a:normAutofit fontScale="77500" lnSpcReduction="20000"/>
          </a:bodyPr>
          <a:lstStyle/>
          <a:p>
            <a:r>
              <a:rPr lang="en-US" sz="3200" dirty="0"/>
              <a:t>A return to a more cooperative and less market oriented approach</a:t>
            </a:r>
          </a:p>
          <a:p>
            <a:endParaRPr lang="en-US" sz="3200" dirty="0"/>
          </a:p>
          <a:p>
            <a:r>
              <a:rPr lang="en-US" sz="3200" dirty="0"/>
              <a:t>Taking advantage of lessons learned in the pandemic: Realizing global learning for all, making use of online expertise, not by replacing onsite by online learning</a:t>
            </a:r>
          </a:p>
          <a:p>
            <a:pPr marL="0" indent="0">
              <a:buNone/>
            </a:pPr>
            <a:endParaRPr lang="en-US" sz="3200" dirty="0"/>
          </a:p>
          <a:p>
            <a:r>
              <a:rPr lang="en-US" sz="3200" dirty="0"/>
              <a:t>Link internationalization to the third mission, service to society (SDGs)</a:t>
            </a:r>
          </a:p>
          <a:p>
            <a:endParaRPr lang="en-US" sz="3200" dirty="0"/>
          </a:p>
          <a:p>
            <a:r>
              <a:rPr lang="en-US" sz="3200" dirty="0"/>
              <a:t>Make internationalization more carbon-neutral, mobility is in itself positive but not available for all and not sustainable</a:t>
            </a:r>
          </a:p>
          <a:p>
            <a:endParaRPr lang="en-US" dirty="0"/>
          </a:p>
          <a:p>
            <a:endParaRPr lang="en-US" dirty="0"/>
          </a:p>
        </p:txBody>
      </p:sp>
      <p:sp>
        <p:nvSpPr>
          <p:cNvPr id="4" name="Footer Placeholder 3">
            <a:extLst>
              <a:ext uri="{FF2B5EF4-FFF2-40B4-BE49-F238E27FC236}">
                <a16:creationId xmlns:a16="http://schemas.microsoft.com/office/drawing/2014/main" id="{F820B23D-5344-594A-A1D4-52B85F82DA9A}"/>
              </a:ext>
            </a:extLst>
          </p:cNvPr>
          <p:cNvSpPr>
            <a:spLocks noGrp="1"/>
          </p:cNvSpPr>
          <p:nvPr>
            <p:ph type="ftr" sz="quarter" idx="11"/>
          </p:nvPr>
        </p:nvSpPr>
        <p:spPr/>
        <p:txBody>
          <a:bodyPr/>
          <a:lstStyle/>
          <a:p>
            <a:r>
              <a:rPr lang="en-US"/>
              <a:t>Why Internationalization? October 8 2020</a:t>
            </a:r>
          </a:p>
        </p:txBody>
      </p:sp>
    </p:spTree>
    <p:extLst>
      <p:ext uri="{BB962C8B-B14F-4D97-AF65-F5344CB8AC3E}">
        <p14:creationId xmlns:p14="http://schemas.microsoft.com/office/powerpoint/2010/main" val="411275376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E0799-A02E-C943-9857-630DFA0D346F}"/>
              </a:ext>
            </a:extLst>
          </p:cNvPr>
          <p:cNvSpPr>
            <a:spLocks noGrp="1"/>
          </p:cNvSpPr>
          <p:nvPr>
            <p:ph type="title"/>
          </p:nvPr>
        </p:nvSpPr>
        <p:spPr/>
        <p:txBody>
          <a:bodyPr>
            <a:normAutofit fontScale="90000"/>
          </a:bodyPr>
          <a:lstStyle/>
          <a:p>
            <a:r>
              <a:rPr lang="en-US" dirty="0"/>
              <a:t>These are the key questions for internationalization in higher education in these challenging times</a:t>
            </a:r>
          </a:p>
        </p:txBody>
      </p:sp>
      <p:sp>
        <p:nvSpPr>
          <p:cNvPr id="3" name="Content Placeholder 2">
            <a:extLst>
              <a:ext uri="{FF2B5EF4-FFF2-40B4-BE49-F238E27FC236}">
                <a16:creationId xmlns:a16="http://schemas.microsoft.com/office/drawing/2014/main" id="{985A0E3B-FE55-D644-BF76-0E5D80F9E611}"/>
              </a:ext>
            </a:extLst>
          </p:cNvPr>
          <p:cNvSpPr>
            <a:spLocks noGrp="1"/>
          </p:cNvSpPr>
          <p:nvPr>
            <p:ph idx="1"/>
          </p:nvPr>
        </p:nvSpPr>
        <p:spPr>
          <a:xfrm>
            <a:off x="1981200" y="1967023"/>
            <a:ext cx="8229600" cy="4389327"/>
          </a:xfrm>
        </p:spPr>
        <p:txBody>
          <a:bodyPr>
            <a:normAutofit/>
          </a:bodyPr>
          <a:lstStyle/>
          <a:p>
            <a:r>
              <a:rPr lang="en-GB" dirty="0"/>
              <a:t>“</a:t>
            </a:r>
            <a:r>
              <a:rPr lang="en-GB" sz="2800" dirty="0"/>
              <a:t>As we look backwards and forwards, it is thus important to ask one question. What are the core principles and values underpinning internationalization of higher education that 10 or 20 years from now will make us look back and be proud of the track record and contribution that international higher education has made to the more interdependent world we live in, the next generation of citizens, and the bottom billion people living in poverty on our planet?” (Knight and de Wit, 2018)</a:t>
            </a:r>
            <a:endParaRPr lang="en-US" sz="2800" dirty="0"/>
          </a:p>
          <a:p>
            <a:endParaRPr lang="en-US" dirty="0"/>
          </a:p>
        </p:txBody>
      </p:sp>
      <p:sp>
        <p:nvSpPr>
          <p:cNvPr id="4" name="Footer Placeholder 3">
            <a:extLst>
              <a:ext uri="{FF2B5EF4-FFF2-40B4-BE49-F238E27FC236}">
                <a16:creationId xmlns:a16="http://schemas.microsoft.com/office/drawing/2014/main" id="{A7B782A6-95BA-BF4F-AA75-4A9B688E8A76}"/>
              </a:ext>
            </a:extLst>
          </p:cNvPr>
          <p:cNvSpPr>
            <a:spLocks noGrp="1"/>
          </p:cNvSpPr>
          <p:nvPr>
            <p:ph type="ftr" sz="quarter" idx="11"/>
          </p:nvPr>
        </p:nvSpPr>
        <p:spPr/>
        <p:txBody>
          <a:bodyPr/>
          <a:lstStyle/>
          <a:p>
            <a:r>
              <a:rPr lang="da-DK"/>
              <a:t>Why Internationalization? October 8 2020</a:t>
            </a:r>
            <a:endParaRPr lang="en-US"/>
          </a:p>
        </p:txBody>
      </p:sp>
    </p:spTree>
    <p:extLst>
      <p:ext uri="{BB962C8B-B14F-4D97-AF65-F5344CB8AC3E}">
        <p14:creationId xmlns:p14="http://schemas.microsoft.com/office/powerpoint/2010/main" val="7776916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C7A36-F91E-C147-A18D-02F8E4A26154}"/>
              </a:ext>
            </a:extLst>
          </p:cNvPr>
          <p:cNvSpPr>
            <a:spLocks noGrp="1"/>
          </p:cNvSpPr>
          <p:nvPr>
            <p:ph type="title"/>
          </p:nvPr>
        </p:nvSpPr>
        <p:spPr/>
        <p:txBody>
          <a:bodyPr/>
          <a:lstStyle/>
          <a:p>
            <a:r>
              <a:rPr lang="en-US" dirty="0"/>
              <a:t>In other words (De Wit and Leask, 2019, p. 1)</a:t>
            </a:r>
          </a:p>
        </p:txBody>
      </p:sp>
      <p:sp>
        <p:nvSpPr>
          <p:cNvPr id="3" name="Content Placeholder 2">
            <a:extLst>
              <a:ext uri="{FF2B5EF4-FFF2-40B4-BE49-F238E27FC236}">
                <a16:creationId xmlns:a16="http://schemas.microsoft.com/office/drawing/2014/main" id="{ED2F954C-48A2-FB40-87A9-03827B1DC398}"/>
              </a:ext>
            </a:extLst>
          </p:cNvPr>
          <p:cNvSpPr>
            <a:spLocks noGrp="1"/>
          </p:cNvSpPr>
          <p:nvPr>
            <p:ph idx="1"/>
          </p:nvPr>
        </p:nvSpPr>
        <p:spPr/>
        <p:txBody>
          <a:bodyPr/>
          <a:lstStyle/>
          <a:p>
            <a:r>
              <a:rPr lang="en-US" sz="2800" dirty="0"/>
              <a:t>“Aligning the practice of internationalization with human values and the common global good requires that we first challenge some of our long-held views about what it is to ‘be international’ as a university, a teacher, a student, a human being. This requires pushing the boundaries of our own and others’ thinking, focusing on people and ensuring that they develop and demonstrate the institution’s espoused human values.”</a:t>
            </a:r>
          </a:p>
          <a:p>
            <a:endParaRPr lang="en-US" dirty="0"/>
          </a:p>
        </p:txBody>
      </p:sp>
      <p:sp>
        <p:nvSpPr>
          <p:cNvPr id="4" name="Footer Placeholder 3">
            <a:extLst>
              <a:ext uri="{FF2B5EF4-FFF2-40B4-BE49-F238E27FC236}">
                <a16:creationId xmlns:a16="http://schemas.microsoft.com/office/drawing/2014/main" id="{F865728B-6E98-A248-8980-60CA7DEED6B7}"/>
              </a:ext>
            </a:extLst>
          </p:cNvPr>
          <p:cNvSpPr>
            <a:spLocks noGrp="1"/>
          </p:cNvSpPr>
          <p:nvPr>
            <p:ph type="ftr" sz="quarter" idx="11"/>
          </p:nvPr>
        </p:nvSpPr>
        <p:spPr/>
        <p:txBody>
          <a:bodyPr/>
          <a:lstStyle/>
          <a:p>
            <a:r>
              <a:rPr lang="en-US"/>
              <a:t>Why Internationalization? October 8 2020</a:t>
            </a:r>
          </a:p>
        </p:txBody>
      </p:sp>
    </p:spTree>
    <p:extLst>
      <p:ext uri="{BB962C8B-B14F-4D97-AF65-F5344CB8AC3E}">
        <p14:creationId xmlns:p14="http://schemas.microsoft.com/office/powerpoint/2010/main" val="73107705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20898-5442-274A-B08C-AFAC388381A9}"/>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DD2D5A30-4907-5842-BE41-844D97122FDB}"/>
              </a:ext>
            </a:extLst>
          </p:cNvPr>
          <p:cNvSpPr>
            <a:spLocks noGrp="1"/>
          </p:cNvSpPr>
          <p:nvPr>
            <p:ph type="subTitle" idx="1"/>
          </p:nvPr>
        </p:nvSpPr>
        <p:spPr>
          <a:xfrm>
            <a:off x="1100051" y="5068711"/>
            <a:ext cx="10058400" cy="1027288"/>
          </a:xfrm>
        </p:spPr>
        <p:txBody>
          <a:bodyPr/>
          <a:lstStyle/>
          <a:p>
            <a:r>
              <a:rPr lang="en-US" dirty="0" err="1"/>
              <a:t>dewitj@bc.edu</a:t>
            </a:r>
            <a:endParaRPr lang="en-US" dirty="0"/>
          </a:p>
        </p:txBody>
      </p:sp>
      <p:sp>
        <p:nvSpPr>
          <p:cNvPr id="4" name="Footer Placeholder 3">
            <a:extLst>
              <a:ext uri="{FF2B5EF4-FFF2-40B4-BE49-F238E27FC236}">
                <a16:creationId xmlns:a16="http://schemas.microsoft.com/office/drawing/2014/main" id="{5385ECED-0677-4743-8336-EEAEB5C39972}"/>
              </a:ext>
            </a:extLst>
          </p:cNvPr>
          <p:cNvSpPr>
            <a:spLocks noGrp="1"/>
          </p:cNvSpPr>
          <p:nvPr>
            <p:ph type="ftr" sz="quarter" idx="11"/>
          </p:nvPr>
        </p:nvSpPr>
        <p:spPr/>
        <p:txBody>
          <a:bodyPr/>
          <a:lstStyle/>
          <a:p>
            <a:r>
              <a:rPr lang="en-US"/>
              <a:t>Why Internationalization? October 8 2020</a:t>
            </a:r>
          </a:p>
        </p:txBody>
      </p:sp>
    </p:spTree>
    <p:extLst>
      <p:ext uri="{BB962C8B-B14F-4D97-AF65-F5344CB8AC3E}">
        <p14:creationId xmlns:p14="http://schemas.microsoft.com/office/powerpoint/2010/main" val="70799272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981200" y="1243298"/>
            <a:ext cx="8229600" cy="793597"/>
          </a:xfrm>
        </p:spPr>
        <p:txBody>
          <a:bodyPr>
            <a:normAutofit fontScale="90000"/>
          </a:bodyPr>
          <a:lstStyle/>
          <a:p>
            <a:r>
              <a:rPr lang="en-US" dirty="0"/>
              <a:t>Misconception about Internationalization</a:t>
            </a:r>
            <a:br>
              <a:rPr lang="en-US" sz="1800" dirty="0">
                <a:solidFill>
                  <a:srgbClr val="800000"/>
                </a:solidFill>
                <a:latin typeface="Arial" charset="0"/>
                <a:ea typeface="MS PGothic" charset="0"/>
              </a:rPr>
            </a:br>
            <a:endParaRPr lang="en-US" sz="1800" dirty="0">
              <a:solidFill>
                <a:srgbClr val="800000"/>
              </a:solidFill>
              <a:latin typeface="Arial" charset="0"/>
              <a:ea typeface="MS PGothic" charset="0"/>
            </a:endParaRPr>
          </a:p>
        </p:txBody>
      </p:sp>
      <p:sp>
        <p:nvSpPr>
          <p:cNvPr id="33794" name="Content Placeholder 2"/>
          <p:cNvSpPr>
            <a:spLocks noGrp="1"/>
          </p:cNvSpPr>
          <p:nvPr>
            <p:ph idx="1"/>
          </p:nvPr>
        </p:nvSpPr>
        <p:spPr>
          <a:xfrm>
            <a:off x="2209800" y="2514600"/>
            <a:ext cx="7772400" cy="3581400"/>
          </a:xfrm>
        </p:spPr>
        <p:txBody>
          <a:bodyPr/>
          <a:lstStyle/>
          <a:p>
            <a:r>
              <a:rPr lang="en-GB" dirty="0">
                <a:latin typeface="Arial" charset="0"/>
                <a:ea typeface="MS PGothic" charset="0"/>
              </a:rPr>
              <a:t>We consider internationalisation too much as a goal in itself instead of as a </a:t>
            </a:r>
            <a:r>
              <a:rPr lang="en-GB" dirty="0">
                <a:solidFill>
                  <a:schemeClr val="accent1"/>
                </a:solidFill>
                <a:latin typeface="Arial" charset="0"/>
                <a:ea typeface="MS PGothic" charset="0"/>
              </a:rPr>
              <a:t>means to an end</a:t>
            </a:r>
            <a:r>
              <a:rPr lang="en-GB" dirty="0">
                <a:latin typeface="Arial" charset="0"/>
                <a:ea typeface="MS PGothic" charset="0"/>
              </a:rPr>
              <a:t>. </a:t>
            </a:r>
          </a:p>
          <a:p>
            <a:endParaRPr lang="en-GB" dirty="0">
              <a:latin typeface="Arial" charset="0"/>
              <a:ea typeface="MS PGothic" charset="0"/>
            </a:endParaRPr>
          </a:p>
          <a:p>
            <a:r>
              <a:rPr lang="en-GB" dirty="0">
                <a:latin typeface="Arial" charset="0"/>
                <a:ea typeface="MS PGothic" charset="0"/>
              </a:rPr>
              <a:t>Internationalisation is not more and less than a way to </a:t>
            </a:r>
            <a:r>
              <a:rPr lang="en-GB" dirty="0">
                <a:solidFill>
                  <a:schemeClr val="accent1"/>
                </a:solidFill>
                <a:latin typeface="Arial" charset="0"/>
                <a:ea typeface="MS PGothic" charset="0"/>
              </a:rPr>
              <a:t>enhance the quality of education and research and their service to society</a:t>
            </a:r>
            <a:r>
              <a:rPr lang="en-GB" dirty="0">
                <a:latin typeface="Arial" charset="0"/>
                <a:ea typeface="MS PGothic" charset="0"/>
              </a:rPr>
              <a:t>. </a:t>
            </a:r>
          </a:p>
          <a:p>
            <a:endParaRPr lang="en-GB" dirty="0">
              <a:latin typeface="Arial" charset="0"/>
              <a:ea typeface="MS PGothic" charset="0"/>
            </a:endParaRPr>
          </a:p>
          <a:p>
            <a:endParaRPr lang="en-US" dirty="0">
              <a:latin typeface="Arial" charset="0"/>
              <a:ea typeface="MS PGothic" charset="0"/>
            </a:endParaRPr>
          </a:p>
        </p:txBody>
      </p:sp>
      <p:sp>
        <p:nvSpPr>
          <p:cNvPr id="2" name="Footer Placeholder 1"/>
          <p:cNvSpPr>
            <a:spLocks noGrp="1"/>
          </p:cNvSpPr>
          <p:nvPr>
            <p:ph type="ftr" sz="quarter" idx="11"/>
          </p:nvPr>
        </p:nvSpPr>
        <p:spPr>
          <a:xfrm>
            <a:off x="4074160" y="6177281"/>
            <a:ext cx="3860800" cy="544195"/>
          </a:xfrm>
        </p:spPr>
        <p:txBody>
          <a:bodyPr/>
          <a:lstStyle/>
          <a:p>
            <a:r>
              <a:rPr lang="da-DK"/>
              <a:t>Why Internationalization? October 8 2020</a:t>
            </a:r>
            <a:endParaRPr lang="en-US" dirty="0"/>
          </a:p>
        </p:txBody>
      </p:sp>
    </p:spTree>
    <p:extLst>
      <p:ext uri="{BB962C8B-B14F-4D97-AF65-F5344CB8AC3E}">
        <p14:creationId xmlns:p14="http://schemas.microsoft.com/office/powerpoint/2010/main" val="164989156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A8190-509A-F14C-83A3-A0AB14A025D6}"/>
              </a:ext>
            </a:extLst>
          </p:cNvPr>
          <p:cNvSpPr>
            <a:spLocks noGrp="1"/>
          </p:cNvSpPr>
          <p:nvPr>
            <p:ph type="title"/>
          </p:nvPr>
        </p:nvSpPr>
        <p:spPr/>
        <p:txBody>
          <a:bodyPr>
            <a:normAutofit/>
          </a:bodyPr>
          <a:lstStyle/>
          <a:p>
            <a:r>
              <a:rPr lang="en-US" sz="2800" dirty="0"/>
              <a:t>Internationalization in Higher Education</a:t>
            </a:r>
          </a:p>
        </p:txBody>
      </p:sp>
      <p:sp>
        <p:nvSpPr>
          <p:cNvPr id="3" name="Content Placeholder 2">
            <a:extLst>
              <a:ext uri="{FF2B5EF4-FFF2-40B4-BE49-F238E27FC236}">
                <a16:creationId xmlns:a16="http://schemas.microsoft.com/office/drawing/2014/main" id="{B6285E85-FF1D-0C43-B9E5-9AF9E639EEBC}"/>
              </a:ext>
            </a:extLst>
          </p:cNvPr>
          <p:cNvSpPr>
            <a:spLocks noGrp="1"/>
          </p:cNvSpPr>
          <p:nvPr>
            <p:ph idx="1"/>
          </p:nvPr>
        </p:nvSpPr>
        <p:spPr/>
        <p:txBody>
          <a:bodyPr>
            <a:normAutofit fontScale="85000" lnSpcReduction="10000"/>
          </a:bodyPr>
          <a:lstStyle/>
          <a:p>
            <a:r>
              <a:rPr lang="en-US" sz="2400" b="1" dirty="0"/>
              <a:t>As a strategic concept a relatively young phenomenon</a:t>
            </a:r>
          </a:p>
          <a:p>
            <a:endParaRPr lang="en-US" sz="2400" b="1" dirty="0"/>
          </a:p>
          <a:p>
            <a:r>
              <a:rPr lang="en-US" sz="2400" b="1" dirty="0"/>
              <a:t>Institutional, local, national and regional context are essential in defining the why, what, how and outcomes of internationalization</a:t>
            </a:r>
          </a:p>
          <a:p>
            <a:endParaRPr lang="en-US" sz="2400" b="1" dirty="0"/>
          </a:p>
          <a:p>
            <a:r>
              <a:rPr lang="en-US" sz="2400" b="1" dirty="0"/>
              <a:t>Internationalization is driven by a broad range of rationales (political, economic, social-cultural, and academic) and stakeholders</a:t>
            </a:r>
          </a:p>
          <a:p>
            <a:endParaRPr lang="en-US" sz="2400" b="1" dirty="0"/>
          </a:p>
          <a:p>
            <a:r>
              <a:rPr lang="en-US" sz="2400" b="1" dirty="0"/>
              <a:t>Contexts and Rationales change over time, so it is a process and requires intentional actions</a:t>
            </a:r>
          </a:p>
          <a:p>
            <a:endParaRPr lang="en-US" sz="2400" b="1" dirty="0"/>
          </a:p>
          <a:p>
            <a:r>
              <a:rPr lang="en-US" sz="2400" b="1" dirty="0"/>
              <a:t>Internationalization can be fragmented, ad hoc, marginal or central and comprehensive.</a:t>
            </a:r>
          </a:p>
        </p:txBody>
      </p:sp>
      <p:sp>
        <p:nvSpPr>
          <p:cNvPr id="4" name="Text Placeholder 3">
            <a:extLst>
              <a:ext uri="{FF2B5EF4-FFF2-40B4-BE49-F238E27FC236}">
                <a16:creationId xmlns:a16="http://schemas.microsoft.com/office/drawing/2014/main" id="{13C10572-B84E-F34B-B2DD-502F9B3315F7}"/>
              </a:ext>
            </a:extLst>
          </p:cNvPr>
          <p:cNvSpPr>
            <a:spLocks noGrp="1"/>
          </p:cNvSpPr>
          <p:nvPr>
            <p:ph type="body" sz="half" idx="2"/>
          </p:nvPr>
        </p:nvSpPr>
        <p:spPr>
          <a:xfrm>
            <a:off x="457200" y="3721394"/>
            <a:ext cx="3200400" cy="2583809"/>
          </a:xfrm>
        </p:spPr>
        <p:txBody>
          <a:bodyPr>
            <a:normAutofit/>
          </a:bodyPr>
          <a:lstStyle/>
          <a:p>
            <a:r>
              <a:rPr lang="en-US" sz="3200" dirty="0"/>
              <a:t>Not one single model that fits all</a:t>
            </a:r>
          </a:p>
        </p:txBody>
      </p:sp>
      <p:sp>
        <p:nvSpPr>
          <p:cNvPr id="5" name="Footer Placeholder 4">
            <a:extLst>
              <a:ext uri="{FF2B5EF4-FFF2-40B4-BE49-F238E27FC236}">
                <a16:creationId xmlns:a16="http://schemas.microsoft.com/office/drawing/2014/main" id="{BB0673D9-2C59-1D4D-BCB4-E77453D80ADE}"/>
              </a:ext>
            </a:extLst>
          </p:cNvPr>
          <p:cNvSpPr>
            <a:spLocks noGrp="1"/>
          </p:cNvSpPr>
          <p:nvPr>
            <p:ph type="ftr" sz="quarter" idx="11"/>
          </p:nvPr>
        </p:nvSpPr>
        <p:spPr/>
        <p:txBody>
          <a:bodyPr/>
          <a:lstStyle/>
          <a:p>
            <a:r>
              <a:rPr lang="en-US"/>
              <a:t>Why Internationalization? October 8 2020</a:t>
            </a:r>
          </a:p>
        </p:txBody>
      </p:sp>
    </p:spTree>
    <p:extLst>
      <p:ext uri="{BB962C8B-B14F-4D97-AF65-F5344CB8AC3E}">
        <p14:creationId xmlns:p14="http://schemas.microsoft.com/office/powerpoint/2010/main" val="171100539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2346325" y="687784"/>
            <a:ext cx="7543800" cy="760016"/>
          </a:xfrm>
        </p:spPr>
        <p:txBody>
          <a:bodyPr>
            <a:normAutofit fontScale="90000"/>
          </a:bodyPr>
          <a:lstStyle/>
          <a:p>
            <a:r>
              <a:rPr lang="nl-NL" spc="300" dirty="0" err="1">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MS PGothic" charset="0"/>
              </a:rPr>
              <a:t>Key</a:t>
            </a:r>
            <a:r>
              <a:rPr lang="nl-NL"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MS PGothic" charset="0"/>
              </a:rPr>
              <a:t> Global</a:t>
            </a:r>
            <a:r>
              <a:rPr lang="nl-NL" b="1" dirty="0">
                <a:solidFill>
                  <a:srgbClr val="800000"/>
                </a:solidFill>
                <a:latin typeface="Arial" charset="0"/>
                <a:ea typeface="MS PGothic" charset="0"/>
              </a:rPr>
              <a:t> </a:t>
            </a:r>
            <a:r>
              <a:rPr lang="nl-NL"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MS PGothic" charset="0"/>
              </a:rPr>
              <a:t>Trends in </a:t>
            </a:r>
            <a:r>
              <a:rPr lang="nl-NL" spc="300" dirty="0" err="1">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MS PGothic" charset="0"/>
              </a:rPr>
              <a:t>Internationalization</a:t>
            </a:r>
            <a:endParaRPr lang="en-US"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MS PGothic" charset="0"/>
            </a:endParaRPr>
          </a:p>
        </p:txBody>
      </p:sp>
      <p:sp>
        <p:nvSpPr>
          <p:cNvPr id="19458" name="Content Placeholder 2"/>
          <p:cNvSpPr>
            <a:spLocks noGrp="1"/>
          </p:cNvSpPr>
          <p:nvPr>
            <p:ph idx="1"/>
          </p:nvPr>
        </p:nvSpPr>
        <p:spPr>
          <a:xfrm>
            <a:off x="2346325" y="1892594"/>
            <a:ext cx="7543800" cy="4828881"/>
          </a:xfrm>
        </p:spPr>
        <p:txBody>
          <a:bodyPr>
            <a:normAutofit/>
          </a:bodyPr>
          <a:lstStyle/>
          <a:p>
            <a:pPr marL="0" indent="0">
              <a:spcBef>
                <a:spcPct val="0"/>
              </a:spcBef>
              <a:buNone/>
            </a:pPr>
            <a:r>
              <a:rPr lang="en-GB" sz="1800" b="1" dirty="0">
                <a:solidFill>
                  <a:schemeClr val="accent2"/>
                </a:solidFill>
                <a:latin typeface="Arial" charset="0"/>
                <a:ea typeface="MS PGothic" charset="0"/>
              </a:rPr>
              <a:t>Growing importance of internationalization at </a:t>
            </a:r>
            <a:r>
              <a:rPr lang="en-GB" sz="1800" b="1" dirty="0">
                <a:solidFill>
                  <a:schemeClr val="tx1"/>
                </a:solidFill>
                <a:latin typeface="Arial" charset="0"/>
                <a:ea typeface="MS PGothic" charset="0"/>
              </a:rPr>
              <a:t>all levels </a:t>
            </a:r>
          </a:p>
          <a:p>
            <a:pPr marL="0" indent="0">
              <a:spcBef>
                <a:spcPct val="0"/>
              </a:spcBef>
              <a:buNone/>
            </a:pPr>
            <a:endParaRPr lang="en-GB" sz="1800" b="1" dirty="0">
              <a:solidFill>
                <a:schemeClr val="tx1"/>
              </a:solidFill>
              <a:latin typeface="Arial" charset="0"/>
              <a:ea typeface="MS PGothic" charset="0"/>
              <a:cs typeface="Arial" charset="0"/>
            </a:endParaRPr>
          </a:p>
          <a:p>
            <a:pPr marL="0" indent="0">
              <a:spcBef>
                <a:spcPct val="0"/>
              </a:spcBef>
              <a:buNone/>
            </a:pPr>
            <a:r>
              <a:rPr lang="en-GB" sz="1800" b="1" dirty="0">
                <a:solidFill>
                  <a:schemeClr val="accent2"/>
                </a:solidFill>
                <a:latin typeface="Arial" charset="0"/>
                <a:ea typeface="MS PGothic" charset="0"/>
                <a:cs typeface="Arial" charset="0"/>
              </a:rPr>
              <a:t>Trend towards increased </a:t>
            </a:r>
            <a:r>
              <a:rPr lang="en-GB" sz="1800" b="1" dirty="0">
                <a:solidFill>
                  <a:schemeClr val="tx1"/>
                </a:solidFill>
                <a:latin typeface="Arial" charset="0"/>
                <a:ea typeface="MS PGothic" charset="0"/>
                <a:cs typeface="Arial" charset="0"/>
              </a:rPr>
              <a:t>privatization</a:t>
            </a:r>
          </a:p>
          <a:p>
            <a:pPr>
              <a:spcBef>
                <a:spcPct val="0"/>
              </a:spcBef>
              <a:buFontTx/>
              <a:buAutoNum type="arabicPeriod"/>
            </a:pPr>
            <a:endParaRPr lang="en-GB" sz="1800" b="1" dirty="0">
              <a:solidFill>
                <a:schemeClr val="tx1"/>
              </a:solidFill>
              <a:latin typeface="Arial" charset="0"/>
              <a:ea typeface="MS PGothic" charset="0"/>
              <a:cs typeface="Arial" charset="0"/>
            </a:endParaRPr>
          </a:p>
          <a:p>
            <a:pPr marL="0" indent="0">
              <a:spcBef>
                <a:spcPct val="0"/>
              </a:spcBef>
              <a:buNone/>
            </a:pPr>
            <a:r>
              <a:rPr lang="en-GB" sz="1800" b="1" dirty="0">
                <a:solidFill>
                  <a:schemeClr val="accent2"/>
                </a:solidFill>
                <a:latin typeface="Arial" charset="0"/>
                <a:ea typeface="MS PGothic" charset="0"/>
                <a:cs typeface="Arial" charset="0"/>
              </a:rPr>
              <a:t>Competitive pressures of globalization</a:t>
            </a:r>
            <a:r>
              <a:rPr lang="en-GB" sz="1800" b="1" dirty="0">
                <a:solidFill>
                  <a:schemeClr val="tx1"/>
                </a:solidFill>
                <a:latin typeface="Arial" charset="0"/>
                <a:ea typeface="MS PGothic" charset="0"/>
                <a:cs typeface="Arial" charset="0"/>
              </a:rPr>
              <a:t>, global rankings</a:t>
            </a:r>
          </a:p>
          <a:p>
            <a:pPr marL="0" indent="0">
              <a:spcBef>
                <a:spcPct val="0"/>
              </a:spcBef>
              <a:buNone/>
            </a:pPr>
            <a:endParaRPr lang="en-GB" sz="1800" b="1" dirty="0">
              <a:solidFill>
                <a:schemeClr val="tx1"/>
              </a:solidFill>
              <a:latin typeface="Arial" charset="0"/>
              <a:ea typeface="MS PGothic" charset="0"/>
              <a:cs typeface="Arial" charset="0"/>
            </a:endParaRPr>
          </a:p>
          <a:p>
            <a:pPr marL="0" indent="0">
              <a:spcBef>
                <a:spcPct val="0"/>
              </a:spcBef>
              <a:buNone/>
            </a:pPr>
            <a:r>
              <a:rPr lang="en-GB" sz="1800" b="1" dirty="0">
                <a:solidFill>
                  <a:schemeClr val="tx1"/>
                </a:solidFill>
                <a:latin typeface="Arial" charset="0"/>
                <a:ea typeface="MS PGothic" charset="0"/>
              </a:rPr>
              <a:t>Evident </a:t>
            </a:r>
            <a:r>
              <a:rPr lang="en-GB" sz="1800" b="1" dirty="0">
                <a:solidFill>
                  <a:schemeClr val="accent2"/>
                </a:solidFill>
                <a:latin typeface="Arial" charset="0"/>
                <a:ea typeface="MS PGothic" charset="0"/>
              </a:rPr>
              <a:t>shift from (only) co-operation to (more) competition</a:t>
            </a:r>
          </a:p>
          <a:p>
            <a:pPr>
              <a:spcBef>
                <a:spcPct val="0"/>
              </a:spcBef>
              <a:buFontTx/>
              <a:buAutoNum type="arabicPeriod"/>
            </a:pPr>
            <a:endParaRPr lang="en-GB" sz="1800" b="1" dirty="0">
              <a:solidFill>
                <a:schemeClr val="accent2"/>
              </a:solidFill>
              <a:latin typeface="Arial" charset="0"/>
              <a:ea typeface="MS PGothic" charset="0"/>
            </a:endParaRPr>
          </a:p>
          <a:p>
            <a:pPr marL="0" indent="0">
              <a:spcBef>
                <a:spcPct val="0"/>
              </a:spcBef>
              <a:buNone/>
            </a:pPr>
            <a:r>
              <a:rPr lang="en-GB" sz="1800" b="1" dirty="0">
                <a:solidFill>
                  <a:schemeClr val="accent2"/>
                </a:solidFill>
                <a:latin typeface="Arial" charset="0"/>
                <a:ea typeface="MS PGothic" charset="0"/>
              </a:rPr>
              <a:t>Numbers rising everywhere</a:t>
            </a:r>
            <a:r>
              <a:rPr lang="en-GB" sz="1800" b="1" dirty="0">
                <a:solidFill>
                  <a:schemeClr val="tx1"/>
                </a:solidFill>
                <a:latin typeface="Arial" charset="0"/>
                <a:ea typeface="MS PGothic" charset="0"/>
              </a:rPr>
              <a:t>, with challenge of quantity versus quality</a:t>
            </a:r>
          </a:p>
          <a:p>
            <a:pPr marL="0" indent="0">
              <a:spcBef>
                <a:spcPct val="0"/>
              </a:spcBef>
              <a:buNone/>
            </a:pPr>
            <a:endParaRPr lang="en-GB" sz="1800" b="1" dirty="0">
              <a:solidFill>
                <a:schemeClr val="tx1"/>
              </a:solidFill>
              <a:latin typeface="Arial" charset="0"/>
              <a:ea typeface="MS PGothic" charset="0"/>
            </a:endParaRPr>
          </a:p>
          <a:p>
            <a:pPr marL="0" indent="0">
              <a:spcBef>
                <a:spcPct val="0"/>
              </a:spcBef>
              <a:buNone/>
            </a:pPr>
            <a:r>
              <a:rPr lang="en-GB" sz="2400" b="1" dirty="0">
                <a:solidFill>
                  <a:schemeClr val="tx1"/>
                </a:solidFill>
                <a:latin typeface="Arial" charset="0"/>
                <a:ea typeface="MS PGothic" charset="0"/>
              </a:rPr>
              <a:t>Will the changing global climate impact those trends?</a:t>
            </a:r>
          </a:p>
          <a:p>
            <a:pPr>
              <a:spcBef>
                <a:spcPct val="0"/>
              </a:spcBef>
              <a:buFontTx/>
              <a:buAutoNum type="arabicPeriod"/>
            </a:pPr>
            <a:endParaRPr lang="en-US" sz="1800" b="1" dirty="0">
              <a:solidFill>
                <a:schemeClr val="tx1"/>
              </a:solidFill>
              <a:latin typeface="Arial" charset="0"/>
              <a:ea typeface="MS PGothic" charset="0"/>
            </a:endParaRPr>
          </a:p>
        </p:txBody>
      </p:sp>
      <p:sp>
        <p:nvSpPr>
          <p:cNvPr id="2" name="Footer Placeholder 1"/>
          <p:cNvSpPr>
            <a:spLocks noGrp="1"/>
          </p:cNvSpPr>
          <p:nvPr>
            <p:ph type="ftr" sz="quarter" idx="11"/>
          </p:nvPr>
        </p:nvSpPr>
        <p:spPr>
          <a:xfrm>
            <a:off x="4185920" y="6045201"/>
            <a:ext cx="4084320" cy="676275"/>
          </a:xfrm>
        </p:spPr>
        <p:txBody>
          <a:bodyPr/>
          <a:lstStyle/>
          <a:p>
            <a:r>
              <a:rPr lang="da-DK"/>
              <a:t>Why Internationalization? October 8 2020</a:t>
            </a:r>
            <a:endParaRPr lang="en-US" dirty="0"/>
          </a:p>
        </p:txBody>
      </p:sp>
    </p:spTree>
    <p:extLst>
      <p:ext uri="{BB962C8B-B14F-4D97-AF65-F5344CB8AC3E}">
        <p14:creationId xmlns:p14="http://schemas.microsoft.com/office/powerpoint/2010/main" val="972071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F23B3-8B35-CA43-A0A1-73108410F012}"/>
              </a:ext>
            </a:extLst>
          </p:cNvPr>
          <p:cNvSpPr>
            <a:spLocks noGrp="1"/>
          </p:cNvSpPr>
          <p:nvPr>
            <p:ph type="title"/>
          </p:nvPr>
        </p:nvSpPr>
        <p:spPr/>
        <p:txBody>
          <a:bodyPr/>
          <a:lstStyle/>
          <a:p>
            <a:r>
              <a:rPr lang="en-US" dirty="0"/>
              <a:t>Two components but one concept: Global Learning for All</a:t>
            </a:r>
          </a:p>
        </p:txBody>
      </p:sp>
      <p:sp>
        <p:nvSpPr>
          <p:cNvPr id="3" name="Content Placeholder 2">
            <a:extLst>
              <a:ext uri="{FF2B5EF4-FFF2-40B4-BE49-F238E27FC236}">
                <a16:creationId xmlns:a16="http://schemas.microsoft.com/office/drawing/2014/main" id="{4190F6E5-059D-5843-AFDB-EF32CD5BDC4D}"/>
              </a:ext>
            </a:extLst>
          </p:cNvPr>
          <p:cNvSpPr>
            <a:spLocks noGrp="1"/>
          </p:cNvSpPr>
          <p:nvPr>
            <p:ph sz="half" idx="1"/>
          </p:nvPr>
        </p:nvSpPr>
        <p:spPr/>
        <p:txBody>
          <a:bodyPr>
            <a:normAutofit fontScale="62500" lnSpcReduction="20000"/>
          </a:bodyPr>
          <a:lstStyle/>
          <a:p>
            <a:r>
              <a:rPr lang="en-US" sz="3600" b="1" dirty="0"/>
              <a:t>Internationalization Abroad</a:t>
            </a:r>
          </a:p>
          <a:p>
            <a:endParaRPr lang="en-US" sz="2600" b="1" dirty="0"/>
          </a:p>
          <a:p>
            <a:r>
              <a:rPr lang="en-US" sz="2600" b="1" dirty="0"/>
              <a:t>Student Degree Mobility</a:t>
            </a:r>
          </a:p>
          <a:p>
            <a:endParaRPr lang="en-US" sz="2600" b="1" dirty="0"/>
          </a:p>
          <a:p>
            <a:r>
              <a:rPr lang="en-US" sz="2600" b="1" dirty="0"/>
              <a:t>Student Credit Mobility</a:t>
            </a:r>
          </a:p>
          <a:p>
            <a:pPr marL="0" indent="0">
              <a:buNone/>
            </a:pPr>
            <a:endParaRPr lang="en-US" sz="2600" b="1" dirty="0"/>
          </a:p>
          <a:p>
            <a:r>
              <a:rPr lang="en-US" sz="2600" b="1" dirty="0"/>
              <a:t>Student short term Mobility</a:t>
            </a:r>
          </a:p>
          <a:p>
            <a:endParaRPr lang="en-US" sz="2600" b="1" dirty="0"/>
          </a:p>
          <a:p>
            <a:r>
              <a:rPr lang="en-US" sz="2600" b="1" dirty="0"/>
              <a:t>Staff Mobility</a:t>
            </a:r>
          </a:p>
          <a:p>
            <a:endParaRPr lang="en-US" sz="2600" b="1" dirty="0"/>
          </a:p>
          <a:p>
            <a:r>
              <a:rPr lang="en-US" sz="2600" b="1" dirty="0"/>
              <a:t>Program mobility</a:t>
            </a:r>
          </a:p>
          <a:p>
            <a:endParaRPr lang="en-US" dirty="0"/>
          </a:p>
        </p:txBody>
      </p:sp>
      <p:sp>
        <p:nvSpPr>
          <p:cNvPr id="4" name="Content Placeholder 3">
            <a:extLst>
              <a:ext uri="{FF2B5EF4-FFF2-40B4-BE49-F238E27FC236}">
                <a16:creationId xmlns:a16="http://schemas.microsoft.com/office/drawing/2014/main" id="{7E1C785A-32F6-D441-8C07-C2D5AF756C73}"/>
              </a:ext>
            </a:extLst>
          </p:cNvPr>
          <p:cNvSpPr>
            <a:spLocks noGrp="1"/>
          </p:cNvSpPr>
          <p:nvPr>
            <p:ph sz="half" idx="2"/>
          </p:nvPr>
        </p:nvSpPr>
        <p:spPr/>
        <p:txBody>
          <a:bodyPr>
            <a:normAutofit fontScale="62500" lnSpcReduction="20000"/>
          </a:bodyPr>
          <a:lstStyle/>
          <a:p>
            <a:r>
              <a:rPr lang="en-US" sz="3800" b="1" dirty="0"/>
              <a:t>Internationalization at Home</a:t>
            </a:r>
          </a:p>
          <a:p>
            <a:endParaRPr lang="en-US" dirty="0"/>
          </a:p>
          <a:p>
            <a:r>
              <a:rPr lang="en-US" sz="2600" b="1" dirty="0"/>
              <a:t>Campus internationalization</a:t>
            </a:r>
          </a:p>
          <a:p>
            <a:endParaRPr lang="en-US" sz="2600" b="1" dirty="0"/>
          </a:p>
          <a:p>
            <a:r>
              <a:rPr lang="en-US" sz="2600" b="1" dirty="0"/>
              <a:t>Internationalization of the Curriculum</a:t>
            </a:r>
          </a:p>
          <a:p>
            <a:endParaRPr lang="en-US" sz="2600" b="1" dirty="0"/>
          </a:p>
          <a:p>
            <a:r>
              <a:rPr lang="en-US" sz="2600" b="1" dirty="0"/>
              <a:t>Teaching and Learning</a:t>
            </a:r>
          </a:p>
          <a:p>
            <a:endParaRPr lang="en-US" sz="2600" b="1" dirty="0"/>
          </a:p>
          <a:p>
            <a:r>
              <a:rPr lang="en-US" sz="2600" b="1" dirty="0"/>
              <a:t>Joint Programs</a:t>
            </a:r>
          </a:p>
          <a:p>
            <a:endParaRPr lang="en-US" sz="2600" b="1" dirty="0"/>
          </a:p>
          <a:p>
            <a:r>
              <a:rPr lang="en-US" sz="2600" b="1" dirty="0"/>
              <a:t>Intercultural and international competences and learning outcomes </a:t>
            </a:r>
          </a:p>
          <a:p>
            <a:endParaRPr lang="en-US" dirty="0"/>
          </a:p>
        </p:txBody>
      </p:sp>
      <p:sp>
        <p:nvSpPr>
          <p:cNvPr id="5" name="Footer Placeholder 4">
            <a:extLst>
              <a:ext uri="{FF2B5EF4-FFF2-40B4-BE49-F238E27FC236}">
                <a16:creationId xmlns:a16="http://schemas.microsoft.com/office/drawing/2014/main" id="{1E6AF80C-7E10-AF4A-9AE7-00DC882B6034}"/>
              </a:ext>
            </a:extLst>
          </p:cNvPr>
          <p:cNvSpPr>
            <a:spLocks noGrp="1"/>
          </p:cNvSpPr>
          <p:nvPr>
            <p:ph type="ftr" sz="quarter" idx="11"/>
          </p:nvPr>
        </p:nvSpPr>
        <p:spPr/>
        <p:txBody>
          <a:bodyPr/>
          <a:lstStyle/>
          <a:p>
            <a:r>
              <a:rPr lang="en-US"/>
              <a:t>Why Internationalization? October 8 2020</a:t>
            </a:r>
          </a:p>
        </p:txBody>
      </p:sp>
    </p:spTree>
    <p:extLst>
      <p:ext uri="{BB962C8B-B14F-4D97-AF65-F5344CB8AC3E}">
        <p14:creationId xmlns:p14="http://schemas.microsoft.com/office/powerpoint/2010/main" val="13013072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normAutofit fontScale="90000"/>
          </a:bodyPr>
          <a:lstStyle/>
          <a:p>
            <a:r>
              <a:rPr lang="en-GB" dirty="0">
                <a:solidFill>
                  <a:srgbClr val="C00000"/>
                </a:solidFill>
                <a:latin typeface="Arial" charset="0"/>
                <a:ea typeface="MS PGothic" charset="0"/>
              </a:rPr>
              <a:t>Internationalization policies and strategies require answers to four questions</a:t>
            </a:r>
          </a:p>
        </p:txBody>
      </p:sp>
      <p:sp>
        <p:nvSpPr>
          <p:cNvPr id="20482" name="Content Placeholder 2"/>
          <p:cNvSpPr>
            <a:spLocks noGrp="1"/>
          </p:cNvSpPr>
          <p:nvPr>
            <p:ph idx="1"/>
          </p:nvPr>
        </p:nvSpPr>
        <p:spPr>
          <a:xfrm>
            <a:off x="2346325" y="2176464"/>
            <a:ext cx="7543800" cy="3692525"/>
          </a:xfrm>
        </p:spPr>
        <p:txBody>
          <a:bodyPr>
            <a:normAutofit lnSpcReduction="10000"/>
          </a:bodyPr>
          <a:lstStyle/>
          <a:p>
            <a:r>
              <a:rPr lang="en-GB" sz="2400" b="1" dirty="0">
                <a:solidFill>
                  <a:srgbClr val="C00000"/>
                </a:solidFill>
                <a:latin typeface="Arial" charset="0"/>
                <a:ea typeface="MS PGothic" charset="0"/>
              </a:rPr>
              <a:t>The Why</a:t>
            </a:r>
            <a:r>
              <a:rPr lang="en-GB" sz="2400" b="1" dirty="0">
                <a:latin typeface="Arial" charset="0"/>
                <a:ea typeface="MS PGothic" charset="0"/>
              </a:rPr>
              <a:t>, based on Internal and External Context analysis</a:t>
            </a:r>
          </a:p>
          <a:p>
            <a:endParaRPr lang="en-GB" sz="2400" b="1" dirty="0">
              <a:latin typeface="Arial" charset="0"/>
              <a:ea typeface="MS PGothic" charset="0"/>
            </a:endParaRPr>
          </a:p>
          <a:p>
            <a:r>
              <a:rPr lang="en-GB" sz="2400" b="1" dirty="0">
                <a:latin typeface="Arial" charset="0"/>
                <a:ea typeface="MS PGothic" charset="0"/>
              </a:rPr>
              <a:t>The What, program policies and strategies</a:t>
            </a:r>
          </a:p>
          <a:p>
            <a:endParaRPr lang="en-GB" sz="2400" b="1" dirty="0">
              <a:latin typeface="Arial" charset="0"/>
              <a:ea typeface="MS PGothic" charset="0"/>
            </a:endParaRPr>
          </a:p>
          <a:p>
            <a:r>
              <a:rPr lang="en-GB" sz="2400" b="1" dirty="0">
                <a:latin typeface="Arial" charset="0"/>
                <a:ea typeface="MS PGothic" charset="0"/>
              </a:rPr>
              <a:t>The How, organizational policies and strategies</a:t>
            </a:r>
          </a:p>
          <a:p>
            <a:endParaRPr lang="en-GB" sz="2400" b="1" dirty="0">
              <a:latin typeface="Arial" charset="0"/>
              <a:ea typeface="MS PGothic" charset="0"/>
            </a:endParaRPr>
          </a:p>
          <a:p>
            <a:r>
              <a:rPr lang="en-GB" sz="2400" b="1" dirty="0">
                <a:solidFill>
                  <a:srgbClr val="000000"/>
                </a:solidFill>
                <a:latin typeface="Arial" charset="0"/>
                <a:ea typeface="MS PGothic" charset="0"/>
              </a:rPr>
              <a:t>And the </a:t>
            </a:r>
            <a:r>
              <a:rPr lang="en-GB" sz="2400" b="1" dirty="0">
                <a:solidFill>
                  <a:srgbClr val="C00000"/>
                </a:solidFill>
                <a:latin typeface="Arial" charset="0"/>
                <a:ea typeface="MS PGothic" charset="0"/>
              </a:rPr>
              <a:t>Outcomes/Impact</a:t>
            </a:r>
            <a:endParaRPr lang="en-GB" sz="2400" b="1" dirty="0">
              <a:solidFill>
                <a:schemeClr val="accent2"/>
              </a:solidFill>
              <a:latin typeface="Arial" charset="0"/>
              <a:ea typeface="MS PGothic" charset="0"/>
            </a:endParaRPr>
          </a:p>
        </p:txBody>
      </p:sp>
      <p:sp>
        <p:nvSpPr>
          <p:cNvPr id="2" name="Footer Placeholder 1"/>
          <p:cNvSpPr>
            <a:spLocks noGrp="1"/>
          </p:cNvSpPr>
          <p:nvPr>
            <p:ph type="ftr" sz="quarter" idx="11"/>
          </p:nvPr>
        </p:nvSpPr>
        <p:spPr>
          <a:xfrm>
            <a:off x="4114800" y="6024881"/>
            <a:ext cx="3952240" cy="696595"/>
          </a:xfrm>
        </p:spPr>
        <p:txBody>
          <a:bodyPr/>
          <a:lstStyle/>
          <a:p>
            <a:r>
              <a:rPr lang="da-DK"/>
              <a:t>Why Internationalization? October 8 2020</a:t>
            </a:r>
            <a:endParaRPr lang="en-US" dirty="0"/>
          </a:p>
        </p:txBody>
      </p:sp>
    </p:spTree>
    <p:extLst>
      <p:ext uri="{BB962C8B-B14F-4D97-AF65-F5344CB8AC3E}">
        <p14:creationId xmlns:p14="http://schemas.microsoft.com/office/powerpoint/2010/main" val="318479379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a:xfrm>
            <a:off x="3444240" y="1067525"/>
            <a:ext cx="5303520" cy="5120640"/>
          </a:xfrm>
          <a:prstGeom prst="ellipse">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2164462" y="765145"/>
            <a:ext cx="2194560" cy="164592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dirty="0"/>
              <a:t>8. Reinforcement</a:t>
            </a:r>
          </a:p>
          <a:p>
            <a:r>
              <a:rPr lang="en-US" sz="1600" dirty="0"/>
              <a:t>Develop incentives, recognition, and rewards for faculty, staff, and student participation</a:t>
            </a:r>
          </a:p>
        </p:txBody>
      </p:sp>
      <p:sp>
        <p:nvSpPr>
          <p:cNvPr id="6" name="Rectangle 5"/>
          <p:cNvSpPr/>
          <p:nvPr/>
        </p:nvSpPr>
        <p:spPr>
          <a:xfrm>
            <a:off x="4998720" y="765145"/>
            <a:ext cx="2194560" cy="164592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dirty="0"/>
              <a:t>1. Analysis </a:t>
            </a:r>
            <a:r>
              <a:rPr lang="en-US"/>
              <a:t>of context</a:t>
            </a:r>
            <a:endParaRPr lang="en-US" dirty="0"/>
          </a:p>
          <a:p>
            <a:r>
              <a:rPr lang="en-US" sz="1600" dirty="0"/>
              <a:t>Analyze the external and internal context in policy documents and statements</a:t>
            </a:r>
          </a:p>
        </p:txBody>
      </p:sp>
      <p:sp>
        <p:nvSpPr>
          <p:cNvPr id="7" name="Rectangle 6"/>
          <p:cNvSpPr/>
          <p:nvPr/>
        </p:nvSpPr>
        <p:spPr>
          <a:xfrm>
            <a:off x="7837473" y="765145"/>
            <a:ext cx="2194560" cy="164592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dirty="0"/>
              <a:t>2. Awareness</a:t>
            </a:r>
          </a:p>
          <a:p>
            <a:r>
              <a:rPr lang="en-US" sz="1600" dirty="0"/>
              <a:t>Of need, purpose, and benefits of internationalization for students, staff, faculty, society</a:t>
            </a:r>
          </a:p>
        </p:txBody>
      </p:sp>
      <p:sp>
        <p:nvSpPr>
          <p:cNvPr id="8" name="Rectangle 7"/>
          <p:cNvSpPr/>
          <p:nvPr/>
        </p:nvSpPr>
        <p:spPr>
          <a:xfrm>
            <a:off x="2164462" y="2781332"/>
            <a:ext cx="2194560" cy="164592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dirty="0"/>
              <a:t>7. Review</a:t>
            </a:r>
          </a:p>
          <a:p>
            <a:r>
              <a:rPr lang="en-US" sz="1600" dirty="0"/>
              <a:t>Assess and enhance quality and impact of initiatives and progress of strategy</a:t>
            </a:r>
          </a:p>
        </p:txBody>
      </p:sp>
      <p:sp>
        <p:nvSpPr>
          <p:cNvPr id="9" name="Rectangle 8"/>
          <p:cNvSpPr/>
          <p:nvPr/>
        </p:nvSpPr>
        <p:spPr>
          <a:xfrm>
            <a:off x="4998720" y="2780759"/>
            <a:ext cx="2194560" cy="164592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dirty="0"/>
              <a:t>9. Integration effect</a:t>
            </a:r>
          </a:p>
          <a:p>
            <a:r>
              <a:rPr lang="en-US" sz="1600" dirty="0"/>
              <a:t>Impact on teaching, research and service function</a:t>
            </a:r>
          </a:p>
        </p:txBody>
      </p:sp>
      <p:sp>
        <p:nvSpPr>
          <p:cNvPr id="10" name="Rectangle 9"/>
          <p:cNvSpPr/>
          <p:nvPr/>
        </p:nvSpPr>
        <p:spPr>
          <a:xfrm>
            <a:off x="7837473" y="2780759"/>
            <a:ext cx="2194560" cy="164592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dirty="0"/>
              <a:t>3. Commitment</a:t>
            </a:r>
          </a:p>
          <a:p>
            <a:r>
              <a:rPr lang="en-US" sz="1600" dirty="0"/>
              <a:t>By senior administration, board of governors, faculty and staff, students</a:t>
            </a:r>
          </a:p>
        </p:txBody>
      </p:sp>
      <p:sp>
        <p:nvSpPr>
          <p:cNvPr id="11" name="Rectangle 10"/>
          <p:cNvSpPr/>
          <p:nvPr/>
        </p:nvSpPr>
        <p:spPr>
          <a:xfrm>
            <a:off x="2164462" y="4815187"/>
            <a:ext cx="2194560" cy="164592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dirty="0"/>
              <a:t>6. Implementation</a:t>
            </a:r>
          </a:p>
          <a:p>
            <a:r>
              <a:rPr lang="en-US" sz="1600" dirty="0"/>
              <a:t>Implementation of program and organization strategies</a:t>
            </a:r>
          </a:p>
        </p:txBody>
      </p:sp>
      <p:sp>
        <p:nvSpPr>
          <p:cNvPr id="12" name="Rectangle 11"/>
          <p:cNvSpPr/>
          <p:nvPr/>
        </p:nvSpPr>
        <p:spPr>
          <a:xfrm>
            <a:off x="4998720" y="4810187"/>
            <a:ext cx="2194560" cy="164592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dirty="0"/>
              <a:t>5. Operationalize</a:t>
            </a:r>
          </a:p>
          <a:p>
            <a:pPr marL="91440"/>
            <a:r>
              <a:rPr lang="en-US" sz="1600" dirty="0"/>
              <a:t>- Academic activities and services</a:t>
            </a:r>
          </a:p>
          <a:p>
            <a:pPr marL="91440"/>
            <a:r>
              <a:rPr lang="en-US" sz="1600" dirty="0"/>
              <a:t>- Organizational factors</a:t>
            </a:r>
          </a:p>
          <a:p>
            <a:pPr marL="91440"/>
            <a:r>
              <a:rPr lang="en-US" sz="1600" dirty="0"/>
              <a:t>- Use guiding principles</a:t>
            </a:r>
          </a:p>
        </p:txBody>
      </p:sp>
      <p:sp>
        <p:nvSpPr>
          <p:cNvPr id="13" name="Rectangle 12"/>
          <p:cNvSpPr/>
          <p:nvPr/>
        </p:nvSpPr>
        <p:spPr>
          <a:xfrm>
            <a:off x="7837473" y="4816469"/>
            <a:ext cx="2194560" cy="164592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dirty="0"/>
              <a:t>4. Planning</a:t>
            </a:r>
          </a:p>
          <a:p>
            <a:r>
              <a:rPr lang="en-US" sz="1600" dirty="0"/>
              <a:t>Identify needs and resources, purpose and objectives, priorities, strategies</a:t>
            </a:r>
          </a:p>
        </p:txBody>
      </p:sp>
      <p:sp>
        <p:nvSpPr>
          <p:cNvPr id="15" name="TextBox 14"/>
          <p:cNvSpPr txBox="1"/>
          <p:nvPr/>
        </p:nvSpPr>
        <p:spPr>
          <a:xfrm>
            <a:off x="4711969" y="190285"/>
            <a:ext cx="2768065" cy="369332"/>
          </a:xfrm>
          <a:prstGeom prst="rect">
            <a:avLst/>
          </a:prstGeom>
          <a:solidFill>
            <a:srgbClr val="FFFFFF"/>
          </a:solidFill>
          <a:ln w="19050" cmpd="sng">
            <a:solidFill>
              <a:srgbClr val="000000"/>
            </a:solidFill>
          </a:ln>
        </p:spPr>
        <p:txBody>
          <a:bodyPr wrap="none" rtlCol="0">
            <a:spAutoFit/>
          </a:bodyPr>
          <a:lstStyle/>
          <a:p>
            <a:pPr algn="ctr"/>
            <a:r>
              <a:rPr lang="en-US" dirty="0"/>
              <a:t>Internationalization Circle</a:t>
            </a:r>
          </a:p>
        </p:txBody>
      </p:sp>
      <p:cxnSp>
        <p:nvCxnSpPr>
          <p:cNvPr id="18" name="Straight Connector 17"/>
          <p:cNvCxnSpPr/>
          <p:nvPr/>
        </p:nvCxnSpPr>
        <p:spPr>
          <a:xfrm flipH="1">
            <a:off x="8919482" y="2423160"/>
            <a:ext cx="6561" cy="364506"/>
          </a:xfrm>
          <a:prstGeom prst="line">
            <a:avLst/>
          </a:prstGeom>
          <a:ln w="38100" cmpd="sng">
            <a:headEnd type="triangle" w="lg"/>
            <a:tailEnd type="triangle" w="lg"/>
          </a:ln>
          <a:effectLst/>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flipH="1">
            <a:off x="8916202" y="4438586"/>
            <a:ext cx="6561" cy="364506"/>
          </a:xfrm>
          <a:prstGeom prst="line">
            <a:avLst/>
          </a:prstGeom>
          <a:ln w="38100" cmpd="sng">
            <a:headEnd type="triangle" w="lg"/>
            <a:tailEnd type="triangle" w="lg"/>
          </a:ln>
          <a:effectLst/>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flipH="1">
            <a:off x="3250926" y="2416826"/>
            <a:ext cx="6561" cy="364506"/>
          </a:xfrm>
          <a:prstGeom prst="line">
            <a:avLst/>
          </a:prstGeom>
          <a:ln w="38100" cmpd="sng">
            <a:headEnd type="triangle" w="lg"/>
            <a:tailEnd type="triangle" w="lg"/>
          </a:ln>
          <a:effectLst/>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flipH="1">
            <a:off x="3244365" y="4438586"/>
            <a:ext cx="6561" cy="364506"/>
          </a:xfrm>
          <a:prstGeom prst="line">
            <a:avLst/>
          </a:prstGeom>
          <a:ln w="38100" cmpd="sng">
            <a:headEnd type="triangle" w="lg"/>
            <a:tailEnd type="triangle" w="lg"/>
          </a:ln>
          <a:effectLst/>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a:xfrm flipH="1">
            <a:off x="4371118" y="1491343"/>
            <a:ext cx="627603" cy="0"/>
          </a:xfrm>
          <a:prstGeom prst="line">
            <a:avLst/>
          </a:prstGeom>
          <a:ln w="38100" cmpd="sng">
            <a:solidFill>
              <a:srgbClr val="000000"/>
            </a:solidFill>
            <a:headEnd type="triangle" w="lg"/>
            <a:tailEnd type="triangle" w="lg"/>
          </a:ln>
          <a:effectLst/>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a:xfrm flipH="1">
            <a:off x="7205376" y="1491343"/>
            <a:ext cx="627603" cy="0"/>
          </a:xfrm>
          <a:prstGeom prst="line">
            <a:avLst/>
          </a:prstGeom>
          <a:ln w="38100" cmpd="sng">
            <a:solidFill>
              <a:srgbClr val="000000"/>
            </a:solidFill>
            <a:headEnd type="triangle" w="lg"/>
            <a:tailEnd type="triangle" w="lg"/>
          </a:ln>
          <a:effectLst/>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a:xfrm flipH="1">
            <a:off x="4371118" y="5780315"/>
            <a:ext cx="627603" cy="0"/>
          </a:xfrm>
          <a:prstGeom prst="line">
            <a:avLst/>
          </a:prstGeom>
          <a:ln w="38100" cmpd="sng">
            <a:solidFill>
              <a:srgbClr val="000000"/>
            </a:solidFill>
            <a:headEnd type="triangle" w="lg"/>
            <a:tailEnd type="triangle" w="lg"/>
          </a:ln>
          <a:effectLst/>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a:xfrm flipH="1">
            <a:off x="7209871" y="5780315"/>
            <a:ext cx="627603" cy="0"/>
          </a:xfrm>
          <a:prstGeom prst="line">
            <a:avLst/>
          </a:prstGeom>
          <a:ln w="38100" cmpd="sng">
            <a:solidFill>
              <a:srgbClr val="000000"/>
            </a:solidFill>
            <a:headEnd type="triangle" w="lg"/>
            <a:tailEnd type="triangle" w="lg"/>
          </a:ln>
          <a:effectLst/>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a:xfrm flipH="1">
            <a:off x="7205376" y="3603171"/>
            <a:ext cx="627603" cy="0"/>
          </a:xfrm>
          <a:prstGeom prst="line">
            <a:avLst/>
          </a:prstGeom>
          <a:ln w="38100" cmpd="sng">
            <a:solidFill>
              <a:srgbClr val="000000"/>
            </a:solidFill>
            <a:headEnd type="triangle" w="lg"/>
            <a:tailEnd type="triangle" w="lg"/>
          </a:ln>
          <a:effectLst/>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a:xfrm flipH="1">
            <a:off x="4359023" y="3603171"/>
            <a:ext cx="627603" cy="0"/>
          </a:xfrm>
          <a:prstGeom prst="line">
            <a:avLst/>
          </a:prstGeom>
          <a:ln w="38100" cmpd="sng">
            <a:solidFill>
              <a:srgbClr val="000000"/>
            </a:solidFill>
            <a:headEnd type="triangle" w="lg"/>
            <a:tailEnd type="triangle" w="lg"/>
          </a:ln>
          <a:effectLst/>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a:xfrm flipH="1">
            <a:off x="6088469" y="2423160"/>
            <a:ext cx="6561" cy="364506"/>
          </a:xfrm>
          <a:prstGeom prst="line">
            <a:avLst/>
          </a:prstGeom>
          <a:ln w="38100" cmpd="sng">
            <a:headEnd type="triangle" w="lg"/>
            <a:tailEnd type="triangle" w="lg"/>
          </a:ln>
          <a:effectLst/>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a:xfrm flipH="1">
            <a:off x="6088469" y="4438774"/>
            <a:ext cx="6561" cy="364506"/>
          </a:xfrm>
          <a:prstGeom prst="line">
            <a:avLst/>
          </a:prstGeom>
          <a:ln w="38100" cmpd="sng">
            <a:headEnd type="triangle" w="lg"/>
            <a:tailEnd type="triangle" w="lg"/>
          </a:ln>
          <a:effectLst/>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a:xfrm>
            <a:off x="4370147" y="2398971"/>
            <a:ext cx="616478" cy="376601"/>
          </a:xfrm>
          <a:prstGeom prst="line">
            <a:avLst/>
          </a:prstGeom>
          <a:ln w="38100" cmpd="sng">
            <a:headEnd type="triangle" w="lg"/>
            <a:tailEnd type="triangle" w="lg"/>
          </a:ln>
          <a:effectLst/>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a:xfrm>
            <a:off x="7208900" y="4426492"/>
            <a:ext cx="616478" cy="376601"/>
          </a:xfrm>
          <a:prstGeom prst="line">
            <a:avLst/>
          </a:prstGeom>
          <a:ln w="38100" cmpd="sng">
            <a:headEnd type="triangle" w="lg"/>
            <a:tailEnd type="triangle" w="lg"/>
          </a:ln>
          <a:effectLst/>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a:xfrm flipV="1">
            <a:off x="4359022" y="4438774"/>
            <a:ext cx="639698" cy="364318"/>
          </a:xfrm>
          <a:prstGeom prst="line">
            <a:avLst/>
          </a:prstGeom>
          <a:ln w="38100" cmpd="sng">
            <a:headEnd type="triangle" w="lg"/>
            <a:tailEnd type="triangle" w="lg"/>
          </a:ln>
          <a:effectLst/>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a:xfrm flipV="1">
            <a:off x="7185680" y="2398970"/>
            <a:ext cx="639698" cy="364318"/>
          </a:xfrm>
          <a:prstGeom prst="line">
            <a:avLst/>
          </a:prstGeom>
          <a:ln w="38100" cmpd="sng">
            <a:headEnd type="triangle" w="lg"/>
            <a:tailEnd type="triangle" w="lg"/>
          </a:ln>
          <a:effectLst/>
        </p:spPr>
        <p:style>
          <a:lnRef idx="2">
            <a:schemeClr val="dk1"/>
          </a:lnRef>
          <a:fillRef idx="0">
            <a:schemeClr val="dk1"/>
          </a:fillRef>
          <a:effectRef idx="1">
            <a:schemeClr val="dk1"/>
          </a:effectRef>
          <a:fontRef idx="minor">
            <a:schemeClr val="tx1"/>
          </a:fontRef>
        </p:style>
      </p:cxnSp>
      <p:sp>
        <p:nvSpPr>
          <p:cNvPr id="2" name="Footer Placeholder 1"/>
          <p:cNvSpPr>
            <a:spLocks noGrp="1"/>
          </p:cNvSpPr>
          <p:nvPr>
            <p:ph type="ftr" sz="quarter" idx="11"/>
          </p:nvPr>
        </p:nvSpPr>
        <p:spPr>
          <a:xfrm>
            <a:off x="3257486" y="6289041"/>
            <a:ext cx="5490274" cy="432435"/>
          </a:xfrm>
        </p:spPr>
        <p:txBody>
          <a:bodyPr/>
          <a:lstStyle/>
          <a:p>
            <a:r>
              <a:rPr lang="fr-FR"/>
              <a:t>Why Internationalization? October 8 2020</a:t>
            </a:r>
            <a:endParaRPr lang="en-US" dirty="0"/>
          </a:p>
        </p:txBody>
      </p:sp>
    </p:spTree>
    <p:extLst>
      <p:ext uri="{BB962C8B-B14F-4D97-AF65-F5344CB8AC3E}">
        <p14:creationId xmlns:p14="http://schemas.microsoft.com/office/powerpoint/2010/main" val="54882919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b="1" dirty="0" err="1"/>
              <a:t>Defining</a:t>
            </a:r>
            <a:r>
              <a:rPr lang="nl-NL" b="1" dirty="0"/>
              <a:t> </a:t>
            </a:r>
            <a:r>
              <a:rPr lang="nl-NL" b="1" dirty="0" err="1"/>
              <a:t>Internationalization</a:t>
            </a:r>
            <a:r>
              <a:rPr lang="nl-NL" b="1" dirty="0"/>
              <a:t> of </a:t>
            </a:r>
            <a:r>
              <a:rPr lang="nl-NL" b="1" dirty="0" err="1"/>
              <a:t>Higher</a:t>
            </a:r>
            <a:r>
              <a:rPr lang="nl-NL" b="1" dirty="0"/>
              <a:t> </a:t>
            </a:r>
            <a:r>
              <a:rPr lang="nl-NL" b="1" dirty="0" err="1"/>
              <a:t>Education</a:t>
            </a:r>
            <a:endParaRPr lang="en-US" b="1" dirty="0"/>
          </a:p>
        </p:txBody>
      </p:sp>
      <p:sp>
        <p:nvSpPr>
          <p:cNvPr id="3" name="Content Placeholder 2"/>
          <p:cNvSpPr>
            <a:spLocks noGrp="1"/>
          </p:cNvSpPr>
          <p:nvPr>
            <p:ph idx="1"/>
          </p:nvPr>
        </p:nvSpPr>
        <p:spPr>
          <a:xfrm>
            <a:off x="2402018" y="1971041"/>
            <a:ext cx="7543800" cy="4310178"/>
          </a:xfrm>
        </p:spPr>
        <p:txBody>
          <a:bodyPr>
            <a:normAutofit fontScale="92500" lnSpcReduction="20000"/>
          </a:bodyPr>
          <a:lstStyle/>
          <a:p>
            <a:pPr>
              <a:spcBef>
                <a:spcPct val="0"/>
              </a:spcBef>
              <a:buNone/>
            </a:pPr>
            <a:r>
              <a:rPr lang="en-GB" sz="2600" dirty="0">
                <a:solidFill>
                  <a:schemeClr val="accent2"/>
                </a:solidFill>
                <a:latin typeface="Arial Black" pitchFamily="34" charset="0"/>
              </a:rPr>
              <a:t>Reflects increased awareness that</a:t>
            </a:r>
          </a:p>
          <a:p>
            <a:pPr>
              <a:spcBef>
                <a:spcPct val="0"/>
              </a:spcBef>
              <a:buNone/>
            </a:pPr>
            <a:endParaRPr lang="en-GB" sz="2600" dirty="0">
              <a:solidFill>
                <a:schemeClr val="accent2"/>
              </a:solidFill>
              <a:latin typeface="Arial Black" pitchFamily="34" charset="0"/>
            </a:endParaRPr>
          </a:p>
          <a:p>
            <a:pPr>
              <a:spcBef>
                <a:spcPct val="0"/>
              </a:spcBef>
              <a:buClr>
                <a:schemeClr val="accent2"/>
              </a:buClr>
              <a:buFont typeface="Wingdings" pitchFamily="2" charset="2"/>
              <a:buChar char="§"/>
            </a:pPr>
            <a:r>
              <a:rPr lang="en-GB" sz="2600" b="1" dirty="0" err="1">
                <a:solidFill>
                  <a:schemeClr val="tx1"/>
                </a:solidFill>
                <a:cs typeface="Arial" charset="0"/>
              </a:rPr>
              <a:t>IoHE</a:t>
            </a:r>
            <a:r>
              <a:rPr lang="en-GB" sz="2600" b="1" dirty="0">
                <a:solidFill>
                  <a:schemeClr val="tx1"/>
                </a:solidFill>
                <a:cs typeface="Arial" charset="0"/>
              </a:rPr>
              <a:t> must become more inclusive and less elitist</a:t>
            </a:r>
          </a:p>
          <a:p>
            <a:pPr>
              <a:spcBef>
                <a:spcPct val="0"/>
              </a:spcBef>
              <a:buClr>
                <a:schemeClr val="accent2"/>
              </a:buClr>
              <a:buFont typeface="Wingdings" pitchFamily="2" charset="2"/>
              <a:buChar char="§"/>
            </a:pPr>
            <a:endParaRPr lang="en-GB" sz="2600" b="1" dirty="0">
              <a:solidFill>
                <a:schemeClr val="tx1"/>
              </a:solidFill>
              <a:cs typeface="Arial" charset="0"/>
            </a:endParaRPr>
          </a:p>
          <a:p>
            <a:pPr>
              <a:spcBef>
                <a:spcPct val="0"/>
              </a:spcBef>
              <a:buClr>
                <a:schemeClr val="accent2"/>
              </a:buClr>
              <a:buFont typeface="Wingdings" pitchFamily="2" charset="2"/>
              <a:buChar char="§"/>
            </a:pPr>
            <a:r>
              <a:rPr lang="en-GB" sz="2600" b="1" dirty="0">
                <a:solidFill>
                  <a:schemeClr val="tx1"/>
                </a:solidFill>
                <a:cs typeface="Arial" charset="0"/>
              </a:rPr>
              <a:t>Mobility must become an integral part of the internationalized curriculum that ensures internationalisation for all</a:t>
            </a:r>
          </a:p>
          <a:p>
            <a:pPr>
              <a:spcBef>
                <a:spcPct val="0"/>
              </a:spcBef>
              <a:buClr>
                <a:schemeClr val="accent2"/>
              </a:buClr>
              <a:buFont typeface="Wingdings" pitchFamily="2" charset="2"/>
              <a:buChar char="§"/>
            </a:pPr>
            <a:endParaRPr lang="en-GB" sz="2600" dirty="0">
              <a:solidFill>
                <a:schemeClr val="bg2"/>
              </a:solidFill>
              <a:cs typeface="Arial" charset="0"/>
            </a:endParaRPr>
          </a:p>
          <a:p>
            <a:pPr marL="0" indent="0">
              <a:spcBef>
                <a:spcPct val="0"/>
              </a:spcBef>
              <a:buClr>
                <a:schemeClr val="accent2"/>
              </a:buClr>
              <a:buNone/>
            </a:pPr>
            <a:r>
              <a:rPr lang="en-GB" sz="2600" dirty="0">
                <a:solidFill>
                  <a:schemeClr val="accent2"/>
                </a:solidFill>
                <a:latin typeface="Arial Black" pitchFamily="34" charset="0"/>
              </a:rPr>
              <a:t>Re-emphasises that</a:t>
            </a:r>
          </a:p>
          <a:p>
            <a:pPr marL="0" indent="0">
              <a:spcBef>
                <a:spcPct val="0"/>
              </a:spcBef>
              <a:buClr>
                <a:schemeClr val="accent2"/>
              </a:buClr>
              <a:buNone/>
            </a:pPr>
            <a:endParaRPr lang="en-GB" sz="2600" dirty="0">
              <a:solidFill>
                <a:schemeClr val="bg2"/>
              </a:solidFill>
              <a:cs typeface="Arial" charset="0"/>
            </a:endParaRPr>
          </a:p>
          <a:p>
            <a:pPr>
              <a:spcBef>
                <a:spcPct val="0"/>
              </a:spcBef>
              <a:buClr>
                <a:schemeClr val="accent2"/>
              </a:buClr>
              <a:buFont typeface="Wingdings" pitchFamily="2" charset="2"/>
              <a:buChar char="§"/>
            </a:pPr>
            <a:r>
              <a:rPr lang="en-GB" sz="2600" b="1" dirty="0">
                <a:solidFill>
                  <a:schemeClr val="tx1"/>
                </a:solidFill>
                <a:cs typeface="Arial" charset="0"/>
              </a:rPr>
              <a:t>Internationalization is not a goal in itself, but a means to enhance quality</a:t>
            </a:r>
          </a:p>
          <a:p>
            <a:pPr>
              <a:spcBef>
                <a:spcPct val="0"/>
              </a:spcBef>
              <a:buClr>
                <a:schemeClr val="accent2"/>
              </a:buClr>
              <a:buFont typeface="Wingdings" pitchFamily="2" charset="2"/>
              <a:buChar char="§"/>
            </a:pPr>
            <a:endParaRPr lang="en-GB" sz="2600" b="1" dirty="0">
              <a:solidFill>
                <a:schemeClr val="tx1"/>
              </a:solidFill>
              <a:cs typeface="Arial" charset="0"/>
            </a:endParaRPr>
          </a:p>
          <a:p>
            <a:pPr>
              <a:spcBef>
                <a:spcPct val="0"/>
              </a:spcBef>
              <a:buClr>
                <a:schemeClr val="accent2"/>
              </a:buClr>
              <a:buFont typeface="Wingdings" pitchFamily="2" charset="2"/>
              <a:buChar char="§"/>
            </a:pPr>
            <a:r>
              <a:rPr lang="en-GB" sz="2600" b="1" dirty="0">
                <a:solidFill>
                  <a:schemeClr val="tx1"/>
                </a:solidFill>
                <a:cs typeface="Arial" charset="0"/>
              </a:rPr>
              <a:t>Should not focus solely on economic rationales</a:t>
            </a:r>
            <a:endParaRPr lang="it-IT" sz="2600" b="1" dirty="0">
              <a:solidFill>
                <a:schemeClr val="tx1"/>
              </a:solidFill>
            </a:endParaRPr>
          </a:p>
          <a:p>
            <a:endParaRPr lang="en-US" dirty="0"/>
          </a:p>
        </p:txBody>
      </p:sp>
      <p:sp>
        <p:nvSpPr>
          <p:cNvPr id="4" name="Footer Placeholder 3"/>
          <p:cNvSpPr>
            <a:spLocks noGrp="1"/>
          </p:cNvSpPr>
          <p:nvPr>
            <p:ph type="ftr" sz="quarter" idx="11"/>
          </p:nvPr>
        </p:nvSpPr>
        <p:spPr>
          <a:xfrm>
            <a:off x="3810000" y="6116321"/>
            <a:ext cx="4378960" cy="605155"/>
          </a:xfrm>
        </p:spPr>
        <p:txBody>
          <a:bodyPr/>
          <a:lstStyle/>
          <a:p>
            <a:r>
              <a:rPr lang="da-DK"/>
              <a:t>Why Internationalization? October 8 2020</a:t>
            </a:r>
            <a:endParaRPr lang="en-US" dirty="0"/>
          </a:p>
        </p:txBody>
      </p:sp>
    </p:spTree>
    <p:extLst>
      <p:ext uri="{BB962C8B-B14F-4D97-AF65-F5344CB8AC3E}">
        <p14:creationId xmlns:p14="http://schemas.microsoft.com/office/powerpoint/2010/main" val="168674843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FA122-F734-4548-B6E1-63EBE4C9F919}"/>
              </a:ext>
            </a:extLst>
          </p:cNvPr>
          <p:cNvSpPr>
            <a:spLocks noGrp="1"/>
          </p:cNvSpPr>
          <p:nvPr>
            <p:ph type="title"/>
          </p:nvPr>
        </p:nvSpPr>
        <p:spPr/>
        <p:txBody>
          <a:bodyPr/>
          <a:lstStyle/>
          <a:p>
            <a:r>
              <a:rPr lang="en-US" dirty="0"/>
              <a:t>Updated definition</a:t>
            </a:r>
          </a:p>
        </p:txBody>
      </p:sp>
      <p:sp>
        <p:nvSpPr>
          <p:cNvPr id="3" name="Content Placeholder 2">
            <a:extLst>
              <a:ext uri="{FF2B5EF4-FFF2-40B4-BE49-F238E27FC236}">
                <a16:creationId xmlns:a16="http://schemas.microsoft.com/office/drawing/2014/main" id="{52A88331-1A77-564C-89E5-4D94688A4CBA}"/>
              </a:ext>
            </a:extLst>
          </p:cNvPr>
          <p:cNvSpPr>
            <a:spLocks noGrp="1"/>
          </p:cNvSpPr>
          <p:nvPr>
            <p:ph idx="1"/>
          </p:nvPr>
        </p:nvSpPr>
        <p:spPr/>
        <p:txBody>
          <a:bodyPr>
            <a:normAutofit fontScale="92500" lnSpcReduction="20000"/>
          </a:bodyPr>
          <a:lstStyle/>
          <a:p>
            <a:r>
              <a:rPr lang="en-GB" sz="4000" b="1" dirty="0">
                <a:solidFill>
                  <a:schemeClr val="tx1"/>
                </a:solidFill>
                <a:latin typeface="Arial" charset="0"/>
                <a:ea typeface="MS PGothic" charset="0"/>
                <a:cs typeface="Arial" charset="0"/>
              </a:rPr>
              <a:t>The </a:t>
            </a:r>
            <a:r>
              <a:rPr lang="en-GB" sz="4000" b="1" dirty="0">
                <a:solidFill>
                  <a:srgbClr val="000090"/>
                </a:solidFill>
                <a:latin typeface="Arial" charset="0"/>
                <a:ea typeface="MS PGothic" charset="0"/>
                <a:cs typeface="Arial" charset="0"/>
              </a:rPr>
              <a:t>intentional</a:t>
            </a:r>
            <a:r>
              <a:rPr lang="en-GB" sz="4000" b="1" dirty="0">
                <a:solidFill>
                  <a:schemeClr val="accent1"/>
                </a:solidFill>
                <a:latin typeface="Arial" charset="0"/>
                <a:ea typeface="MS PGothic" charset="0"/>
                <a:cs typeface="Arial" charset="0"/>
              </a:rPr>
              <a:t> </a:t>
            </a:r>
            <a:r>
              <a:rPr lang="en-GB" sz="4000" b="1" dirty="0">
                <a:solidFill>
                  <a:schemeClr val="tx1"/>
                </a:solidFill>
                <a:latin typeface="Arial" charset="0"/>
                <a:ea typeface="MS PGothic" charset="0"/>
                <a:cs typeface="Arial" charset="0"/>
              </a:rPr>
              <a:t>process of integrating an international, intercultural or global dimension into the purpose, functions and delivery of post-secondary education, </a:t>
            </a:r>
            <a:r>
              <a:rPr lang="en-GB" sz="4000" b="1" dirty="0">
                <a:solidFill>
                  <a:srgbClr val="000090"/>
                </a:solidFill>
                <a:latin typeface="Arial" charset="0"/>
                <a:ea typeface="MS PGothic" charset="0"/>
                <a:cs typeface="Arial" charset="0"/>
              </a:rPr>
              <a:t>in order to enhance the quality of education and research for all students and staff and to make a meaningful contribution to society </a:t>
            </a:r>
          </a:p>
          <a:p>
            <a:endParaRPr lang="en-US" dirty="0"/>
          </a:p>
        </p:txBody>
      </p:sp>
      <p:sp>
        <p:nvSpPr>
          <p:cNvPr id="4" name="Text Placeholder 3">
            <a:extLst>
              <a:ext uri="{FF2B5EF4-FFF2-40B4-BE49-F238E27FC236}">
                <a16:creationId xmlns:a16="http://schemas.microsoft.com/office/drawing/2014/main" id="{BD8DDDBF-3EC5-154E-B136-9A24A0674B76}"/>
              </a:ext>
            </a:extLst>
          </p:cNvPr>
          <p:cNvSpPr>
            <a:spLocks noGrp="1"/>
          </p:cNvSpPr>
          <p:nvPr>
            <p:ph type="body" sz="half" idx="2"/>
          </p:nvPr>
        </p:nvSpPr>
        <p:spPr/>
        <p:txBody>
          <a:bodyPr/>
          <a:lstStyle/>
          <a:p>
            <a:endParaRPr lang="en-GB" sz="1600" b="1" dirty="0">
              <a:latin typeface="Arial" charset="0"/>
              <a:ea typeface="MS PGothic" charset="0"/>
              <a:cs typeface="Arial" charset="0"/>
            </a:endParaRPr>
          </a:p>
          <a:p>
            <a:endParaRPr lang="en-GB" sz="1600" b="1" dirty="0">
              <a:latin typeface="Arial" charset="0"/>
              <a:ea typeface="MS PGothic" charset="0"/>
              <a:cs typeface="Arial" charset="0"/>
            </a:endParaRPr>
          </a:p>
          <a:p>
            <a:endParaRPr lang="en-GB" sz="1600" b="1" dirty="0">
              <a:latin typeface="Arial" charset="0"/>
              <a:ea typeface="MS PGothic" charset="0"/>
              <a:cs typeface="Arial" charset="0"/>
            </a:endParaRPr>
          </a:p>
          <a:p>
            <a:r>
              <a:rPr lang="en-GB" sz="1600" b="1" dirty="0">
                <a:latin typeface="Arial" charset="0"/>
                <a:ea typeface="MS PGothic" charset="0"/>
                <a:cs typeface="Arial" charset="0"/>
              </a:rPr>
              <a:t>(de Wit et al, 2015, European Parliament Study) </a:t>
            </a:r>
          </a:p>
          <a:p>
            <a:endParaRPr lang="en-US" dirty="0"/>
          </a:p>
        </p:txBody>
      </p:sp>
      <p:sp>
        <p:nvSpPr>
          <p:cNvPr id="5" name="Footer Placeholder 4">
            <a:extLst>
              <a:ext uri="{FF2B5EF4-FFF2-40B4-BE49-F238E27FC236}">
                <a16:creationId xmlns:a16="http://schemas.microsoft.com/office/drawing/2014/main" id="{6D1CDDAC-B45A-534B-9D2A-9A67189A087F}"/>
              </a:ext>
            </a:extLst>
          </p:cNvPr>
          <p:cNvSpPr>
            <a:spLocks noGrp="1"/>
          </p:cNvSpPr>
          <p:nvPr>
            <p:ph type="ftr" sz="quarter" idx="11"/>
          </p:nvPr>
        </p:nvSpPr>
        <p:spPr/>
        <p:txBody>
          <a:bodyPr/>
          <a:lstStyle/>
          <a:p>
            <a:r>
              <a:rPr lang="en-US"/>
              <a:t>Why Internationalization? October 8 2020</a:t>
            </a:r>
          </a:p>
        </p:txBody>
      </p:sp>
    </p:spTree>
    <p:extLst>
      <p:ext uri="{BB962C8B-B14F-4D97-AF65-F5344CB8AC3E}">
        <p14:creationId xmlns:p14="http://schemas.microsoft.com/office/powerpoint/2010/main" val="59590942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Retrospect">
  <a:themeElements>
    <a:clrScheme name="CIHE Standard">
      <a:dk1>
        <a:srgbClr val="000000"/>
      </a:dk1>
      <a:lt1>
        <a:srgbClr val="FFFFFF"/>
      </a:lt1>
      <a:dk2>
        <a:srgbClr val="696464"/>
      </a:dk2>
      <a:lt2>
        <a:srgbClr val="E9E5DC"/>
      </a:lt2>
      <a:accent1>
        <a:srgbClr val="B19C6C"/>
      </a:accent1>
      <a:accent2>
        <a:srgbClr val="890F0C"/>
      </a:accent2>
      <a:accent3>
        <a:srgbClr val="A28E6A"/>
      </a:accent3>
      <a:accent4>
        <a:srgbClr val="956251"/>
      </a:accent4>
      <a:accent5>
        <a:srgbClr val="918485"/>
      </a:accent5>
      <a:accent6>
        <a:srgbClr val="855D5D"/>
      </a:accent6>
      <a:hlink>
        <a:srgbClr val="CC9900"/>
      </a:hlink>
      <a:folHlink>
        <a:srgbClr val="96A9A9"/>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4151</TotalTime>
  <Words>919</Words>
  <Application>Microsoft Macintosh PowerPoint</Application>
  <PresentationFormat>Widescreen</PresentationFormat>
  <Paragraphs>127</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MS PGothic</vt:lpstr>
      <vt:lpstr>Arial</vt:lpstr>
      <vt:lpstr>Arial Black</vt:lpstr>
      <vt:lpstr>Calibri</vt:lpstr>
      <vt:lpstr>Cambria</vt:lpstr>
      <vt:lpstr>Cambria Regular</vt:lpstr>
      <vt:lpstr>Wingdings</vt:lpstr>
      <vt:lpstr>Retrospect</vt:lpstr>
      <vt:lpstr>“Why Internationalization? Shifting contexts and shifting values ask for new rationales for internationalization”</vt:lpstr>
      <vt:lpstr>Misconception about Internationalization </vt:lpstr>
      <vt:lpstr>Internationalization in Higher Education</vt:lpstr>
      <vt:lpstr>Key Global Trends in Internationalization</vt:lpstr>
      <vt:lpstr>Two components but one concept: Global Learning for All</vt:lpstr>
      <vt:lpstr>Internationalization policies and strategies require answers to four questions</vt:lpstr>
      <vt:lpstr>PowerPoint Presentation</vt:lpstr>
      <vt:lpstr>Defining Internationalization of Higher Education</vt:lpstr>
      <vt:lpstr>Updated definition</vt:lpstr>
      <vt:lpstr>Requirements for the next decade post Covid-19</vt:lpstr>
      <vt:lpstr>These are the key questions for internationalization in higher education in these challenging times</vt:lpstr>
      <vt:lpstr>In other words (De Wit and Leask, 2019, p. 1)</vt:lpstr>
      <vt:lpstr>Thank you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Microsoft Office User</dc:creator>
  <cp:lastModifiedBy>Microsoft Office User</cp:lastModifiedBy>
  <cp:revision>51</cp:revision>
  <dcterms:created xsi:type="dcterms:W3CDTF">2019-11-04T18:36:48Z</dcterms:created>
  <dcterms:modified xsi:type="dcterms:W3CDTF">2020-10-07T11:15:06Z</dcterms:modified>
</cp:coreProperties>
</file>