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0" r:id="rId3"/>
    <p:sldId id="283" r:id="rId4"/>
    <p:sldId id="268" r:id="rId5"/>
    <p:sldId id="271" r:id="rId6"/>
    <p:sldId id="263" r:id="rId7"/>
    <p:sldId id="269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5" r:id="rId17"/>
  </p:sldIdLst>
  <p:sldSz cx="12192000" cy="6858000"/>
  <p:notesSz cx="6669088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. Paulussen" initials="JP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26C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2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5348"/>
          </a:xfrm>
          <a:prstGeom prst="rect">
            <a:avLst/>
          </a:prstGeom>
        </p:spPr>
        <p:txBody>
          <a:bodyPr vert="horz" lIns="90114" tIns="45057" rIns="90114" bIns="4505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5348"/>
          </a:xfrm>
          <a:prstGeom prst="rect">
            <a:avLst/>
          </a:prstGeom>
        </p:spPr>
        <p:txBody>
          <a:bodyPr vert="horz" lIns="90114" tIns="45057" rIns="90114" bIns="45057" rtlCol="0"/>
          <a:lstStyle>
            <a:lvl1pPr algn="r">
              <a:defRPr sz="1200"/>
            </a:lvl1pPr>
          </a:lstStyle>
          <a:p>
            <a:fld id="{1CF90584-950E-4D3F-9C91-C6A39D04056A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18"/>
            <a:ext cx="2889938" cy="495347"/>
          </a:xfrm>
          <a:prstGeom prst="rect">
            <a:avLst/>
          </a:prstGeom>
        </p:spPr>
        <p:txBody>
          <a:bodyPr vert="horz" lIns="90114" tIns="45057" rIns="90114" bIns="4505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377318"/>
            <a:ext cx="2889938" cy="495347"/>
          </a:xfrm>
          <a:prstGeom prst="rect">
            <a:avLst/>
          </a:prstGeom>
        </p:spPr>
        <p:txBody>
          <a:bodyPr vert="horz" lIns="90114" tIns="45057" rIns="90114" bIns="45057" rtlCol="0" anchor="b"/>
          <a:lstStyle>
            <a:lvl1pPr algn="r">
              <a:defRPr sz="1200"/>
            </a:lvl1pPr>
          </a:lstStyle>
          <a:p>
            <a:fld id="{19B1EFA3-5F7E-43AF-88C7-89A3729FF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5649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5348"/>
          </a:xfrm>
          <a:prstGeom prst="rect">
            <a:avLst/>
          </a:prstGeom>
        </p:spPr>
        <p:txBody>
          <a:bodyPr vert="horz" lIns="90114" tIns="45057" rIns="90114" bIns="4505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5348"/>
          </a:xfrm>
          <a:prstGeom prst="rect">
            <a:avLst/>
          </a:prstGeom>
        </p:spPr>
        <p:txBody>
          <a:bodyPr vert="horz" lIns="90114" tIns="45057" rIns="90114" bIns="45057" rtlCol="0"/>
          <a:lstStyle>
            <a:lvl1pPr algn="r">
              <a:defRPr sz="1200"/>
            </a:lvl1pPr>
          </a:lstStyle>
          <a:p>
            <a:fld id="{09A2102D-3568-4A3B-824A-4B7BB9157C2B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4650" y="1235075"/>
            <a:ext cx="5919788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114" tIns="45057" rIns="90114" bIns="4505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51219"/>
            <a:ext cx="5335270" cy="3887361"/>
          </a:xfrm>
          <a:prstGeom prst="rect">
            <a:avLst/>
          </a:prstGeom>
        </p:spPr>
        <p:txBody>
          <a:bodyPr vert="horz" lIns="90114" tIns="45057" rIns="90114" bIns="4505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8"/>
            <a:ext cx="2889938" cy="495347"/>
          </a:xfrm>
          <a:prstGeom prst="rect">
            <a:avLst/>
          </a:prstGeom>
        </p:spPr>
        <p:txBody>
          <a:bodyPr vert="horz" lIns="90114" tIns="45057" rIns="90114" bIns="4505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377318"/>
            <a:ext cx="2889938" cy="495347"/>
          </a:xfrm>
          <a:prstGeom prst="rect">
            <a:avLst/>
          </a:prstGeom>
        </p:spPr>
        <p:txBody>
          <a:bodyPr vert="horz" lIns="90114" tIns="45057" rIns="90114" bIns="45057" rtlCol="0" anchor="b"/>
          <a:lstStyle>
            <a:lvl1pPr algn="r">
              <a:defRPr sz="1200"/>
            </a:lvl1pPr>
          </a:lstStyle>
          <a:p>
            <a:fld id="{5E1C8E45-FD25-4965-8D81-E47228EB0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130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1C8E45-FD25-4965-8D81-E47228EB057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5811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1C8E45-FD25-4965-8D81-E47228EB0572}" type="slidenum">
              <a:rPr lang="en-US" smtClean="0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1775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F1E78-34A1-47B3-AA73-44DFB4650CAD}" type="datetime1">
              <a:rPr lang="en-US" smtClean="0"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LOEx, Landelijk Overleg Examencommissies lerarenopleidingen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D115B-8432-4209-848D-15F66683A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601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939D6-C5FA-4D2C-A5C0-4CB52F6DF647}" type="datetime1">
              <a:rPr lang="en-US" smtClean="0"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LOEx, Landelijk Overleg Examencommissies lerarenopleidingen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D115B-8432-4209-848D-15F66683A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089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393E-457C-4115-9449-5C38D06D1C57}" type="datetime1">
              <a:rPr lang="en-US" smtClean="0"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LOEx, Landelijk Overleg Examencommissies lerarenopleidingen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D115B-8432-4209-848D-15F66683A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951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E76F5-C6E9-45C6-B386-ADAAA949D031}" type="datetime1">
              <a:rPr lang="en-US" smtClean="0"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LOEx, Landelijk Overleg Examencommissies lerarenopleidingen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D115B-8432-4209-848D-15F66683A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859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7017A-707E-4368-BCB1-9A7FA4C2019F}" type="datetime1">
              <a:rPr lang="en-US" smtClean="0"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LOEx, Landelijk Overleg Examencommissies lerarenopleidingen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D115B-8432-4209-848D-15F66683A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918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1ECA4-49EF-4851-98CB-16F8FCC5B5AE}" type="datetime1">
              <a:rPr lang="en-US" smtClean="0"/>
              <a:t>4/10/2017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LOEx, Landelijk Overleg Examencommissies lerarenopleidingen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D115B-8432-4209-848D-15F66683A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313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1B427-531B-452E-B88E-EC68705C4C16}" type="datetime1">
              <a:rPr lang="en-US" smtClean="0"/>
              <a:t>4/10/2017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LOEx, Landelijk Overleg Examencommissies lerarenopleidingen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D115B-8432-4209-848D-15F66683A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95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6CD35-4952-4927-A41F-512B63AF381B}" type="datetime1">
              <a:rPr lang="en-US" smtClean="0"/>
              <a:t>4/10/2017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LOEx, Landelijk Overleg Examencommissies lerarenopleidingen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D115B-8432-4209-848D-15F66683A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334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536D6-272A-4D95-A593-113071B5CF86}" type="datetime1">
              <a:rPr lang="en-US" smtClean="0"/>
              <a:t>4/10/2017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LOEx, Landelijk Overleg Examencommissies lerarenopleidingen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D115B-8432-4209-848D-15F66683A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165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B6380-C9D0-4F11-83FB-EA24A64EF5EB}" type="datetime1">
              <a:rPr lang="en-US" smtClean="0"/>
              <a:t>4/10/2017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LOEx, Landelijk Overleg Examencommissies lerarenopleidingen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D115B-8432-4209-848D-15F66683A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041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2EED0-D5E0-48B3-8BF6-198AE1986C08}" type="datetime1">
              <a:rPr lang="en-US" smtClean="0"/>
              <a:t>4/10/2017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LOEx, Landelijk Overleg Examencommissies lerarenopleidingen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D115B-8432-4209-848D-15F66683A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751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10567-05D2-462A-A528-C86515B64581}" type="datetime1">
              <a:rPr lang="en-US" smtClean="0"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LOEx, Landelijk Overleg Examencommissies lerarenopleidingen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CD115B-8432-4209-848D-15F66683A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71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L.zijlstra@hva.n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hyperlink" Target="mailto:gils@10vdl.n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/>
            </a:r>
            <a:br>
              <a:rPr lang="nl-NL" dirty="0" smtClean="0"/>
            </a:br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>
                <a:solidFill>
                  <a:schemeClr val="accent6">
                    <a:lumMod val="75000"/>
                  </a:schemeClr>
                </a:solidFill>
              </a:rPr>
              <a:t>thema 1: </a:t>
            </a:r>
            <a:r>
              <a:rPr lang="nl-NL" b="1" dirty="0" smtClean="0">
                <a:solidFill>
                  <a:schemeClr val="accent6">
                    <a:lumMod val="75000"/>
                  </a:schemeClr>
                </a:solidFill>
              </a:rPr>
              <a:t>Werken aan kwaliteit, </a:t>
            </a:r>
            <a:r>
              <a:rPr lang="nl-NL" sz="2700" b="1" dirty="0">
                <a:solidFill>
                  <a:schemeClr val="accent6">
                    <a:lumMod val="75000"/>
                  </a:schemeClr>
                </a:solidFill>
              </a:rPr>
              <a:t>Workshop 32 </a:t>
            </a:r>
            <a:r>
              <a:rPr lang="nl-NL" sz="2700" b="1" dirty="0" smtClean="0"/>
              <a:t/>
            </a:r>
            <a:br>
              <a:rPr lang="nl-NL" sz="2700" b="1" dirty="0" smtClean="0"/>
            </a:br>
            <a:r>
              <a:rPr lang="en-US" sz="2400" dirty="0" err="1" smtClean="0"/>
              <a:t>Jaarcongres</a:t>
            </a:r>
            <a:r>
              <a:rPr lang="en-US" sz="2400" dirty="0" smtClean="0"/>
              <a:t> </a:t>
            </a:r>
            <a:r>
              <a:rPr lang="en-US" sz="2400" dirty="0" err="1"/>
              <a:t>Vereniging</a:t>
            </a:r>
            <a:r>
              <a:rPr lang="en-US" sz="2400" dirty="0"/>
              <a:t> </a:t>
            </a:r>
            <a:r>
              <a:rPr lang="en-US" sz="2400" dirty="0" err="1"/>
              <a:t>Hogescholen</a:t>
            </a:r>
            <a:r>
              <a:rPr lang="en-US" sz="2400" dirty="0"/>
              <a:t> 2017 </a:t>
            </a:r>
            <a:r>
              <a:rPr lang="nl-NL" dirty="0"/>
              <a:t/>
            </a:r>
            <a:br>
              <a:rPr lang="nl-NL" dirty="0"/>
            </a:br>
            <a:r>
              <a:rPr lang="nl-NL" b="1" dirty="0" smtClean="0"/>
              <a:t/>
            </a:r>
            <a:br>
              <a:rPr lang="nl-NL" b="1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solidFill>
            <a:schemeClr val="accent2"/>
          </a:solidFill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nl-NL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Succesfactoren en valkuilen bij </a:t>
            </a:r>
            <a:r>
              <a:rPr lang="nl-NL" i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instellingsoverstijgende</a:t>
            </a:r>
            <a:r>
              <a:rPr lang="nl-NL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samenwerking van examencommissies</a:t>
            </a:r>
            <a:r>
              <a:rPr lang="nl-NL" dirty="0"/>
              <a:t/>
            </a:r>
            <a:br>
              <a:rPr lang="nl-NL" dirty="0"/>
            </a:br>
            <a:endParaRPr lang="nl-NL" dirty="0" smtClean="0"/>
          </a:p>
          <a:p>
            <a:pPr marL="0" indent="0" algn="ctr">
              <a:buNone/>
            </a:pPr>
            <a:endParaRPr lang="nl-NL" dirty="0" smtClean="0"/>
          </a:p>
          <a:p>
            <a:pPr marL="0" indent="0" algn="ctr">
              <a:buNone/>
            </a:pPr>
            <a:endParaRPr lang="nl-NL" sz="2400" dirty="0"/>
          </a:p>
          <a:p>
            <a:pPr marL="0" indent="0" algn="ctr">
              <a:buNone/>
            </a:pPr>
            <a:endParaRPr lang="nl-NL" sz="2400" dirty="0" smtClean="0"/>
          </a:p>
          <a:p>
            <a:pPr marL="0" indent="0" algn="ctr">
              <a:buNone/>
            </a:pPr>
            <a:endParaRPr lang="nl-NL" sz="2400" dirty="0" smtClean="0"/>
          </a:p>
          <a:p>
            <a:pPr marL="0" indent="0" algn="ctr">
              <a:buNone/>
            </a:pPr>
            <a:endParaRPr lang="nl-NL" sz="2400" dirty="0" smtClean="0"/>
          </a:p>
          <a:p>
            <a:pPr marL="0" indent="0">
              <a:buNone/>
            </a:pPr>
            <a:r>
              <a:rPr lang="nl-NL" sz="2400" dirty="0" smtClean="0"/>
              <a:t>Liesbeth Zijlstra </a:t>
            </a:r>
            <a:r>
              <a:rPr lang="nl-NL" sz="1800" dirty="0" smtClean="0"/>
              <a:t>voorzitter </a:t>
            </a:r>
            <a:r>
              <a:rPr lang="nl-NL" sz="1800" dirty="0" err="1" smtClean="0"/>
              <a:t>LOEx</a:t>
            </a:r>
            <a:r>
              <a:rPr lang="nl-NL" sz="1800" dirty="0" smtClean="0"/>
              <a:t>, voorzitter Beraad examencommissies HvA</a:t>
            </a:r>
          </a:p>
          <a:p>
            <a:pPr marL="0" indent="0">
              <a:buNone/>
            </a:pPr>
            <a:r>
              <a:rPr lang="nl-NL" sz="2400" dirty="0" smtClean="0"/>
              <a:t>Noor van Gils</a:t>
            </a:r>
            <a:r>
              <a:rPr lang="nl-NL" sz="1800" dirty="0" smtClean="0"/>
              <a:t>, programmabureau 10voordeleraar (VH)</a:t>
            </a:r>
          </a:p>
          <a:p>
            <a:pPr marL="0" indent="0" algn="ctr">
              <a:buNone/>
            </a:pPr>
            <a:endParaRPr lang="nl-NL" sz="2400" dirty="0" smtClean="0"/>
          </a:p>
        </p:txBody>
      </p:sp>
      <p:pic>
        <p:nvPicPr>
          <p:cNvPr id="7" name="Afbeelding 1" descr="logo_Vereniging Hogescholen_RGB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6925" y="893763"/>
            <a:ext cx="1666875" cy="752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Afbeelding 4"/>
          <p:cNvPicPr/>
          <p:nvPr/>
        </p:nvPicPr>
        <p:blipFill rotWithShape="1">
          <a:blip r:embed="rId4"/>
          <a:srcRect l="20112" t="40695" r="46863" b="18938"/>
          <a:stretch/>
        </p:blipFill>
        <p:spPr bwMode="auto">
          <a:xfrm>
            <a:off x="3721994" y="2798955"/>
            <a:ext cx="3953424" cy="227484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err="1" smtClean="0"/>
              <a:t>LOEx</a:t>
            </a:r>
            <a:r>
              <a:rPr lang="nl-NL" dirty="0" smtClean="0"/>
              <a:t>, Landelijk Overleg Examencommissies lerarenopleidingen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D115B-8432-4209-848D-15F66683A88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530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5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Stelling 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34861"/>
            <a:ext cx="10515600" cy="4351338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pPr marL="0" indent="0">
              <a:buNone/>
            </a:pPr>
            <a:endParaRPr lang="nl-NL" altLang="en-US" dirty="0" smtClean="0">
              <a:solidFill>
                <a:srgbClr val="1F497D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l-NL" altLang="en-US" dirty="0">
              <a:solidFill>
                <a:srgbClr val="1F497D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nl-NL" altLang="en-US" i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Het is beter samenwerking te zoeken met </a:t>
            </a:r>
          </a:p>
          <a:p>
            <a:pPr marL="0" indent="0" algn="ctr">
              <a:buNone/>
            </a:pPr>
            <a:r>
              <a:rPr lang="nl-NL" altLang="en-US" dirty="0" smtClean="0">
                <a:solidFill>
                  <a:srgbClr val="1F497D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twee of drie </a:t>
            </a:r>
            <a:r>
              <a:rPr lang="nl-NL" altLang="en-US" dirty="0">
                <a:solidFill>
                  <a:srgbClr val="1F497D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andere </a:t>
            </a:r>
            <a:r>
              <a:rPr lang="nl-NL" altLang="en-US" dirty="0" smtClean="0">
                <a:solidFill>
                  <a:srgbClr val="1F497D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examencommissies </a:t>
            </a:r>
            <a:r>
              <a:rPr lang="nl-NL" altLang="en-US" dirty="0">
                <a:solidFill>
                  <a:srgbClr val="1F497D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(regionaal) </a:t>
            </a:r>
            <a:endParaRPr lang="nl-NL" altLang="en-US" dirty="0" smtClean="0">
              <a:solidFill>
                <a:srgbClr val="1F497D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nl-NL" altLang="en-US" i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dan</a:t>
            </a:r>
            <a:endParaRPr lang="nl-NL" altLang="en-US" dirty="0">
              <a:solidFill>
                <a:srgbClr val="1F497D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r>
              <a:rPr lang="nl-NL" altLang="en-US" dirty="0" smtClean="0">
                <a:solidFill>
                  <a:srgbClr val="1F497D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een </a:t>
            </a:r>
            <a:r>
              <a:rPr lang="nl-NL" altLang="en-US" dirty="0">
                <a:solidFill>
                  <a:srgbClr val="1F497D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landelijk overleg </a:t>
            </a:r>
            <a:r>
              <a:rPr lang="nl-NL" altLang="en-US" dirty="0" smtClean="0">
                <a:solidFill>
                  <a:srgbClr val="1F497D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te </a:t>
            </a:r>
            <a:r>
              <a:rPr lang="nl-NL" altLang="en-US" dirty="0">
                <a:solidFill>
                  <a:srgbClr val="1F497D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starten.</a:t>
            </a:r>
            <a:endParaRPr lang="en-US" altLang="en-US" sz="1800" dirty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LOEx, Landelijk Overleg Examencommissies lerarenopleidingen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D115B-8432-4209-848D-15F66683A889}" type="slidenum">
              <a:rPr lang="en-US" smtClean="0"/>
              <a:t>10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09685" y="500556"/>
            <a:ext cx="1707028" cy="1054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381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5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Stelling 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pPr marL="0" lvl="0" indent="0" algn="ctr">
              <a:buNone/>
            </a:pPr>
            <a:endParaRPr lang="nl-NL" altLang="en-US" dirty="0">
              <a:solidFill>
                <a:srgbClr val="1F497D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r>
              <a:rPr lang="nl-NL" altLang="en-US" sz="4000" dirty="0" smtClean="0">
                <a:solidFill>
                  <a:srgbClr val="1F497D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Alles </a:t>
            </a:r>
            <a:r>
              <a:rPr lang="nl-NL" altLang="en-US" sz="4000" dirty="0">
                <a:solidFill>
                  <a:srgbClr val="1F497D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kost tijd en dus geld. </a:t>
            </a:r>
            <a:endParaRPr lang="nl-NL" altLang="en-US" sz="4000" dirty="0" smtClean="0">
              <a:solidFill>
                <a:srgbClr val="1F497D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r>
              <a:rPr lang="nl-NL" altLang="en-US" sz="4000" dirty="0" smtClean="0">
                <a:solidFill>
                  <a:srgbClr val="1F497D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Het </a:t>
            </a:r>
            <a:r>
              <a:rPr lang="nl-NL" altLang="en-US" sz="4000" dirty="0">
                <a:solidFill>
                  <a:srgbClr val="1F497D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opzetten van een landelijk overleg </a:t>
            </a:r>
            <a:endParaRPr lang="nl-NL" altLang="en-US" sz="4000" dirty="0" smtClean="0">
              <a:solidFill>
                <a:srgbClr val="1F497D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r>
              <a:rPr lang="nl-NL" altLang="en-US" sz="4000" dirty="0" smtClean="0">
                <a:solidFill>
                  <a:srgbClr val="1F497D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zal </a:t>
            </a:r>
            <a:r>
              <a:rPr lang="nl-NL" altLang="en-US" sz="4000" dirty="0">
                <a:solidFill>
                  <a:srgbClr val="1F497D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op financiële grenzen stuiten </a:t>
            </a:r>
            <a:endParaRPr lang="nl-NL" altLang="en-US" sz="4000" dirty="0" smtClean="0">
              <a:solidFill>
                <a:srgbClr val="1F497D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r>
              <a:rPr lang="nl-NL" altLang="en-US" sz="4000" dirty="0" smtClean="0">
                <a:solidFill>
                  <a:srgbClr val="1F497D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en </a:t>
            </a:r>
            <a:r>
              <a:rPr lang="nl-NL" altLang="en-US" sz="4000" dirty="0">
                <a:solidFill>
                  <a:srgbClr val="1F497D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dus niet van de grond komen.</a:t>
            </a:r>
            <a:endParaRPr lang="en-US" altLang="en-US" sz="40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LOEx, Landelijk Overleg Examencommissies lerarenopleidingen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D115B-8432-4209-848D-15F66683A889}" type="slidenum">
              <a:rPr lang="en-US" smtClean="0"/>
              <a:t>11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81977" y="500556"/>
            <a:ext cx="1707028" cy="1054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983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5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Stelling 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endParaRPr lang="nl-NL" dirty="0" smtClean="0"/>
          </a:p>
          <a:p>
            <a:pPr marL="0" lvl="0" indent="0" algn="ctr">
              <a:buNone/>
            </a:pPr>
            <a:r>
              <a:rPr lang="nl-NL" altLang="en-US" sz="4000" dirty="0" smtClean="0">
                <a:solidFill>
                  <a:srgbClr val="1F497D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Een </a:t>
            </a:r>
            <a:r>
              <a:rPr lang="nl-NL" altLang="en-US" sz="4000" dirty="0">
                <a:solidFill>
                  <a:srgbClr val="1F497D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landelijk overleg is een </a:t>
            </a:r>
            <a:r>
              <a:rPr lang="nl-NL" altLang="en-US" sz="4000" dirty="0" smtClean="0">
                <a:solidFill>
                  <a:srgbClr val="1F497D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kans en een risico</a:t>
            </a:r>
            <a:r>
              <a:rPr lang="nl-NL" altLang="en-US" sz="4000" dirty="0">
                <a:solidFill>
                  <a:srgbClr val="1F497D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:</a:t>
            </a:r>
            <a:r>
              <a:rPr lang="nl-NL" altLang="en-US" sz="4000" dirty="0" smtClean="0">
                <a:solidFill>
                  <a:srgbClr val="1F497D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</a:p>
          <a:p>
            <a:pPr marL="0" lvl="0" indent="0" algn="ctr">
              <a:buNone/>
            </a:pPr>
            <a:r>
              <a:rPr lang="nl-NL" altLang="en-US" sz="4000" dirty="0">
                <a:solidFill>
                  <a:srgbClr val="1F497D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h</a:t>
            </a:r>
            <a:r>
              <a:rPr lang="nl-NL" altLang="en-US" sz="4000" dirty="0" smtClean="0">
                <a:solidFill>
                  <a:srgbClr val="1F497D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et </a:t>
            </a:r>
            <a:r>
              <a:rPr lang="nl-NL" altLang="en-US" sz="4000" dirty="0">
                <a:solidFill>
                  <a:srgbClr val="1F497D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kan leiden tot </a:t>
            </a:r>
            <a:endParaRPr lang="nl-NL" altLang="en-US" sz="4000" dirty="0" smtClean="0">
              <a:solidFill>
                <a:srgbClr val="1F497D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r>
              <a:rPr lang="nl-NL" altLang="en-US" sz="4000" dirty="0" smtClean="0">
                <a:solidFill>
                  <a:srgbClr val="1F497D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inperking </a:t>
            </a:r>
            <a:r>
              <a:rPr lang="nl-NL" altLang="en-US" sz="4000" dirty="0">
                <a:solidFill>
                  <a:srgbClr val="1F497D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van de vrijheid van </a:t>
            </a:r>
            <a:r>
              <a:rPr lang="nl-NL" altLang="en-US" sz="4000" dirty="0" smtClean="0">
                <a:solidFill>
                  <a:srgbClr val="1F497D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examencommissies</a:t>
            </a:r>
            <a:endParaRPr lang="en-US" altLang="en-US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1F497D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en/of </a:t>
            </a:r>
            <a:r>
              <a:rPr lang="nl-NL" sz="4000" dirty="0">
                <a:solidFill>
                  <a:srgbClr val="1F497D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tot </a:t>
            </a:r>
          </a:p>
          <a:p>
            <a:pPr marL="0" indent="0" algn="ctr">
              <a:buNone/>
            </a:pPr>
            <a:r>
              <a:rPr lang="nl-NL" sz="4000" dirty="0">
                <a:solidFill>
                  <a:srgbClr val="1F497D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versterking van examencommissies</a:t>
            </a:r>
            <a:endParaRPr lang="en-US" sz="4000" dirty="0">
              <a:solidFill>
                <a:srgbClr val="1F497D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err="1" smtClean="0"/>
              <a:t>LOEx</a:t>
            </a:r>
            <a:r>
              <a:rPr lang="nl-NL" dirty="0" smtClean="0"/>
              <a:t>, Landelijk Overleg Examencommissies lerarenopleidingen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D115B-8432-4209-848D-15F66683A889}" type="slidenum">
              <a:rPr lang="en-US" smtClean="0"/>
              <a:t>12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09685" y="500556"/>
            <a:ext cx="1707028" cy="1054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480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50000"/>
            </a:schemeClr>
          </a:solidFill>
        </p:spPr>
        <p:txBody>
          <a:bodyPr/>
          <a:lstStyle/>
          <a:p>
            <a:pPr algn="ctr"/>
            <a:r>
              <a:rPr lang="nl-NL" dirty="0" smtClean="0">
                <a:solidFill>
                  <a:schemeClr val="bg1"/>
                </a:solidFill>
              </a:rPr>
              <a:t>Stelling 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endParaRPr lang="nl-NL" dirty="0" smtClean="0"/>
          </a:p>
          <a:p>
            <a:pPr marL="0" lvl="0" indent="0" algn="ctr">
              <a:buNone/>
            </a:pPr>
            <a:r>
              <a:rPr lang="nl-NL" altLang="en-US" sz="3600" dirty="0" smtClean="0">
                <a:solidFill>
                  <a:srgbClr val="1F497D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Voor </a:t>
            </a:r>
            <a:r>
              <a:rPr lang="nl-NL" altLang="en-US" sz="3600" dirty="0">
                <a:solidFill>
                  <a:srgbClr val="1F497D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een goed landelijk overleg </a:t>
            </a:r>
            <a:endParaRPr lang="nl-NL" altLang="en-US" sz="3600" dirty="0" smtClean="0">
              <a:solidFill>
                <a:srgbClr val="1F497D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r>
              <a:rPr lang="nl-NL" altLang="en-US" sz="3600" dirty="0" smtClean="0">
                <a:solidFill>
                  <a:srgbClr val="1F497D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is </a:t>
            </a:r>
            <a:r>
              <a:rPr lang="nl-NL" altLang="en-US" sz="3600" dirty="0">
                <a:solidFill>
                  <a:srgbClr val="1F497D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een externe prikkel </a:t>
            </a:r>
            <a:endParaRPr lang="nl-NL" altLang="en-US" sz="3600" dirty="0" smtClean="0">
              <a:solidFill>
                <a:srgbClr val="1F497D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r>
              <a:rPr lang="nl-NL" altLang="en-US" sz="3600" dirty="0" smtClean="0">
                <a:solidFill>
                  <a:srgbClr val="1F497D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zoals </a:t>
            </a:r>
            <a:r>
              <a:rPr lang="nl-NL" altLang="en-US" sz="3600" dirty="0">
                <a:solidFill>
                  <a:srgbClr val="1F497D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een Landelijke Kennistoets </a:t>
            </a:r>
            <a:endParaRPr lang="nl-NL" altLang="en-US" sz="3600" dirty="0" smtClean="0">
              <a:solidFill>
                <a:srgbClr val="1F497D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r>
              <a:rPr lang="nl-NL" altLang="en-US" sz="3600" dirty="0" smtClean="0">
                <a:solidFill>
                  <a:srgbClr val="1F497D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of </a:t>
            </a:r>
          </a:p>
          <a:p>
            <a:pPr marL="0" lvl="0" indent="0" algn="ctr">
              <a:buNone/>
            </a:pPr>
            <a:r>
              <a:rPr lang="nl-NL" altLang="en-US" sz="3600" dirty="0" smtClean="0">
                <a:solidFill>
                  <a:srgbClr val="1F497D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BKE/SKE-certificering </a:t>
            </a:r>
          </a:p>
          <a:p>
            <a:pPr marL="0" lvl="0" indent="0" algn="ctr">
              <a:buNone/>
            </a:pPr>
            <a:r>
              <a:rPr lang="nl-NL" altLang="en-US" sz="3600" dirty="0" smtClean="0">
                <a:solidFill>
                  <a:srgbClr val="1F497D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nodig</a:t>
            </a:r>
            <a:r>
              <a:rPr lang="nl-NL" altLang="en-US" sz="3600" dirty="0">
                <a:solidFill>
                  <a:srgbClr val="1F497D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. </a:t>
            </a:r>
            <a:endParaRPr lang="en-US" altLang="en-US" sz="36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LOEx, Landelijk Overleg Examencommissies lerarenopleidingen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D115B-8432-4209-848D-15F66683A889}" type="slidenum">
              <a:rPr lang="en-US" smtClean="0"/>
              <a:t>13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09686" y="500556"/>
            <a:ext cx="1707028" cy="1054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7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pPr algn="ctr"/>
            <a:r>
              <a:rPr lang="nl-NL" sz="4000" dirty="0" smtClean="0"/>
              <a:t>Groepsopdracht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endParaRPr lang="nl-NL" dirty="0" smtClean="0"/>
          </a:p>
          <a:p>
            <a:r>
              <a:rPr lang="nl-NL" dirty="0" smtClean="0"/>
              <a:t>Bespreek in de groep </a:t>
            </a:r>
            <a:r>
              <a:rPr lang="nl-NL" dirty="0" err="1" smtClean="0"/>
              <a:t>a.h.v</a:t>
            </a:r>
            <a:r>
              <a:rPr lang="nl-NL" dirty="0" smtClean="0"/>
              <a:t>. de startvragen het thema van  </a:t>
            </a:r>
            <a:r>
              <a:rPr lang="nl-NL" dirty="0" err="1" smtClean="0"/>
              <a:t>instellingsoverstijgende</a:t>
            </a:r>
            <a:r>
              <a:rPr lang="nl-NL" dirty="0" smtClean="0"/>
              <a:t> samenwerking tussen examencommissies</a:t>
            </a:r>
            <a:br>
              <a:rPr lang="nl-NL" dirty="0" smtClean="0"/>
            </a:br>
            <a:endParaRPr lang="nl-NL" dirty="0" smtClean="0"/>
          </a:p>
          <a:p>
            <a:r>
              <a:rPr lang="nl-NL" dirty="0" smtClean="0"/>
              <a:t>Noteer per vraag kort de bevindingen en mogelijke vervolgvragen</a:t>
            </a:r>
            <a:br>
              <a:rPr lang="nl-NL" dirty="0" smtClean="0"/>
            </a:br>
            <a:endParaRPr lang="nl-NL" dirty="0" smtClean="0"/>
          </a:p>
          <a:p>
            <a:r>
              <a:rPr lang="nl-NL" dirty="0" smtClean="0"/>
              <a:t>Spreek af wie desgevraagd kort de uitkomsten plenair zal benoemen met het oog op kennisdeling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LOEx, Landelijk Overleg Examencommissies lerarenopleidingen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D115B-8432-4209-848D-15F66683A889}" type="slidenum">
              <a:rPr lang="en-US" smtClean="0"/>
              <a:t>14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91213" y="500556"/>
            <a:ext cx="1707028" cy="1054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41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>
            <a:normAutofit/>
          </a:bodyPr>
          <a:lstStyle/>
          <a:p>
            <a:pPr algn="ctr"/>
            <a:r>
              <a:rPr lang="nl-NL" sz="4000" dirty="0"/>
              <a:t>Groepsopdracht: </a:t>
            </a:r>
            <a:r>
              <a:rPr lang="nl-NL" sz="4000" dirty="0" smtClean="0"/>
              <a:t>startvragen </a:t>
            </a:r>
            <a:br>
              <a:rPr lang="nl-NL" sz="4000" dirty="0" smtClean="0"/>
            </a:br>
            <a:r>
              <a:rPr lang="nl-NL" sz="4000" dirty="0" smtClean="0"/>
              <a:t>samenwerking</a:t>
            </a:r>
            <a:endParaRPr lang="en-US" sz="40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77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nl-NL" dirty="0"/>
              <a:t>Zijn er prikkels/stimulansen om tot samenwerking te </a:t>
            </a:r>
            <a:r>
              <a:rPr lang="nl-NL" dirty="0" smtClean="0"/>
              <a:t>komen?</a:t>
            </a:r>
            <a:r>
              <a:rPr lang="en-US" dirty="0"/>
              <a:t/>
            </a:r>
            <a:br>
              <a:rPr lang="en-US" dirty="0"/>
            </a:br>
            <a:r>
              <a:rPr lang="nl-NL" dirty="0" smtClean="0"/>
              <a:t>Zo </a:t>
            </a:r>
            <a:r>
              <a:rPr lang="nl-NL" dirty="0"/>
              <a:t>ja, welke, zo nee, waarom zou je dan een landelijk overleg willen</a:t>
            </a:r>
            <a:r>
              <a:rPr lang="nl-NL" dirty="0" smtClean="0"/>
              <a:t>?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nl-NL" dirty="0"/>
              <a:t>Is er al een netwerk/overleg/samenwerkingsverband? Kan dat uitgebouwd worden?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Wie </a:t>
            </a:r>
            <a:r>
              <a:rPr lang="nl-NL" dirty="0"/>
              <a:t>zou het initiatief moeten nemen voor een landelijk overleg? 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Wie </a:t>
            </a:r>
            <a:r>
              <a:rPr lang="nl-NL" dirty="0"/>
              <a:t>zou daarna de kartrekker moeten worden?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 </a:t>
            </a:r>
            <a:r>
              <a:rPr lang="nl-NL" dirty="0" smtClean="0"/>
              <a:t>Wat </a:t>
            </a:r>
            <a:r>
              <a:rPr lang="nl-NL" dirty="0"/>
              <a:t>zouden de wensen zijn? Wat is de missie van het samenwerkingsverband?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Waarom </a:t>
            </a:r>
            <a:r>
              <a:rPr lang="nl-NL" dirty="0"/>
              <a:t>kies je voor </a:t>
            </a:r>
            <a:r>
              <a:rPr lang="nl-NL" dirty="0" smtClean="0"/>
              <a:t>examencommissies buiten </a:t>
            </a:r>
            <a:r>
              <a:rPr lang="nl-NL" dirty="0"/>
              <a:t>de instelling en ga je niet meer samenwerken met examencommissies </a:t>
            </a:r>
            <a:r>
              <a:rPr lang="nl-NL" dirty="0" smtClean="0"/>
              <a:t>binnen </a:t>
            </a:r>
            <a:r>
              <a:rPr lang="nl-NL" dirty="0"/>
              <a:t>de eigen instelling? Is wel duidelijk waar de grens van een landelijk overleg zou moeten liggen? Welke opleidingen horen er wel en welke horen er niet bij</a:t>
            </a:r>
            <a:r>
              <a:rPr lang="nl-NL" dirty="0" smtClean="0"/>
              <a:t>? 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 </a:t>
            </a:r>
            <a:r>
              <a:rPr lang="nl-NL" dirty="0" smtClean="0"/>
              <a:t>Hoe </a:t>
            </a:r>
            <a:r>
              <a:rPr lang="nl-NL" dirty="0"/>
              <a:t>zou de facilitering geregeld kunnen worden? Denk aan gemaakte uren, onkosten e.d. 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 </a:t>
            </a:r>
            <a:r>
              <a:rPr lang="nl-NL" dirty="0" smtClean="0"/>
              <a:t>Wie/welke </a:t>
            </a:r>
            <a:r>
              <a:rPr lang="nl-NL" dirty="0"/>
              <a:t>instanties heb je nodig om het samenwerkingsverband te verwezenlijken?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err="1" smtClean="0"/>
              <a:t>LOEx</a:t>
            </a:r>
            <a:r>
              <a:rPr lang="nl-NL" dirty="0" smtClean="0"/>
              <a:t>, Landelijk Overleg Examencommissies lerarenopleidingen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D115B-8432-4209-848D-15F66683A889}" type="slidenum">
              <a:rPr lang="en-US" smtClean="0"/>
              <a:t>15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54268" y="500556"/>
            <a:ext cx="1707028" cy="1054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504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NL" dirty="0" smtClean="0"/>
              <a:t/>
            </a:r>
            <a:br>
              <a:rPr lang="nl-NL" dirty="0" smtClean="0"/>
            </a:br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b="1" dirty="0" smtClean="0">
                <a:solidFill>
                  <a:schemeClr val="accent6">
                    <a:lumMod val="75000"/>
                  </a:schemeClr>
                </a:solidFill>
              </a:rPr>
              <a:t>Professionele netwerken: nog vragen?</a:t>
            </a:r>
            <a:br>
              <a:rPr lang="nl-NL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nl-NL" b="1" dirty="0" smtClean="0"/>
              <a:t/>
            </a:r>
            <a:br>
              <a:rPr lang="nl-NL" b="1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990600" y="1819502"/>
            <a:ext cx="5181600" cy="4351338"/>
          </a:xfrm>
          <a:solidFill>
            <a:schemeClr val="accent2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3600" b="1" dirty="0"/>
              <a:t>Liesbeth </a:t>
            </a:r>
            <a:r>
              <a:rPr lang="nl-NL" sz="3600" b="1" dirty="0" smtClean="0"/>
              <a:t>Zijlstra</a:t>
            </a:r>
            <a:endParaRPr lang="nl-NL" sz="3600" dirty="0" smtClean="0"/>
          </a:p>
          <a:p>
            <a:pPr marL="0" indent="0" algn="ctr">
              <a:buNone/>
            </a:pPr>
            <a:r>
              <a:rPr lang="nl-NL" sz="3600" dirty="0" smtClean="0"/>
              <a:t> </a:t>
            </a:r>
            <a:r>
              <a:rPr lang="nl-NL" sz="3200" dirty="0"/>
              <a:t>voorzitter </a:t>
            </a:r>
            <a:r>
              <a:rPr lang="nl-NL" sz="3200" i="1" dirty="0" err="1" smtClean="0"/>
              <a:t>LOEx</a:t>
            </a:r>
            <a:endParaRPr lang="nl-NL" sz="3200" i="1" dirty="0" smtClean="0"/>
          </a:p>
          <a:p>
            <a:pPr marL="0" indent="0" algn="ctr">
              <a:buNone/>
            </a:pPr>
            <a:r>
              <a:rPr lang="nl-NL" sz="3200" dirty="0" smtClean="0"/>
              <a:t>voorzitter </a:t>
            </a:r>
            <a:r>
              <a:rPr lang="nl-NL" sz="3200" i="1" dirty="0"/>
              <a:t>Beraad examencommissies </a:t>
            </a:r>
            <a:r>
              <a:rPr lang="nl-NL" sz="3200" i="1" dirty="0" smtClean="0"/>
              <a:t>HvA</a:t>
            </a:r>
          </a:p>
          <a:p>
            <a:pPr marL="0" indent="0" algn="ctr">
              <a:buNone/>
            </a:pPr>
            <a:endParaRPr lang="nl-NL" sz="1800" dirty="0">
              <a:hlinkClick r:id="rId3"/>
            </a:endParaRPr>
          </a:p>
          <a:p>
            <a:pPr marL="0" indent="0" algn="ctr">
              <a:buNone/>
            </a:pPr>
            <a:r>
              <a:rPr lang="nl-NL" dirty="0">
                <a:hlinkClick r:id="rId3"/>
              </a:rPr>
              <a:t>L.zijlstra@hva.nl</a:t>
            </a:r>
            <a:endParaRPr lang="nl-NL" dirty="0"/>
          </a:p>
          <a:p>
            <a:pPr marL="0" indent="0" algn="ctr">
              <a:buNone/>
            </a:pPr>
            <a:endParaRPr lang="nl-NL" sz="1800" dirty="0">
              <a:hlinkClick r:id="rId4"/>
            </a:endParaRPr>
          </a:p>
          <a:p>
            <a:pPr marL="0" indent="0">
              <a:buNone/>
            </a:pPr>
            <a:endParaRPr lang="nl-NL" sz="1800" dirty="0" smtClean="0"/>
          </a:p>
          <a:p>
            <a:pPr marL="0" indent="0">
              <a:buNone/>
            </a:pPr>
            <a:endParaRPr lang="nl-NL" sz="1800" dirty="0" smtClean="0"/>
          </a:p>
          <a:p>
            <a:pPr marL="0" indent="0" algn="ctr">
              <a:buNone/>
            </a:pPr>
            <a:endParaRPr lang="nl-NL" sz="2400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solidFill>
            <a:schemeClr val="accent2"/>
          </a:solidFill>
        </p:spPr>
        <p:txBody>
          <a:bodyPr/>
          <a:lstStyle/>
          <a:p>
            <a:pPr marL="0" indent="0" algn="ctr">
              <a:buNone/>
            </a:pPr>
            <a:r>
              <a:rPr lang="nl-NL" sz="3600" b="1" dirty="0"/>
              <a:t>Noor van </a:t>
            </a:r>
            <a:r>
              <a:rPr lang="nl-NL" sz="3600" b="1" dirty="0" smtClean="0"/>
              <a:t>Gils</a:t>
            </a:r>
            <a:endParaRPr lang="nl-NL" sz="3600" dirty="0" smtClean="0"/>
          </a:p>
          <a:p>
            <a:pPr marL="0" indent="0" algn="ctr">
              <a:buNone/>
            </a:pPr>
            <a:r>
              <a:rPr lang="nl-NL" sz="3200" dirty="0" smtClean="0"/>
              <a:t>programmabureau </a:t>
            </a:r>
            <a:r>
              <a:rPr lang="nl-NL" sz="3200" i="1" dirty="0"/>
              <a:t>10voordeleraar (VH</a:t>
            </a:r>
            <a:r>
              <a:rPr lang="nl-NL" sz="3200" i="1" dirty="0" smtClean="0"/>
              <a:t>)</a:t>
            </a:r>
          </a:p>
          <a:p>
            <a:pPr marL="0" indent="0" algn="ctr">
              <a:buNone/>
            </a:pPr>
            <a:endParaRPr lang="nl-NL" sz="3600" dirty="0"/>
          </a:p>
          <a:p>
            <a:pPr marL="0" indent="0" algn="ctr">
              <a:buNone/>
            </a:pPr>
            <a:r>
              <a:rPr lang="en-US" dirty="0">
                <a:hlinkClick r:id="rId4"/>
              </a:rPr>
              <a:t>gils@10vdl.nl</a:t>
            </a:r>
            <a:endParaRPr lang="en-US" dirty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err="1" smtClean="0">
                <a:solidFill>
                  <a:prstClr val="black">
                    <a:tint val="75000"/>
                  </a:prstClr>
                </a:solidFill>
              </a:rPr>
              <a:t>LOEx</a:t>
            </a:r>
            <a:r>
              <a:rPr lang="nl-NL" dirty="0" smtClean="0">
                <a:solidFill>
                  <a:prstClr val="black">
                    <a:tint val="75000"/>
                  </a:prstClr>
                </a:solidFill>
              </a:rPr>
              <a:t>, Landelijk Overleg Examencommissies lerarenopleidingen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D115B-8432-4209-848D-15F66683A88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Afbeelding 1" descr="logo_Vereniging Hogescholen_RGB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6925" y="5424488"/>
            <a:ext cx="1666875" cy="752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Afbeelding 4"/>
          <p:cNvPicPr/>
          <p:nvPr/>
        </p:nvPicPr>
        <p:blipFill rotWithShape="1">
          <a:blip r:embed="rId6"/>
          <a:srcRect l="20112" t="40695" r="46863" b="18938"/>
          <a:stretch/>
        </p:blipFill>
        <p:spPr bwMode="auto">
          <a:xfrm>
            <a:off x="990601" y="5312228"/>
            <a:ext cx="1331685" cy="85861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812784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nl-NL" b="1" dirty="0" smtClean="0"/>
              <a:t>Programma</a:t>
            </a:r>
            <a:endParaRPr lang="nl-NL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solidFill>
            <a:schemeClr val="accent2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/>
              <a:t>1. Inleiding</a:t>
            </a:r>
            <a:endParaRPr lang="nl-NL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Van solo naar netwerkprofessional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b="1" i="1" dirty="0" err="1" smtClean="0"/>
              <a:t>LOEx</a:t>
            </a:r>
            <a:r>
              <a:rPr lang="nl-NL" dirty="0" smtClean="0"/>
              <a:t> als professioneel netwerk</a:t>
            </a:r>
            <a:br>
              <a:rPr lang="nl-NL" dirty="0" smtClean="0"/>
            </a:br>
            <a:endParaRPr lang="nl-NL" b="1" dirty="0" smtClean="0"/>
          </a:p>
          <a:p>
            <a:pPr marL="0" indent="0">
              <a:buNone/>
            </a:pPr>
            <a:r>
              <a:rPr lang="nl-NL" b="1" dirty="0" smtClean="0"/>
              <a:t>2. Stellingen</a:t>
            </a:r>
            <a:r>
              <a:rPr lang="nl-NL" dirty="0" smtClean="0"/>
              <a:t> </a:t>
            </a:r>
          </a:p>
          <a:p>
            <a:pPr marL="0" indent="0">
              <a:buNone/>
            </a:pPr>
            <a:r>
              <a:rPr lang="nl-NL" dirty="0" smtClean="0"/>
              <a:t>(</a:t>
            </a:r>
            <a:r>
              <a:rPr lang="nl-NL" dirty="0" err="1" smtClean="0"/>
              <a:t>Instellings</a:t>
            </a:r>
            <a:r>
              <a:rPr lang="nl-NL" dirty="0" smtClean="0"/>
              <a:t>)overstijgende </a:t>
            </a:r>
          </a:p>
          <a:p>
            <a:pPr marL="0" indent="0">
              <a:buNone/>
            </a:pPr>
            <a:r>
              <a:rPr lang="nl-NL" dirty="0" smtClean="0"/>
              <a:t>samenwerking </a:t>
            </a:r>
          </a:p>
          <a:p>
            <a:pPr marL="0" indent="0">
              <a:buNone/>
            </a:pPr>
            <a:r>
              <a:rPr lang="nl-NL" dirty="0" smtClean="0"/>
              <a:t>examencommissies</a:t>
            </a:r>
          </a:p>
          <a:p>
            <a:pPr marL="0" indent="0">
              <a:buNone/>
            </a:pPr>
            <a:endParaRPr lang="nl-NL" b="1" dirty="0" smtClean="0"/>
          </a:p>
          <a:p>
            <a:pPr marL="0" indent="0">
              <a:buNone/>
            </a:pPr>
            <a:endParaRPr lang="nl-NL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solidFill>
            <a:schemeClr val="accent2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/>
              <a:t>3. Opdracht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Bedenk hoe zelf vorm te geven aan (</a:t>
            </a:r>
            <a:r>
              <a:rPr lang="nl-NL" dirty="0" err="1" smtClean="0"/>
              <a:t>instellingsoverstijgende</a:t>
            </a:r>
            <a:r>
              <a:rPr lang="nl-NL" dirty="0" smtClean="0"/>
              <a:t>) samenwerking tussen examencommissies:</a:t>
            </a:r>
          </a:p>
          <a:p>
            <a:pPr marL="0" indent="0">
              <a:buNone/>
            </a:pPr>
            <a:r>
              <a:rPr lang="nl-NL" sz="2400" dirty="0" smtClean="0"/>
              <a:t>Wat is in uw situatie nodig om dit te realiseren?</a:t>
            </a:r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endParaRPr lang="nl-NL" sz="2400" dirty="0" smtClean="0"/>
          </a:p>
          <a:p>
            <a:pPr marL="0" indent="0">
              <a:buNone/>
            </a:pPr>
            <a:r>
              <a:rPr lang="nl-NL" b="1" dirty="0"/>
              <a:t>4. Plenaire terugkoppeling</a:t>
            </a:r>
          </a:p>
          <a:p>
            <a:pPr marL="0" indent="0">
              <a:buNone/>
            </a:pPr>
            <a:endParaRPr lang="nl-NL" dirty="0" smtClean="0"/>
          </a:p>
        </p:txBody>
      </p:sp>
      <p:pic>
        <p:nvPicPr>
          <p:cNvPr id="7" name="Picture 6" descr="imagesCAYY0O9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76237" y="2167013"/>
            <a:ext cx="1446234" cy="1040320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LOEx, Landelijk Overleg Examencommissies lerarenopleidingen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D115B-8432-4209-848D-15F66683A889}" type="slidenum">
              <a:rPr lang="en-US" smtClean="0"/>
              <a:t>2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9904" y="4340179"/>
            <a:ext cx="2360972" cy="135157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09686" y="432511"/>
            <a:ext cx="1707028" cy="1054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678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nl-NL" dirty="0" smtClean="0"/>
              <a:t/>
            </a:r>
            <a:br>
              <a:rPr lang="nl-NL" dirty="0" smtClean="0"/>
            </a:br>
            <a:r>
              <a:rPr lang="nl-NL" b="1" dirty="0"/>
              <a:t>Van solo naar netwerkprofessional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sz="3200" dirty="0" smtClean="0"/>
              <a:t>Succesfactoren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solidFill>
            <a:schemeClr val="accent2"/>
          </a:solidFill>
        </p:spPr>
        <p:txBody>
          <a:bodyPr>
            <a:normAutofit fontScale="77500" lnSpcReduction="20000"/>
          </a:bodyPr>
          <a:lstStyle/>
          <a:p>
            <a:r>
              <a:rPr lang="nl-NL" dirty="0"/>
              <a:t>Verplicht lidmaatschap Nederlandse Orde van Advocaten</a:t>
            </a:r>
            <a:br>
              <a:rPr lang="nl-NL" dirty="0"/>
            </a:br>
            <a:r>
              <a:rPr lang="nl-NL" dirty="0"/>
              <a:t/>
            </a:r>
            <a:br>
              <a:rPr lang="nl-NL" dirty="0"/>
            </a:br>
            <a:r>
              <a:rPr lang="nl-NL" dirty="0"/>
              <a:t> </a:t>
            </a:r>
          </a:p>
          <a:p>
            <a:endParaRPr lang="nl-NL" dirty="0"/>
          </a:p>
          <a:p>
            <a:r>
              <a:rPr lang="nl-NL" dirty="0"/>
              <a:t>Kern: het belang van de rechtzoekende (en niet zozeer van de beroepsgroep zelf).</a:t>
            </a:r>
            <a:br>
              <a:rPr lang="nl-NL" dirty="0"/>
            </a:br>
            <a:endParaRPr lang="nl-NL" dirty="0"/>
          </a:p>
          <a:p>
            <a:endParaRPr lang="nl-NL" dirty="0"/>
          </a:p>
          <a:p>
            <a:r>
              <a:rPr lang="nl-NL" dirty="0"/>
              <a:t>Richtlijn: altijd de overheid een stap voorblijven!</a:t>
            </a:r>
            <a:br>
              <a:rPr lang="nl-NL" dirty="0"/>
            </a:br>
            <a:r>
              <a:rPr lang="nl-NL" dirty="0"/>
              <a:t>Extern toezicht buiten de deur houden. Aan tafel blijven.</a:t>
            </a:r>
          </a:p>
          <a:p>
            <a:endParaRPr lang="nl-NL" dirty="0"/>
          </a:p>
          <a:p>
            <a:endParaRPr lang="nl-NL" dirty="0" smtClean="0">
              <a:solidFill>
                <a:srgbClr val="0070C0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nl-NL" sz="3200" dirty="0" smtClean="0"/>
              <a:t>Tegengas</a:t>
            </a:r>
            <a:endParaRPr lang="en-US" sz="3200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solidFill>
            <a:schemeClr val="accent2"/>
          </a:solidFill>
        </p:spPr>
        <p:txBody>
          <a:bodyPr>
            <a:normAutofit fontScale="70000" lnSpcReduction="20000"/>
          </a:bodyPr>
          <a:lstStyle/>
          <a:p>
            <a:r>
              <a:rPr lang="nl-NL" dirty="0"/>
              <a:t>Uithoudingsvermogen is nodig </a:t>
            </a:r>
            <a:br>
              <a:rPr lang="nl-NL" dirty="0"/>
            </a:br>
            <a:endParaRPr lang="nl-NL" dirty="0"/>
          </a:p>
          <a:p>
            <a:r>
              <a:rPr lang="nl-NL" dirty="0"/>
              <a:t>Dwarsliggen door college van </a:t>
            </a:r>
            <a:r>
              <a:rPr lang="nl-NL" dirty="0" smtClean="0"/>
              <a:t>afgevaardigden beroepsgroep</a:t>
            </a:r>
            <a:r>
              <a:rPr lang="nl-NL" dirty="0"/>
              <a:t/>
            </a:r>
            <a:br>
              <a:rPr lang="nl-NL" dirty="0"/>
            </a:br>
            <a:endParaRPr lang="nl-NL" dirty="0"/>
          </a:p>
          <a:p>
            <a:r>
              <a:rPr lang="nl-NL" dirty="0"/>
              <a:t>Geen meeste stemmen gelden. </a:t>
            </a:r>
            <a:br>
              <a:rPr lang="nl-NL" dirty="0"/>
            </a:br>
            <a:endParaRPr lang="nl-NL" dirty="0"/>
          </a:p>
          <a:p>
            <a:r>
              <a:rPr lang="nl-NL" dirty="0"/>
              <a:t>Zwakke broeders en kantoren die vinden dat zij allang een bovenmodale kwaliteit hebben bereikt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Commissies wetgeving en specialisatieverenigingen (1990)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LOEx, Landelijk Overleg Examencommissies lerarenopleidingen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D115B-8432-4209-848D-15F66683A889}" type="slidenum">
              <a:rPr lang="en-US" smtClean="0"/>
              <a:t>3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22420" y="457199"/>
            <a:ext cx="1706136" cy="1189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09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nl-NL" dirty="0" smtClean="0"/>
              <a:t/>
            </a:r>
            <a:br>
              <a:rPr lang="nl-NL" dirty="0" smtClean="0"/>
            </a:br>
            <a:r>
              <a:rPr lang="nl-NL" b="1" i="1" dirty="0" err="1"/>
              <a:t>LOEx</a:t>
            </a:r>
            <a:r>
              <a:rPr lang="nl-NL" dirty="0"/>
              <a:t> als professioneel netwerk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/>
          </a:solidFill>
        </p:spPr>
        <p:txBody>
          <a:bodyPr>
            <a:normAutofit fontScale="85000" lnSpcReduction="10000"/>
          </a:bodyPr>
          <a:lstStyle/>
          <a:p>
            <a:endParaRPr lang="nl-NL" dirty="0" smtClean="0">
              <a:solidFill>
                <a:srgbClr val="0070C0"/>
              </a:solidFill>
            </a:endParaRPr>
          </a:p>
          <a:p>
            <a:r>
              <a:rPr lang="nl-NL" dirty="0" smtClean="0">
                <a:solidFill>
                  <a:srgbClr val="0070C0"/>
                </a:solidFill>
              </a:rPr>
              <a:t>Landelijk samenwerkingsverband </a:t>
            </a:r>
            <a:r>
              <a:rPr lang="nl-NL" dirty="0">
                <a:solidFill>
                  <a:srgbClr val="0070C0"/>
                </a:solidFill>
              </a:rPr>
              <a:t>lerarenopleidingen pabo/ 2e </a:t>
            </a:r>
            <a:r>
              <a:rPr lang="nl-NL" dirty="0" smtClean="0">
                <a:solidFill>
                  <a:srgbClr val="0070C0"/>
                </a:solidFill>
              </a:rPr>
              <a:t>graad</a:t>
            </a:r>
          </a:p>
          <a:p>
            <a:pPr marL="0" indent="0">
              <a:buNone/>
            </a:pPr>
            <a:endParaRPr lang="nl-NL" dirty="0">
              <a:solidFill>
                <a:srgbClr val="0070C0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nl-NL" dirty="0"/>
              <a:t>Gestart n.a.v. de landelijke leerwegonafhankelijke kennistoets in het kader van het Programma </a:t>
            </a:r>
            <a:r>
              <a:rPr lang="nl-NL" dirty="0" smtClean="0"/>
              <a:t>10voordeleraar, </a:t>
            </a:r>
            <a:r>
              <a:rPr lang="nl-NL" dirty="0"/>
              <a:t>Vereniging </a:t>
            </a:r>
            <a:r>
              <a:rPr lang="nl-NL" dirty="0" smtClean="0"/>
              <a:t>Hogescholen;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l-NL" dirty="0"/>
              <a:t>U</a:t>
            </a:r>
            <a:r>
              <a:rPr lang="nl-NL" dirty="0" smtClean="0"/>
              <a:t>itgegroeid </a:t>
            </a:r>
            <a:r>
              <a:rPr lang="nl-NL" dirty="0"/>
              <a:t>tot </a:t>
            </a:r>
            <a:r>
              <a:rPr lang="nl-NL" dirty="0" smtClean="0"/>
              <a:t>platform </a:t>
            </a:r>
            <a:r>
              <a:rPr lang="nl-NL" dirty="0"/>
              <a:t>voor </a:t>
            </a:r>
            <a:r>
              <a:rPr lang="nl-NL" dirty="0" smtClean="0"/>
              <a:t>collegiale consultatie, gezamenlijke </a:t>
            </a:r>
            <a:r>
              <a:rPr lang="nl-NL" dirty="0"/>
              <a:t>richtlijnen </a:t>
            </a:r>
            <a:r>
              <a:rPr lang="nl-NL" dirty="0" smtClean="0"/>
              <a:t>als houvast </a:t>
            </a:r>
            <a:r>
              <a:rPr lang="nl-NL" dirty="0"/>
              <a:t>voor individuele examencommissies </a:t>
            </a:r>
            <a:r>
              <a:rPr lang="nl-NL" dirty="0" smtClean="0"/>
              <a:t>(rechtsgelijkheid tussen studenten), professionalisering.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l-NL" dirty="0" smtClean="0"/>
              <a:t>Adviesorgaan voor management en VH inzake landelijke kwesties lerarenopleidingen.</a:t>
            </a:r>
            <a:endParaRPr lang="en-US" dirty="0"/>
          </a:p>
          <a:p>
            <a:pPr marL="0" indent="0">
              <a:buNone/>
            </a:pPr>
            <a:endParaRPr lang="nl-NL" dirty="0" smtClean="0">
              <a:solidFill>
                <a:srgbClr val="0070C0"/>
              </a:solidFill>
            </a:endParaRPr>
          </a:p>
          <a:p>
            <a:r>
              <a:rPr lang="nl-NL" dirty="0" smtClean="0">
                <a:solidFill>
                  <a:srgbClr val="0070C0"/>
                </a:solidFill>
              </a:rPr>
              <a:t>4 bijeenkomsten</a:t>
            </a:r>
            <a:r>
              <a:rPr lang="nl-NL" dirty="0" smtClean="0"/>
              <a:t> per jaar, inclusief een tweedaagse </a:t>
            </a:r>
            <a:r>
              <a:rPr lang="nl-NL" dirty="0" smtClean="0">
                <a:solidFill>
                  <a:schemeClr val="accent1">
                    <a:lumMod val="75000"/>
                  </a:schemeClr>
                </a:solidFill>
              </a:rPr>
              <a:t>conferentie</a:t>
            </a:r>
          </a:p>
          <a:p>
            <a:endParaRPr lang="nl-NL" dirty="0" smtClean="0">
              <a:solidFill>
                <a:srgbClr val="0070C0"/>
              </a:solidFill>
            </a:endParaRPr>
          </a:p>
          <a:p>
            <a:r>
              <a:rPr lang="nl-NL" dirty="0" smtClean="0">
                <a:solidFill>
                  <a:srgbClr val="0070C0"/>
                </a:solidFill>
              </a:rPr>
              <a:t>35 leden </a:t>
            </a:r>
            <a:r>
              <a:rPr lang="nl-NL" dirty="0" smtClean="0"/>
              <a:t>(voorzitters examencommissies per instelling)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LOEx, Landelijk Overleg Examencommissies lerarenopleidingen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D115B-8432-4209-848D-15F66683A889}" type="slidenum">
              <a:rPr lang="en-US" smtClean="0"/>
              <a:t>4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22420" y="457199"/>
            <a:ext cx="1706136" cy="1189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3761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nl-NL" dirty="0"/>
              <a:t>Hoe werkt </a:t>
            </a:r>
            <a:r>
              <a:rPr lang="nl-NL" dirty="0" err="1"/>
              <a:t>LOEx</a:t>
            </a:r>
            <a:r>
              <a:rPr lang="nl-NL" dirty="0"/>
              <a:t>?</a:t>
            </a:r>
            <a:br>
              <a:rPr lang="nl-NL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nl-NL" dirty="0" smtClean="0">
                <a:solidFill>
                  <a:srgbClr val="0070C0"/>
                </a:solidFill>
              </a:rPr>
              <a:t>Dagelijks bestuur:</a:t>
            </a:r>
          </a:p>
          <a:p>
            <a:pPr lvl="1"/>
            <a:r>
              <a:rPr lang="nl-NL" dirty="0" smtClean="0"/>
              <a:t>Voorzitter, secretaris</a:t>
            </a:r>
          </a:p>
          <a:p>
            <a:r>
              <a:rPr lang="nl-NL" dirty="0" smtClean="0">
                <a:solidFill>
                  <a:srgbClr val="0070C0"/>
                </a:solidFill>
              </a:rPr>
              <a:t>Communicatie </a:t>
            </a:r>
            <a:r>
              <a:rPr lang="nl-NL" dirty="0">
                <a:solidFill>
                  <a:srgbClr val="0070C0"/>
                </a:solidFill>
              </a:rPr>
              <a:t>intern</a:t>
            </a:r>
            <a:r>
              <a:rPr lang="nl-NL" dirty="0"/>
              <a:t>: </a:t>
            </a:r>
          </a:p>
          <a:p>
            <a:pPr lvl="1"/>
            <a:r>
              <a:rPr lang="nl-NL" b="1" dirty="0" smtClean="0"/>
              <a:t>Kennisdeling en professionalisering</a:t>
            </a:r>
            <a:r>
              <a:rPr lang="nl-NL" dirty="0" smtClean="0"/>
              <a:t>: vergaderingen</a:t>
            </a:r>
            <a:r>
              <a:rPr lang="nl-NL" dirty="0"/>
              <a:t>, </a:t>
            </a:r>
            <a:r>
              <a:rPr lang="nl-NL" dirty="0" smtClean="0"/>
              <a:t>conferentie, nieuwsbrieven</a:t>
            </a:r>
            <a:r>
              <a:rPr lang="nl-NL" dirty="0"/>
              <a:t>, intercollegiale consultatie, </a:t>
            </a:r>
            <a:r>
              <a:rPr lang="nl-NL" dirty="0" smtClean="0"/>
              <a:t>extranet</a:t>
            </a:r>
            <a:endParaRPr lang="nl-NL" dirty="0"/>
          </a:p>
          <a:p>
            <a:r>
              <a:rPr lang="nl-NL" dirty="0">
                <a:solidFill>
                  <a:srgbClr val="0070C0"/>
                </a:solidFill>
              </a:rPr>
              <a:t>Communicatie extern</a:t>
            </a:r>
            <a:r>
              <a:rPr lang="nl-NL" dirty="0"/>
              <a:t>: </a:t>
            </a:r>
          </a:p>
          <a:p>
            <a:pPr lvl="1"/>
            <a:r>
              <a:rPr lang="nl-NL" b="1" dirty="0"/>
              <a:t>advisering</a:t>
            </a:r>
            <a:r>
              <a:rPr lang="nl-NL" dirty="0"/>
              <a:t> binnen de sector (bv. PDG, </a:t>
            </a:r>
            <a:r>
              <a:rPr lang="nl-NL" dirty="0" err="1"/>
              <a:t>ZiB</a:t>
            </a:r>
            <a:r>
              <a:rPr lang="nl-NL" dirty="0"/>
              <a:t>, landelijk OER, fraudepreventie)</a:t>
            </a:r>
          </a:p>
          <a:p>
            <a:pPr lvl="1"/>
            <a:r>
              <a:rPr lang="nl-NL" b="1" dirty="0"/>
              <a:t>Besluiten individuele studenten </a:t>
            </a:r>
            <a:r>
              <a:rPr lang="nl-NL" dirty="0"/>
              <a:t>(bv. Bijzondere omstandigheden conform </a:t>
            </a:r>
            <a:r>
              <a:rPr lang="nl-NL" dirty="0" smtClean="0"/>
              <a:t>WHW, afspraken </a:t>
            </a:r>
            <a:r>
              <a:rPr lang="nl-NL" dirty="0"/>
              <a:t>over alternatieve toetsen</a:t>
            </a:r>
            <a:r>
              <a:rPr lang="nl-NL" dirty="0" smtClean="0"/>
              <a:t>)</a:t>
            </a:r>
          </a:p>
          <a:p>
            <a:r>
              <a:rPr lang="nl-NL" dirty="0" smtClean="0">
                <a:solidFill>
                  <a:schemeClr val="accent1">
                    <a:lumMod val="75000"/>
                  </a:schemeClr>
                </a:solidFill>
              </a:rPr>
              <a:t>Landelijke borgingsinstantie/ professionalisering examencommissies</a:t>
            </a:r>
            <a:endParaRPr lang="nl-NL" dirty="0"/>
          </a:p>
          <a:p>
            <a:pPr marL="0" indent="0">
              <a:buNone/>
            </a:pPr>
            <a:endParaRPr lang="en-US" dirty="0"/>
          </a:p>
          <a:p>
            <a:pPr lvl="1"/>
            <a:endParaRPr lang="nl-NL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LOEx, Landelijk Overleg Examencommissies lerarenopleidingen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D115B-8432-4209-848D-15F66683A889}" type="slidenum">
              <a:rPr lang="en-US" smtClean="0"/>
              <a:t>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8352" y="500963"/>
            <a:ext cx="1707028" cy="1053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625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Uitdagingen</a:t>
            </a:r>
            <a:r>
              <a:rPr lang="en-US" dirty="0" smtClean="0"/>
              <a:t>: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en-US" b="1" dirty="0" smtClean="0"/>
              <a:t>WHW</a:t>
            </a:r>
            <a:r>
              <a:rPr lang="en-US" dirty="0" smtClean="0"/>
              <a:t>: </a:t>
            </a:r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wel</a:t>
            </a:r>
            <a:r>
              <a:rPr lang="en-US" dirty="0" smtClean="0"/>
              <a:t> </a:t>
            </a:r>
            <a:r>
              <a:rPr lang="en-US" dirty="0" err="1" smtClean="0"/>
              <a:t>examencommissie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 smtClean="0"/>
              <a:t>geen</a:t>
            </a:r>
            <a:r>
              <a:rPr lang="en-US" dirty="0" smtClean="0"/>
              <a:t> </a:t>
            </a:r>
            <a:r>
              <a:rPr lang="en-US" dirty="0" err="1" smtClean="0"/>
              <a:t>LOEx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Wingdings" pitchFamily="2" charset="2"/>
              <a:buChar char="v"/>
            </a:pPr>
            <a:r>
              <a:rPr lang="en-US" dirty="0" err="1" smtClean="0"/>
              <a:t>Borging</a:t>
            </a:r>
            <a:r>
              <a:rPr lang="en-US" dirty="0" smtClean="0"/>
              <a:t> </a:t>
            </a:r>
            <a:r>
              <a:rPr lang="en-US" dirty="0" err="1" smtClean="0"/>
              <a:t>kwaliteit</a:t>
            </a:r>
            <a:r>
              <a:rPr lang="en-US" dirty="0" smtClean="0"/>
              <a:t> </a:t>
            </a:r>
            <a:r>
              <a:rPr lang="en-US" dirty="0" err="1" smtClean="0"/>
              <a:t>toetsing</a:t>
            </a:r>
            <a:r>
              <a:rPr lang="en-US" dirty="0" smtClean="0"/>
              <a:t> </a:t>
            </a:r>
          </a:p>
          <a:p>
            <a:pPr marL="457200" lvl="1" indent="0">
              <a:buNone/>
            </a:pPr>
            <a:r>
              <a:rPr lang="nl-NL" i="1" dirty="0" smtClean="0"/>
              <a:t>Vreemde ogen dwingen</a:t>
            </a:r>
            <a:endParaRPr lang="en-US" i="1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Font typeface="Wingdings" pitchFamily="2" charset="2"/>
              <a:buChar char="v"/>
            </a:pPr>
            <a:r>
              <a:rPr lang="en-US" dirty="0" err="1" smtClean="0"/>
              <a:t>Externe</a:t>
            </a:r>
            <a:r>
              <a:rPr lang="en-US" dirty="0" smtClean="0"/>
              <a:t> </a:t>
            </a:r>
            <a:r>
              <a:rPr lang="en-US" dirty="0" err="1" smtClean="0"/>
              <a:t>validering</a:t>
            </a:r>
            <a:r>
              <a:rPr lang="en-US" dirty="0" smtClean="0"/>
              <a:t> (</a:t>
            </a:r>
            <a:r>
              <a:rPr lang="en-US" dirty="0" err="1" smtClean="0"/>
              <a:t>nationaal</a:t>
            </a:r>
            <a:r>
              <a:rPr lang="en-US" dirty="0" smtClean="0"/>
              <a:t> en </a:t>
            </a:r>
            <a:r>
              <a:rPr lang="en-US" dirty="0" err="1" smtClean="0"/>
              <a:t>internationaal</a:t>
            </a:r>
            <a:r>
              <a:rPr lang="en-US" dirty="0" smtClean="0"/>
              <a:t>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err="1" smtClean="0">
                <a:solidFill>
                  <a:srgbClr val="00B050"/>
                </a:solidFill>
              </a:rPr>
              <a:t>Oplossingen</a:t>
            </a:r>
            <a:r>
              <a:rPr lang="en-US" dirty="0" smtClean="0"/>
              <a:t>:</a:t>
            </a:r>
          </a:p>
          <a:p>
            <a:pPr>
              <a:buFont typeface="Wingdings" pitchFamily="2" charset="2"/>
              <a:buChar char="ü"/>
            </a:pPr>
            <a:r>
              <a:rPr lang="en-US" b="1" dirty="0" err="1" smtClean="0"/>
              <a:t>Afspraken</a:t>
            </a:r>
            <a:r>
              <a:rPr lang="en-US" dirty="0" smtClean="0"/>
              <a:t> </a:t>
            </a:r>
            <a:r>
              <a:rPr lang="en-US" dirty="0" err="1" smtClean="0"/>
              <a:t>examencommissies</a:t>
            </a:r>
            <a:r>
              <a:rPr lang="en-US" dirty="0" smtClean="0"/>
              <a:t> </a:t>
            </a:r>
            <a:r>
              <a:rPr lang="en-US" dirty="0" err="1" smtClean="0"/>
              <a:t>hogescholen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err="1" smtClean="0"/>
              <a:t>Juridische</a:t>
            </a:r>
            <a:r>
              <a:rPr lang="en-US" dirty="0" smtClean="0"/>
              <a:t> </a:t>
            </a:r>
            <a:r>
              <a:rPr lang="en-US" dirty="0" err="1" smtClean="0"/>
              <a:t>ondersteuning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err="1" smtClean="0"/>
              <a:t>Reglement</a:t>
            </a:r>
            <a:r>
              <a:rPr lang="en-US" dirty="0" smtClean="0"/>
              <a:t> </a:t>
            </a:r>
            <a:r>
              <a:rPr lang="en-US" b="1" dirty="0" err="1" smtClean="0"/>
              <a:t>LOEx</a:t>
            </a:r>
            <a:endParaRPr lang="en-US" b="1" dirty="0" smtClean="0"/>
          </a:p>
          <a:p>
            <a:pPr lvl="1">
              <a:buFont typeface="Wingdings" pitchFamily="2" charset="2"/>
              <a:buChar char="ü"/>
            </a:pPr>
            <a:r>
              <a:rPr lang="en-US" dirty="0" err="1" smtClean="0"/>
              <a:t>Vaststellingscommissie</a:t>
            </a:r>
            <a:r>
              <a:rPr lang="en-US" dirty="0" smtClean="0"/>
              <a:t> </a:t>
            </a:r>
            <a:r>
              <a:rPr lang="en-US" dirty="0" err="1" smtClean="0"/>
              <a:t>gemandateerd</a:t>
            </a:r>
            <a:r>
              <a:rPr lang="en-US" dirty="0" smtClean="0"/>
              <a:t> door </a:t>
            </a:r>
            <a:r>
              <a:rPr lang="en-US" dirty="0" err="1" smtClean="0"/>
              <a:t>LOEx</a:t>
            </a:r>
            <a:endParaRPr lang="en-US" dirty="0" smtClean="0"/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Cambridge, </a:t>
            </a:r>
            <a:r>
              <a:rPr lang="en-US" dirty="0" err="1" smtClean="0"/>
              <a:t>Sèvres</a:t>
            </a:r>
            <a:endParaRPr lang="en-US" dirty="0" smtClean="0"/>
          </a:p>
          <a:p>
            <a:pPr lvl="1">
              <a:buFont typeface="Wingdings" pitchFamily="2" charset="2"/>
              <a:buChar char="ü"/>
            </a:pPr>
            <a:r>
              <a:rPr lang="en-US" dirty="0" err="1" smtClean="0"/>
              <a:t>Raad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</a:t>
            </a:r>
            <a:r>
              <a:rPr lang="en-US" dirty="0" err="1" smtClean="0"/>
              <a:t>kwaliteitsborging</a:t>
            </a:r>
            <a:endParaRPr lang="en-US" dirty="0" smtClean="0"/>
          </a:p>
          <a:p>
            <a:pPr>
              <a:buNone/>
            </a:pPr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nl-NL" smtClean="0"/>
              <a:t>LOEx, Landelijk Overleg Examencommissies lerarenopleidingen</a:t>
            </a: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0E101-3FC2-433D-8BBB-19E41ECD5022}" type="slidenum">
              <a:rPr lang="nl-NL" smtClean="0"/>
              <a:pPr/>
              <a:t>6</a:t>
            </a:fld>
            <a:endParaRPr lang="nl-NL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Uitdagingen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Oplossingen</a:t>
            </a:r>
            <a:endParaRPr lang="nl-NL" dirty="0">
              <a:solidFill>
                <a:srgbClr val="FFC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00450" y="500556"/>
            <a:ext cx="1707028" cy="1054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9615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nl-NL" dirty="0" smtClean="0"/>
              <a:t>Wat vraagt dat van de leden?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75000"/>
            </a:schemeClr>
          </a:solidFill>
        </p:spPr>
        <p:txBody>
          <a:bodyPr>
            <a:normAutofit lnSpcReduction="10000"/>
          </a:bodyPr>
          <a:lstStyle/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nl-NL" dirty="0" smtClean="0"/>
              <a:t>Onafhankelijke kracht door eenheid en openheid</a:t>
            </a:r>
            <a:br>
              <a:rPr lang="nl-NL" dirty="0" smtClean="0"/>
            </a:br>
            <a:endParaRPr lang="nl-NL" dirty="0" smtClean="0"/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nl-NL" dirty="0" smtClean="0"/>
              <a:t>Zelfreinigend vermogen</a:t>
            </a:r>
            <a:br>
              <a:rPr lang="nl-NL" dirty="0" smtClean="0"/>
            </a:br>
            <a:endParaRPr lang="nl-NL" dirty="0" smtClean="0"/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nl-NL" dirty="0" smtClean="0"/>
              <a:t>Laten meekijken in eigen keuken: vreemde ogen</a:t>
            </a:r>
            <a:br>
              <a:rPr lang="nl-NL" dirty="0" smtClean="0"/>
            </a:br>
            <a:endParaRPr lang="nl-NL" dirty="0" smtClean="0"/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nl-NL" dirty="0" smtClean="0"/>
              <a:t>Continue professionalisering</a:t>
            </a:r>
            <a:br>
              <a:rPr lang="nl-NL" dirty="0" smtClean="0"/>
            </a:br>
            <a:endParaRPr lang="nl-NL" dirty="0" smtClean="0"/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nl-NL" dirty="0"/>
              <a:t>professionele </a:t>
            </a:r>
            <a:r>
              <a:rPr lang="nl-NL" dirty="0" smtClean="0"/>
              <a:t>standaarden over grenzen van instellingen heen</a:t>
            </a:r>
          </a:p>
          <a:p>
            <a:pPr marL="0" indent="0">
              <a:buClr>
                <a:srgbClr val="C00000"/>
              </a:buClr>
              <a:buNone/>
            </a:pPr>
            <a:r>
              <a:rPr lang="nl-NL" sz="2000" dirty="0" smtClean="0"/>
              <a:t>Bron: F. de </a:t>
            </a:r>
            <a:r>
              <a:rPr lang="nl-NL" sz="2000" dirty="0" err="1" smtClean="0"/>
              <a:t>Vijlder</a:t>
            </a:r>
            <a:r>
              <a:rPr lang="nl-NL" sz="2000" dirty="0" smtClean="0"/>
              <a:t>, HAN</a:t>
            </a:r>
            <a:endParaRPr lang="en-US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LOEx, Landelijk Overleg Examencommissies lerarenopleidingen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D115B-8432-4209-848D-15F66683A889}" type="slidenum">
              <a:rPr lang="en-US" smtClean="0"/>
              <a:t>7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09686" y="500556"/>
            <a:ext cx="1707028" cy="1054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83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accent4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Vijf stellingen ter oriëntatie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Rectangle 1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524000" y="4314501"/>
            <a:ext cx="280846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en-US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LOEx, Landelijk Overleg Examencommissies lerarenopleidingen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D115B-8432-4209-848D-15F66683A88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94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5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Stelling 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pPr marL="0" lvl="0" indent="0" algn="ctr">
              <a:buNone/>
            </a:pPr>
            <a:endParaRPr lang="nl-NL" altLang="en-US" dirty="0" smtClean="0">
              <a:solidFill>
                <a:srgbClr val="1F497D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nl-NL" altLang="en-US" i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Het is beter samenwerking te zoeken met </a:t>
            </a:r>
          </a:p>
          <a:p>
            <a:pPr marL="0" lvl="0" indent="0" algn="ctr">
              <a:buNone/>
            </a:pPr>
            <a:r>
              <a:rPr lang="nl-NL" altLang="en-US" dirty="0" smtClean="0">
                <a:solidFill>
                  <a:srgbClr val="1F497D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examencommissies van </a:t>
            </a:r>
            <a:r>
              <a:rPr lang="nl-NL" altLang="en-US" dirty="0">
                <a:solidFill>
                  <a:srgbClr val="1F497D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andere </a:t>
            </a:r>
            <a:r>
              <a:rPr lang="nl-NL" altLang="en-US" dirty="0" smtClean="0">
                <a:solidFill>
                  <a:srgbClr val="1F497D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instellingen</a:t>
            </a:r>
          </a:p>
          <a:p>
            <a:pPr marL="0" lvl="0" indent="0" algn="ctr">
              <a:buNone/>
            </a:pPr>
            <a:r>
              <a:rPr lang="nl-NL" altLang="en-US" dirty="0" smtClean="0">
                <a:solidFill>
                  <a:srgbClr val="1F497D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met </a:t>
            </a:r>
            <a:r>
              <a:rPr lang="nl-NL" altLang="en-US" dirty="0">
                <a:solidFill>
                  <a:srgbClr val="1F497D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dezelfde opleiding </a:t>
            </a:r>
            <a:endParaRPr lang="nl-NL" altLang="en-US" dirty="0" smtClean="0">
              <a:solidFill>
                <a:srgbClr val="1F497D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r>
              <a:rPr lang="nl-NL" altLang="en-US" i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dan </a:t>
            </a:r>
            <a:r>
              <a:rPr lang="nl-NL" altLang="en-US" i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met </a:t>
            </a:r>
            <a:endParaRPr lang="nl-NL" altLang="en-US" i="1" dirty="0" smtClean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r>
              <a:rPr lang="nl-NL" altLang="en-US" dirty="0" smtClean="0">
                <a:solidFill>
                  <a:srgbClr val="1F497D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examencommissies van </a:t>
            </a:r>
            <a:r>
              <a:rPr lang="nl-NL" altLang="en-US" dirty="0">
                <a:solidFill>
                  <a:srgbClr val="1F497D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de eigen </a:t>
            </a:r>
            <a:r>
              <a:rPr lang="nl-NL" altLang="en-US" dirty="0" smtClean="0">
                <a:solidFill>
                  <a:srgbClr val="1F497D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instelling </a:t>
            </a:r>
            <a:r>
              <a:rPr lang="nl-NL" altLang="en-US" dirty="0">
                <a:solidFill>
                  <a:srgbClr val="1F497D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maar </a:t>
            </a:r>
            <a:r>
              <a:rPr lang="nl-NL" altLang="en-US" dirty="0" smtClean="0">
                <a:solidFill>
                  <a:srgbClr val="1F497D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met verschillende opleidingen.</a:t>
            </a:r>
            <a:endParaRPr lang="en-US" altLang="en-US" sz="1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LOEx, Landelijk Overleg Examencommissies lerarenopleidingen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D115B-8432-4209-848D-15F66683A889}" type="slidenum">
              <a:rPr lang="en-US" smtClean="0"/>
              <a:t>9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8922" y="500556"/>
            <a:ext cx="1707028" cy="1054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0841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968</TotalTime>
  <Words>521</Words>
  <Application>Microsoft Office PowerPoint</Application>
  <PresentationFormat>Widescreen</PresentationFormat>
  <Paragraphs>177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SimSun</vt:lpstr>
      <vt:lpstr>Arial</vt:lpstr>
      <vt:lpstr>Calibri</vt:lpstr>
      <vt:lpstr>Calibri Light</vt:lpstr>
      <vt:lpstr>Times New Roman</vt:lpstr>
      <vt:lpstr>Wingdings</vt:lpstr>
      <vt:lpstr>Office Theme</vt:lpstr>
      <vt:lpstr>   thema 1: Werken aan kwaliteit, Workshop 32  Jaarcongres Vereniging Hogescholen 2017    </vt:lpstr>
      <vt:lpstr>Programma</vt:lpstr>
      <vt:lpstr> Van solo naar netwerkprofessional</vt:lpstr>
      <vt:lpstr> LOEx als professioneel netwerk</vt:lpstr>
      <vt:lpstr>Hoe werkt LOEx? </vt:lpstr>
      <vt:lpstr>Uitdagingen en Oplossingen</vt:lpstr>
      <vt:lpstr>Wat vraagt dat van de leden?</vt:lpstr>
      <vt:lpstr>Vijf stellingen ter oriëntatie</vt:lpstr>
      <vt:lpstr>Stelling 1</vt:lpstr>
      <vt:lpstr>Stelling 2</vt:lpstr>
      <vt:lpstr>Stelling 3</vt:lpstr>
      <vt:lpstr>Stelling 4</vt:lpstr>
      <vt:lpstr>Stelling 5</vt:lpstr>
      <vt:lpstr>Groepsopdracht</vt:lpstr>
      <vt:lpstr>Groepsopdracht: startvragen  samenwerking</vt:lpstr>
      <vt:lpstr>   Professionele netwerken: nog vragen?   </vt:lpstr>
    </vt:vector>
  </TitlesOfParts>
  <Company>Hogeschool van Amsterdam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E. Zijlstra</dc:creator>
  <cp:lastModifiedBy>E. Zijlstra</cp:lastModifiedBy>
  <cp:revision>77</cp:revision>
  <cp:lastPrinted>2017-04-05T14:44:00Z</cp:lastPrinted>
  <dcterms:created xsi:type="dcterms:W3CDTF">2016-05-24T07:28:25Z</dcterms:created>
  <dcterms:modified xsi:type="dcterms:W3CDTF">2017-04-10T08:44:38Z</dcterms:modified>
</cp:coreProperties>
</file>