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3"/>
  </p:notesMasterIdLst>
  <p:handoutMasterIdLst>
    <p:handoutMasterId r:id="rId24"/>
  </p:handoutMasterIdLst>
  <p:sldIdLst>
    <p:sldId id="256" r:id="rId2"/>
    <p:sldId id="291" r:id="rId3"/>
    <p:sldId id="292" r:id="rId4"/>
    <p:sldId id="271" r:id="rId5"/>
    <p:sldId id="277" r:id="rId6"/>
    <p:sldId id="264" r:id="rId7"/>
    <p:sldId id="273" r:id="rId8"/>
    <p:sldId id="293" r:id="rId9"/>
    <p:sldId id="289" r:id="rId10"/>
    <p:sldId id="269" r:id="rId11"/>
    <p:sldId id="278" r:id="rId12"/>
    <p:sldId id="288" r:id="rId13"/>
    <p:sldId id="280" r:id="rId14"/>
    <p:sldId id="279" r:id="rId15"/>
    <p:sldId id="281" r:id="rId16"/>
    <p:sldId id="282" r:id="rId17"/>
    <p:sldId id="283" r:id="rId18"/>
    <p:sldId id="286" r:id="rId19"/>
    <p:sldId id="287" r:id="rId20"/>
    <p:sldId id="290" r:id="rId21"/>
    <p:sldId id="276" r:id="rId22"/>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817" autoAdjust="0"/>
  </p:normalViewPr>
  <p:slideViewPr>
    <p:cSldViewPr snapToGrid="0" snapToObjects="1">
      <p:cViewPr varScale="1">
        <p:scale>
          <a:sx n="141" d="100"/>
          <a:sy n="141" d="100"/>
        </p:scale>
        <p:origin x="138" y="21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17" d="100"/>
          <a:sy n="117" d="100"/>
        </p:scale>
        <p:origin x="-39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74443-67AC-F740-BF76-1580621FE889}" type="datetimeFigureOut">
              <a:rPr lang="en-US" smtClean="0"/>
              <a:pPr/>
              <a:t>4/10/2017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30B20D-C3B6-1E4E-9164-A402EF42B3BA}" type="slidenum">
              <a:rPr lang="en-US" smtClean="0"/>
              <a:pPr/>
              <a:t>‹nr.›</a:t>
            </a:fld>
            <a:endParaRPr lang="en-US"/>
          </a:p>
        </p:txBody>
      </p:sp>
    </p:spTree>
    <p:extLst>
      <p:ext uri="{BB962C8B-B14F-4D97-AF65-F5344CB8AC3E}">
        <p14:creationId xmlns:p14="http://schemas.microsoft.com/office/powerpoint/2010/main" val="3394260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6D856-C204-2940-AF49-7DF79C405D4E}" type="datetimeFigureOut">
              <a:rPr lang="en-US" smtClean="0"/>
              <a:pPr/>
              <a:t>4/10/2017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C44B6-FB12-714E-9F20-54F902D3E1AC}" type="slidenum">
              <a:rPr lang="en-US" smtClean="0"/>
              <a:pPr/>
              <a:t>‹nr.›</a:t>
            </a:fld>
            <a:endParaRPr lang="en-US"/>
          </a:p>
        </p:txBody>
      </p:sp>
    </p:spTree>
    <p:extLst>
      <p:ext uri="{BB962C8B-B14F-4D97-AF65-F5344CB8AC3E}">
        <p14:creationId xmlns:p14="http://schemas.microsoft.com/office/powerpoint/2010/main" val="11819690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a:xfrm>
            <a:off x="381000" y="685800"/>
            <a:ext cx="6096000" cy="3429000"/>
          </a:xfrm>
          <a:ln/>
        </p:spPr>
      </p:sp>
      <p:sp>
        <p:nvSpPr>
          <p:cNvPr id="16387" name="Tijdelijke aanduiding voor notities 2"/>
          <p:cNvSpPr>
            <a:spLocks noGrp="1"/>
          </p:cNvSpPr>
          <p:nvPr>
            <p:ph type="body" idx="1"/>
          </p:nvPr>
        </p:nvSpPr>
        <p:spPr>
          <a:noFill/>
        </p:spPr>
        <p:txBody>
          <a:bodyPr/>
          <a:lstStyle/>
          <a:p>
            <a:r>
              <a:rPr lang="nl-NL" altLang="nl-NL" smtClean="0"/>
              <a:t>Het centrale concept binnen het toetsbeleid van SPS Economie zijn de leeruitkomsten. </a:t>
            </a:r>
          </a:p>
          <a:p>
            <a:r>
              <a:rPr lang="nl-NL" altLang="nl-NL" smtClean="0"/>
              <a:t>Deze worden afgeleid uit de landelijke beroeps- en opleidingsprofielen en de opleidingscompetenties, en vervolgens uitgewerkt in prestatie-indicatoren. </a:t>
            </a:r>
          </a:p>
          <a:p>
            <a:r>
              <a:rPr lang="nl-NL" altLang="nl-NL" smtClean="0"/>
              <a:t>Aan deze prestatie-indicatoren worden relevante beroepsproducten getoetst die studenten in het kader van de opleiding ontwikkelen of die ze eerder in de eigen beroepspraktijk of anderszins hebben ontwikkeld. In deze figuur wordt dat schematisch weergegeven.</a:t>
            </a:r>
          </a:p>
        </p:txBody>
      </p:sp>
      <p:sp>
        <p:nvSpPr>
          <p:cNvPr id="16388" name="Tijdelijke aanduiding voor dianummer 3"/>
          <p:cNvSpPr>
            <a:spLocks noGrp="1"/>
          </p:cNvSpPr>
          <p:nvPr>
            <p:ph type="sldNum" sz="quarter" idx="5"/>
          </p:nvPr>
        </p:nvSpPr>
        <p:spPr>
          <a:noFill/>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474B9137-B370-424D-A1FE-6811D1F90371}" type="slidenum">
              <a:rPr lang="nl-NL" altLang="nl-NL" smtClean="0"/>
              <a:pPr algn="r" eaLnBrk="1" hangingPunct="1">
                <a:spcBef>
                  <a:spcPct val="0"/>
                </a:spcBef>
              </a:pPr>
              <a:t>11</a:t>
            </a:fld>
            <a:endParaRPr lang="nl-NL" altLang="nl-NL" smtClean="0"/>
          </a:p>
        </p:txBody>
      </p:sp>
    </p:spTree>
    <p:extLst>
      <p:ext uri="{BB962C8B-B14F-4D97-AF65-F5344CB8AC3E}">
        <p14:creationId xmlns:p14="http://schemas.microsoft.com/office/powerpoint/2010/main" val="1972435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23179" y="301394"/>
            <a:ext cx="8318340" cy="566758"/>
          </a:xfrm>
          <a:prstGeom prst="rect">
            <a:avLst/>
          </a:prstGeom>
        </p:spPr>
        <p:txBody>
          <a:bodyPr vert="horz"/>
          <a:lstStyle>
            <a:lvl1pPr>
              <a:defRPr sz="2800"/>
            </a:lvl1pPr>
          </a:lstStyle>
          <a:p>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title</a:t>
            </a:r>
            <a:r>
              <a:rPr lang="nl-NL" dirty="0" smtClean="0"/>
              <a:t> </a:t>
            </a:r>
            <a:r>
              <a:rPr lang="nl-NL" dirty="0" err="1" smtClean="0"/>
              <a:t>style</a:t>
            </a:r>
            <a:endParaRPr lang="en-US" dirty="0"/>
          </a:p>
        </p:txBody>
      </p:sp>
      <p:sp>
        <p:nvSpPr>
          <p:cNvPr id="9" name="Content Placeholder 8"/>
          <p:cNvSpPr>
            <a:spLocks noGrp="1"/>
          </p:cNvSpPr>
          <p:nvPr>
            <p:ph sz="quarter" idx="10"/>
          </p:nvPr>
        </p:nvSpPr>
        <p:spPr>
          <a:xfrm>
            <a:off x="1230313" y="1491436"/>
            <a:ext cx="7464302" cy="3301999"/>
          </a:xfrm>
          <a:prstGeom prst="rect">
            <a:avLst/>
          </a:prstGeom>
        </p:spPr>
        <p:txBody>
          <a:bodyPr vert="horz"/>
          <a:lstStyle>
            <a:lvl1pPr>
              <a:buNone/>
              <a:defRPr sz="2400">
                <a:solidFill>
                  <a:srgbClr val="000000"/>
                </a:solidFill>
                <a:latin typeface="Lucida Sans"/>
                <a:cs typeface="Lucida Sans"/>
              </a:defRPr>
            </a:lvl1pPr>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en-US" dirty="0"/>
          </a:p>
        </p:txBody>
      </p:sp>
    </p:spTree>
    <p:extLst>
      <p:ext uri="{BB962C8B-B14F-4D97-AF65-F5344CB8AC3E}">
        <p14:creationId xmlns:p14="http://schemas.microsoft.com/office/powerpoint/2010/main" val="299867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23179" y="301394"/>
            <a:ext cx="8318340" cy="566758"/>
          </a:xfrm>
          <a:prstGeom prst="rect">
            <a:avLst/>
          </a:prstGeom>
        </p:spPr>
        <p:txBody>
          <a:bodyPr vert="horz"/>
          <a:lstStyle>
            <a:lvl1pPr>
              <a:defRPr sz="2800">
                <a:solidFill>
                  <a:srgbClr val="008000"/>
                </a:solidFill>
              </a:defRPr>
            </a:lvl1pPr>
          </a:lstStyle>
          <a:p>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title</a:t>
            </a:r>
            <a:r>
              <a:rPr lang="nl-NL" dirty="0" smtClean="0"/>
              <a:t> </a:t>
            </a:r>
            <a:r>
              <a:rPr lang="nl-NL" dirty="0" err="1" smtClean="0"/>
              <a:t>style</a:t>
            </a:r>
            <a:endParaRPr lang="en-US" dirty="0"/>
          </a:p>
        </p:txBody>
      </p:sp>
      <p:sp>
        <p:nvSpPr>
          <p:cNvPr id="9" name="Content Placeholder 8"/>
          <p:cNvSpPr>
            <a:spLocks noGrp="1"/>
          </p:cNvSpPr>
          <p:nvPr>
            <p:ph sz="quarter" idx="10"/>
          </p:nvPr>
        </p:nvSpPr>
        <p:spPr>
          <a:xfrm>
            <a:off x="1230313" y="1491436"/>
            <a:ext cx="7464302" cy="3301999"/>
          </a:xfrm>
          <a:prstGeom prst="rect">
            <a:avLst/>
          </a:prstGeom>
        </p:spPr>
        <p:txBody>
          <a:bodyPr vert="horz"/>
          <a:lstStyle>
            <a:lvl1pPr>
              <a:buNone/>
              <a:defRPr sz="2400">
                <a:solidFill>
                  <a:srgbClr val="000000"/>
                </a:solidFill>
                <a:latin typeface="Lucida Sans"/>
                <a:cs typeface="Lucida Sans"/>
              </a:defRPr>
            </a:lvl1pPr>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en-US" dirty="0"/>
          </a:p>
        </p:txBody>
      </p:sp>
    </p:spTree>
    <p:extLst>
      <p:ext uri="{BB962C8B-B14F-4D97-AF65-F5344CB8AC3E}">
        <p14:creationId xmlns:p14="http://schemas.microsoft.com/office/powerpoint/2010/main" val="299867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pic>
        <p:nvPicPr>
          <p:cNvPr id="8" name="Afbeelding 2" descr="SAX_PPT_UAS_Achtergro10.jpg"/>
          <p:cNvPicPr>
            <a:picLocks noChangeAspect="1"/>
          </p:cNvPicPr>
          <p:nvPr/>
        </p:nvPicPr>
        <p:blipFill rotWithShape="1">
          <a:blip r:embed="rId2" cstate="print">
            <a:extLst>
              <a:ext uri="{28A0092B-C50C-407E-A947-70E740481C1C}">
                <a14:useLocalDpi xmlns:a14="http://schemas.microsoft.com/office/drawing/2010/main" val="0"/>
              </a:ext>
            </a:extLst>
          </a:blip>
          <a:srcRect b="11586"/>
          <a:stretch/>
        </p:blipFill>
        <p:spPr bwMode="auto">
          <a:xfrm>
            <a:off x="0" y="1"/>
            <a:ext cx="9144000" cy="454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699792" y="205979"/>
            <a:ext cx="5987008" cy="857250"/>
          </a:xfrm>
          <a:prstGeom prst="rect">
            <a:avLst/>
          </a:prstGeom>
        </p:spPr>
        <p:txBody>
          <a:bodyPr/>
          <a:lstStyle>
            <a:lvl1pPr>
              <a:defRPr>
                <a:solidFill>
                  <a:srgbClr val="00853A"/>
                </a:solidFill>
              </a:defRPr>
            </a:lvl1pPr>
          </a:lstStyle>
          <a:p>
            <a:r>
              <a:rPr lang="en-US" smtClean="0"/>
              <a:t>Click to edit Master title style</a:t>
            </a:r>
            <a:endParaRPr lang="en-US" dirty="0"/>
          </a:p>
        </p:txBody>
      </p:sp>
      <p:sp>
        <p:nvSpPr>
          <p:cNvPr id="3" name="Tijdelijke aanduiding voor inhou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jdelijke aanduiding voor inhou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jdelijke aanduiding voor datum 4"/>
          <p:cNvSpPr>
            <a:spLocks noGrp="1"/>
          </p:cNvSpPr>
          <p:nvPr>
            <p:ph type="dt" sz="half" idx="10"/>
          </p:nvPr>
        </p:nvSpPr>
        <p:spPr>
          <a:xfrm>
            <a:off x="457200" y="4767264"/>
            <a:ext cx="2133600" cy="273844"/>
          </a:xfrm>
          <a:prstGeom prst="rect">
            <a:avLst/>
          </a:prstGeom>
        </p:spPr>
        <p:txBody>
          <a:bodyPr lIns="91424" tIns="45713" rIns="91424" bIns="45713"/>
          <a:lstStyle/>
          <a:p>
            <a:fld id="{C484F551-B8DB-4580-928A-266191B7E55E}" type="datetimeFigureOut">
              <a:rPr lang="en-US" smtClean="0"/>
              <a:pPr/>
              <a:t>4/10/2017</a:t>
            </a:fld>
            <a:endParaRPr lang="en-US"/>
          </a:p>
        </p:txBody>
      </p:sp>
      <p:sp>
        <p:nvSpPr>
          <p:cNvPr id="6" name="Tijdelijke aanduiding voor voettekst 5"/>
          <p:cNvSpPr>
            <a:spLocks noGrp="1"/>
          </p:cNvSpPr>
          <p:nvPr>
            <p:ph type="ftr" sz="quarter" idx="11"/>
          </p:nvPr>
        </p:nvSpPr>
        <p:spPr>
          <a:xfrm>
            <a:off x="3124200" y="4767264"/>
            <a:ext cx="2895600" cy="273844"/>
          </a:xfrm>
          <a:prstGeom prst="rect">
            <a:avLst/>
          </a:prstGeom>
        </p:spPr>
        <p:txBody>
          <a:bodyPr lIns="91424" tIns="45713" rIns="91424" bIns="45713"/>
          <a:lstStyle/>
          <a:p>
            <a:endParaRPr lang="en-US"/>
          </a:p>
        </p:txBody>
      </p:sp>
      <p:sp>
        <p:nvSpPr>
          <p:cNvPr id="9" name="Tijdelijke aanduiding voor dianummer 5"/>
          <p:cNvSpPr>
            <a:spLocks noGrp="1"/>
          </p:cNvSpPr>
          <p:nvPr>
            <p:ph type="sldNum" sz="quarter" idx="12"/>
          </p:nvPr>
        </p:nvSpPr>
        <p:spPr>
          <a:xfrm>
            <a:off x="8028384" y="4767264"/>
            <a:ext cx="658416" cy="273844"/>
          </a:xfrm>
          <a:prstGeom prst="rect">
            <a:avLst/>
          </a:prstGeom>
        </p:spPr>
        <p:txBody>
          <a:bodyPr/>
          <a:lstStyle/>
          <a:p>
            <a:fld id="{169DE5AD-F7D9-4EEB-9BF5-FC6CD688125E}" type="slidenum">
              <a:rPr lang="en-US" smtClean="0"/>
              <a:pPr/>
              <a:t>‹nr.›</a:t>
            </a:fld>
            <a:endParaRPr lang="en-US"/>
          </a:p>
        </p:txBody>
      </p:sp>
    </p:spTree>
    <p:extLst>
      <p:ext uri="{BB962C8B-B14F-4D97-AF65-F5344CB8AC3E}">
        <p14:creationId xmlns:p14="http://schemas.microsoft.com/office/powerpoint/2010/main" val="1662383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99792" y="205979"/>
            <a:ext cx="5987008" cy="857250"/>
          </a:xfrm>
          <a:prstGeom prst="rect">
            <a:avLst/>
          </a:prstGeom>
        </p:spPr>
        <p:txBody>
          <a:bodyPr/>
          <a:lstStyle/>
          <a:p>
            <a:r>
              <a:rPr lang="en-US" smtClean="0"/>
              <a:t>Click to edit Master title style</a:t>
            </a:r>
            <a:endParaRPr lang="en-US"/>
          </a:p>
        </p:txBody>
      </p:sp>
      <p:sp>
        <p:nvSpPr>
          <p:cNvPr id="3" name="Tijdelijke aanduiding voor inhoud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datum 3"/>
          <p:cNvSpPr>
            <a:spLocks noGrp="1"/>
          </p:cNvSpPr>
          <p:nvPr>
            <p:ph type="dt" sz="half" idx="10"/>
          </p:nvPr>
        </p:nvSpPr>
        <p:spPr>
          <a:xfrm>
            <a:off x="457200" y="4767264"/>
            <a:ext cx="2133600" cy="273844"/>
          </a:xfrm>
          <a:prstGeom prst="rect">
            <a:avLst/>
          </a:prstGeom>
        </p:spPr>
        <p:txBody>
          <a:bodyPr lIns="91424" tIns="45713" rIns="91424" bIns="45713"/>
          <a:lstStyle/>
          <a:p>
            <a:fld id="{C484F551-B8DB-4580-928A-266191B7E55E}" type="datetimeFigureOut">
              <a:rPr lang="en-US" smtClean="0"/>
              <a:pPr/>
              <a:t>4/10/2017</a:t>
            </a:fld>
            <a:endParaRPr lang="en-US"/>
          </a:p>
        </p:txBody>
      </p:sp>
      <p:sp>
        <p:nvSpPr>
          <p:cNvPr id="5" name="Tijdelijke aanduiding voor voettekst 4"/>
          <p:cNvSpPr>
            <a:spLocks noGrp="1"/>
          </p:cNvSpPr>
          <p:nvPr>
            <p:ph type="ftr" sz="quarter" idx="11"/>
          </p:nvPr>
        </p:nvSpPr>
        <p:spPr>
          <a:xfrm>
            <a:off x="3124200" y="4767264"/>
            <a:ext cx="2895600" cy="273844"/>
          </a:xfrm>
          <a:prstGeom prst="rect">
            <a:avLst/>
          </a:prstGeom>
        </p:spPr>
        <p:txBody>
          <a:bodyPr lIns="91424" tIns="45713" rIns="91424" bIns="45713"/>
          <a:lstStyle/>
          <a:p>
            <a:endParaRPr lang="en-US"/>
          </a:p>
        </p:txBody>
      </p:sp>
      <p:sp>
        <p:nvSpPr>
          <p:cNvPr id="7" name="Tijdelijke aanduiding voor dianummer 5"/>
          <p:cNvSpPr>
            <a:spLocks noGrp="1"/>
          </p:cNvSpPr>
          <p:nvPr>
            <p:ph type="sldNum" sz="quarter" idx="12"/>
          </p:nvPr>
        </p:nvSpPr>
        <p:spPr>
          <a:xfrm>
            <a:off x="8028384" y="4767264"/>
            <a:ext cx="658416" cy="273844"/>
          </a:xfrm>
          <a:prstGeom prst="rect">
            <a:avLst/>
          </a:prstGeom>
        </p:spPr>
        <p:txBody>
          <a:bodyPr/>
          <a:lstStyle/>
          <a:p>
            <a:fld id="{169DE5AD-F7D9-4EEB-9BF5-FC6CD688125E}" type="slidenum">
              <a:rPr lang="en-US" smtClean="0"/>
              <a:pPr/>
              <a:t>‹nr.›</a:t>
            </a:fld>
            <a:endParaRPr lang="en-US"/>
          </a:p>
        </p:txBody>
      </p:sp>
    </p:spTree>
    <p:extLst>
      <p:ext uri="{BB962C8B-B14F-4D97-AF65-F5344CB8AC3E}">
        <p14:creationId xmlns:p14="http://schemas.microsoft.com/office/powerpoint/2010/main" val="21830244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4767264"/>
            <a:ext cx="2133600" cy="273844"/>
          </a:xfrm>
          <a:prstGeom prst="rect">
            <a:avLst/>
          </a:prstGeom>
        </p:spPr>
        <p:txBody>
          <a:bodyPr lIns="91424" tIns="45713" rIns="91424" bIns="45713"/>
          <a:lstStyle/>
          <a:p>
            <a:fld id="{C484F551-B8DB-4580-928A-266191B7E55E}" type="datetimeFigureOut">
              <a:rPr lang="en-US" smtClean="0"/>
              <a:pPr/>
              <a:t>4/10/2017</a:t>
            </a:fld>
            <a:endParaRPr lang="en-US"/>
          </a:p>
        </p:txBody>
      </p:sp>
      <p:sp>
        <p:nvSpPr>
          <p:cNvPr id="3" name="Tijdelijke aanduiding voor voettekst 2"/>
          <p:cNvSpPr>
            <a:spLocks noGrp="1"/>
          </p:cNvSpPr>
          <p:nvPr>
            <p:ph type="ftr" sz="quarter" idx="11"/>
          </p:nvPr>
        </p:nvSpPr>
        <p:spPr>
          <a:xfrm>
            <a:off x="3124200" y="4767264"/>
            <a:ext cx="2895600" cy="273844"/>
          </a:xfrm>
          <a:prstGeom prst="rect">
            <a:avLst/>
          </a:prstGeom>
        </p:spPr>
        <p:txBody>
          <a:bodyPr lIns="91424" tIns="45713" rIns="91424" bIns="45713"/>
          <a:lstStyle/>
          <a:p>
            <a:endParaRPr lang="en-US"/>
          </a:p>
        </p:txBody>
      </p:sp>
      <p:sp>
        <p:nvSpPr>
          <p:cNvPr id="5" name="Tijdelijke aanduiding voor dianummer 5"/>
          <p:cNvSpPr>
            <a:spLocks noGrp="1"/>
          </p:cNvSpPr>
          <p:nvPr>
            <p:ph type="sldNum" sz="quarter" idx="12"/>
          </p:nvPr>
        </p:nvSpPr>
        <p:spPr>
          <a:xfrm>
            <a:off x="8028384" y="4767264"/>
            <a:ext cx="658416" cy="273844"/>
          </a:xfrm>
          <a:prstGeom prst="rect">
            <a:avLst/>
          </a:prstGeom>
        </p:spPr>
        <p:txBody>
          <a:bodyPr/>
          <a:lstStyle/>
          <a:p>
            <a:fld id="{169DE5AD-F7D9-4EEB-9BF5-FC6CD688125E}" type="slidenum">
              <a:rPr lang="en-US" smtClean="0"/>
              <a:pPr/>
              <a:t>‹nr.›</a:t>
            </a:fld>
            <a:endParaRPr lang="en-US"/>
          </a:p>
        </p:txBody>
      </p:sp>
    </p:spTree>
    <p:extLst>
      <p:ext uri="{BB962C8B-B14F-4D97-AF65-F5344CB8AC3E}">
        <p14:creationId xmlns:p14="http://schemas.microsoft.com/office/powerpoint/2010/main" val="12305992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69332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txStyles>
    <p:titleStyle>
      <a:lvl1pPr algn="l" defTabSz="457200" rtl="0" eaLnBrk="1" latinLnBrk="0" hangingPunct="1">
        <a:spcBef>
          <a:spcPct val="0"/>
        </a:spcBef>
        <a:buNone/>
        <a:defRPr sz="2400" kern="1200">
          <a:solidFill>
            <a:schemeClr val="bg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m.r.m.gellevij@saxion.nl" TargetMode="External"/><Relationship Id="rId7"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hyperlink" Target="https://www.saxion.nl/parttimeschool" TargetMode="External"/><Relationship Id="rId5" Type="http://schemas.openxmlformats.org/officeDocument/2006/relationships/hyperlink" Target="mailto:e.t.leurs@saxion.nl" TargetMode="External"/><Relationship Id="rId4" Type="http://schemas.openxmlformats.org/officeDocument/2006/relationships/hyperlink" Target="mailto:t.huizinga@saxion.n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nl/url?sa=i&amp;rct=j&amp;q=&amp;esrc=s&amp;source=images&amp;cd=&amp;cad=rja&amp;uact=8&amp;ved=0ahUKEwjh0Jr94pLKAhWEKA8KHYpHCm4QjRwIBw&amp;url=http://www.mindtickle.com/blog/4-signs-invest-flipped-classroom/&amp;psig=AFQjCNGO-rckG5IR6DeLHt9xD25_J7zfCA&amp;ust=1452086777316037"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1197105" y="2849757"/>
            <a:ext cx="7531822" cy="631902"/>
          </a:xfrm>
        </p:spPr>
        <p:txBody>
          <a:bodyPr anchor="ctr"/>
          <a:lstStyle/>
          <a:p>
            <a:r>
              <a:rPr lang="nl-NL" sz="2000" b="1" smtClean="0"/>
              <a:t>Leerwegonafhankelijk: </a:t>
            </a:r>
            <a:br>
              <a:rPr lang="nl-NL" sz="2000" b="1" smtClean="0"/>
            </a:br>
            <a:r>
              <a:rPr lang="nl-NL" sz="2000" b="1" smtClean="0"/>
              <a:t>Leeruitkomsten </a:t>
            </a:r>
            <a:r>
              <a:rPr lang="nl-NL" sz="2000" b="1" dirty="0" smtClean="0"/>
              <a:t>en beroepsproducten</a:t>
            </a:r>
            <a:endParaRPr lang="en-US" sz="1800" dirty="0"/>
          </a:p>
        </p:txBody>
      </p:sp>
    </p:spTree>
    <p:extLst>
      <p:ext uri="{BB962C8B-B14F-4D97-AF65-F5344CB8AC3E}">
        <p14:creationId xmlns:p14="http://schemas.microsoft.com/office/powerpoint/2010/main" val="4276910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3179" y="214897"/>
            <a:ext cx="8318340" cy="566758"/>
          </a:xfrm>
        </p:spPr>
        <p:txBody>
          <a:bodyPr/>
          <a:lstStyle/>
          <a:p>
            <a:r>
              <a:rPr lang="nl-NL" dirty="0" smtClean="0"/>
              <a:t>Stapsgewijze aanpak voor </a:t>
            </a:r>
            <a:br>
              <a:rPr lang="nl-NL" dirty="0" smtClean="0"/>
            </a:br>
            <a:r>
              <a:rPr lang="nl-NL" dirty="0" smtClean="0"/>
              <a:t>module-uitwikkeling</a:t>
            </a:r>
            <a:endParaRPr lang="en-US" dirty="0"/>
          </a:p>
        </p:txBody>
      </p:sp>
      <p:pic>
        <p:nvPicPr>
          <p:cNvPr id="4" name="Tijdelijke aanduiding voor inhoud 3"/>
          <p:cNvPicPr>
            <a:picLocks noGrp="1" noChangeAspect="1"/>
          </p:cNvPicPr>
          <p:nvPr>
            <p:ph sz="quarter" idx="10"/>
          </p:nvPr>
        </p:nvPicPr>
        <p:blipFill>
          <a:blip r:embed="rId3"/>
          <a:stretch>
            <a:fillRect/>
          </a:stretch>
        </p:blipFill>
        <p:spPr>
          <a:xfrm>
            <a:off x="2123179" y="1336551"/>
            <a:ext cx="5623783" cy="3302000"/>
          </a:xfrm>
          <a:prstGeom prst="rect">
            <a:avLst/>
          </a:prstGeom>
        </p:spPr>
      </p:pic>
    </p:spTree>
    <p:extLst>
      <p:ext uri="{BB962C8B-B14F-4D97-AF65-F5344CB8AC3E}">
        <p14:creationId xmlns:p14="http://schemas.microsoft.com/office/powerpoint/2010/main" val="131407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696" y="659770"/>
            <a:ext cx="4003186" cy="44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2555777" y="302982"/>
            <a:ext cx="6048671" cy="984885"/>
          </a:xfrm>
          <a:prstGeom prst="rect">
            <a:avLst/>
          </a:prstGeom>
          <a:noFill/>
        </p:spPr>
        <p:txBody>
          <a:bodyPr wrap="square" rtlCol="0">
            <a:spAutoFit/>
          </a:bodyPr>
          <a:lstStyle/>
          <a:p>
            <a:pPr marL="0" lvl="1" algn="r"/>
            <a:r>
              <a:rPr lang="nl-NL" sz="2000" dirty="0" smtClean="0"/>
              <a:t>Beroepsproducten centraal - Validatie en erkenning aanwezige kennis</a:t>
            </a:r>
            <a:endParaRPr lang="nl-NL" sz="2000" dirty="0"/>
          </a:p>
          <a:p>
            <a:endParaRPr lang="nl-NL" dirty="0"/>
          </a:p>
        </p:txBody>
      </p:sp>
    </p:spTree>
    <p:extLst>
      <p:ext uri="{BB962C8B-B14F-4D97-AF65-F5344CB8AC3E}">
        <p14:creationId xmlns:p14="http://schemas.microsoft.com/office/powerpoint/2010/main" val="2351400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Leerweg onafhankelijk toetsen</a:t>
            </a:r>
            <a:endParaRPr lang="en-US" dirty="0"/>
          </a:p>
        </p:txBody>
      </p:sp>
      <p:sp>
        <p:nvSpPr>
          <p:cNvPr id="3" name="Content Placeholder 2"/>
          <p:cNvSpPr>
            <a:spLocks noGrp="1"/>
          </p:cNvSpPr>
          <p:nvPr>
            <p:ph sz="quarter" idx="10"/>
          </p:nvPr>
        </p:nvSpPr>
        <p:spPr>
          <a:xfrm>
            <a:off x="1210141" y="1282992"/>
            <a:ext cx="7464302" cy="3301999"/>
          </a:xfrm>
        </p:spPr>
        <p:txBody>
          <a:bodyPr/>
          <a:lstStyle/>
          <a:p>
            <a:r>
              <a:rPr lang="nl-NL" sz="1800" dirty="0" smtClean="0">
                <a:solidFill>
                  <a:schemeClr val="tx1"/>
                </a:solidFill>
              </a:rPr>
              <a:t>Behalen van leeruitkomsten door:</a:t>
            </a:r>
            <a:endParaRPr lang="en-US" sz="1800" dirty="0" smtClean="0">
              <a:solidFill>
                <a:schemeClr val="tx1"/>
              </a:solidFill>
            </a:endParaRPr>
          </a:p>
          <a:p>
            <a:endParaRPr lang="en-US" sz="1800" dirty="0" smtClean="0">
              <a:solidFill>
                <a:schemeClr val="tx1"/>
              </a:solidFill>
            </a:endParaRPr>
          </a:p>
          <a:p>
            <a:r>
              <a:rPr lang="nl-NL" sz="1800" dirty="0" smtClean="0">
                <a:solidFill>
                  <a:schemeClr val="tx1"/>
                </a:solidFill>
                <a:latin typeface="Lucida Sans" panose="020B0602030504020204" pitchFamily="34" charset="0"/>
              </a:rPr>
              <a:t>0. SPS-module af te ronden met een beroepsproduct</a:t>
            </a:r>
          </a:p>
          <a:p>
            <a:endParaRPr lang="nl-NL" sz="1800" dirty="0" smtClean="0">
              <a:solidFill>
                <a:schemeClr val="tx1"/>
              </a:solidFill>
              <a:latin typeface="Lucida Sans" panose="020B0602030504020204" pitchFamily="34" charset="0"/>
            </a:endParaRPr>
          </a:p>
          <a:p>
            <a:pPr marL="0" indent="0"/>
            <a:r>
              <a:rPr lang="nl-NL" sz="1800" dirty="0" smtClean="0">
                <a:solidFill>
                  <a:schemeClr val="tx1"/>
                </a:solidFill>
                <a:latin typeface="Lucida Sans" panose="020B0602030504020204" pitchFamily="34" charset="0"/>
              </a:rPr>
              <a:t>1. ‘eigen’ beroepsproduct te laten beoordelen bij een SPS module</a:t>
            </a:r>
          </a:p>
          <a:p>
            <a:pPr marL="0" indent="0"/>
            <a:endParaRPr lang="nl-NL" sz="1800" dirty="0" smtClean="0">
              <a:solidFill>
                <a:schemeClr val="tx1"/>
              </a:solidFill>
              <a:latin typeface="Lucida Sans" panose="020B0602030504020204" pitchFamily="34" charset="0"/>
            </a:endParaRPr>
          </a:p>
          <a:p>
            <a:pPr marL="0" indent="0"/>
            <a:r>
              <a:rPr lang="nl-NL" sz="1800" dirty="0" smtClean="0">
                <a:solidFill>
                  <a:schemeClr val="tx1"/>
                </a:solidFill>
                <a:latin typeface="Lucida Sans" panose="020B0602030504020204" pitchFamily="34" charset="0"/>
              </a:rPr>
              <a:t>2. (samengestelde) ‘eigen’ beroepsproducten (vooraf) </a:t>
            </a:r>
          </a:p>
          <a:p>
            <a:pPr marL="0" indent="0"/>
            <a:r>
              <a:rPr lang="nl-NL" sz="1800" dirty="0">
                <a:solidFill>
                  <a:schemeClr val="tx1"/>
                </a:solidFill>
                <a:latin typeface="Lucida Sans" panose="020B0602030504020204" pitchFamily="34" charset="0"/>
              </a:rPr>
              <a:t>	</a:t>
            </a:r>
            <a:r>
              <a:rPr lang="nl-NL" sz="1800" dirty="0" smtClean="0">
                <a:solidFill>
                  <a:schemeClr val="tx1"/>
                </a:solidFill>
                <a:latin typeface="Lucida Sans" panose="020B0602030504020204" pitchFamily="34" charset="0"/>
              </a:rPr>
              <a:t>te laten valideren </a:t>
            </a:r>
            <a:r>
              <a:rPr lang="nl-NL" sz="1800" dirty="0" err="1" smtClean="0">
                <a:solidFill>
                  <a:schemeClr val="tx1"/>
                </a:solidFill>
                <a:latin typeface="Lucida Sans" panose="020B0602030504020204" pitchFamily="34" charset="0"/>
              </a:rPr>
              <a:t>obv</a:t>
            </a:r>
            <a:r>
              <a:rPr lang="nl-NL" sz="1800" dirty="0" smtClean="0">
                <a:solidFill>
                  <a:schemeClr val="tx1"/>
                </a:solidFill>
                <a:latin typeface="Lucida Sans" panose="020B0602030504020204" pitchFamily="34" charset="0"/>
              </a:rPr>
              <a:t> leeruitkomsten</a:t>
            </a:r>
            <a:endParaRPr lang="en-US" sz="1800" dirty="0">
              <a:solidFill>
                <a:schemeClr val="tx1"/>
              </a:solidFill>
              <a:latin typeface="Lucida Sans" panose="020B0602030504020204" pitchFamily="34" charset="0"/>
            </a:endParaRPr>
          </a:p>
          <a:p>
            <a:endParaRPr lang="en-US" sz="1800" i="1" dirty="0" smtClean="0">
              <a:solidFill>
                <a:schemeClr val="tx1"/>
              </a:solidFill>
              <a:latin typeface="Lucida Sans" panose="020B0602030504020204" pitchFamily="34" charset="0"/>
            </a:endParaRPr>
          </a:p>
          <a:p>
            <a:pPr marL="457200" lvl="1" indent="0">
              <a:buNone/>
            </a:pPr>
            <a:endParaRPr lang="en-US" sz="2000" dirty="0">
              <a:solidFill>
                <a:schemeClr val="tx1"/>
              </a:solidFill>
              <a:latin typeface="Lucida Sans" panose="020B0602030504020204" pitchFamily="34" charset="0"/>
            </a:endParaRPr>
          </a:p>
        </p:txBody>
      </p:sp>
    </p:spTree>
    <p:extLst>
      <p:ext uri="{BB962C8B-B14F-4D97-AF65-F5344CB8AC3E}">
        <p14:creationId xmlns:p14="http://schemas.microsoft.com/office/powerpoint/2010/main" val="3278314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555075946"/>
              </p:ext>
            </p:extLst>
          </p:nvPr>
        </p:nvGraphicFramePr>
        <p:xfrm>
          <a:off x="675576" y="370566"/>
          <a:ext cx="8404470" cy="4714497"/>
        </p:xfrm>
        <a:graphic>
          <a:graphicData uri="http://schemas.openxmlformats.org/presentationml/2006/ole">
            <mc:AlternateContent xmlns:mc="http://schemas.openxmlformats.org/markup-compatibility/2006">
              <mc:Choice xmlns:v="urn:schemas-microsoft-com:vml" Requires="v">
                <p:oleObj spid="_x0000_s1039" r:id="rId3" imgW="6929180" imgH="6587190" progId="Visio.Drawing.11">
                  <p:embed/>
                </p:oleObj>
              </mc:Choice>
              <mc:Fallback>
                <p:oleObj r:id="rId3" imgW="6929180" imgH="658719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76" y="370566"/>
                        <a:ext cx="8404470" cy="4714497"/>
                      </a:xfrm>
                      <a:prstGeom prst="rect">
                        <a:avLst/>
                      </a:prstGeom>
                      <a:noFill/>
                    </p:spPr>
                  </p:pic>
                </p:oleObj>
              </mc:Fallback>
            </mc:AlternateContent>
          </a:graphicData>
        </a:graphic>
      </p:graphicFrame>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277413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Leeruitkomsten</a:t>
            </a:r>
            <a:endParaRPr lang="nl-NL" dirty="0"/>
          </a:p>
        </p:txBody>
      </p:sp>
      <p:sp>
        <p:nvSpPr>
          <p:cNvPr id="3" name="Tijdelijke aanduiding voor inhoud 2"/>
          <p:cNvSpPr>
            <a:spLocks noGrp="1"/>
          </p:cNvSpPr>
          <p:nvPr>
            <p:ph idx="1"/>
          </p:nvPr>
        </p:nvSpPr>
        <p:spPr>
          <a:xfrm>
            <a:off x="457200" y="1200151"/>
            <a:ext cx="8579296" cy="3394472"/>
          </a:xfrm>
        </p:spPr>
        <p:txBody>
          <a:bodyPr>
            <a:normAutofit fontScale="62500" lnSpcReduction="20000"/>
          </a:bodyPr>
          <a:lstStyle/>
          <a:p>
            <a:endParaRPr lang="nl-NL" sz="2200" u="sng" dirty="0" smtClean="0"/>
          </a:p>
          <a:p>
            <a:pPr marL="0" indent="0">
              <a:buNone/>
            </a:pPr>
            <a:r>
              <a:rPr lang="nl-NL" sz="2200" b="1" dirty="0" smtClean="0"/>
              <a:t>Criteria NVAO</a:t>
            </a:r>
            <a:r>
              <a:rPr lang="nl-NL" sz="2200" dirty="0" smtClean="0"/>
              <a:t>:</a:t>
            </a:r>
          </a:p>
          <a:p>
            <a:pPr marL="0" indent="0">
              <a:buNone/>
            </a:pPr>
            <a:endParaRPr lang="nl-NL" sz="2200" dirty="0" smtClean="0"/>
          </a:p>
          <a:p>
            <a:r>
              <a:rPr lang="nl-NL" sz="2400" i="1" dirty="0"/>
              <a:t>Leerwegonafhankelijk</a:t>
            </a:r>
            <a:r>
              <a:rPr lang="nl-NL" sz="2400" dirty="0"/>
              <a:t>: </a:t>
            </a:r>
            <a:r>
              <a:rPr lang="nl-NL" sz="2400" dirty="0" smtClean="0"/>
              <a:t>ze </a:t>
            </a:r>
            <a:r>
              <a:rPr lang="nl-NL" sz="2400" dirty="0"/>
              <a:t>maken variatie in leeractiviteiten van (groepen) studenten mogelijk</a:t>
            </a:r>
            <a:r>
              <a:rPr lang="nl-NL" sz="2400" dirty="0" smtClean="0"/>
              <a:t>.</a:t>
            </a:r>
          </a:p>
          <a:p>
            <a:r>
              <a:rPr lang="nl-NL" sz="2400" i="1" dirty="0"/>
              <a:t>Representatief</a:t>
            </a:r>
            <a:r>
              <a:rPr lang="nl-NL" sz="2400" dirty="0"/>
              <a:t> voor de </a:t>
            </a:r>
            <a:r>
              <a:rPr lang="nl-NL" sz="2400" i="1" dirty="0"/>
              <a:t>eindkwalificaties</a:t>
            </a:r>
            <a:r>
              <a:rPr lang="nl-NL" sz="2400" dirty="0"/>
              <a:t> van de opleiding</a:t>
            </a:r>
            <a:r>
              <a:rPr lang="nl-NL" sz="2400" dirty="0" smtClean="0"/>
              <a:t>.</a:t>
            </a:r>
          </a:p>
          <a:p>
            <a:r>
              <a:rPr lang="nl-NL" sz="2400" i="1" dirty="0"/>
              <a:t>Herkenbaar</a:t>
            </a:r>
            <a:r>
              <a:rPr lang="nl-NL" sz="2400" dirty="0"/>
              <a:t> voor het </a:t>
            </a:r>
            <a:r>
              <a:rPr lang="nl-NL" sz="2400" i="1" dirty="0" smtClean="0"/>
              <a:t>werkveld</a:t>
            </a:r>
          </a:p>
          <a:p>
            <a:r>
              <a:rPr lang="nl-NL" sz="2400" i="1" dirty="0"/>
              <a:t>Specifiek en meetbaar</a:t>
            </a:r>
            <a:r>
              <a:rPr lang="nl-NL" sz="2400" dirty="0"/>
              <a:t>: </a:t>
            </a:r>
            <a:r>
              <a:rPr lang="nl-NL" sz="2400" dirty="0" smtClean="0"/>
              <a:t>bieden </a:t>
            </a:r>
            <a:r>
              <a:rPr lang="nl-NL" sz="2400" dirty="0"/>
              <a:t>een eenduidig beoordelingskader bij leerwegonafhankelijke </a:t>
            </a:r>
            <a:r>
              <a:rPr lang="nl-NL" sz="2400" dirty="0" smtClean="0"/>
              <a:t>toetsing</a:t>
            </a:r>
          </a:p>
          <a:p>
            <a:r>
              <a:rPr lang="nl-NL" sz="2400" i="1" dirty="0"/>
              <a:t>Transparant</a:t>
            </a:r>
            <a:r>
              <a:rPr lang="nl-NL" sz="2400" dirty="0"/>
              <a:t>: </a:t>
            </a:r>
            <a:r>
              <a:rPr lang="nl-NL" sz="2400" dirty="0" smtClean="0"/>
              <a:t>de </a:t>
            </a:r>
            <a:r>
              <a:rPr lang="nl-NL" sz="2400" dirty="0"/>
              <a:t>relatie tussen eindkwalificaties, eenheden van leeruitkomsten, leeractiviteiten en toetsing is duidelijk</a:t>
            </a:r>
            <a:r>
              <a:rPr lang="nl-NL" sz="2400" dirty="0" smtClean="0"/>
              <a:t>.</a:t>
            </a:r>
          </a:p>
          <a:p>
            <a:r>
              <a:rPr lang="nl-NL" sz="2400" i="1" dirty="0"/>
              <a:t>Samenhangend</a:t>
            </a:r>
            <a:r>
              <a:rPr lang="nl-NL" sz="2400" dirty="0"/>
              <a:t>: </a:t>
            </a:r>
            <a:r>
              <a:rPr lang="nl-NL" sz="2400" dirty="0" smtClean="0"/>
              <a:t>vormen </a:t>
            </a:r>
            <a:r>
              <a:rPr lang="nl-NL" sz="2400" dirty="0"/>
              <a:t>een samenhangende eenheid en zijn te onderscheiden van andere eenheden van leeruitkomsten</a:t>
            </a:r>
            <a:r>
              <a:rPr lang="nl-NL" sz="2400" dirty="0" smtClean="0"/>
              <a:t>.</a:t>
            </a:r>
          </a:p>
          <a:p>
            <a:r>
              <a:rPr lang="nl-NL" sz="2400" i="1" dirty="0"/>
              <a:t>Duurzaam</a:t>
            </a:r>
            <a:r>
              <a:rPr lang="nl-NL" sz="2400" dirty="0"/>
              <a:t>: </a:t>
            </a:r>
            <a:r>
              <a:rPr lang="nl-NL" sz="2400" dirty="0" smtClean="0"/>
              <a:t>ze </a:t>
            </a:r>
            <a:r>
              <a:rPr lang="nl-NL" sz="2400" dirty="0"/>
              <a:t>zijn zodanig geformuleerd dat ze een aantal jaren kunnen worden gehanteerd.</a:t>
            </a:r>
            <a:endParaRPr lang="nl-NL" sz="2200" dirty="0"/>
          </a:p>
          <a:p>
            <a:endParaRPr lang="nl-NL" sz="2200" dirty="0"/>
          </a:p>
          <a:p>
            <a:endParaRPr lang="nl-NL" sz="2200" dirty="0" smtClean="0"/>
          </a:p>
          <a:p>
            <a:endParaRPr lang="nl-NL" sz="1800" dirty="0"/>
          </a:p>
          <a:p>
            <a:endParaRPr lang="nl-NL" sz="1800" dirty="0"/>
          </a:p>
        </p:txBody>
      </p:sp>
    </p:spTree>
    <p:extLst>
      <p:ext uri="{BB962C8B-B14F-4D97-AF65-F5344CB8AC3E}">
        <p14:creationId xmlns:p14="http://schemas.microsoft.com/office/powerpoint/2010/main" val="745166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99792" y="367996"/>
            <a:ext cx="5987008" cy="529568"/>
          </a:xfrm>
          <a:prstGeom prst="rect">
            <a:avLst/>
          </a:prstGeom>
        </p:spPr>
        <p:txBody>
          <a:bodyPr/>
          <a:lstStyle>
            <a:lvl1pPr algn="l" defTabSz="914248" rtl="0" eaLnBrk="1" latinLnBrk="0" hangingPunct="1">
              <a:spcBef>
                <a:spcPct val="0"/>
              </a:spcBef>
              <a:buNone/>
              <a:defRPr sz="3200" kern="1200">
                <a:solidFill>
                  <a:schemeClr val="bg1"/>
                </a:solidFill>
                <a:latin typeface="+mj-lt"/>
                <a:ea typeface="+mj-ea"/>
                <a:cs typeface="+mj-cs"/>
              </a:defRPr>
            </a:lvl1pPr>
          </a:lstStyle>
          <a:p>
            <a:pPr algn="ctr"/>
            <a:r>
              <a:rPr lang="nl-NL" dirty="0" smtClean="0"/>
              <a:t>Valideringsaanpak</a:t>
            </a:r>
            <a:endParaRPr lang="en-US" dirty="0"/>
          </a:p>
        </p:txBody>
      </p:sp>
      <p:pic>
        <p:nvPicPr>
          <p:cNvPr id="6"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0" y="3795"/>
            <a:ext cx="2130266" cy="1697355"/>
          </a:xfrm>
          <a:prstGeom prst="rect">
            <a:avLst/>
          </a:prstGeom>
        </p:spPr>
      </p:pic>
      <p:pic>
        <p:nvPicPr>
          <p:cNvPr id="8" name="Afbeelding 3"/>
          <p:cNvPicPr>
            <a:picLocks noChangeAspect="1"/>
          </p:cNvPicPr>
          <p:nvPr/>
        </p:nvPicPr>
        <p:blipFill rotWithShape="1">
          <a:blip r:embed="rId3">
            <a:extLst>
              <a:ext uri="{28A0092B-C50C-407E-A947-70E740481C1C}">
                <a14:useLocalDpi xmlns:a14="http://schemas.microsoft.com/office/drawing/2010/main" val="0"/>
              </a:ext>
            </a:extLst>
          </a:blip>
          <a:srcRect b="1471"/>
          <a:stretch/>
        </p:blipFill>
        <p:spPr bwMode="auto">
          <a:xfrm>
            <a:off x="972040" y="1701150"/>
            <a:ext cx="1427321" cy="1751572"/>
          </a:xfrm>
          <a:prstGeom prst="rect">
            <a:avLst/>
          </a:prstGeom>
          <a:ln>
            <a:noFill/>
          </a:ln>
          <a:extLst>
            <a:ext uri="{53640926-AAD7-44D8-BBD7-CCE9431645EC}">
              <a14:shadowObscured xmlns:a14="http://schemas.microsoft.com/office/drawing/2010/main"/>
            </a:ext>
          </a:extLst>
        </p:spPr>
      </p:pic>
      <p:pic>
        <p:nvPicPr>
          <p:cNvPr id="9" name="Afbeelding 4"/>
          <p:cNvPicPr>
            <a:picLocks noChangeAspect="1"/>
          </p:cNvPicPr>
          <p:nvPr/>
        </p:nvPicPr>
        <p:blipFill rotWithShape="1">
          <a:blip r:embed="rId4">
            <a:extLst>
              <a:ext uri="{28A0092B-C50C-407E-A947-70E740481C1C}">
                <a14:useLocalDpi xmlns:a14="http://schemas.microsoft.com/office/drawing/2010/main" val="0"/>
              </a:ext>
            </a:extLst>
          </a:blip>
          <a:srcRect l="34308" t="40979" r="37130" b="14372"/>
          <a:stretch/>
        </p:blipFill>
        <p:spPr bwMode="auto">
          <a:xfrm>
            <a:off x="242368" y="3452722"/>
            <a:ext cx="1672310" cy="10449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894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0" y="3795"/>
            <a:ext cx="2130266" cy="1697355"/>
          </a:xfrm>
          <a:prstGeom prst="rect">
            <a:avLst/>
          </a:prstGeom>
        </p:spPr>
      </p:pic>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b="1471"/>
          <a:stretch/>
        </p:blipFill>
        <p:spPr bwMode="auto">
          <a:xfrm>
            <a:off x="972040" y="1701150"/>
            <a:ext cx="1427321" cy="1751572"/>
          </a:xfrm>
          <a:prstGeom prst="rect">
            <a:avLst/>
          </a:prstGeom>
          <a:ln>
            <a:noFill/>
          </a:ln>
          <a:extLst>
            <a:ext uri="{53640926-AAD7-44D8-BBD7-CCE9431645EC}">
              <a14:shadowObscured xmlns:a14="http://schemas.microsoft.com/office/drawing/2010/main"/>
            </a:ext>
          </a:extLst>
        </p:spPr>
      </p:pic>
      <p:pic>
        <p:nvPicPr>
          <p:cNvPr id="5" name="Afbeelding 4"/>
          <p:cNvPicPr>
            <a:picLocks noChangeAspect="1"/>
          </p:cNvPicPr>
          <p:nvPr/>
        </p:nvPicPr>
        <p:blipFill rotWithShape="1">
          <a:blip r:embed="rId4">
            <a:extLst>
              <a:ext uri="{28A0092B-C50C-407E-A947-70E740481C1C}">
                <a14:useLocalDpi xmlns:a14="http://schemas.microsoft.com/office/drawing/2010/main" val="0"/>
              </a:ext>
            </a:extLst>
          </a:blip>
          <a:srcRect l="34308" t="40979" r="37130" b="14372"/>
          <a:stretch/>
        </p:blipFill>
        <p:spPr bwMode="auto">
          <a:xfrm>
            <a:off x="242368" y="3452722"/>
            <a:ext cx="1672310" cy="1044917"/>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2699792" y="367996"/>
            <a:ext cx="5987008" cy="529568"/>
          </a:xfrm>
          <a:prstGeom prst="rect">
            <a:avLst/>
          </a:prstGeom>
        </p:spPr>
        <p:txBody>
          <a:bodyPr/>
          <a:lstStyle>
            <a:lvl1pPr algn="l" defTabSz="914248" rtl="0" eaLnBrk="1" latinLnBrk="0" hangingPunct="1">
              <a:spcBef>
                <a:spcPct val="0"/>
              </a:spcBef>
              <a:buNone/>
              <a:defRPr sz="3200" kern="1200">
                <a:solidFill>
                  <a:schemeClr val="bg1"/>
                </a:solidFill>
                <a:latin typeface="+mj-lt"/>
                <a:ea typeface="+mj-ea"/>
                <a:cs typeface="+mj-cs"/>
              </a:defRPr>
            </a:lvl1pPr>
          </a:lstStyle>
          <a:p>
            <a:pPr algn="ctr"/>
            <a:r>
              <a:rPr lang="nl-NL" dirty="0" smtClean="0"/>
              <a:t>Valideringsaanpak</a:t>
            </a:r>
            <a:endParaRPr lang="en-US"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173" y="-1"/>
            <a:ext cx="4686586" cy="4978908"/>
          </a:xfrm>
          <a:prstGeom prst="rect">
            <a:avLst/>
          </a:prstGeom>
        </p:spPr>
      </p:pic>
    </p:spTree>
    <p:extLst>
      <p:ext uri="{BB962C8B-B14F-4D97-AF65-F5344CB8AC3E}">
        <p14:creationId xmlns:p14="http://schemas.microsoft.com/office/powerpoint/2010/main" val="422207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99792" y="367996"/>
            <a:ext cx="5987008" cy="529568"/>
          </a:xfrm>
          <a:prstGeom prst="rect">
            <a:avLst/>
          </a:prstGeom>
        </p:spPr>
        <p:txBody>
          <a:bodyPr/>
          <a:lstStyle>
            <a:lvl1pPr algn="l" defTabSz="914248" rtl="0" eaLnBrk="1" latinLnBrk="0" hangingPunct="1">
              <a:spcBef>
                <a:spcPct val="0"/>
              </a:spcBef>
              <a:buNone/>
              <a:defRPr sz="3200" kern="1200">
                <a:solidFill>
                  <a:schemeClr val="bg1"/>
                </a:solidFill>
                <a:latin typeface="+mj-lt"/>
                <a:ea typeface="+mj-ea"/>
                <a:cs typeface="+mj-cs"/>
              </a:defRPr>
            </a:lvl1pPr>
          </a:lstStyle>
          <a:p>
            <a:pPr algn="ctr"/>
            <a:r>
              <a:rPr lang="nl-NL" dirty="0" smtClean="0"/>
              <a:t>Valideringsaanpak</a:t>
            </a:r>
            <a:endParaRPr lang="en-US" dirty="0"/>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b="1471"/>
          <a:stretch/>
        </p:blipFill>
        <p:spPr bwMode="auto">
          <a:xfrm>
            <a:off x="3779913" y="0"/>
            <a:ext cx="3140107" cy="5137945"/>
          </a:xfrm>
          <a:prstGeom prst="rect">
            <a:avLst/>
          </a:prstGeom>
          <a:ln>
            <a:noFill/>
          </a:ln>
          <a:extLst>
            <a:ext uri="{53640926-AAD7-44D8-BBD7-CCE9431645EC}">
              <a14:shadowObscured xmlns:a14="http://schemas.microsoft.com/office/drawing/2010/main"/>
            </a:ext>
          </a:extLst>
        </p:spPr>
      </p:pic>
      <p:pic>
        <p:nvPicPr>
          <p:cNvPr id="11"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0" y="3795"/>
            <a:ext cx="2130266" cy="1697355"/>
          </a:xfrm>
          <a:prstGeom prst="rect">
            <a:avLst/>
          </a:prstGeom>
        </p:spPr>
      </p:pic>
      <p:pic>
        <p:nvPicPr>
          <p:cNvPr id="12" name="Afbeelding 3"/>
          <p:cNvPicPr>
            <a:picLocks noChangeAspect="1"/>
          </p:cNvPicPr>
          <p:nvPr/>
        </p:nvPicPr>
        <p:blipFill rotWithShape="1">
          <a:blip r:embed="rId2">
            <a:extLst>
              <a:ext uri="{28A0092B-C50C-407E-A947-70E740481C1C}">
                <a14:useLocalDpi xmlns:a14="http://schemas.microsoft.com/office/drawing/2010/main" val="0"/>
              </a:ext>
            </a:extLst>
          </a:blip>
          <a:srcRect b="1471"/>
          <a:stretch/>
        </p:blipFill>
        <p:spPr bwMode="auto">
          <a:xfrm>
            <a:off x="972040" y="1701150"/>
            <a:ext cx="1427321" cy="1751572"/>
          </a:xfrm>
          <a:prstGeom prst="rect">
            <a:avLst/>
          </a:prstGeom>
          <a:ln>
            <a:noFill/>
          </a:ln>
          <a:extLst>
            <a:ext uri="{53640926-AAD7-44D8-BBD7-CCE9431645EC}">
              <a14:shadowObscured xmlns:a14="http://schemas.microsoft.com/office/drawing/2010/main"/>
            </a:ext>
          </a:extLst>
        </p:spPr>
      </p:pic>
      <p:pic>
        <p:nvPicPr>
          <p:cNvPr id="13" name="Afbeelding 4"/>
          <p:cNvPicPr>
            <a:picLocks noChangeAspect="1"/>
          </p:cNvPicPr>
          <p:nvPr/>
        </p:nvPicPr>
        <p:blipFill rotWithShape="1">
          <a:blip r:embed="rId4">
            <a:extLst>
              <a:ext uri="{28A0092B-C50C-407E-A947-70E740481C1C}">
                <a14:useLocalDpi xmlns:a14="http://schemas.microsoft.com/office/drawing/2010/main" val="0"/>
              </a:ext>
            </a:extLst>
          </a:blip>
          <a:srcRect l="34308" t="40979" r="37130" b="14372"/>
          <a:stretch/>
        </p:blipFill>
        <p:spPr bwMode="auto">
          <a:xfrm>
            <a:off x="242368" y="3452722"/>
            <a:ext cx="1672310" cy="10449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140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99792" y="367996"/>
            <a:ext cx="5987008" cy="529568"/>
          </a:xfrm>
          <a:prstGeom prst="rect">
            <a:avLst/>
          </a:prstGeom>
        </p:spPr>
        <p:txBody>
          <a:bodyPr/>
          <a:lstStyle>
            <a:lvl1pPr algn="l" defTabSz="914248" rtl="0" eaLnBrk="1" latinLnBrk="0" hangingPunct="1">
              <a:spcBef>
                <a:spcPct val="0"/>
              </a:spcBef>
              <a:buNone/>
              <a:defRPr sz="3200" kern="1200">
                <a:solidFill>
                  <a:schemeClr val="bg1"/>
                </a:solidFill>
                <a:latin typeface="+mj-lt"/>
                <a:ea typeface="+mj-ea"/>
                <a:cs typeface="+mj-cs"/>
              </a:defRPr>
            </a:lvl1pPr>
          </a:lstStyle>
          <a:p>
            <a:pPr algn="ctr"/>
            <a:r>
              <a:rPr lang="nl-NL" dirty="0" smtClean="0"/>
              <a:t>Valideringsaanpak</a:t>
            </a:r>
            <a:endParaRPr lang="en-US" dirty="0"/>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l="34308" t="40979" r="37130" b="14372"/>
          <a:stretch/>
        </p:blipFill>
        <p:spPr bwMode="auto">
          <a:xfrm>
            <a:off x="2391100" y="337243"/>
            <a:ext cx="3679083" cy="3065090"/>
          </a:xfrm>
          <a:prstGeom prst="rect">
            <a:avLst/>
          </a:prstGeom>
          <a:ln>
            <a:noFill/>
          </a:ln>
          <a:extLst>
            <a:ext uri="{53640926-AAD7-44D8-BBD7-CCE9431645EC}">
              <a14:shadowObscured xmlns:a14="http://schemas.microsoft.com/office/drawing/2010/main"/>
            </a:ext>
          </a:extLst>
        </p:spPr>
      </p:pic>
      <p:pic>
        <p:nvPicPr>
          <p:cNvPr id="8"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0" y="3795"/>
            <a:ext cx="2130266" cy="1697355"/>
          </a:xfrm>
          <a:prstGeom prst="rect">
            <a:avLst/>
          </a:prstGeom>
        </p:spPr>
      </p:pic>
      <p:pic>
        <p:nvPicPr>
          <p:cNvPr id="9" name="Afbeelding 3"/>
          <p:cNvPicPr>
            <a:picLocks noChangeAspect="1"/>
          </p:cNvPicPr>
          <p:nvPr/>
        </p:nvPicPr>
        <p:blipFill rotWithShape="1">
          <a:blip r:embed="rId4">
            <a:extLst>
              <a:ext uri="{28A0092B-C50C-407E-A947-70E740481C1C}">
                <a14:useLocalDpi xmlns:a14="http://schemas.microsoft.com/office/drawing/2010/main" val="0"/>
              </a:ext>
            </a:extLst>
          </a:blip>
          <a:srcRect b="1471"/>
          <a:stretch/>
        </p:blipFill>
        <p:spPr bwMode="auto">
          <a:xfrm>
            <a:off x="972040" y="1701150"/>
            <a:ext cx="1427321" cy="1751572"/>
          </a:xfrm>
          <a:prstGeom prst="rect">
            <a:avLst/>
          </a:prstGeom>
          <a:ln>
            <a:noFill/>
          </a:ln>
          <a:extLst>
            <a:ext uri="{53640926-AAD7-44D8-BBD7-CCE9431645EC}">
              <a14:shadowObscured xmlns:a14="http://schemas.microsoft.com/office/drawing/2010/main"/>
            </a:ext>
          </a:extLst>
        </p:spPr>
      </p:pic>
      <p:pic>
        <p:nvPicPr>
          <p:cNvPr id="10" name="Afbeelding 4"/>
          <p:cNvPicPr>
            <a:picLocks noChangeAspect="1"/>
          </p:cNvPicPr>
          <p:nvPr/>
        </p:nvPicPr>
        <p:blipFill rotWithShape="1">
          <a:blip r:embed="rId2">
            <a:extLst>
              <a:ext uri="{28A0092B-C50C-407E-A947-70E740481C1C}">
                <a14:useLocalDpi xmlns:a14="http://schemas.microsoft.com/office/drawing/2010/main" val="0"/>
              </a:ext>
            </a:extLst>
          </a:blip>
          <a:srcRect l="34308" t="40979" r="37130" b="14372"/>
          <a:stretch/>
        </p:blipFill>
        <p:spPr bwMode="auto">
          <a:xfrm>
            <a:off x="242368" y="3452722"/>
            <a:ext cx="1672310" cy="10449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318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Leerweg onafhankelijk toetsen</a:t>
            </a:r>
            <a:endParaRPr lang="en-US" dirty="0"/>
          </a:p>
        </p:txBody>
      </p:sp>
      <p:sp>
        <p:nvSpPr>
          <p:cNvPr id="3" name="Content Placeholder 2"/>
          <p:cNvSpPr>
            <a:spLocks noGrp="1"/>
          </p:cNvSpPr>
          <p:nvPr>
            <p:ph sz="quarter" idx="10"/>
          </p:nvPr>
        </p:nvSpPr>
        <p:spPr>
          <a:xfrm>
            <a:off x="1210141" y="1282992"/>
            <a:ext cx="7464302" cy="3301999"/>
          </a:xfrm>
        </p:spPr>
        <p:txBody>
          <a:bodyPr/>
          <a:lstStyle/>
          <a:p>
            <a:r>
              <a:rPr lang="nl-NL" sz="1800" dirty="0" smtClean="0">
                <a:solidFill>
                  <a:schemeClr val="tx1"/>
                </a:solidFill>
              </a:rPr>
              <a:t>Behalen van leeruitkomsten door:</a:t>
            </a:r>
            <a:endParaRPr lang="en-US" sz="1800" dirty="0" smtClean="0">
              <a:solidFill>
                <a:schemeClr val="tx1"/>
              </a:solidFill>
            </a:endParaRPr>
          </a:p>
          <a:p>
            <a:endParaRPr lang="en-US" sz="1800" dirty="0" smtClean="0">
              <a:solidFill>
                <a:schemeClr val="tx1"/>
              </a:solidFill>
            </a:endParaRPr>
          </a:p>
          <a:p>
            <a:r>
              <a:rPr lang="nl-NL" sz="1800" dirty="0" smtClean="0">
                <a:solidFill>
                  <a:schemeClr val="tx1"/>
                </a:solidFill>
                <a:latin typeface="Lucida Sans" panose="020B0602030504020204" pitchFamily="34" charset="0"/>
              </a:rPr>
              <a:t>0. SPS-module af te ronden met een beroepsproduct</a:t>
            </a:r>
          </a:p>
          <a:p>
            <a:endParaRPr lang="nl-NL" sz="1800" dirty="0" smtClean="0">
              <a:solidFill>
                <a:schemeClr val="tx1"/>
              </a:solidFill>
              <a:latin typeface="Lucida Sans" panose="020B0602030504020204" pitchFamily="34" charset="0"/>
            </a:endParaRPr>
          </a:p>
          <a:p>
            <a:pPr marL="0" indent="0"/>
            <a:r>
              <a:rPr lang="nl-NL" sz="1800" dirty="0" smtClean="0">
                <a:solidFill>
                  <a:schemeClr val="tx1"/>
                </a:solidFill>
                <a:latin typeface="Lucida Sans" panose="020B0602030504020204" pitchFamily="34" charset="0"/>
              </a:rPr>
              <a:t>1. ‘eigen’ beroepsproduct te laten beoordelen bij een SPS module</a:t>
            </a:r>
          </a:p>
          <a:p>
            <a:pPr marL="0" indent="0"/>
            <a:endParaRPr lang="nl-NL" sz="1800" dirty="0" smtClean="0">
              <a:solidFill>
                <a:schemeClr val="tx1"/>
              </a:solidFill>
              <a:latin typeface="Lucida Sans" panose="020B0602030504020204" pitchFamily="34" charset="0"/>
            </a:endParaRPr>
          </a:p>
          <a:p>
            <a:pPr marL="0" indent="0"/>
            <a:r>
              <a:rPr lang="nl-NL" sz="1800" dirty="0" smtClean="0">
                <a:solidFill>
                  <a:schemeClr val="tx1"/>
                </a:solidFill>
                <a:latin typeface="Lucida Sans" panose="020B0602030504020204" pitchFamily="34" charset="0"/>
              </a:rPr>
              <a:t>2. (samengestelde) ‘eigen’ beroepsproducten (vooraf) </a:t>
            </a:r>
          </a:p>
          <a:p>
            <a:pPr marL="0" indent="0"/>
            <a:r>
              <a:rPr lang="nl-NL" sz="1800" dirty="0">
                <a:solidFill>
                  <a:schemeClr val="tx1"/>
                </a:solidFill>
                <a:latin typeface="Lucida Sans" panose="020B0602030504020204" pitchFamily="34" charset="0"/>
              </a:rPr>
              <a:t>	</a:t>
            </a:r>
            <a:r>
              <a:rPr lang="nl-NL" sz="1800" dirty="0" smtClean="0">
                <a:solidFill>
                  <a:schemeClr val="tx1"/>
                </a:solidFill>
                <a:latin typeface="Lucida Sans" panose="020B0602030504020204" pitchFamily="34" charset="0"/>
              </a:rPr>
              <a:t>te laten valideren </a:t>
            </a:r>
            <a:r>
              <a:rPr lang="nl-NL" sz="1800" dirty="0" err="1" smtClean="0">
                <a:solidFill>
                  <a:schemeClr val="tx1"/>
                </a:solidFill>
                <a:latin typeface="Lucida Sans" panose="020B0602030504020204" pitchFamily="34" charset="0"/>
              </a:rPr>
              <a:t>obv</a:t>
            </a:r>
            <a:r>
              <a:rPr lang="nl-NL" sz="1800" dirty="0" smtClean="0">
                <a:solidFill>
                  <a:schemeClr val="tx1"/>
                </a:solidFill>
                <a:latin typeface="Lucida Sans" panose="020B0602030504020204" pitchFamily="34" charset="0"/>
              </a:rPr>
              <a:t> leeruitkomsten</a:t>
            </a:r>
            <a:endParaRPr lang="en-US" sz="1800" dirty="0">
              <a:solidFill>
                <a:schemeClr val="tx1"/>
              </a:solidFill>
              <a:latin typeface="Lucida Sans" panose="020B0602030504020204" pitchFamily="34" charset="0"/>
            </a:endParaRPr>
          </a:p>
          <a:p>
            <a:endParaRPr lang="en-US" sz="1800" i="1" dirty="0" smtClean="0">
              <a:solidFill>
                <a:schemeClr val="tx1"/>
              </a:solidFill>
              <a:latin typeface="Lucida Sans" panose="020B0602030504020204" pitchFamily="34" charset="0"/>
            </a:endParaRPr>
          </a:p>
          <a:p>
            <a:pPr marL="457200" lvl="1" indent="0">
              <a:buNone/>
            </a:pPr>
            <a:endParaRPr lang="en-US" sz="2000" dirty="0">
              <a:solidFill>
                <a:schemeClr val="tx1"/>
              </a:solidFill>
              <a:latin typeface="Lucida Sans" panose="020B0602030504020204" pitchFamily="34" charset="0"/>
            </a:endParaRPr>
          </a:p>
        </p:txBody>
      </p:sp>
    </p:spTree>
    <p:extLst>
      <p:ext uri="{BB962C8B-B14F-4D97-AF65-F5344CB8AC3E}">
        <p14:creationId xmlns:p14="http://schemas.microsoft.com/office/powerpoint/2010/main" val="53869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179" y="182397"/>
            <a:ext cx="8318340" cy="566758"/>
          </a:xfrm>
        </p:spPr>
        <p:txBody>
          <a:bodyPr/>
          <a:lstStyle/>
          <a:p>
            <a:r>
              <a:rPr lang="nl-NL" dirty="0" smtClean="0"/>
              <a:t>Kanteling naar volledige leerwegonafhankelijkheid</a:t>
            </a:r>
            <a:endParaRPr lang="en-US" dirty="0"/>
          </a:p>
        </p:txBody>
      </p:sp>
      <p:sp>
        <p:nvSpPr>
          <p:cNvPr id="3" name="Content Placeholder 2"/>
          <p:cNvSpPr>
            <a:spLocks noGrp="1"/>
          </p:cNvSpPr>
          <p:nvPr>
            <p:ph sz="quarter" idx="10"/>
          </p:nvPr>
        </p:nvSpPr>
        <p:spPr>
          <a:xfrm>
            <a:off x="1210141" y="1282992"/>
            <a:ext cx="7464302" cy="3627211"/>
          </a:xfrm>
        </p:spPr>
        <p:txBody>
          <a:bodyPr/>
          <a:lstStyle/>
          <a:p>
            <a:pPr marL="0" indent="0"/>
            <a:r>
              <a:rPr lang="nl-NL" sz="1600" i="1" dirty="0" smtClean="0">
                <a:solidFill>
                  <a:schemeClr val="tx1"/>
                </a:solidFill>
                <a:latin typeface="Lucida Sans" panose="020B0602030504020204" pitchFamily="34" charset="0"/>
              </a:rPr>
              <a:t>Toetsen</a:t>
            </a:r>
          </a:p>
          <a:p>
            <a:pPr marL="0" indent="0"/>
            <a:r>
              <a:rPr lang="nl-NL" sz="1600" dirty="0" smtClean="0">
                <a:solidFill>
                  <a:schemeClr val="tx1"/>
                </a:solidFill>
                <a:latin typeface="Lucida Sans" panose="020B0602030504020204" pitchFamily="34" charset="0"/>
              </a:rPr>
              <a:t>		aantonen van… 		leeruitkomsten </a:t>
            </a:r>
          </a:p>
          <a:p>
            <a:pPr marL="0" indent="0"/>
            <a:r>
              <a:rPr lang="nl-NL" sz="1600" dirty="0" smtClean="0">
                <a:solidFill>
                  <a:schemeClr val="tx1"/>
                </a:solidFill>
                <a:latin typeface="Lucida Sans" panose="020B0602030504020204" pitchFamily="34" charset="0"/>
              </a:rPr>
              <a:t>		door… 				beroepsproducten</a:t>
            </a:r>
          </a:p>
          <a:p>
            <a:pPr marL="0" indent="0"/>
            <a:r>
              <a:rPr lang="nl-NL" sz="1600" dirty="0" smtClean="0">
                <a:solidFill>
                  <a:schemeClr val="tx1"/>
                </a:solidFill>
                <a:latin typeface="Lucida Sans" panose="020B0602030504020204" pitchFamily="34" charset="0"/>
              </a:rPr>
              <a:t>		op basis van… 		prestatie indicatoren </a:t>
            </a:r>
          </a:p>
          <a:p>
            <a:pPr marL="0" indent="0"/>
            <a:endParaRPr lang="nl-NL" sz="1600" dirty="0">
              <a:solidFill>
                <a:schemeClr val="tx1"/>
              </a:solidFill>
              <a:latin typeface="Lucida Sans" panose="020B0602030504020204" pitchFamily="34" charset="0"/>
            </a:endParaRPr>
          </a:p>
          <a:p>
            <a:pPr marL="0" indent="0"/>
            <a:r>
              <a:rPr lang="nl-NL" sz="1600" i="1" dirty="0" smtClean="0">
                <a:solidFill>
                  <a:schemeClr val="tx1"/>
                </a:solidFill>
                <a:latin typeface="Lucida Sans" panose="020B0602030504020204" pitchFamily="34" charset="0"/>
              </a:rPr>
              <a:t>Leren</a:t>
            </a:r>
          </a:p>
          <a:p>
            <a:pPr marL="0" indent="0"/>
            <a:r>
              <a:rPr lang="nl-NL" sz="1600" dirty="0" smtClean="0">
                <a:solidFill>
                  <a:schemeClr val="tx1"/>
                </a:solidFill>
                <a:latin typeface="Lucida Sans" panose="020B0602030504020204" pitchFamily="34" charset="0"/>
              </a:rPr>
              <a:t>		volgens een…		individueel ontwikkelprogramma	</a:t>
            </a:r>
          </a:p>
          <a:p>
            <a:pPr marL="0" indent="0"/>
            <a:r>
              <a:rPr lang="nl-NL" sz="1600" dirty="0" smtClean="0">
                <a:solidFill>
                  <a:schemeClr val="tx1"/>
                </a:solidFill>
                <a:latin typeface="Lucida Sans" panose="020B0602030504020204" pitchFamily="34" charset="0"/>
              </a:rPr>
              <a:t>		in…					werk, school, overal!</a:t>
            </a:r>
          </a:p>
          <a:p>
            <a:pPr marL="0" indent="0"/>
            <a:r>
              <a:rPr lang="nl-NL" sz="1600" dirty="0" smtClean="0">
                <a:solidFill>
                  <a:schemeClr val="tx1"/>
                </a:solidFill>
                <a:latin typeface="Lucida Sans" panose="020B0602030504020204" pitchFamily="34" charset="0"/>
              </a:rPr>
              <a:t>		ondersteund door…	gezamenlijke pop-up modulen</a:t>
            </a:r>
          </a:p>
          <a:p>
            <a:pPr marL="0" indent="0"/>
            <a:r>
              <a:rPr lang="nl-NL" sz="1600" dirty="0" smtClean="0">
                <a:solidFill>
                  <a:schemeClr val="tx1"/>
                </a:solidFill>
                <a:latin typeface="Lucida Sans" panose="020B0602030504020204" pitchFamily="34" charset="0"/>
              </a:rPr>
              <a:t>							inhoudelijke experts</a:t>
            </a:r>
          </a:p>
          <a:p>
            <a:pPr marL="0" indent="0"/>
            <a:r>
              <a:rPr lang="nl-NL" sz="1600" dirty="0">
                <a:solidFill>
                  <a:schemeClr val="tx1"/>
                </a:solidFill>
                <a:latin typeface="Lucida Sans" panose="020B0602030504020204" pitchFamily="34" charset="0"/>
              </a:rPr>
              <a:t>	</a:t>
            </a:r>
            <a:r>
              <a:rPr lang="nl-NL" sz="1600" dirty="0" smtClean="0">
                <a:solidFill>
                  <a:schemeClr val="tx1"/>
                </a:solidFill>
                <a:latin typeface="Lucida Sans" panose="020B0602030504020204" pitchFamily="34" charset="0"/>
              </a:rPr>
              <a:t>						individuele en </a:t>
            </a:r>
            <a:r>
              <a:rPr lang="nl-NL" sz="1600" dirty="0" err="1" smtClean="0">
                <a:solidFill>
                  <a:schemeClr val="tx1"/>
                </a:solidFill>
                <a:latin typeface="Lucida Sans" panose="020B0602030504020204" pitchFamily="34" charset="0"/>
              </a:rPr>
              <a:t>groeps</a:t>
            </a:r>
            <a:r>
              <a:rPr lang="nl-NL" sz="1600" dirty="0" smtClean="0">
                <a:solidFill>
                  <a:schemeClr val="tx1"/>
                </a:solidFill>
                <a:latin typeface="Lucida Sans" panose="020B0602030504020204" pitchFamily="34" charset="0"/>
              </a:rPr>
              <a:t> coaches</a:t>
            </a:r>
          </a:p>
          <a:p>
            <a:pPr marL="0" indent="0"/>
            <a:r>
              <a:rPr lang="nl-NL" sz="1600" dirty="0">
                <a:solidFill>
                  <a:schemeClr val="tx1"/>
                </a:solidFill>
                <a:latin typeface="Lucida Sans" panose="020B0602030504020204" pitchFamily="34" charset="0"/>
              </a:rPr>
              <a:t>	</a:t>
            </a:r>
            <a:r>
              <a:rPr lang="nl-NL" sz="1600" dirty="0" smtClean="0">
                <a:solidFill>
                  <a:schemeClr val="tx1"/>
                </a:solidFill>
                <a:latin typeface="Lucida Sans" panose="020B0602030504020204" pitchFamily="34" charset="0"/>
              </a:rPr>
              <a:t>						</a:t>
            </a:r>
            <a:r>
              <a:rPr lang="nl-NL" sz="1600" dirty="0" err="1" smtClean="0">
                <a:solidFill>
                  <a:schemeClr val="tx1"/>
                </a:solidFill>
                <a:latin typeface="Lucida Sans" panose="020B0602030504020204" pitchFamily="34" charset="0"/>
              </a:rPr>
              <a:t>peers</a:t>
            </a:r>
            <a:r>
              <a:rPr lang="nl-NL" sz="1600" dirty="0" smtClean="0">
                <a:solidFill>
                  <a:schemeClr val="tx1"/>
                </a:solidFill>
                <a:latin typeface="Lucida Sans" panose="020B0602030504020204" pitchFamily="34" charset="0"/>
              </a:rPr>
              <a:t> in school en werk</a:t>
            </a:r>
            <a:endParaRPr lang="en-US" sz="1600" dirty="0" smtClean="0">
              <a:solidFill>
                <a:schemeClr val="tx1"/>
              </a:solidFill>
              <a:latin typeface="Lucida Sans" panose="020B0602030504020204" pitchFamily="34" charset="0"/>
            </a:endParaRPr>
          </a:p>
        </p:txBody>
      </p:sp>
    </p:spTree>
    <p:extLst>
      <p:ext uri="{BB962C8B-B14F-4D97-AF65-F5344CB8AC3E}">
        <p14:creationId xmlns:p14="http://schemas.microsoft.com/office/powerpoint/2010/main" val="1334930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179" y="182397"/>
            <a:ext cx="8318340" cy="566758"/>
          </a:xfrm>
        </p:spPr>
        <p:txBody>
          <a:bodyPr/>
          <a:lstStyle/>
          <a:p>
            <a:r>
              <a:rPr lang="nl-NL" dirty="0" smtClean="0"/>
              <a:t>Toekomst: Kanteling naar volledige leerwegonafhankelijkheid (?!)</a:t>
            </a:r>
            <a:endParaRPr lang="en-US" dirty="0"/>
          </a:p>
        </p:txBody>
      </p:sp>
      <p:sp>
        <p:nvSpPr>
          <p:cNvPr id="3" name="Content Placeholder 2"/>
          <p:cNvSpPr>
            <a:spLocks noGrp="1"/>
          </p:cNvSpPr>
          <p:nvPr>
            <p:ph sz="quarter" idx="10"/>
          </p:nvPr>
        </p:nvSpPr>
        <p:spPr>
          <a:xfrm>
            <a:off x="1210141" y="1282992"/>
            <a:ext cx="7464302" cy="3627211"/>
          </a:xfrm>
        </p:spPr>
        <p:txBody>
          <a:bodyPr/>
          <a:lstStyle/>
          <a:p>
            <a:pPr marL="0" indent="0"/>
            <a:r>
              <a:rPr lang="nl-NL" sz="1600" i="1" dirty="0" smtClean="0">
                <a:solidFill>
                  <a:schemeClr val="tx1"/>
                </a:solidFill>
                <a:latin typeface="Lucida Sans" panose="020B0602030504020204" pitchFamily="34" charset="0"/>
              </a:rPr>
              <a:t>Toetsen</a:t>
            </a:r>
          </a:p>
          <a:p>
            <a:pPr marL="0" indent="0"/>
            <a:r>
              <a:rPr lang="nl-NL" sz="1600" dirty="0" smtClean="0">
                <a:solidFill>
                  <a:schemeClr val="tx1"/>
                </a:solidFill>
                <a:latin typeface="Lucida Sans" panose="020B0602030504020204" pitchFamily="34" charset="0"/>
              </a:rPr>
              <a:t>		aantonen van… 		leeruitkomsten </a:t>
            </a:r>
          </a:p>
          <a:p>
            <a:pPr marL="0" indent="0"/>
            <a:r>
              <a:rPr lang="nl-NL" sz="1600" dirty="0" smtClean="0">
                <a:solidFill>
                  <a:schemeClr val="tx1"/>
                </a:solidFill>
                <a:latin typeface="Lucida Sans" panose="020B0602030504020204" pitchFamily="34" charset="0"/>
              </a:rPr>
              <a:t>		door… 				beroepsproducten</a:t>
            </a:r>
          </a:p>
          <a:p>
            <a:pPr marL="0" indent="0"/>
            <a:r>
              <a:rPr lang="nl-NL" sz="1600" dirty="0" smtClean="0">
                <a:solidFill>
                  <a:schemeClr val="tx1"/>
                </a:solidFill>
                <a:latin typeface="Lucida Sans" panose="020B0602030504020204" pitchFamily="34" charset="0"/>
              </a:rPr>
              <a:t>		op basis van… 		prestatie indicatoren </a:t>
            </a:r>
          </a:p>
          <a:p>
            <a:pPr marL="0" indent="0"/>
            <a:endParaRPr lang="nl-NL" sz="1600" dirty="0">
              <a:solidFill>
                <a:schemeClr val="tx1"/>
              </a:solidFill>
              <a:latin typeface="Lucida Sans" panose="020B0602030504020204" pitchFamily="34" charset="0"/>
            </a:endParaRPr>
          </a:p>
          <a:p>
            <a:pPr marL="0" indent="0"/>
            <a:r>
              <a:rPr lang="nl-NL" sz="1600" i="1" dirty="0" smtClean="0">
                <a:solidFill>
                  <a:schemeClr val="tx1"/>
                </a:solidFill>
                <a:latin typeface="Lucida Sans" panose="020B0602030504020204" pitchFamily="34" charset="0"/>
              </a:rPr>
              <a:t>Leren</a:t>
            </a:r>
          </a:p>
          <a:p>
            <a:pPr marL="0" indent="0"/>
            <a:r>
              <a:rPr lang="nl-NL" sz="1600" dirty="0" smtClean="0">
                <a:solidFill>
                  <a:schemeClr val="tx1"/>
                </a:solidFill>
                <a:latin typeface="Lucida Sans" panose="020B0602030504020204" pitchFamily="34" charset="0"/>
              </a:rPr>
              <a:t>		volgens een…		individueel ontwikkelprogramma	</a:t>
            </a:r>
          </a:p>
          <a:p>
            <a:pPr marL="0" indent="0"/>
            <a:r>
              <a:rPr lang="nl-NL" sz="1600" dirty="0" smtClean="0">
                <a:solidFill>
                  <a:schemeClr val="tx1"/>
                </a:solidFill>
                <a:latin typeface="Lucida Sans" panose="020B0602030504020204" pitchFamily="34" charset="0"/>
              </a:rPr>
              <a:t>		in…					werk, school, overal!</a:t>
            </a:r>
          </a:p>
          <a:p>
            <a:pPr marL="0" indent="0"/>
            <a:r>
              <a:rPr lang="nl-NL" sz="1600" dirty="0" smtClean="0">
                <a:solidFill>
                  <a:schemeClr val="tx1"/>
                </a:solidFill>
                <a:latin typeface="Lucida Sans" panose="020B0602030504020204" pitchFamily="34" charset="0"/>
              </a:rPr>
              <a:t>		ondersteund door…	gezamenlijke pop-up modulen</a:t>
            </a:r>
          </a:p>
          <a:p>
            <a:pPr marL="0" indent="0"/>
            <a:r>
              <a:rPr lang="nl-NL" sz="1600" dirty="0" smtClean="0">
                <a:solidFill>
                  <a:schemeClr val="tx1"/>
                </a:solidFill>
                <a:latin typeface="Lucida Sans" panose="020B0602030504020204" pitchFamily="34" charset="0"/>
              </a:rPr>
              <a:t>							inhoudelijke experts</a:t>
            </a:r>
          </a:p>
          <a:p>
            <a:pPr marL="0" indent="0"/>
            <a:r>
              <a:rPr lang="nl-NL" sz="1600" dirty="0">
                <a:solidFill>
                  <a:schemeClr val="tx1"/>
                </a:solidFill>
                <a:latin typeface="Lucida Sans" panose="020B0602030504020204" pitchFamily="34" charset="0"/>
              </a:rPr>
              <a:t>	</a:t>
            </a:r>
            <a:r>
              <a:rPr lang="nl-NL" sz="1600" dirty="0" smtClean="0">
                <a:solidFill>
                  <a:schemeClr val="tx1"/>
                </a:solidFill>
                <a:latin typeface="Lucida Sans" panose="020B0602030504020204" pitchFamily="34" charset="0"/>
              </a:rPr>
              <a:t>						individuele en </a:t>
            </a:r>
            <a:r>
              <a:rPr lang="nl-NL" sz="1600" dirty="0" err="1" smtClean="0">
                <a:solidFill>
                  <a:schemeClr val="tx1"/>
                </a:solidFill>
                <a:latin typeface="Lucida Sans" panose="020B0602030504020204" pitchFamily="34" charset="0"/>
              </a:rPr>
              <a:t>groeps</a:t>
            </a:r>
            <a:r>
              <a:rPr lang="nl-NL" sz="1600" dirty="0" smtClean="0">
                <a:solidFill>
                  <a:schemeClr val="tx1"/>
                </a:solidFill>
                <a:latin typeface="Lucida Sans" panose="020B0602030504020204" pitchFamily="34" charset="0"/>
              </a:rPr>
              <a:t> coaches</a:t>
            </a:r>
          </a:p>
          <a:p>
            <a:pPr marL="0" indent="0"/>
            <a:r>
              <a:rPr lang="nl-NL" sz="1600" dirty="0">
                <a:solidFill>
                  <a:schemeClr val="tx1"/>
                </a:solidFill>
                <a:latin typeface="Lucida Sans" panose="020B0602030504020204" pitchFamily="34" charset="0"/>
              </a:rPr>
              <a:t>	</a:t>
            </a:r>
            <a:r>
              <a:rPr lang="nl-NL" sz="1600" dirty="0" smtClean="0">
                <a:solidFill>
                  <a:schemeClr val="tx1"/>
                </a:solidFill>
                <a:latin typeface="Lucida Sans" panose="020B0602030504020204" pitchFamily="34" charset="0"/>
              </a:rPr>
              <a:t>						</a:t>
            </a:r>
            <a:r>
              <a:rPr lang="nl-NL" sz="1600" dirty="0" err="1" smtClean="0">
                <a:solidFill>
                  <a:schemeClr val="tx1"/>
                </a:solidFill>
                <a:latin typeface="Lucida Sans" panose="020B0602030504020204" pitchFamily="34" charset="0"/>
              </a:rPr>
              <a:t>peers</a:t>
            </a:r>
            <a:r>
              <a:rPr lang="nl-NL" sz="1600" dirty="0" smtClean="0">
                <a:solidFill>
                  <a:schemeClr val="tx1"/>
                </a:solidFill>
                <a:latin typeface="Lucida Sans" panose="020B0602030504020204" pitchFamily="34" charset="0"/>
              </a:rPr>
              <a:t> in school en werk</a:t>
            </a:r>
            <a:endParaRPr lang="en-US" sz="1600" dirty="0" smtClean="0">
              <a:solidFill>
                <a:schemeClr val="tx1"/>
              </a:solidFill>
              <a:latin typeface="Lucida Sans" panose="020B0602030504020204" pitchFamily="34" charset="0"/>
            </a:endParaRPr>
          </a:p>
        </p:txBody>
      </p:sp>
    </p:spTree>
    <p:extLst>
      <p:ext uri="{BB962C8B-B14F-4D97-AF65-F5344CB8AC3E}">
        <p14:creationId xmlns:p14="http://schemas.microsoft.com/office/powerpoint/2010/main" val="1675918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Meer informatie?</a:t>
            </a:r>
            <a:endParaRPr lang="en-US" dirty="0"/>
          </a:p>
        </p:txBody>
      </p:sp>
      <p:sp>
        <p:nvSpPr>
          <p:cNvPr id="3" name="Tijdelijke aanduiding voor inhoud 2"/>
          <p:cNvSpPr>
            <a:spLocks noGrp="1"/>
          </p:cNvSpPr>
          <p:nvPr>
            <p:ph sz="quarter" idx="10"/>
          </p:nvPr>
        </p:nvSpPr>
        <p:spPr/>
        <p:txBody>
          <a:bodyPr/>
          <a:lstStyle/>
          <a:p>
            <a:r>
              <a:rPr lang="nl-NL" dirty="0"/>
              <a:t>dr. Mark </a:t>
            </a:r>
            <a:r>
              <a:rPr lang="nl-NL" dirty="0" err="1"/>
              <a:t>Gellevij</a:t>
            </a:r>
            <a:r>
              <a:rPr lang="nl-NL" dirty="0"/>
              <a:t>		</a:t>
            </a:r>
            <a:r>
              <a:rPr lang="nl-NL" dirty="0">
                <a:hlinkClick r:id="rId3"/>
              </a:rPr>
              <a:t>m.r.m.gellevij@saxion.nl</a:t>
            </a:r>
            <a:endParaRPr lang="nl-NL" dirty="0"/>
          </a:p>
          <a:p>
            <a:endParaRPr lang="nl-NL" dirty="0" smtClean="0"/>
          </a:p>
          <a:p>
            <a:r>
              <a:rPr lang="nl-NL" dirty="0" smtClean="0"/>
              <a:t>dr. Tjark Huizinga 	 </a:t>
            </a:r>
            <a:r>
              <a:rPr lang="nl-NL" dirty="0" smtClean="0">
                <a:hlinkClick r:id="rId4"/>
              </a:rPr>
              <a:t>t.huizinga@saxion.nl</a:t>
            </a:r>
            <a:r>
              <a:rPr lang="nl-NL" dirty="0" smtClean="0"/>
              <a:t> </a:t>
            </a:r>
          </a:p>
          <a:p>
            <a:r>
              <a:rPr lang="nl-NL" dirty="0"/>
              <a:t>	</a:t>
            </a:r>
            <a:r>
              <a:rPr lang="nl-NL" dirty="0" smtClean="0"/>
              <a:t>								@thz584 </a:t>
            </a:r>
          </a:p>
          <a:p>
            <a:r>
              <a:rPr lang="nl-NL" dirty="0" smtClean="0"/>
              <a:t>Evelien </a:t>
            </a:r>
            <a:r>
              <a:rPr lang="nl-NL" dirty="0" err="1" smtClean="0"/>
              <a:t>Leurs</a:t>
            </a:r>
            <a:r>
              <a:rPr lang="nl-NL" dirty="0" smtClean="0"/>
              <a:t>, MSc		 </a:t>
            </a:r>
            <a:r>
              <a:rPr lang="en-US" dirty="0">
                <a:hlinkClick r:id="rId5"/>
              </a:rPr>
              <a:t>e.t.leurs@saxion.nl</a:t>
            </a:r>
            <a:r>
              <a:rPr lang="nl-NL" dirty="0" smtClean="0"/>
              <a:t> </a:t>
            </a:r>
            <a:endParaRPr lang="nl-NL" dirty="0"/>
          </a:p>
          <a:p>
            <a:endParaRPr lang="nl-NL" dirty="0"/>
          </a:p>
          <a:p>
            <a:r>
              <a:rPr lang="nl-NL" dirty="0">
                <a:hlinkClick r:id="rId6"/>
              </a:rPr>
              <a:t>https://</a:t>
            </a:r>
            <a:r>
              <a:rPr lang="nl-NL" dirty="0" smtClean="0">
                <a:hlinkClick r:id="rId6"/>
              </a:rPr>
              <a:t>www.saxion.nl/parttimeschool</a:t>
            </a:r>
            <a:endParaRPr lang="nl-NL" dirty="0" smtClean="0"/>
          </a:p>
          <a:p>
            <a:endParaRPr lang="nl-NL" dirty="0" smtClean="0"/>
          </a:p>
          <a:p>
            <a:endParaRPr lang="nl-NL" dirty="0"/>
          </a:p>
        </p:txBody>
      </p:sp>
      <p:pic>
        <p:nvPicPr>
          <p:cNvPr id="6" name="Afbeelding 5"/>
          <p:cNvPicPr>
            <a:picLocks noChangeAspect="1"/>
          </p:cNvPicPr>
          <p:nvPr/>
        </p:nvPicPr>
        <p:blipFill>
          <a:blip r:embed="rId7"/>
          <a:stretch>
            <a:fillRect/>
          </a:stretch>
        </p:blipFill>
        <p:spPr>
          <a:xfrm>
            <a:off x="4570814" y="2845464"/>
            <a:ext cx="391649" cy="391649"/>
          </a:xfrm>
          <a:prstGeom prst="rect">
            <a:avLst/>
          </a:prstGeom>
        </p:spPr>
      </p:pic>
    </p:spTree>
    <p:extLst>
      <p:ext uri="{BB962C8B-B14F-4D97-AF65-F5344CB8AC3E}">
        <p14:creationId xmlns:p14="http://schemas.microsoft.com/office/powerpoint/2010/main" val="1884822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179" y="182397"/>
            <a:ext cx="8318340" cy="566758"/>
          </a:xfrm>
        </p:spPr>
        <p:txBody>
          <a:bodyPr/>
          <a:lstStyle/>
          <a:p>
            <a:r>
              <a:rPr lang="nl-NL" dirty="0" smtClean="0"/>
              <a:t>In deze bijdrage..</a:t>
            </a:r>
            <a:endParaRPr lang="en-US" dirty="0"/>
          </a:p>
        </p:txBody>
      </p:sp>
      <p:sp>
        <p:nvSpPr>
          <p:cNvPr id="3" name="Content Placeholder 2"/>
          <p:cNvSpPr>
            <a:spLocks noGrp="1"/>
          </p:cNvSpPr>
          <p:nvPr>
            <p:ph sz="quarter" idx="10"/>
          </p:nvPr>
        </p:nvSpPr>
        <p:spPr>
          <a:xfrm>
            <a:off x="1210141" y="1282992"/>
            <a:ext cx="7464302" cy="3627211"/>
          </a:xfrm>
        </p:spPr>
        <p:txBody>
          <a:bodyPr/>
          <a:lstStyle/>
          <a:p>
            <a:pPr marL="0" indent="0"/>
            <a:r>
              <a:rPr lang="nl-NL" sz="2000" i="1" dirty="0" smtClean="0">
                <a:solidFill>
                  <a:schemeClr val="tx1"/>
                </a:solidFill>
                <a:latin typeface="Lucida Sans" panose="020B0602030504020204" pitchFamily="34" charset="0"/>
              </a:rPr>
              <a:t>De eerste stappen </a:t>
            </a:r>
          </a:p>
          <a:p>
            <a:pPr marL="0" indent="0"/>
            <a:r>
              <a:rPr lang="nl-NL" sz="2000" i="1" dirty="0" smtClean="0">
                <a:solidFill>
                  <a:schemeClr val="tx1"/>
                </a:solidFill>
                <a:latin typeface="Lucida Sans" panose="020B0602030504020204" pitchFamily="34" charset="0"/>
              </a:rPr>
              <a:t>naar leerwerkonafhankelijkheid </a:t>
            </a:r>
          </a:p>
          <a:p>
            <a:pPr marL="0" indent="0"/>
            <a:r>
              <a:rPr lang="nl-NL" sz="2000" i="1" dirty="0" smtClean="0">
                <a:solidFill>
                  <a:schemeClr val="tx1"/>
                </a:solidFill>
                <a:latin typeface="Lucida Sans" panose="020B0602030504020204" pitchFamily="34" charset="0"/>
              </a:rPr>
              <a:t>in de Saxion Parttime School (SPS)</a:t>
            </a:r>
          </a:p>
          <a:p>
            <a:pPr marL="0" indent="0"/>
            <a:endParaRPr lang="nl-NL" sz="2000" i="1" dirty="0">
              <a:solidFill>
                <a:schemeClr val="tx1"/>
              </a:solidFill>
              <a:latin typeface="Lucida Sans" panose="020B0602030504020204" pitchFamily="34" charset="0"/>
            </a:endParaRPr>
          </a:p>
          <a:p>
            <a:pPr marL="285750" indent="-285750">
              <a:buFont typeface="Arial" panose="020B0604020202020204" pitchFamily="34" charset="0"/>
              <a:buChar char="•"/>
            </a:pPr>
            <a:r>
              <a:rPr lang="nl-NL" sz="2000" dirty="0" smtClean="0">
                <a:solidFill>
                  <a:schemeClr val="tx1"/>
                </a:solidFill>
                <a:latin typeface="Lucida Sans" panose="020B0602030504020204" pitchFamily="34" charset="0"/>
              </a:rPr>
              <a:t>Het deeltijdconcept van de SPS</a:t>
            </a:r>
          </a:p>
          <a:p>
            <a:pPr marL="285750" indent="-285750">
              <a:buFont typeface="Arial" panose="020B0604020202020204" pitchFamily="34" charset="0"/>
              <a:buChar char="•"/>
            </a:pPr>
            <a:r>
              <a:rPr lang="nl-NL" sz="2000" dirty="0" smtClean="0">
                <a:solidFill>
                  <a:schemeClr val="tx1"/>
                </a:solidFill>
                <a:latin typeface="Lucida Sans" panose="020B0602030504020204" pitchFamily="34" charset="0"/>
              </a:rPr>
              <a:t>Beroepsproducten centraal</a:t>
            </a:r>
          </a:p>
          <a:p>
            <a:pPr marL="285750" indent="-285750">
              <a:buFont typeface="Arial" panose="020B0604020202020204" pitchFamily="34" charset="0"/>
              <a:buChar char="•"/>
            </a:pPr>
            <a:r>
              <a:rPr lang="nl-NL" sz="2000" dirty="0" smtClean="0">
                <a:solidFill>
                  <a:schemeClr val="tx1"/>
                </a:solidFill>
                <a:latin typeface="Lucida Sans" panose="020B0602030504020204" pitchFamily="34" charset="0"/>
              </a:rPr>
              <a:t>De ontwikkeling van het deeltijdonderwijs</a:t>
            </a:r>
          </a:p>
          <a:p>
            <a:pPr marL="285750" indent="-285750">
              <a:buFont typeface="Arial" panose="020B0604020202020204" pitchFamily="34" charset="0"/>
              <a:buChar char="•"/>
            </a:pPr>
            <a:r>
              <a:rPr lang="nl-NL" sz="2000" dirty="0" smtClean="0">
                <a:solidFill>
                  <a:schemeClr val="tx1"/>
                </a:solidFill>
                <a:latin typeface="Lucida Sans" panose="020B0602030504020204" pitchFamily="34" charset="0"/>
              </a:rPr>
              <a:t>Leeruitkomsten en leerweg onafhankelijk toetsen</a:t>
            </a:r>
            <a:endParaRPr lang="en-US" sz="2000" dirty="0" smtClean="0">
              <a:solidFill>
                <a:schemeClr val="tx1"/>
              </a:solidFill>
              <a:latin typeface="Lucida Sans" panose="020B0602030504020204" pitchFamily="34" charset="0"/>
            </a:endParaRPr>
          </a:p>
        </p:txBody>
      </p:sp>
    </p:spTree>
    <p:extLst>
      <p:ext uri="{BB962C8B-B14F-4D97-AF65-F5344CB8AC3E}">
        <p14:creationId xmlns:p14="http://schemas.microsoft.com/office/powerpoint/2010/main" val="1485976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Uitgangspunten </a:t>
            </a:r>
            <a:r>
              <a:rPr lang="nl-NL" smtClean="0"/>
              <a:t>Parttime School</a:t>
            </a:r>
            <a:endParaRPr lang="en-US" dirty="0"/>
          </a:p>
        </p:txBody>
      </p:sp>
      <p:sp>
        <p:nvSpPr>
          <p:cNvPr id="3" name="Content Placeholder 2"/>
          <p:cNvSpPr>
            <a:spLocks noGrp="1"/>
          </p:cNvSpPr>
          <p:nvPr>
            <p:ph sz="quarter" idx="10"/>
          </p:nvPr>
        </p:nvSpPr>
        <p:spPr/>
        <p:txBody>
          <a:bodyPr/>
          <a:lstStyle/>
          <a:p>
            <a:pPr marL="0" lvl="0" indent="0" defTabSz="914400"/>
            <a:r>
              <a:rPr lang="nl-NL" dirty="0">
                <a:solidFill>
                  <a:prstClr val="black"/>
                </a:solidFill>
                <a:latin typeface="Lucida Sans" panose="020B0602030504020204" pitchFamily="34" charset="0"/>
                <a:cs typeface="Lucida Sans Unicode" pitchFamily="34" charset="0"/>
              </a:rPr>
              <a:t>Beroepsgericht</a:t>
            </a:r>
          </a:p>
          <a:p>
            <a:pPr lvl="1" defTabSz="914400">
              <a:buFont typeface="Arial" panose="020B0604020202020204" pitchFamily="34" charset="0"/>
              <a:buChar char="•"/>
            </a:pPr>
            <a:r>
              <a:rPr lang="nl-NL" sz="2000" dirty="0">
                <a:solidFill>
                  <a:prstClr val="black"/>
                </a:solidFill>
                <a:latin typeface="Lucida Sans" panose="020B0602030504020204" pitchFamily="34" charset="0"/>
                <a:cs typeface="Lucida Sans Unicode" pitchFamily="34" charset="0"/>
              </a:rPr>
              <a:t>Studenten leveren </a:t>
            </a:r>
            <a:r>
              <a:rPr lang="nl-NL" sz="2000" b="1" dirty="0">
                <a:solidFill>
                  <a:prstClr val="black"/>
                </a:solidFill>
                <a:latin typeface="Lucida Sans" panose="020B0602030504020204" pitchFamily="34" charset="0"/>
                <a:cs typeface="Lucida Sans Unicode" pitchFamily="34" charset="0"/>
              </a:rPr>
              <a:t>beroepsrelevante output </a:t>
            </a:r>
            <a:r>
              <a:rPr lang="nl-NL" sz="2000" dirty="0">
                <a:solidFill>
                  <a:prstClr val="black"/>
                </a:solidFill>
                <a:latin typeface="Lucida Sans" panose="020B0602030504020204" pitchFamily="34" charset="0"/>
                <a:cs typeface="Lucida Sans Unicode" pitchFamily="34" charset="0"/>
              </a:rPr>
              <a:t>op</a:t>
            </a:r>
          </a:p>
          <a:p>
            <a:pPr lvl="1" defTabSz="914400">
              <a:buFont typeface="Arial" panose="020B0604020202020204" pitchFamily="34" charset="0"/>
              <a:buChar char="•"/>
            </a:pPr>
            <a:r>
              <a:rPr lang="nl-NL" sz="2000" dirty="0">
                <a:solidFill>
                  <a:prstClr val="black"/>
                </a:solidFill>
                <a:latin typeface="Lucida Sans" panose="020B0602030504020204" pitchFamily="34" charset="0"/>
                <a:cs typeface="Lucida Sans Unicode" pitchFamily="34" charset="0"/>
              </a:rPr>
              <a:t>Kennis en vaardigheden opdoen </a:t>
            </a:r>
            <a:r>
              <a:rPr lang="nl-NL" sz="2000" dirty="0" err="1">
                <a:solidFill>
                  <a:prstClr val="black"/>
                </a:solidFill>
                <a:latin typeface="Lucida Sans" panose="020B0602030504020204" pitchFamily="34" charset="0"/>
                <a:cs typeface="Lucida Sans Unicode" pitchFamily="34" charset="0"/>
              </a:rPr>
              <a:t>èn</a:t>
            </a:r>
            <a:r>
              <a:rPr lang="nl-NL" sz="2000" dirty="0">
                <a:solidFill>
                  <a:prstClr val="black"/>
                </a:solidFill>
                <a:latin typeface="Lucida Sans" panose="020B0602030504020204" pitchFamily="34" charset="0"/>
                <a:cs typeface="Lucida Sans Unicode" pitchFamily="34" charset="0"/>
              </a:rPr>
              <a:t> toepassen</a:t>
            </a:r>
            <a:br>
              <a:rPr lang="nl-NL" sz="2000" dirty="0">
                <a:solidFill>
                  <a:prstClr val="black"/>
                </a:solidFill>
                <a:latin typeface="Lucida Sans" panose="020B0602030504020204" pitchFamily="34" charset="0"/>
                <a:cs typeface="Lucida Sans Unicode" pitchFamily="34" charset="0"/>
              </a:rPr>
            </a:br>
            <a:endParaRPr lang="nl-NL" sz="2000" dirty="0">
              <a:solidFill>
                <a:prstClr val="black"/>
              </a:solidFill>
              <a:latin typeface="Lucida Sans" panose="020B0602030504020204" pitchFamily="34" charset="0"/>
              <a:cs typeface="Lucida Sans Unicode" pitchFamily="34" charset="0"/>
            </a:endParaRPr>
          </a:p>
          <a:p>
            <a:pPr marL="0" lvl="0" indent="0" defTabSz="914400"/>
            <a:r>
              <a:rPr lang="nl-NL" dirty="0">
                <a:solidFill>
                  <a:prstClr val="black"/>
                </a:solidFill>
                <a:latin typeface="Lucida Sans" panose="020B0602030504020204" pitchFamily="34" charset="0"/>
                <a:cs typeface="Lucida Sans Unicode" pitchFamily="34" charset="0"/>
              </a:rPr>
              <a:t>Opzet en omvang</a:t>
            </a:r>
          </a:p>
          <a:p>
            <a:pPr lvl="1" defTabSz="914400">
              <a:buFont typeface="Arial" panose="020B0604020202020204" pitchFamily="34" charset="0"/>
              <a:buChar char="•"/>
            </a:pPr>
            <a:r>
              <a:rPr lang="nl-NL" sz="2000" dirty="0" smtClean="0">
                <a:solidFill>
                  <a:prstClr val="black"/>
                </a:solidFill>
                <a:latin typeface="Lucida Sans" panose="020B0602030504020204" pitchFamily="34" charset="0"/>
                <a:cs typeface="Lucida Sans Unicode" pitchFamily="34" charset="0"/>
              </a:rPr>
              <a:t>Flexibiliteit </a:t>
            </a:r>
            <a:r>
              <a:rPr lang="nl-NL" sz="2000" dirty="0">
                <a:solidFill>
                  <a:prstClr val="black"/>
                </a:solidFill>
                <a:latin typeface="Lucida Sans" panose="020B0602030504020204" pitchFamily="34" charset="0"/>
                <a:cs typeface="Lucida Sans Unicode" pitchFamily="34" charset="0"/>
              </a:rPr>
              <a:t>en keuzevrijheid – ‘vrije’ route</a:t>
            </a:r>
          </a:p>
          <a:p>
            <a:pPr lvl="1" defTabSz="914400">
              <a:buFont typeface="Arial" panose="020B0604020202020204" pitchFamily="34" charset="0"/>
              <a:buChar char="•"/>
            </a:pPr>
            <a:r>
              <a:rPr lang="nl-NL" sz="2000" dirty="0">
                <a:solidFill>
                  <a:prstClr val="black"/>
                </a:solidFill>
                <a:latin typeface="Lucida Sans" panose="020B0602030504020204" pitchFamily="34" charset="0"/>
                <a:cs typeface="Lucida Sans Unicode" pitchFamily="34" charset="0"/>
              </a:rPr>
              <a:t>‘Losse’ eenheden van 5ec (of veelvoud)</a:t>
            </a:r>
          </a:p>
          <a:p>
            <a:pPr lvl="1" defTabSz="914400">
              <a:buFont typeface="Arial" panose="020B0604020202020204" pitchFamily="34" charset="0"/>
              <a:buChar char="•"/>
            </a:pPr>
            <a:r>
              <a:rPr lang="nl-NL" sz="2000" dirty="0" smtClean="0">
                <a:solidFill>
                  <a:prstClr val="black"/>
                </a:solidFill>
                <a:latin typeface="Lucida Sans" panose="020B0602030504020204" pitchFamily="34" charset="0"/>
                <a:cs typeface="Lucida Sans Unicode" pitchFamily="34" charset="0"/>
              </a:rPr>
              <a:t>Multidisciplinair</a:t>
            </a:r>
            <a:endParaRPr lang="en-US" sz="2400" dirty="0">
              <a:solidFill>
                <a:schemeClr val="tx1"/>
              </a:solidFill>
              <a:latin typeface="Lucida Sans" panose="020B0602030504020204" pitchFamily="34" charset="0"/>
            </a:endParaRPr>
          </a:p>
        </p:txBody>
      </p:sp>
    </p:spTree>
    <p:extLst>
      <p:ext uri="{BB962C8B-B14F-4D97-AF65-F5344CB8AC3E}">
        <p14:creationId xmlns:p14="http://schemas.microsoft.com/office/powerpoint/2010/main" val="1937731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Het SPS </a:t>
            </a:r>
            <a:br>
              <a:rPr lang="nl-NL" dirty="0" smtClean="0"/>
            </a:br>
            <a:r>
              <a:rPr lang="nl-NL" dirty="0" smtClean="0"/>
              <a:t>onderwijsmodel</a:t>
            </a:r>
            <a:endParaRPr lang="en-US" dirty="0"/>
          </a:p>
        </p:txBody>
      </p:sp>
      <p:sp>
        <p:nvSpPr>
          <p:cNvPr id="3" name="Content Placeholder 2"/>
          <p:cNvSpPr>
            <a:spLocks noGrp="1"/>
          </p:cNvSpPr>
          <p:nvPr>
            <p:ph sz="half" idx="1"/>
          </p:nvPr>
        </p:nvSpPr>
        <p:spPr>
          <a:xfrm>
            <a:off x="457200" y="1005576"/>
            <a:ext cx="4114800" cy="3726414"/>
          </a:xfrm>
        </p:spPr>
        <p:txBody>
          <a:bodyPr>
            <a:normAutofit fontScale="70000" lnSpcReduction="20000"/>
          </a:bodyPr>
          <a:lstStyle/>
          <a:p>
            <a:pPr marL="0" lvl="0" indent="0">
              <a:buNone/>
            </a:pPr>
            <a:r>
              <a:rPr lang="nl-NL" sz="2400" b="1" dirty="0" smtClean="0"/>
              <a:t>Beroepsproducten centraal!</a:t>
            </a:r>
          </a:p>
          <a:p>
            <a:pPr marL="0" lvl="0" indent="0">
              <a:buNone/>
            </a:pPr>
            <a:endParaRPr lang="nl-NL" sz="2400" b="1" dirty="0" smtClean="0"/>
          </a:p>
          <a:p>
            <a:pPr marL="0" lvl="0" indent="0">
              <a:buNone/>
            </a:pPr>
            <a:r>
              <a:rPr lang="nl-NL" sz="2400" b="1" dirty="0" smtClean="0"/>
              <a:t>Modulair &amp; flexibel</a:t>
            </a:r>
            <a:r>
              <a:rPr lang="nl-NL" sz="2400" dirty="0" smtClean="0"/>
              <a:t> </a:t>
            </a:r>
          </a:p>
          <a:p>
            <a:pPr lvl="0"/>
            <a:r>
              <a:rPr lang="nl-NL" sz="2400" dirty="0"/>
              <a:t>Sector-, cluster- en opleidingsmodules</a:t>
            </a:r>
          </a:p>
          <a:p>
            <a:r>
              <a:rPr lang="nl-NL" sz="2400" dirty="0" smtClean="0"/>
              <a:t>modulen van 5EC (10/15etc) </a:t>
            </a:r>
          </a:p>
          <a:p>
            <a:r>
              <a:rPr lang="nl-NL" sz="2400" dirty="0" smtClean="0"/>
              <a:t>1/3, 2/3 of 3/3 variant</a:t>
            </a:r>
          </a:p>
          <a:p>
            <a:r>
              <a:rPr lang="nl-NL" sz="2400" dirty="0" smtClean="0"/>
              <a:t>Volgorde modulen individueel te bepalen</a:t>
            </a:r>
          </a:p>
          <a:p>
            <a:endParaRPr lang="nl-NL" sz="2400" dirty="0"/>
          </a:p>
          <a:p>
            <a:pPr marL="0" lvl="0" indent="0">
              <a:buNone/>
            </a:pPr>
            <a:r>
              <a:rPr lang="nl-NL" sz="2400" b="1" dirty="0" smtClean="0"/>
              <a:t>Graad &amp; certificaat</a:t>
            </a:r>
            <a:endParaRPr lang="nl-NL" sz="2400" dirty="0" smtClean="0"/>
          </a:p>
          <a:p>
            <a:r>
              <a:rPr lang="nl-NL" sz="2400" dirty="0" smtClean="0"/>
              <a:t>4 jarige bachelor</a:t>
            </a:r>
          </a:p>
          <a:p>
            <a:r>
              <a:rPr lang="nl-NL" sz="2400" dirty="0" smtClean="0"/>
              <a:t>2 jarige </a:t>
            </a:r>
            <a:r>
              <a:rPr lang="nl-NL" sz="2400" dirty="0" err="1" smtClean="0"/>
              <a:t>associate</a:t>
            </a:r>
            <a:r>
              <a:rPr lang="nl-NL" sz="2400" dirty="0" smtClean="0"/>
              <a:t> </a:t>
            </a:r>
            <a:r>
              <a:rPr lang="nl-NL" sz="2400" dirty="0" err="1" smtClean="0"/>
              <a:t>degree</a:t>
            </a:r>
            <a:endParaRPr lang="nl-NL" sz="2400" dirty="0" smtClean="0"/>
          </a:p>
          <a:p>
            <a:r>
              <a:rPr lang="nl-NL" sz="2400" dirty="0" smtClean="0"/>
              <a:t>Thema pakketten</a:t>
            </a:r>
          </a:p>
          <a:p>
            <a:r>
              <a:rPr lang="nl-NL" sz="2400" dirty="0" smtClean="0"/>
              <a:t>Cursorische ‘losse’ modulen</a:t>
            </a:r>
          </a:p>
          <a:p>
            <a:pPr marL="0" lvl="0" indent="0">
              <a:buNone/>
            </a:pPr>
            <a:endParaRPr lang="nl-NL" dirty="0"/>
          </a:p>
        </p:txBody>
      </p:sp>
      <p:sp>
        <p:nvSpPr>
          <p:cNvPr id="5" name="Content Placeholder 4"/>
          <p:cNvSpPr>
            <a:spLocks noGrp="1"/>
          </p:cNvSpPr>
          <p:nvPr>
            <p:ph sz="half" idx="2"/>
          </p:nvPr>
        </p:nvSpPr>
        <p:spPr>
          <a:xfrm>
            <a:off x="4648200" y="1664529"/>
            <a:ext cx="4038600" cy="3394472"/>
          </a:xfrm>
        </p:spPr>
        <p:txBody>
          <a:bodyPr>
            <a:noAutofit/>
          </a:bodyPr>
          <a:lstStyle/>
          <a:p>
            <a:pPr marL="0" lvl="0" indent="0">
              <a:buNone/>
            </a:pPr>
            <a:r>
              <a:rPr lang="nl-NL" sz="1700" b="1" dirty="0"/>
              <a:t>Breed &amp; specialistisch</a:t>
            </a:r>
          </a:p>
          <a:p>
            <a:pPr>
              <a:lnSpc>
                <a:spcPct val="80000"/>
              </a:lnSpc>
            </a:pPr>
            <a:r>
              <a:rPr lang="nl-NL" sz="1700" dirty="0"/>
              <a:t>Standaard route</a:t>
            </a:r>
          </a:p>
          <a:p>
            <a:pPr>
              <a:lnSpc>
                <a:spcPct val="80000"/>
              </a:lnSpc>
            </a:pPr>
            <a:r>
              <a:rPr lang="nl-NL" sz="1700" dirty="0"/>
              <a:t>Multidisciplinair</a:t>
            </a:r>
          </a:p>
          <a:p>
            <a:pPr>
              <a:lnSpc>
                <a:spcPct val="80000"/>
              </a:lnSpc>
            </a:pPr>
            <a:r>
              <a:rPr lang="nl-NL" sz="1700" dirty="0"/>
              <a:t>Vrije keuzeruimte</a:t>
            </a:r>
          </a:p>
          <a:p>
            <a:pPr>
              <a:lnSpc>
                <a:spcPct val="80000"/>
              </a:lnSpc>
            </a:pPr>
            <a:endParaRPr lang="en-US" sz="1700" dirty="0"/>
          </a:p>
          <a:p>
            <a:pPr marL="0" lvl="0" indent="0">
              <a:buNone/>
            </a:pPr>
            <a:r>
              <a:rPr lang="nl-NL" sz="1700" b="1" dirty="0"/>
              <a:t>Contact &amp; </a:t>
            </a:r>
            <a:r>
              <a:rPr lang="nl-NL" sz="1700" b="1" dirty="0" smtClean="0"/>
              <a:t>Online</a:t>
            </a:r>
          </a:p>
          <a:p>
            <a:pPr marL="0" lvl="0" indent="0">
              <a:buNone/>
            </a:pPr>
            <a:r>
              <a:rPr lang="nl-NL" sz="1700" b="1" dirty="0" smtClean="0"/>
              <a:t>Flipping </a:t>
            </a:r>
            <a:r>
              <a:rPr lang="nl-NL" sz="1700" b="1" dirty="0"/>
              <a:t>&amp; </a:t>
            </a:r>
            <a:r>
              <a:rPr lang="nl-NL" sz="1700" b="1" dirty="0" err="1" smtClean="0"/>
              <a:t>Blended</a:t>
            </a:r>
            <a:r>
              <a:rPr lang="nl-NL" sz="1700" b="1" dirty="0" smtClean="0"/>
              <a:t> </a:t>
            </a:r>
            <a:endParaRPr lang="nl-NL" sz="1700" b="1" dirty="0"/>
          </a:p>
          <a:p>
            <a:pPr>
              <a:lnSpc>
                <a:spcPct val="80000"/>
              </a:lnSpc>
            </a:pPr>
            <a:r>
              <a:rPr lang="nl-NL" sz="1700" dirty="0"/>
              <a:t>Online voorbereiding</a:t>
            </a:r>
          </a:p>
          <a:p>
            <a:pPr>
              <a:lnSpc>
                <a:spcPct val="80000"/>
              </a:lnSpc>
            </a:pPr>
            <a:r>
              <a:rPr lang="nl-NL" sz="1700" dirty="0"/>
              <a:t>Verdieping in contactmomenten (</a:t>
            </a:r>
            <a:r>
              <a:rPr lang="nl-NL" sz="1700" dirty="0" err="1"/>
              <a:t>saxion</a:t>
            </a:r>
            <a:r>
              <a:rPr lang="nl-NL" sz="1700" dirty="0"/>
              <a:t> en online)</a:t>
            </a:r>
          </a:p>
          <a:p>
            <a:pPr>
              <a:lnSpc>
                <a:spcPct val="80000"/>
              </a:lnSpc>
            </a:pPr>
            <a:r>
              <a:rPr lang="nl-NL" sz="1700" dirty="0"/>
              <a:t>Leren op de werkplek</a:t>
            </a:r>
            <a:endParaRPr lang="en-US" sz="1700" dirty="0"/>
          </a:p>
          <a:p>
            <a:endParaRPr lang="en-US" sz="1800" dirty="0"/>
          </a:p>
        </p:txBody>
      </p:sp>
      <p:pic>
        <p:nvPicPr>
          <p:cNvPr id="6" name="Picture 4" descr="http://www.mindtickle.com/wp-content/uploads/2015/01/e-about-img-flip.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732" y="-1"/>
            <a:ext cx="3380055" cy="183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079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Toetsing binnen de Parttime School</a:t>
            </a:r>
            <a:endParaRPr lang="en-US" dirty="0"/>
          </a:p>
        </p:txBody>
      </p:sp>
      <p:sp>
        <p:nvSpPr>
          <p:cNvPr id="3" name="Content Placeholder 2"/>
          <p:cNvSpPr>
            <a:spLocks noGrp="1"/>
          </p:cNvSpPr>
          <p:nvPr>
            <p:ph sz="quarter" idx="10"/>
          </p:nvPr>
        </p:nvSpPr>
        <p:spPr>
          <a:xfrm>
            <a:off x="1210141" y="1282992"/>
            <a:ext cx="7464302" cy="3301999"/>
          </a:xfrm>
        </p:spPr>
        <p:txBody>
          <a:bodyPr/>
          <a:lstStyle/>
          <a:p>
            <a:r>
              <a:rPr lang="en-US" sz="1800" dirty="0" err="1">
                <a:solidFill>
                  <a:schemeClr val="tx1"/>
                </a:solidFill>
              </a:rPr>
              <a:t>Beroepsrelevante</a:t>
            </a:r>
            <a:r>
              <a:rPr lang="en-US" sz="1800" dirty="0">
                <a:solidFill>
                  <a:schemeClr val="tx1"/>
                </a:solidFill>
              </a:rPr>
              <a:t> </a:t>
            </a:r>
            <a:r>
              <a:rPr lang="en-US" sz="1800" dirty="0" err="1">
                <a:solidFill>
                  <a:schemeClr val="tx1"/>
                </a:solidFill>
              </a:rPr>
              <a:t>opbrengsten</a:t>
            </a:r>
            <a:endParaRPr lang="en-US" sz="1800" dirty="0">
              <a:solidFill>
                <a:schemeClr val="tx1"/>
              </a:solidFill>
            </a:endParaRPr>
          </a:p>
          <a:p>
            <a:pPr lvl="1">
              <a:buFont typeface="Arial" panose="020B0604020202020204" pitchFamily="34" charset="0"/>
              <a:buChar char="•"/>
            </a:pPr>
            <a:r>
              <a:rPr lang="en-US" sz="1800" i="1" dirty="0" err="1">
                <a:latin typeface="Lucida Sans" panose="020B0602030504020204" pitchFamily="34" charset="0"/>
              </a:rPr>
              <a:t>Beroepsproducten</a:t>
            </a:r>
            <a:r>
              <a:rPr lang="en-US" sz="1800" dirty="0">
                <a:latin typeface="Lucida Sans" panose="020B0602030504020204" pitchFamily="34" charset="0"/>
              </a:rPr>
              <a:t> </a:t>
            </a:r>
            <a:r>
              <a:rPr lang="en-US" sz="1800" dirty="0" err="1">
                <a:latin typeface="Lucida Sans" panose="020B0602030504020204" pitchFamily="34" charset="0"/>
              </a:rPr>
              <a:t>centraal</a:t>
            </a:r>
            <a:endParaRPr lang="en-US" sz="1800" b="1" dirty="0">
              <a:latin typeface="Lucida Sans" panose="020B0602030504020204" pitchFamily="34" charset="0"/>
            </a:endParaRPr>
          </a:p>
          <a:p>
            <a:pPr lvl="1">
              <a:buFont typeface="Arial" panose="020B0604020202020204" pitchFamily="34" charset="0"/>
              <a:buChar char="•"/>
            </a:pPr>
            <a:r>
              <a:rPr lang="en-US" sz="1800" i="1" dirty="0" err="1" smtClean="0">
                <a:latin typeface="Lucida Sans" panose="020B0602030504020204" pitchFamily="34" charset="0"/>
              </a:rPr>
              <a:t>Waar</a:t>
            </a:r>
            <a:r>
              <a:rPr lang="en-US" sz="1800" b="1" dirty="0" smtClean="0">
                <a:latin typeface="Lucida Sans" panose="020B0602030504020204" pitchFamily="34" charset="0"/>
              </a:rPr>
              <a:t> </a:t>
            </a:r>
            <a:r>
              <a:rPr lang="en-US" sz="1800" dirty="0" err="1">
                <a:latin typeface="Lucida Sans" panose="020B0602030504020204" pitchFamily="34" charset="0"/>
              </a:rPr>
              <a:t>draait</a:t>
            </a:r>
            <a:r>
              <a:rPr lang="en-US" sz="1800" dirty="0">
                <a:latin typeface="Lucida Sans" panose="020B0602030504020204" pitchFamily="34" charset="0"/>
              </a:rPr>
              <a:t> het om in de </a:t>
            </a:r>
            <a:r>
              <a:rPr lang="en-US" sz="1800" dirty="0" err="1">
                <a:latin typeface="Lucida Sans" panose="020B0602030504020204" pitchFamily="34" charset="0"/>
              </a:rPr>
              <a:t>beroepspraktijk</a:t>
            </a:r>
            <a:r>
              <a:rPr lang="en-US" sz="1800" dirty="0">
                <a:latin typeface="Lucida Sans" panose="020B0602030504020204" pitchFamily="34" charset="0"/>
              </a:rPr>
              <a:t>?</a:t>
            </a:r>
          </a:p>
          <a:p>
            <a:pPr lvl="1">
              <a:buFont typeface="Arial" panose="020B0604020202020204" pitchFamily="34" charset="0"/>
              <a:buChar char="•"/>
            </a:pPr>
            <a:r>
              <a:rPr lang="en-US" sz="1800" i="1" dirty="0" err="1" smtClean="0">
                <a:latin typeface="Lucida Sans" panose="020B0602030504020204" pitchFamily="34" charset="0"/>
              </a:rPr>
              <a:t>Representatieve</a:t>
            </a:r>
            <a:r>
              <a:rPr lang="en-US" sz="1800" dirty="0" smtClean="0">
                <a:latin typeface="Lucida Sans" panose="020B0602030504020204" pitchFamily="34" charset="0"/>
              </a:rPr>
              <a:t> </a:t>
            </a:r>
            <a:r>
              <a:rPr lang="en-US" sz="1800" dirty="0" err="1">
                <a:latin typeface="Lucida Sans" panose="020B0602030504020204" pitchFamily="34" charset="0"/>
              </a:rPr>
              <a:t>en</a:t>
            </a:r>
            <a:r>
              <a:rPr lang="en-US" sz="1800" dirty="0">
                <a:latin typeface="Lucida Sans" panose="020B0602030504020204" pitchFamily="34" charset="0"/>
              </a:rPr>
              <a:t> </a:t>
            </a:r>
            <a:r>
              <a:rPr lang="en-US" sz="1800" i="1" dirty="0" err="1">
                <a:latin typeface="Lucida Sans" panose="020B0602030504020204" pitchFamily="34" charset="0"/>
              </a:rPr>
              <a:t>kritische</a:t>
            </a:r>
            <a:r>
              <a:rPr lang="en-US" sz="1800" b="1" dirty="0">
                <a:latin typeface="Lucida Sans" panose="020B0602030504020204" pitchFamily="34" charset="0"/>
              </a:rPr>
              <a:t> </a:t>
            </a:r>
            <a:r>
              <a:rPr lang="en-US" sz="1800" dirty="0" err="1">
                <a:latin typeface="Lucida Sans" panose="020B0602030504020204" pitchFamily="34" charset="0"/>
              </a:rPr>
              <a:t>situaties</a:t>
            </a:r>
            <a:r>
              <a:rPr lang="en-US" sz="1800" dirty="0">
                <a:latin typeface="Lucida Sans" panose="020B0602030504020204" pitchFamily="34" charset="0"/>
              </a:rPr>
              <a:t> </a:t>
            </a:r>
            <a:r>
              <a:rPr lang="en-US" sz="1800" dirty="0" err="1">
                <a:latin typeface="Lucida Sans" panose="020B0602030504020204" pitchFamily="34" charset="0"/>
              </a:rPr>
              <a:t>uit</a:t>
            </a:r>
            <a:r>
              <a:rPr lang="en-US" sz="1800" dirty="0">
                <a:latin typeface="Lucida Sans" panose="020B0602030504020204" pitchFamily="34" charset="0"/>
              </a:rPr>
              <a:t> </a:t>
            </a:r>
            <a:r>
              <a:rPr lang="en-US" sz="1800" dirty="0" err="1">
                <a:latin typeface="Lucida Sans" panose="020B0602030504020204" pitchFamily="34" charset="0"/>
              </a:rPr>
              <a:t>beroepspraktijk</a:t>
            </a:r>
            <a:endParaRPr lang="en-US" sz="1800" dirty="0">
              <a:latin typeface="Lucida Sans" panose="020B0602030504020204" pitchFamily="34" charset="0"/>
            </a:endParaRPr>
          </a:p>
          <a:p>
            <a:pPr marL="0" indent="0"/>
            <a:r>
              <a:rPr lang="nl-NL" sz="1800" dirty="0" smtClean="0">
                <a:solidFill>
                  <a:schemeClr val="tx1"/>
                </a:solidFill>
              </a:rPr>
              <a:t>Beroepsproducten</a:t>
            </a:r>
            <a:endParaRPr lang="nl-NL" sz="1800" b="1" dirty="0" smtClean="0">
              <a:solidFill>
                <a:schemeClr val="tx1"/>
              </a:solidFill>
            </a:endParaRPr>
          </a:p>
          <a:p>
            <a:pPr lvl="1">
              <a:buFont typeface="Arial" panose="020B0604020202020204" pitchFamily="34" charset="0"/>
              <a:buChar char="•"/>
            </a:pPr>
            <a:r>
              <a:rPr lang="nl-NL" sz="1800" dirty="0" smtClean="0">
                <a:solidFill>
                  <a:schemeClr val="tx1"/>
                </a:solidFill>
                <a:latin typeface="Lucida Sans" panose="020B0602030504020204" pitchFamily="34" charset="0"/>
              </a:rPr>
              <a:t>Wat kan</a:t>
            </a:r>
            <a:r>
              <a:rPr lang="nl-NL" sz="1800" i="1" dirty="0" smtClean="0">
                <a:solidFill>
                  <a:schemeClr val="tx1"/>
                </a:solidFill>
                <a:latin typeface="Lucida Sans" panose="020B0602030504020204" pitchFamily="34" charset="0"/>
              </a:rPr>
              <a:t> </a:t>
            </a:r>
            <a:r>
              <a:rPr lang="nl-NL" sz="1800" dirty="0" smtClean="0">
                <a:solidFill>
                  <a:schemeClr val="tx1"/>
                </a:solidFill>
                <a:latin typeface="Lucida Sans" panose="020B0602030504020204" pitchFamily="34" charset="0"/>
              </a:rPr>
              <a:t>de lerende </a:t>
            </a:r>
            <a:r>
              <a:rPr lang="nl-NL" sz="1800" i="1" dirty="0" smtClean="0">
                <a:solidFill>
                  <a:schemeClr val="tx1"/>
                </a:solidFill>
                <a:latin typeface="Lucida Sans" panose="020B0602030504020204" pitchFamily="34" charset="0"/>
              </a:rPr>
              <a:t>toepassen</a:t>
            </a:r>
          </a:p>
          <a:p>
            <a:pPr lvl="1">
              <a:buFont typeface="Arial" panose="020B0604020202020204" pitchFamily="34" charset="0"/>
              <a:buChar char="•"/>
            </a:pPr>
            <a:r>
              <a:rPr lang="nl-NL" sz="1800" dirty="0" smtClean="0">
                <a:latin typeface="Lucida Sans" panose="020B0602030504020204" pitchFamily="34" charset="0"/>
              </a:rPr>
              <a:t>Welke </a:t>
            </a:r>
            <a:r>
              <a:rPr lang="nl-NL" sz="1800" i="1" dirty="0" smtClean="0">
                <a:latin typeface="Lucida Sans" panose="020B0602030504020204" pitchFamily="34" charset="0"/>
              </a:rPr>
              <a:t>theorie/modellen </a:t>
            </a:r>
            <a:r>
              <a:rPr lang="nl-NL" sz="1800" dirty="0" smtClean="0">
                <a:latin typeface="Lucida Sans" panose="020B0602030504020204" pitchFamily="34" charset="0"/>
              </a:rPr>
              <a:t>worden toegepast</a:t>
            </a:r>
          </a:p>
          <a:p>
            <a:r>
              <a:rPr lang="en-US" sz="1800" dirty="0" err="1" smtClean="0">
                <a:solidFill>
                  <a:schemeClr val="tx1"/>
                </a:solidFill>
              </a:rPr>
              <a:t>Toetsontwikkeling</a:t>
            </a:r>
            <a:r>
              <a:rPr lang="en-US" sz="1800" dirty="0" smtClean="0">
                <a:solidFill>
                  <a:schemeClr val="tx1"/>
                </a:solidFill>
              </a:rPr>
              <a:t> </a:t>
            </a:r>
            <a:r>
              <a:rPr lang="en-US" sz="1800" dirty="0" err="1" smtClean="0">
                <a:solidFill>
                  <a:schemeClr val="tx1"/>
                </a:solidFill>
              </a:rPr>
              <a:t>volgens</a:t>
            </a:r>
            <a:r>
              <a:rPr lang="en-US" sz="1800" dirty="0" smtClean="0">
                <a:solidFill>
                  <a:schemeClr val="tx1"/>
                </a:solidFill>
              </a:rPr>
              <a:t> BKE</a:t>
            </a:r>
          </a:p>
          <a:p>
            <a:pPr lvl="1">
              <a:buFont typeface="Arial" panose="020B0604020202020204" pitchFamily="34" charset="0"/>
              <a:buChar char="•"/>
            </a:pPr>
            <a:r>
              <a:rPr lang="en-US" sz="1800" dirty="0" err="1" smtClean="0">
                <a:solidFill>
                  <a:schemeClr val="tx1"/>
                </a:solidFill>
              </a:rPr>
              <a:t>Toetsinstructie</a:t>
            </a:r>
            <a:r>
              <a:rPr lang="en-US" sz="1800" dirty="0" smtClean="0">
                <a:solidFill>
                  <a:schemeClr val="tx1"/>
                </a:solidFill>
              </a:rPr>
              <a:t>, </a:t>
            </a:r>
            <a:r>
              <a:rPr lang="en-US" sz="1800" dirty="0" err="1" smtClean="0">
                <a:solidFill>
                  <a:schemeClr val="tx1"/>
                </a:solidFill>
              </a:rPr>
              <a:t>toetsmatrijs</a:t>
            </a:r>
            <a:r>
              <a:rPr lang="en-US" sz="1800" dirty="0" smtClean="0">
                <a:solidFill>
                  <a:schemeClr val="tx1"/>
                </a:solidFill>
              </a:rPr>
              <a:t>, r</a:t>
            </a:r>
            <a:r>
              <a:rPr lang="en-US" sz="1800" dirty="0" smtClean="0"/>
              <a:t>ubric, </a:t>
            </a:r>
            <a:r>
              <a:rPr lang="en-US" sz="1800" dirty="0" err="1" smtClean="0"/>
              <a:t>indicatoren</a:t>
            </a:r>
            <a:r>
              <a:rPr lang="en-US" sz="1800" dirty="0" smtClean="0"/>
              <a:t>, </a:t>
            </a:r>
            <a:r>
              <a:rPr lang="en-US" sz="1800" dirty="0" err="1" smtClean="0"/>
              <a:t>omzettingstabel</a:t>
            </a:r>
            <a:r>
              <a:rPr lang="en-US" sz="1800" dirty="0" smtClean="0"/>
              <a:t>, </a:t>
            </a:r>
            <a:r>
              <a:rPr lang="en-US" sz="1800" dirty="0" err="1" smtClean="0"/>
              <a:t>cesuurbepaling</a:t>
            </a:r>
            <a:r>
              <a:rPr lang="en-US" sz="1800" dirty="0" smtClean="0"/>
              <a:t> en  </a:t>
            </a:r>
            <a:r>
              <a:rPr lang="en-US" sz="1800" dirty="0" err="1" smtClean="0"/>
              <a:t>docentinstructie</a:t>
            </a:r>
            <a:endParaRPr lang="en-US" sz="1800" dirty="0" smtClean="0">
              <a:solidFill>
                <a:schemeClr val="tx1"/>
              </a:solidFill>
            </a:endParaRPr>
          </a:p>
          <a:p>
            <a:pPr marL="457200" lvl="1" indent="0">
              <a:buNone/>
            </a:pPr>
            <a:endParaRPr lang="en-US" sz="2000" dirty="0">
              <a:solidFill>
                <a:schemeClr val="tx1"/>
              </a:solidFill>
              <a:latin typeface="Lucida Sans" panose="020B0602030504020204" pitchFamily="34" charset="0"/>
            </a:endParaRPr>
          </a:p>
        </p:txBody>
      </p:sp>
    </p:spTree>
    <p:extLst>
      <p:ext uri="{BB962C8B-B14F-4D97-AF65-F5344CB8AC3E}">
        <p14:creationId xmlns:p14="http://schemas.microsoft.com/office/powerpoint/2010/main" val="4054754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3179" y="214897"/>
            <a:ext cx="8318340" cy="566758"/>
          </a:xfrm>
        </p:spPr>
        <p:txBody>
          <a:bodyPr/>
          <a:lstStyle/>
          <a:p>
            <a:r>
              <a:rPr lang="nl-NL" dirty="0"/>
              <a:t>Toetsing binnen de Parttime School</a:t>
            </a:r>
            <a:endParaRPr lang="en-US" dirty="0"/>
          </a:p>
        </p:txBody>
      </p:sp>
      <p:pic>
        <p:nvPicPr>
          <p:cNvPr id="4" name="Tijdelijke aanduiding voor inhoud 3"/>
          <p:cNvPicPr>
            <a:picLocks noGrp="1" noChangeAspect="1"/>
          </p:cNvPicPr>
          <p:nvPr>
            <p:ph sz="quarter" idx="10"/>
          </p:nvPr>
        </p:nvPicPr>
        <p:blipFill>
          <a:blip r:embed="rId3"/>
          <a:stretch>
            <a:fillRect/>
          </a:stretch>
        </p:blipFill>
        <p:spPr>
          <a:xfrm>
            <a:off x="1796363" y="1264632"/>
            <a:ext cx="6188487" cy="3302000"/>
          </a:xfrm>
          <a:prstGeom prst="rect">
            <a:avLst/>
          </a:prstGeom>
        </p:spPr>
      </p:pic>
      <p:sp>
        <p:nvSpPr>
          <p:cNvPr id="5" name="Tekstvak 4"/>
          <p:cNvSpPr txBox="1"/>
          <p:nvPr/>
        </p:nvSpPr>
        <p:spPr>
          <a:xfrm>
            <a:off x="7664392" y="4453885"/>
            <a:ext cx="1418978" cy="369332"/>
          </a:xfrm>
          <a:prstGeom prst="rect">
            <a:avLst/>
          </a:prstGeom>
          <a:noFill/>
        </p:spPr>
        <p:txBody>
          <a:bodyPr wrap="none" rtlCol="0">
            <a:spAutoFit/>
          </a:bodyPr>
          <a:lstStyle/>
          <a:p>
            <a:r>
              <a:rPr lang="nl-NL" dirty="0" smtClean="0"/>
              <a:t>(Losse, 2012)</a:t>
            </a:r>
            <a:endParaRPr lang="nl-NL" dirty="0"/>
          </a:p>
        </p:txBody>
      </p:sp>
    </p:spTree>
    <p:extLst>
      <p:ext uri="{BB962C8B-B14F-4D97-AF65-F5344CB8AC3E}">
        <p14:creationId xmlns:p14="http://schemas.microsoft.com/office/powerpoint/2010/main" val="658295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Onderwijsontwikkeling:</a:t>
            </a:r>
            <a:br>
              <a:rPr lang="nl-NL" dirty="0" smtClean="0"/>
            </a:br>
            <a:r>
              <a:rPr lang="nl-NL" dirty="0" smtClean="0"/>
              <a:t>curriculum en modulen</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sz="2400" b="1" dirty="0"/>
              <a:t>F</a:t>
            </a:r>
            <a:r>
              <a:rPr lang="nl-NL" sz="2400" b="1" dirty="0" smtClean="0"/>
              <a:t>ase 1: Curriculumontwikkeling</a:t>
            </a:r>
            <a:r>
              <a:rPr lang="nl-NL" sz="2400" dirty="0" smtClean="0"/>
              <a:t>:</a:t>
            </a:r>
            <a:r>
              <a:rPr lang="nl-NL" sz="2400" b="1" dirty="0" smtClean="0"/>
              <a:t> </a:t>
            </a:r>
          </a:p>
          <a:p>
            <a:r>
              <a:rPr lang="nl-NL" sz="2400" dirty="0" err="1" smtClean="0"/>
              <a:t>Deeltijdcoordinatoren</a:t>
            </a:r>
            <a:endParaRPr lang="nl-NL" sz="2400" dirty="0" smtClean="0"/>
          </a:p>
          <a:p>
            <a:r>
              <a:rPr lang="nl-NL" sz="2400" dirty="0" smtClean="0"/>
              <a:t>Bepalen gezamenlijkheid: sector en cluster modulen</a:t>
            </a:r>
          </a:p>
          <a:p>
            <a:r>
              <a:rPr lang="nl-NL" sz="2400" dirty="0" smtClean="0"/>
              <a:t>Bepalen opleidingsmodulen en standaardroute</a:t>
            </a:r>
          </a:p>
          <a:p>
            <a:endParaRPr lang="nl-NL" sz="2400" u="sng" dirty="0" smtClean="0"/>
          </a:p>
          <a:p>
            <a:pPr marL="0" indent="0">
              <a:buNone/>
            </a:pPr>
            <a:r>
              <a:rPr lang="nl-NL" sz="2400" b="1" dirty="0" smtClean="0"/>
              <a:t>Fase 2: Module ontwikkeling:</a:t>
            </a:r>
            <a:endParaRPr lang="nl-NL" sz="2400" b="1" dirty="0"/>
          </a:p>
          <a:p>
            <a:r>
              <a:rPr lang="nl-NL" sz="2400" dirty="0" err="1" smtClean="0"/>
              <a:t>DocentOntwikkelTeams</a:t>
            </a:r>
            <a:r>
              <a:rPr lang="nl-NL" sz="2400" dirty="0" smtClean="0"/>
              <a:t> (</a:t>
            </a:r>
            <a:r>
              <a:rPr lang="nl-NL" sz="2400" dirty="0" err="1" smtClean="0"/>
              <a:t>DOTs</a:t>
            </a:r>
            <a:r>
              <a:rPr lang="nl-NL" sz="2400" dirty="0" smtClean="0"/>
              <a:t>): </a:t>
            </a:r>
            <a:r>
              <a:rPr lang="nl-NL" sz="2400" dirty="0"/>
              <a:t/>
            </a:r>
            <a:br>
              <a:rPr lang="nl-NL" sz="2400" dirty="0"/>
            </a:br>
            <a:r>
              <a:rPr lang="nl-NL" sz="2400" dirty="0"/>
              <a:t>Een groep van tenminste 2 docenten </a:t>
            </a:r>
            <a:r>
              <a:rPr lang="nl-NL" sz="2400" dirty="0" smtClean="0"/>
              <a:t>samenwerken </a:t>
            </a:r>
            <a:r>
              <a:rPr lang="nl-NL" sz="2400" dirty="0"/>
              <a:t>met het doel om een deel van het gemeenschappelijke curriculum te (her)ontwerpen en uit te voeren (</a:t>
            </a:r>
            <a:r>
              <a:rPr lang="nl-NL" sz="2400" dirty="0" err="1"/>
              <a:t>Handelzalts</a:t>
            </a:r>
            <a:r>
              <a:rPr lang="nl-NL" sz="2400" dirty="0"/>
              <a:t>, 2009, p. 7</a:t>
            </a:r>
            <a:r>
              <a:rPr lang="nl-NL" sz="2400" dirty="0" smtClean="0"/>
              <a:t>)</a:t>
            </a:r>
          </a:p>
          <a:p>
            <a:r>
              <a:rPr lang="nl-NL" sz="2400" dirty="0" smtClean="0"/>
              <a:t>Docenten van verschillende opleidingen, geselecteerd op basis van expertise.</a:t>
            </a:r>
          </a:p>
          <a:p>
            <a:r>
              <a:rPr lang="nl-NL" sz="2400" dirty="0" smtClean="0"/>
              <a:t>Op vaste plaats en tijd in SPS ontwikkelruimte</a:t>
            </a:r>
          </a:p>
          <a:p>
            <a:r>
              <a:rPr lang="nl-NL" sz="2400" dirty="0" smtClean="0"/>
              <a:t>Begeleid door procesbegeleider, ICT adviseur en ICT support</a:t>
            </a:r>
            <a:endParaRPr lang="nl-NL" sz="2400" dirty="0"/>
          </a:p>
          <a:p>
            <a:endParaRPr lang="nl-NL" sz="2200" dirty="0"/>
          </a:p>
          <a:p>
            <a:endParaRPr lang="nl-NL" sz="2200" dirty="0" smtClean="0"/>
          </a:p>
          <a:p>
            <a:endParaRPr lang="nl-NL" sz="1800" dirty="0"/>
          </a:p>
          <a:p>
            <a:endParaRPr lang="nl-NL"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867" y="1164115"/>
            <a:ext cx="2730926" cy="172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884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Aanpak ontwerpproces</a:t>
            </a:r>
            <a:endParaRPr lang="en-US" dirty="0"/>
          </a:p>
        </p:txBody>
      </p:sp>
      <p:sp>
        <p:nvSpPr>
          <p:cNvPr id="3" name="Content Placeholder 2"/>
          <p:cNvSpPr>
            <a:spLocks noGrp="1"/>
          </p:cNvSpPr>
          <p:nvPr>
            <p:ph idx="1"/>
          </p:nvPr>
        </p:nvSpPr>
        <p:spPr>
          <a:xfrm>
            <a:off x="1156818" y="1200151"/>
            <a:ext cx="6576306" cy="3394472"/>
          </a:xfrm>
        </p:spPr>
        <p:txBody>
          <a:bodyPr>
            <a:noAutofit/>
          </a:bodyPr>
          <a:lstStyle/>
          <a:p>
            <a:r>
              <a:rPr lang="nl-NL" sz="2200" dirty="0" smtClean="0"/>
              <a:t>Beroepsproduct centraal</a:t>
            </a:r>
          </a:p>
          <a:p>
            <a:endParaRPr lang="nl-NL" sz="2200" dirty="0" smtClean="0"/>
          </a:p>
          <a:p>
            <a:r>
              <a:rPr lang="nl-NL" sz="2200" dirty="0" smtClean="0"/>
              <a:t>Ontwikkelbundel</a:t>
            </a:r>
          </a:p>
          <a:p>
            <a:endParaRPr lang="nl-NL" sz="2200" dirty="0"/>
          </a:p>
          <a:p>
            <a:r>
              <a:rPr lang="nl-NL" sz="2200" dirty="0"/>
              <a:t>Stapsgewijze </a:t>
            </a:r>
            <a:r>
              <a:rPr lang="nl-NL" sz="2200" dirty="0" smtClean="0"/>
              <a:t>ontwerpaanpak</a:t>
            </a:r>
          </a:p>
          <a:p>
            <a:endParaRPr lang="nl-NL" sz="2200" dirty="0" smtClean="0"/>
          </a:p>
          <a:p>
            <a:r>
              <a:rPr lang="nl-NL" sz="2200" dirty="0" smtClean="0"/>
              <a:t>Vast dagdeel van 3 uur in de week</a:t>
            </a:r>
          </a:p>
          <a:p>
            <a:endParaRPr lang="nl-NL" sz="1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506" y="1275606"/>
            <a:ext cx="2012231" cy="1998222"/>
          </a:xfrm>
          <a:prstGeom prst="rect">
            <a:avLst/>
          </a:prstGeom>
        </p:spPr>
      </p:pic>
    </p:spTree>
    <p:extLst>
      <p:ext uri="{BB962C8B-B14F-4D97-AF65-F5344CB8AC3E}">
        <p14:creationId xmlns:p14="http://schemas.microsoft.com/office/powerpoint/2010/main" val="3192332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507</Words>
  <Application>Microsoft Office PowerPoint</Application>
  <PresentationFormat>Diavoorstelling (16:9)</PresentationFormat>
  <Paragraphs>150</Paragraphs>
  <Slides>21</Slides>
  <Notes>1</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21</vt:i4>
      </vt:variant>
    </vt:vector>
  </HeadingPairs>
  <TitlesOfParts>
    <vt:vector size="28" baseType="lpstr">
      <vt:lpstr>Arial</vt:lpstr>
      <vt:lpstr>Calibri</vt:lpstr>
      <vt:lpstr>Lucida Sans</vt:lpstr>
      <vt:lpstr>Lucida Sans Unicode</vt:lpstr>
      <vt:lpstr>Times New Roman</vt:lpstr>
      <vt:lpstr>1_Office-thema</vt:lpstr>
      <vt:lpstr>Visio.Drawing.11</vt:lpstr>
      <vt:lpstr>Leerwegonafhankelijk:  Leeruitkomsten en beroepsproducten</vt:lpstr>
      <vt:lpstr>Kanteling naar volledige leerwegonafhankelijkheid</vt:lpstr>
      <vt:lpstr>In deze bijdrage..</vt:lpstr>
      <vt:lpstr>Uitgangspunten Parttime School</vt:lpstr>
      <vt:lpstr>Het SPS  onderwijsmodel</vt:lpstr>
      <vt:lpstr>Toetsing binnen de Parttime School</vt:lpstr>
      <vt:lpstr>Toetsing binnen de Parttime School</vt:lpstr>
      <vt:lpstr>Onderwijsontwikkeling: curriculum en modulen</vt:lpstr>
      <vt:lpstr>Aanpak ontwerpproces</vt:lpstr>
      <vt:lpstr>Stapsgewijze aanpak voor  module-uitwikkeling</vt:lpstr>
      <vt:lpstr>PowerPoint-presentatie</vt:lpstr>
      <vt:lpstr>Leerweg onafhankelijk toetsen</vt:lpstr>
      <vt:lpstr>PowerPoint-presentatie</vt:lpstr>
      <vt:lpstr>Leeruitkomsten</vt:lpstr>
      <vt:lpstr>PowerPoint-presentatie</vt:lpstr>
      <vt:lpstr>PowerPoint-presentatie</vt:lpstr>
      <vt:lpstr>PowerPoint-presentatie</vt:lpstr>
      <vt:lpstr>PowerPoint-presentatie</vt:lpstr>
      <vt:lpstr>Leerweg onafhankelijk toetsen</vt:lpstr>
      <vt:lpstr>Toekomst: Kanteling naar volledige leerwegonafhankelijkheid (?!)</vt:lpstr>
      <vt:lpstr>Meer informatie?</vt:lpstr>
    </vt:vector>
  </TitlesOfParts>
  <Company>Factor 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Dave van Doorn</dc:creator>
  <cp:lastModifiedBy>W. van Veen</cp:lastModifiedBy>
  <cp:revision>33</cp:revision>
  <dcterms:created xsi:type="dcterms:W3CDTF">2014-10-22T17:22:44Z</dcterms:created>
  <dcterms:modified xsi:type="dcterms:W3CDTF">2017-04-10T10:56:41Z</dcterms:modified>
</cp:coreProperties>
</file>