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92" r:id="rId6"/>
    <p:sldId id="260" r:id="rId7"/>
    <p:sldId id="261" r:id="rId8"/>
    <p:sldId id="262" r:id="rId9"/>
    <p:sldId id="263" r:id="rId10"/>
    <p:sldId id="264" r:id="rId11"/>
    <p:sldId id="291" r:id="rId12"/>
    <p:sldId id="265" r:id="rId13"/>
    <p:sldId id="288" r:id="rId14"/>
    <p:sldId id="275" r:id="rId15"/>
    <p:sldId id="289" r:id="rId16"/>
    <p:sldId id="290" r:id="rId17"/>
    <p:sldId id="274" r:id="rId18"/>
    <p:sldId id="269" r:id="rId19"/>
    <p:sldId id="272" r:id="rId20"/>
    <p:sldId id="273" r:id="rId21"/>
    <p:sldId id="276" r:id="rId22"/>
    <p:sldId id="270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9144000" cy="5715000" type="screen16x1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Naamloze sectie" id="{D84A1164-211B-7C45-97E2-F96EA3045C00}">
          <p14:sldIdLst>
            <p14:sldId id="256"/>
            <p14:sldId id="257"/>
            <p14:sldId id="258"/>
            <p14:sldId id="259"/>
            <p14:sldId id="292"/>
            <p14:sldId id="260"/>
            <p14:sldId id="261"/>
            <p14:sldId id="262"/>
            <p14:sldId id="263"/>
            <p14:sldId id="264"/>
            <p14:sldId id="291"/>
            <p14:sldId id="265"/>
            <p14:sldId id="288"/>
            <p14:sldId id="275"/>
            <p14:sldId id="289"/>
            <p14:sldId id="290"/>
            <p14:sldId id="274"/>
            <p14:sldId id="269"/>
            <p14:sldId id="272"/>
            <p14:sldId id="273"/>
            <p14:sldId id="276"/>
            <p14:sldId id="270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8DB"/>
    <a:srgbClr val="FFE5F0"/>
    <a:srgbClr val="EDF4D8"/>
    <a:srgbClr val="DBEACD"/>
    <a:srgbClr val="A6CE6C"/>
    <a:srgbClr val="A6CE39"/>
    <a:srgbClr val="E63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7"/>
    <p:restoredTop sz="94688"/>
  </p:normalViewPr>
  <p:slideViewPr>
    <p:cSldViewPr snapToGrid="0" snapToObjects="1">
      <p:cViewPr>
        <p:scale>
          <a:sx n="100" d="100"/>
          <a:sy n="100" d="100"/>
        </p:scale>
        <p:origin x="558" y="2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6A5FB-E31F-214C-BA38-29D5C28DE4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62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46082-D7C0-0841-8AB4-D4BDA30369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09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E-7D21-DF48-8E82-D15FC75618F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21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64D8F-5810-F14B-9ECC-E7307E4F3E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68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A4825-5462-A147-9FD9-484E07512D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09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89CF7-4E2A-6748-94E4-EA835F3E31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37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E792-11E1-8F46-A66B-CCE2AA720B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60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45A9-6A3C-424C-8394-2F594B9CD9D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04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7B52-9D89-1049-BB6B-14630887ED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92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E3110-078D-044C-8766-8BABBE3200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00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BB90-DDD0-0D4F-8E43-0322F1C2A9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856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247836-7F37-9743-AA3F-17775E6ECE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ige driehoek 5"/>
          <p:cNvSpPr/>
          <p:nvPr/>
        </p:nvSpPr>
        <p:spPr>
          <a:xfrm>
            <a:off x="1479550" y="0"/>
            <a:ext cx="7277100" cy="5010150"/>
          </a:xfrm>
          <a:prstGeom prst="rt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003 Saxion RGB ORIGINE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5"/>
          </a:xfrm>
          <a:prstGeom prst="rect">
            <a:avLst/>
          </a:prstGeom>
        </p:spPr>
      </p:pic>
      <p:pic>
        <p:nvPicPr>
          <p:cNvPr id="8" name="Afbeelding 7" descr="UR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295900"/>
            <a:ext cx="719328" cy="143256"/>
          </a:xfrm>
          <a:prstGeom prst="rect">
            <a:avLst/>
          </a:prstGeom>
        </p:spPr>
      </p:pic>
      <p:sp>
        <p:nvSpPr>
          <p:cNvPr id="11" name="Subtitel 2"/>
          <p:cNvSpPr>
            <a:spLocks noGrp="1"/>
          </p:cNvSpPr>
          <p:nvPr>
            <p:ph type="subTitle" idx="1"/>
          </p:nvPr>
        </p:nvSpPr>
        <p:spPr>
          <a:xfrm>
            <a:off x="1835993" y="4042555"/>
            <a:ext cx="6400800" cy="705512"/>
          </a:xfrm>
        </p:spPr>
        <p:txBody>
          <a:bodyPr/>
          <a:lstStyle/>
          <a:p>
            <a:pPr algn="l"/>
            <a:r>
              <a:rPr lang="nl-NL" sz="1800" dirty="0" smtClean="0">
                <a:solidFill>
                  <a:schemeClr val="tx1"/>
                </a:solidFill>
                <a:latin typeface="Arial"/>
                <a:cs typeface="Arial"/>
              </a:rPr>
              <a:t>tussen Masteropleiding, Lectoraat</a:t>
            </a:r>
          </a:p>
          <a:p>
            <a:pPr algn="l"/>
            <a:r>
              <a:rPr lang="nl-NL" sz="1800" dirty="0" smtClean="0">
                <a:solidFill>
                  <a:schemeClr val="tx1"/>
                </a:solidFill>
                <a:latin typeface="Arial"/>
                <a:cs typeface="Arial"/>
              </a:rPr>
              <a:t>en Professional: praktische en </a:t>
            </a:r>
            <a:r>
              <a:rPr lang="nl-NL" sz="180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nl-NL" sz="1800" dirty="0" smtClean="0">
                <a:solidFill>
                  <a:schemeClr val="tx1"/>
                </a:solidFill>
                <a:latin typeface="Arial"/>
                <a:cs typeface="Arial"/>
              </a:rPr>
              <a:t>thische vraagstukken</a:t>
            </a:r>
            <a:endParaRPr lang="nl-NL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Subtitel 2"/>
          <p:cNvSpPr txBox="1">
            <a:spLocks/>
          </p:cNvSpPr>
          <p:nvPr/>
        </p:nvSpPr>
        <p:spPr bwMode="auto">
          <a:xfrm>
            <a:off x="1835993" y="3356489"/>
            <a:ext cx="6400800" cy="7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bg1"/>
                </a:solidFill>
                <a:latin typeface="Arial"/>
                <a:cs typeface="Arial"/>
              </a:rPr>
              <a:t>De driehoeksverhouding</a:t>
            </a:r>
            <a:endParaRPr lang="nl-NL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41626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Gelijkbenige driehoek 15"/>
          <p:cNvSpPr/>
          <p:nvPr/>
        </p:nvSpPr>
        <p:spPr>
          <a:xfrm rot="10800000">
            <a:off x="1473200" y="0"/>
            <a:ext cx="7670801" cy="5731002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2E8DB"/>
              </a:solidFill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12" name="Subtitel 2"/>
          <p:cNvSpPr txBox="1">
            <a:spLocks/>
          </p:cNvSpPr>
          <p:nvPr/>
        </p:nvSpPr>
        <p:spPr bwMode="auto">
          <a:xfrm>
            <a:off x="2332567" y="663225"/>
            <a:ext cx="5964766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MMS </a:t>
            </a:r>
            <a:r>
              <a:rPr lang="nl-NL" sz="3000" b="1" dirty="0" err="1" smtClean="0">
                <a:solidFill>
                  <a:schemeClr val="tx1"/>
                </a:solidFill>
                <a:latin typeface="Arial"/>
                <a:cs typeface="Arial"/>
              </a:rPr>
              <a:t>Science</a:t>
            </a:r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 Programma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Subtitel 2"/>
          <p:cNvSpPr txBox="1">
            <a:spLocks/>
          </p:cNvSpPr>
          <p:nvPr/>
        </p:nvSpPr>
        <p:spPr bwMode="auto">
          <a:xfrm>
            <a:off x="1943099" y="1377949"/>
            <a:ext cx="6731001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nl-NL" sz="2000" b="1" dirty="0" smtClean="0">
                <a:solidFill>
                  <a:srgbClr val="E6323C"/>
                </a:solidFill>
                <a:latin typeface="Arial"/>
                <a:cs typeface="Arial"/>
              </a:rPr>
              <a:t>Visie</a:t>
            </a:r>
            <a:endParaRPr lang="nl-NL" sz="2000" b="1" dirty="0">
              <a:solidFill>
                <a:srgbClr val="E6323C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nl-NL" sz="1500" dirty="0">
                <a:latin typeface="Arial"/>
                <a:cs typeface="Arial"/>
              </a:rPr>
              <a:t>De opleiding Master </a:t>
            </a:r>
            <a:r>
              <a:rPr lang="nl-NL" sz="1500" dirty="0" err="1" smtClean="0">
                <a:latin typeface="Arial"/>
                <a:cs typeface="Arial"/>
              </a:rPr>
              <a:t>MusculoSkeletaal</a:t>
            </a:r>
            <a:r>
              <a:rPr lang="nl-NL" sz="1500" dirty="0" smtClean="0">
                <a:latin typeface="Arial"/>
                <a:cs typeface="Arial"/>
              </a:rPr>
              <a:t> </a:t>
            </a:r>
            <a:r>
              <a:rPr lang="nl-NL" sz="1500" dirty="0">
                <a:latin typeface="Arial"/>
                <a:cs typeface="Arial"/>
              </a:rPr>
              <a:t>(MMS) </a:t>
            </a:r>
            <a:r>
              <a:rPr lang="nl-NL" sz="1500" dirty="0" smtClean="0">
                <a:latin typeface="Arial"/>
                <a:cs typeface="Arial"/>
              </a:rPr>
              <a:t>wil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met </a:t>
            </a:r>
            <a:r>
              <a:rPr lang="nl-NL" sz="1500" dirty="0">
                <a:latin typeface="Arial"/>
                <a:cs typeface="Arial"/>
              </a:rPr>
              <a:t>het MMS </a:t>
            </a:r>
            <a:r>
              <a:rPr lang="nl-NL" sz="1500" dirty="0" err="1" smtClean="0">
                <a:latin typeface="Arial"/>
                <a:cs typeface="Arial"/>
              </a:rPr>
              <a:t>Science</a:t>
            </a:r>
            <a:r>
              <a:rPr lang="nl-NL" sz="1500" dirty="0" smtClean="0">
                <a:latin typeface="Arial"/>
                <a:cs typeface="Arial"/>
              </a:rPr>
              <a:t> </a:t>
            </a:r>
            <a:r>
              <a:rPr lang="nl-NL" sz="1500" dirty="0">
                <a:latin typeface="Arial"/>
                <a:cs typeface="Arial"/>
              </a:rPr>
              <a:t>Programma een </a:t>
            </a:r>
            <a:r>
              <a:rPr lang="nl-NL" sz="1500" dirty="0" smtClean="0">
                <a:latin typeface="Arial"/>
                <a:cs typeface="Arial"/>
              </a:rPr>
              <a:t>actieve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bijdrage</a:t>
            </a:r>
            <a:r>
              <a:rPr lang="nl-NL" sz="1500" dirty="0">
                <a:latin typeface="Arial"/>
                <a:cs typeface="Arial"/>
              </a:rPr>
              <a:t> </a:t>
            </a:r>
            <a:r>
              <a:rPr lang="nl-NL" sz="1500" dirty="0" smtClean="0">
                <a:latin typeface="Arial"/>
                <a:cs typeface="Arial"/>
              </a:rPr>
              <a:t>leveren </a:t>
            </a:r>
            <a:r>
              <a:rPr lang="nl-NL" sz="1500" dirty="0">
                <a:latin typeface="Arial"/>
                <a:cs typeface="Arial"/>
              </a:rPr>
              <a:t>aan het uitdragen </a:t>
            </a:r>
            <a:r>
              <a:rPr lang="nl-NL" sz="1500" dirty="0" smtClean="0">
                <a:latin typeface="Arial"/>
                <a:cs typeface="Arial"/>
              </a:rPr>
              <a:t>en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bestendigen van kennis die binnen 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de</a:t>
            </a:r>
            <a:r>
              <a:rPr lang="nl-NL" sz="1500" dirty="0">
                <a:latin typeface="Arial"/>
                <a:cs typeface="Arial"/>
              </a:rPr>
              <a:t> </a:t>
            </a:r>
            <a:r>
              <a:rPr lang="nl-NL" sz="1500" dirty="0" smtClean="0">
                <a:latin typeface="Arial"/>
                <a:cs typeface="Arial"/>
              </a:rPr>
              <a:t>MMS </a:t>
            </a:r>
            <a:r>
              <a:rPr lang="nl-NL" sz="1500" dirty="0">
                <a:latin typeface="Arial"/>
                <a:cs typeface="Arial"/>
              </a:rPr>
              <a:t>is </a:t>
            </a:r>
            <a:r>
              <a:rPr lang="nl-NL" sz="1500" dirty="0" smtClean="0">
                <a:latin typeface="Arial"/>
                <a:cs typeface="Arial"/>
              </a:rPr>
              <a:t>opgedaan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17" name="Gelijkbenige driehoek 16"/>
          <p:cNvSpPr/>
          <p:nvPr/>
        </p:nvSpPr>
        <p:spPr>
          <a:xfrm>
            <a:off x="10051695" y="4068670"/>
            <a:ext cx="2113143" cy="1662333"/>
          </a:xfrm>
          <a:prstGeom prst="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5835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Gelijkbenige driehoek 15"/>
          <p:cNvSpPr/>
          <p:nvPr/>
        </p:nvSpPr>
        <p:spPr>
          <a:xfrm rot="10800000">
            <a:off x="1473200" y="0"/>
            <a:ext cx="7670801" cy="5731002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2E8DB"/>
              </a:solidFill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15" name="Subtitel 2"/>
          <p:cNvSpPr txBox="1">
            <a:spLocks/>
          </p:cNvSpPr>
          <p:nvPr/>
        </p:nvSpPr>
        <p:spPr bwMode="auto">
          <a:xfrm>
            <a:off x="1936749" y="1456266"/>
            <a:ext cx="6731001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nl-NL" sz="2000" b="1" dirty="0" smtClean="0">
                <a:solidFill>
                  <a:srgbClr val="E6323C"/>
                </a:solidFill>
                <a:latin typeface="Arial"/>
                <a:cs typeface="Arial"/>
              </a:rPr>
              <a:t>Visie</a:t>
            </a:r>
            <a:endParaRPr lang="nl-NL" sz="2000" b="1" dirty="0">
              <a:solidFill>
                <a:srgbClr val="E6323C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nl-NL" sz="1500" dirty="0" smtClean="0">
                <a:latin typeface="Arial"/>
                <a:cs typeface="Arial"/>
              </a:rPr>
              <a:t>De </a:t>
            </a:r>
            <a:r>
              <a:rPr lang="nl-NL" sz="1500" dirty="0">
                <a:latin typeface="Arial"/>
                <a:cs typeface="Arial"/>
              </a:rPr>
              <a:t>professionalisering van de </a:t>
            </a:r>
            <a:r>
              <a:rPr lang="nl-NL" sz="1500" dirty="0" smtClean="0">
                <a:latin typeface="Arial"/>
                <a:cs typeface="Arial"/>
              </a:rPr>
              <a:t>manuele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therapeut </a:t>
            </a:r>
            <a:r>
              <a:rPr lang="nl-NL" sz="1500" dirty="0">
                <a:latin typeface="Arial"/>
                <a:cs typeface="Arial"/>
              </a:rPr>
              <a:t>en (sport)fysiotherapeut </a:t>
            </a:r>
            <a:r>
              <a:rPr lang="nl-NL" sz="1500" dirty="0" smtClean="0">
                <a:latin typeface="Arial"/>
                <a:cs typeface="Arial"/>
              </a:rPr>
              <a:t>wordt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gestimuleerd en </a:t>
            </a:r>
            <a:r>
              <a:rPr lang="nl-NL" sz="1500" dirty="0">
                <a:latin typeface="Arial"/>
                <a:cs typeface="Arial"/>
              </a:rPr>
              <a:t>ondersteund  </a:t>
            </a:r>
            <a:r>
              <a:rPr lang="nl-NL" sz="1500" dirty="0" smtClean="0">
                <a:latin typeface="Arial"/>
                <a:cs typeface="Arial"/>
              </a:rPr>
              <a:t>door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afstudeerders te </a:t>
            </a:r>
            <a:r>
              <a:rPr lang="nl-NL" sz="1500" dirty="0">
                <a:latin typeface="Arial"/>
                <a:cs typeface="Arial"/>
              </a:rPr>
              <a:t>begeleiden bij </a:t>
            </a:r>
            <a:r>
              <a:rPr lang="nl-NL" sz="1500" dirty="0" smtClean="0">
                <a:latin typeface="Arial"/>
                <a:cs typeface="Arial"/>
              </a:rPr>
              <a:t>het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presenteren </a:t>
            </a:r>
            <a:r>
              <a:rPr lang="nl-NL" sz="1500" dirty="0">
                <a:latin typeface="Arial"/>
                <a:cs typeface="Arial"/>
              </a:rPr>
              <a:t>en publiceren </a:t>
            </a:r>
            <a:r>
              <a:rPr lang="nl-NL" sz="1500" dirty="0" smtClean="0">
                <a:latin typeface="Arial"/>
                <a:cs typeface="Arial"/>
              </a:rPr>
              <a:t>van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wetenschappelijk onderzoek,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dat uitgevoerd is </a:t>
            </a:r>
            <a:r>
              <a:rPr lang="nl-NL" sz="1500" dirty="0">
                <a:latin typeface="Arial"/>
                <a:cs typeface="Arial"/>
              </a:rPr>
              <a:t>in het </a:t>
            </a:r>
            <a:r>
              <a:rPr lang="nl-NL" sz="1500" dirty="0" smtClean="0">
                <a:latin typeface="Arial"/>
                <a:cs typeface="Arial"/>
              </a:rPr>
              <a:t>kader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van de </a:t>
            </a:r>
            <a:r>
              <a:rPr lang="nl-NL" sz="1500" dirty="0">
                <a:latin typeface="Arial"/>
                <a:cs typeface="Arial"/>
              </a:rPr>
              <a:t>opleiding MMS</a:t>
            </a:r>
            <a:r>
              <a:rPr lang="nl-NL" sz="1500" dirty="0" smtClean="0">
                <a:latin typeface="Arial"/>
                <a:cs typeface="Arial"/>
              </a:rPr>
              <a:t>.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Hierbij wordt specifiek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nadruk </a:t>
            </a:r>
            <a:r>
              <a:rPr lang="nl-NL" sz="1500" dirty="0">
                <a:latin typeface="Arial"/>
                <a:cs typeface="Arial"/>
              </a:rPr>
              <a:t>gelegd </a:t>
            </a:r>
            <a:r>
              <a:rPr lang="nl-NL" sz="1500" dirty="0" smtClean="0">
                <a:latin typeface="Arial"/>
                <a:cs typeface="Arial"/>
              </a:rPr>
              <a:t>op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de klinische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implicaties voor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de praktijk</a:t>
            </a:r>
            <a:r>
              <a:rPr lang="nl-NL" sz="1500" dirty="0">
                <a:latin typeface="Arial"/>
                <a:cs typeface="Arial"/>
              </a:rPr>
              <a:t>.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7" name="Subtitel 2"/>
          <p:cNvSpPr txBox="1">
            <a:spLocks/>
          </p:cNvSpPr>
          <p:nvPr/>
        </p:nvSpPr>
        <p:spPr bwMode="auto">
          <a:xfrm>
            <a:off x="2332567" y="663225"/>
            <a:ext cx="5964766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MMS </a:t>
            </a:r>
            <a:r>
              <a:rPr lang="nl-NL" sz="3000" b="1" dirty="0" err="1" smtClean="0">
                <a:solidFill>
                  <a:schemeClr val="tx1"/>
                </a:solidFill>
                <a:latin typeface="Arial"/>
                <a:cs typeface="Arial"/>
              </a:rPr>
              <a:t>Science</a:t>
            </a:r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 Programma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4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Gelijkbenige driehoek 11"/>
          <p:cNvSpPr/>
          <p:nvPr/>
        </p:nvSpPr>
        <p:spPr>
          <a:xfrm>
            <a:off x="1473200" y="0"/>
            <a:ext cx="7670801" cy="5731002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2E8DB"/>
              </a:solidFill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48" name="Subtitel 2"/>
          <p:cNvSpPr txBox="1">
            <a:spLocks/>
          </p:cNvSpPr>
          <p:nvPr/>
        </p:nvSpPr>
        <p:spPr bwMode="auto">
          <a:xfrm>
            <a:off x="1936749" y="2429933"/>
            <a:ext cx="6731001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nl-NL" sz="2000" b="1" dirty="0" smtClean="0">
                <a:solidFill>
                  <a:srgbClr val="E6323C"/>
                </a:solidFill>
                <a:latin typeface="Arial"/>
                <a:cs typeface="Arial"/>
              </a:rPr>
              <a:t>Verbinding lectoraat</a:t>
            </a:r>
            <a:endParaRPr lang="nl-NL" sz="2000" b="1" dirty="0">
              <a:solidFill>
                <a:srgbClr val="E6323C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nl-NL" sz="1500" dirty="0">
                <a:latin typeface="Arial"/>
                <a:cs typeface="Arial"/>
              </a:rPr>
              <a:t>Binnen het MMS </a:t>
            </a:r>
            <a:r>
              <a:rPr lang="nl-NL" sz="1500" dirty="0" err="1">
                <a:latin typeface="Arial"/>
                <a:cs typeface="Arial"/>
              </a:rPr>
              <a:t>Science</a:t>
            </a:r>
            <a:r>
              <a:rPr lang="nl-NL" sz="1500" dirty="0">
                <a:latin typeface="Arial"/>
                <a:cs typeface="Arial"/>
              </a:rPr>
              <a:t> Programma </a:t>
            </a:r>
            <a:br>
              <a:rPr lang="nl-NL" sz="1500" dirty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wordt </a:t>
            </a:r>
            <a:r>
              <a:rPr lang="nl-NL" sz="1500" dirty="0">
                <a:latin typeface="Arial"/>
                <a:cs typeface="Arial"/>
              </a:rPr>
              <a:t>direct samengewerkt </a:t>
            </a:r>
            <a:r>
              <a:rPr lang="nl-NL" sz="1500" dirty="0" smtClean="0">
                <a:latin typeface="Arial"/>
                <a:cs typeface="Arial"/>
              </a:rPr>
              <a:t>met het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lectoraat ‘</a:t>
            </a:r>
            <a:r>
              <a:rPr lang="nl-NL" sz="1500" dirty="0">
                <a:latin typeface="Arial"/>
                <a:cs typeface="Arial"/>
              </a:rPr>
              <a:t>Gezondheid &amp; Bewegen’, waarbij </a:t>
            </a:r>
            <a:r>
              <a:rPr lang="nl-NL" sz="1500" dirty="0" smtClean="0">
                <a:latin typeface="Arial"/>
                <a:cs typeface="Arial"/>
              </a:rPr>
              <a:t/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verbindingen worden </a:t>
            </a:r>
            <a:r>
              <a:rPr lang="nl-NL" sz="1500" dirty="0">
                <a:latin typeface="Arial"/>
                <a:cs typeface="Arial"/>
              </a:rPr>
              <a:t>gezocht ten aanzien van </a:t>
            </a:r>
            <a:r>
              <a:rPr lang="nl-NL" sz="1500" dirty="0" smtClean="0">
                <a:latin typeface="Arial"/>
                <a:cs typeface="Arial"/>
              </a:rPr>
              <a:t/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expertise op </a:t>
            </a:r>
            <a:r>
              <a:rPr lang="nl-NL" sz="1500" dirty="0">
                <a:latin typeface="Arial"/>
                <a:cs typeface="Arial"/>
              </a:rPr>
              <a:t>het </a:t>
            </a:r>
            <a:r>
              <a:rPr lang="nl-NL" sz="1500" dirty="0" smtClean="0">
                <a:latin typeface="Arial"/>
                <a:cs typeface="Arial"/>
              </a:rPr>
              <a:t>onderwerp </a:t>
            </a:r>
            <a:r>
              <a:rPr lang="nl-NL" sz="1500" dirty="0">
                <a:latin typeface="Arial"/>
                <a:cs typeface="Arial"/>
              </a:rPr>
              <a:t>en de </a:t>
            </a:r>
            <a:r>
              <a:rPr lang="nl-NL" sz="1500" dirty="0" smtClean="0">
                <a:latin typeface="Arial"/>
                <a:cs typeface="Arial"/>
              </a:rPr>
              <a:t>onderzoeks-</a:t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methodologie</a:t>
            </a:r>
            <a:r>
              <a:rPr lang="nl-NL" sz="1500" dirty="0">
                <a:latin typeface="Arial"/>
                <a:cs typeface="Arial"/>
              </a:rPr>
              <a:t>. </a:t>
            </a:r>
            <a:r>
              <a:rPr lang="nl-NL" sz="1500" dirty="0" smtClean="0">
                <a:latin typeface="Arial"/>
                <a:cs typeface="Arial"/>
              </a:rPr>
              <a:t>Tevens </a:t>
            </a:r>
            <a:r>
              <a:rPr lang="nl-NL" sz="1500" dirty="0">
                <a:latin typeface="Arial"/>
                <a:cs typeface="Arial"/>
              </a:rPr>
              <a:t>wordt </a:t>
            </a:r>
            <a:r>
              <a:rPr lang="nl-NL" sz="1500" dirty="0" smtClean="0">
                <a:latin typeface="Arial"/>
                <a:cs typeface="Arial"/>
              </a:rPr>
              <a:t>samen </a:t>
            </a:r>
            <a:r>
              <a:rPr lang="nl-NL" sz="1500" dirty="0">
                <a:latin typeface="Arial"/>
                <a:cs typeface="Arial"/>
              </a:rPr>
              <a:t>gezocht naar de </a:t>
            </a:r>
            <a:r>
              <a:rPr lang="nl-NL" sz="1500" dirty="0" smtClean="0">
                <a:latin typeface="Arial"/>
                <a:cs typeface="Arial"/>
              </a:rPr>
              <a:t/>
            </a:r>
            <a:br>
              <a:rPr lang="nl-NL" sz="1500" dirty="0" smtClean="0">
                <a:latin typeface="Arial"/>
                <a:cs typeface="Arial"/>
              </a:rPr>
            </a:br>
            <a:r>
              <a:rPr lang="nl-NL" sz="1500" dirty="0" smtClean="0">
                <a:latin typeface="Arial"/>
                <a:cs typeface="Arial"/>
              </a:rPr>
              <a:t>beste </a:t>
            </a:r>
            <a:r>
              <a:rPr lang="nl-NL" sz="1500" dirty="0">
                <a:latin typeface="Arial"/>
                <a:cs typeface="Arial"/>
              </a:rPr>
              <a:t>mogelijkheden voor </a:t>
            </a:r>
            <a:r>
              <a:rPr lang="nl-NL" sz="1500" u="sng" dirty="0">
                <a:latin typeface="Arial"/>
                <a:cs typeface="Arial"/>
              </a:rPr>
              <a:t>presentatie</a:t>
            </a:r>
            <a:r>
              <a:rPr lang="nl-NL" sz="1500" dirty="0">
                <a:latin typeface="Arial"/>
                <a:cs typeface="Arial"/>
              </a:rPr>
              <a:t> </a:t>
            </a:r>
            <a:r>
              <a:rPr lang="nl-NL" sz="1500" dirty="0" smtClean="0">
                <a:latin typeface="Arial"/>
                <a:cs typeface="Arial"/>
              </a:rPr>
              <a:t>en </a:t>
            </a:r>
            <a:r>
              <a:rPr lang="nl-NL" sz="1500" u="sng" dirty="0">
                <a:latin typeface="Arial"/>
                <a:cs typeface="Arial"/>
              </a:rPr>
              <a:t>publicatie</a:t>
            </a:r>
            <a:r>
              <a:rPr lang="nl-NL" sz="1500" dirty="0">
                <a:latin typeface="Arial"/>
                <a:cs typeface="Arial"/>
              </a:rPr>
              <a:t>. 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13" name="Subtitel 2"/>
          <p:cNvSpPr txBox="1">
            <a:spLocks/>
          </p:cNvSpPr>
          <p:nvPr/>
        </p:nvSpPr>
        <p:spPr bwMode="auto">
          <a:xfrm>
            <a:off x="2332567" y="663225"/>
            <a:ext cx="5964766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MMS </a:t>
            </a:r>
          </a:p>
          <a:p>
            <a:r>
              <a:rPr lang="nl-NL" sz="3000" b="1" dirty="0" err="1" smtClean="0">
                <a:solidFill>
                  <a:schemeClr val="tx1"/>
                </a:solidFill>
                <a:latin typeface="Arial"/>
                <a:cs typeface="Arial"/>
              </a:rPr>
              <a:t>Science</a:t>
            </a:r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Programma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5666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Gelijkbenige driehoek 41"/>
          <p:cNvSpPr/>
          <p:nvPr/>
        </p:nvSpPr>
        <p:spPr>
          <a:xfrm rot="10800000">
            <a:off x="1473200" y="0"/>
            <a:ext cx="7670801" cy="5731002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2E8DB"/>
              </a:solidFill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48" name="Subtitel 2"/>
          <p:cNvSpPr txBox="1">
            <a:spLocks/>
          </p:cNvSpPr>
          <p:nvPr/>
        </p:nvSpPr>
        <p:spPr bwMode="auto">
          <a:xfrm>
            <a:off x="2832326" y="1563500"/>
            <a:ext cx="500780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nl-NL" sz="2000" b="1" dirty="0" smtClean="0">
                <a:solidFill>
                  <a:srgbClr val="E6323C"/>
                </a:solidFill>
                <a:latin typeface="Arial"/>
                <a:cs typeface="Arial"/>
              </a:rPr>
              <a:t>Doelstelling</a:t>
            </a:r>
            <a:endParaRPr lang="nl-NL" sz="2000" b="1" dirty="0">
              <a:solidFill>
                <a:srgbClr val="E6323C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nl-NL" sz="1500" dirty="0">
                <a:solidFill>
                  <a:srgbClr val="000000"/>
                </a:solidFill>
                <a:latin typeface="Arial"/>
                <a:cs typeface="Arial"/>
              </a:rPr>
              <a:t>minstens één presentatie op een wetenschappelijk </a:t>
            </a:r>
            <a:r>
              <a:rPr lang="nl-NL" sz="1500" dirty="0" smtClean="0">
                <a:solidFill>
                  <a:srgbClr val="000000"/>
                </a:solidFill>
                <a:latin typeface="Arial"/>
                <a:cs typeface="Arial"/>
              </a:rPr>
              <a:t>congres </a:t>
            </a:r>
            <a:r>
              <a:rPr lang="nl-NL" sz="1500" dirty="0">
                <a:solidFill>
                  <a:srgbClr val="000000"/>
                </a:solidFill>
                <a:latin typeface="Arial"/>
                <a:cs typeface="Arial"/>
              </a:rPr>
              <a:t>te ondersteunen in de </a:t>
            </a:r>
            <a:r>
              <a:rPr lang="nl-NL" sz="1500" dirty="0" smtClean="0">
                <a:solidFill>
                  <a:srgbClr val="000000"/>
                </a:solidFill>
                <a:latin typeface="Arial"/>
                <a:cs typeface="Arial"/>
              </a:rPr>
              <a:t>voorbereiding</a:t>
            </a:r>
            <a:br>
              <a:rPr lang="nl-NL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sz="1500" dirty="0" smtClean="0">
                <a:solidFill>
                  <a:srgbClr val="000000"/>
                </a:solidFill>
                <a:latin typeface="Arial"/>
                <a:cs typeface="Arial"/>
              </a:rPr>
              <a:t>van </a:t>
            </a:r>
            <a:r>
              <a:rPr lang="nl-NL" sz="1500" dirty="0">
                <a:solidFill>
                  <a:srgbClr val="000000"/>
                </a:solidFill>
                <a:latin typeface="Arial"/>
                <a:cs typeface="Arial"/>
              </a:rPr>
              <a:t>abstract en presentatie; </a:t>
            </a:r>
            <a:r>
              <a:rPr lang="nl-NL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nl-NL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sz="15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nl-NL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nl-NL" sz="1500" dirty="0">
                <a:solidFill>
                  <a:srgbClr val="000000"/>
                </a:solidFill>
                <a:latin typeface="Arial"/>
                <a:cs typeface="Arial"/>
              </a:rPr>
              <a:t>minstens één artikel te publiceren </a:t>
            </a:r>
            <a:r>
              <a:rPr lang="nl-NL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nl-NL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sz="1500" dirty="0" smtClean="0">
                <a:solidFill>
                  <a:srgbClr val="000000"/>
                </a:solidFill>
                <a:latin typeface="Arial"/>
                <a:cs typeface="Arial"/>
              </a:rPr>
              <a:t>in een (</a:t>
            </a:r>
            <a:r>
              <a:rPr lang="nl-NL" sz="1500" dirty="0" err="1">
                <a:solidFill>
                  <a:srgbClr val="000000"/>
                </a:solidFill>
                <a:latin typeface="Arial"/>
                <a:cs typeface="Arial"/>
              </a:rPr>
              <a:t>inter</a:t>
            </a:r>
            <a:r>
              <a:rPr lang="nl-NL" sz="1500" dirty="0">
                <a:solidFill>
                  <a:srgbClr val="000000"/>
                </a:solidFill>
                <a:latin typeface="Arial"/>
                <a:cs typeface="Arial"/>
              </a:rPr>
              <a:t>)nationaal vakblad / </a:t>
            </a:r>
            <a:br>
              <a:rPr lang="nl-NL" sz="15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sz="1500" dirty="0" smtClean="0">
                <a:solidFill>
                  <a:srgbClr val="000000"/>
                </a:solidFill>
                <a:latin typeface="Arial"/>
                <a:cs typeface="Arial"/>
              </a:rPr>
              <a:t>wetenschappelijk </a:t>
            </a:r>
            <a:r>
              <a:rPr lang="nl-NL" sz="1500" dirty="0">
                <a:solidFill>
                  <a:srgbClr val="000000"/>
                </a:solidFill>
                <a:latin typeface="Arial"/>
                <a:cs typeface="Arial"/>
              </a:rPr>
              <a:t>tijdschrift. 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ubtitel 2"/>
          <p:cNvSpPr txBox="1">
            <a:spLocks/>
          </p:cNvSpPr>
          <p:nvPr/>
        </p:nvSpPr>
        <p:spPr bwMode="auto">
          <a:xfrm>
            <a:off x="2332567" y="663225"/>
            <a:ext cx="5964766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MMS </a:t>
            </a:r>
            <a:r>
              <a:rPr lang="nl-NL" sz="3000" b="1" dirty="0" err="1" smtClean="0">
                <a:solidFill>
                  <a:schemeClr val="tx1"/>
                </a:solidFill>
                <a:latin typeface="Arial"/>
                <a:cs typeface="Arial"/>
              </a:rPr>
              <a:t>Science</a:t>
            </a:r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 Programma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Gelijkbenige driehoek 9"/>
          <p:cNvSpPr/>
          <p:nvPr/>
        </p:nvSpPr>
        <p:spPr>
          <a:xfrm rot="8100000">
            <a:off x="9444433" y="4545226"/>
            <a:ext cx="6087798" cy="3023289"/>
          </a:xfrm>
          <a:prstGeom prst="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 rot="2700000">
            <a:off x="9707668" y="4182782"/>
            <a:ext cx="1757708" cy="872904"/>
          </a:xfrm>
          <a:prstGeom prst="triangle">
            <a:avLst/>
          </a:prstGeom>
          <a:solidFill>
            <a:srgbClr val="E6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1175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Gelijkbenige driehoek 41"/>
          <p:cNvSpPr/>
          <p:nvPr/>
        </p:nvSpPr>
        <p:spPr>
          <a:xfrm rot="13500000">
            <a:off x="-491866" y="3135557"/>
            <a:ext cx="6087798" cy="3023289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Gelijkbenige driehoek 40"/>
          <p:cNvSpPr/>
          <p:nvPr/>
        </p:nvSpPr>
        <p:spPr>
          <a:xfrm>
            <a:off x="4648200" y="2013791"/>
            <a:ext cx="7514579" cy="3717211"/>
          </a:xfrm>
          <a:prstGeom prst="triangle">
            <a:avLst>
              <a:gd name="adj" fmla="val 60184"/>
            </a:avLst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505344" y="1819345"/>
            <a:ext cx="24235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 smtClean="0"/>
              <a:t>de Driehoeksverhouding</a:t>
            </a:r>
            <a:endParaRPr lang="nl-NL" sz="1500" dirty="0"/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1326217" y="-4978585"/>
            <a:ext cx="13015824" cy="10854515"/>
          </a:xfrm>
          <a:prstGeom prst="line">
            <a:avLst/>
          </a:prstGeom>
          <a:ln>
            <a:gradFill flip="none" rotWithShape="1">
              <a:gsLst>
                <a:gs pos="100000">
                  <a:srgbClr val="A6CE39"/>
                </a:gs>
                <a:gs pos="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eperen 13"/>
          <p:cNvGrpSpPr/>
          <p:nvPr/>
        </p:nvGrpSpPr>
        <p:grpSpPr>
          <a:xfrm>
            <a:off x="6424083" y="1245632"/>
            <a:ext cx="397933" cy="397933"/>
            <a:chOff x="5706533" y="1227667"/>
            <a:chExt cx="397933" cy="397933"/>
          </a:xfrm>
        </p:grpSpPr>
        <p:sp>
          <p:nvSpPr>
            <p:cNvPr id="12" name="Ovaal 11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6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eperen 14"/>
          <p:cNvGrpSpPr/>
          <p:nvPr/>
        </p:nvGrpSpPr>
        <p:grpSpPr>
          <a:xfrm>
            <a:off x="5681133" y="1861582"/>
            <a:ext cx="397933" cy="397933"/>
            <a:chOff x="5706533" y="1227667"/>
            <a:chExt cx="397933" cy="397933"/>
          </a:xfrm>
        </p:grpSpPr>
        <p:sp>
          <p:nvSpPr>
            <p:cNvPr id="16" name="Ovaal 15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5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eperen 17"/>
          <p:cNvGrpSpPr/>
          <p:nvPr/>
        </p:nvGrpSpPr>
        <p:grpSpPr>
          <a:xfrm>
            <a:off x="4918306" y="2515632"/>
            <a:ext cx="397933" cy="397933"/>
            <a:chOff x="5706533" y="1227667"/>
            <a:chExt cx="397933" cy="397933"/>
          </a:xfrm>
        </p:grpSpPr>
        <p:sp>
          <p:nvSpPr>
            <p:cNvPr id="19" name="Ovaal 18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4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kstvak 31"/>
          <p:cNvSpPr txBox="1"/>
          <p:nvPr/>
        </p:nvSpPr>
        <p:spPr>
          <a:xfrm>
            <a:off x="4551296" y="3181527"/>
            <a:ext cx="215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rgbClr val="E6323C"/>
                </a:solidFill>
              </a:rPr>
              <a:t>Geboekte resultaten</a:t>
            </a:r>
            <a:endParaRPr lang="nl-NL" sz="1400" dirty="0">
              <a:solidFill>
                <a:srgbClr val="E6323C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284489" y="2541263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Kritische reflectie</a:t>
            </a:r>
            <a:endParaRPr lang="nl-NL" sz="1200" dirty="0">
              <a:solidFill>
                <a:srgbClr val="A6CE39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053666" y="1913876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In gesprek met jullie…</a:t>
            </a:r>
            <a:endParaRPr lang="nl-NL" sz="1200" dirty="0">
              <a:solidFill>
                <a:srgbClr val="A6CE39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6815666" y="1293175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Take-home </a:t>
            </a:r>
            <a:r>
              <a:rPr lang="nl-NL" sz="1200" b="1" dirty="0" err="1" smtClean="0">
                <a:solidFill>
                  <a:srgbClr val="A6CE39"/>
                </a:solidFill>
              </a:rPr>
              <a:t>message</a:t>
            </a:r>
            <a:r>
              <a:rPr lang="nl-NL" sz="1200" b="1" dirty="0" smtClean="0">
                <a:solidFill>
                  <a:srgbClr val="A6CE39"/>
                </a:solidFill>
              </a:rPr>
              <a:t>!</a:t>
            </a:r>
            <a:endParaRPr lang="nl-NL" sz="1200" dirty="0">
              <a:solidFill>
                <a:srgbClr val="A6CE39"/>
              </a:solidFill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grpSp>
        <p:nvGrpSpPr>
          <p:cNvPr id="44" name="Groeperen 43"/>
          <p:cNvGrpSpPr/>
          <p:nvPr/>
        </p:nvGrpSpPr>
        <p:grpSpPr>
          <a:xfrm>
            <a:off x="2625956" y="4420632"/>
            <a:ext cx="397933" cy="397933"/>
            <a:chOff x="5706533" y="1227667"/>
            <a:chExt cx="397933" cy="397933"/>
          </a:xfrm>
        </p:grpSpPr>
        <p:sp>
          <p:nvSpPr>
            <p:cNvPr id="45" name="Ovaal 44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1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kstvak 46"/>
          <p:cNvSpPr txBox="1"/>
          <p:nvPr/>
        </p:nvSpPr>
        <p:spPr>
          <a:xfrm>
            <a:off x="2979439" y="4472688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Even voorstellen</a:t>
            </a:r>
            <a:endParaRPr lang="nl-NL" sz="1200" b="1" dirty="0">
              <a:solidFill>
                <a:srgbClr val="A6CE39"/>
              </a:solidFill>
            </a:endParaRPr>
          </a:p>
        </p:txBody>
      </p:sp>
      <p:sp>
        <p:nvSpPr>
          <p:cNvPr id="36" name="Titel 1"/>
          <p:cNvSpPr txBox="1">
            <a:spLocks/>
          </p:cNvSpPr>
          <p:nvPr/>
        </p:nvSpPr>
        <p:spPr bwMode="auto">
          <a:xfrm>
            <a:off x="2468103" y="1305875"/>
            <a:ext cx="2450203" cy="51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nl-NL" sz="3600" b="1" smtClean="0">
                <a:solidFill>
                  <a:srgbClr val="E6323C"/>
                </a:solidFill>
                <a:latin typeface="Arial"/>
                <a:cs typeface="Arial"/>
              </a:rPr>
              <a:t>Overzicht</a:t>
            </a:r>
            <a:endParaRPr lang="nl-NL" sz="3600" b="1" dirty="0">
              <a:solidFill>
                <a:srgbClr val="E6323C"/>
              </a:solidFill>
              <a:latin typeface="Arial"/>
              <a:cs typeface="Arial"/>
            </a:endParaRPr>
          </a:p>
        </p:txBody>
      </p:sp>
      <p:grpSp>
        <p:nvGrpSpPr>
          <p:cNvPr id="51" name="Groeperen 50"/>
          <p:cNvGrpSpPr/>
          <p:nvPr/>
        </p:nvGrpSpPr>
        <p:grpSpPr>
          <a:xfrm>
            <a:off x="4169006" y="3126263"/>
            <a:ext cx="397933" cy="397933"/>
            <a:chOff x="2625956" y="4420632"/>
            <a:chExt cx="397933" cy="397933"/>
          </a:xfrm>
        </p:grpSpPr>
        <p:sp>
          <p:nvSpPr>
            <p:cNvPr id="52" name="Ovaal 51"/>
            <p:cNvSpPr/>
            <p:nvPr/>
          </p:nvSpPr>
          <p:spPr>
            <a:xfrm>
              <a:off x="2625956" y="4420632"/>
              <a:ext cx="397933" cy="397933"/>
            </a:xfrm>
            <a:prstGeom prst="ellipse">
              <a:avLst/>
            </a:prstGeom>
            <a:solidFill>
              <a:srgbClr val="E6323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2628073" y="4423780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3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eperen 53"/>
          <p:cNvGrpSpPr/>
          <p:nvPr/>
        </p:nvGrpSpPr>
        <p:grpSpPr>
          <a:xfrm>
            <a:off x="3368906" y="3798332"/>
            <a:ext cx="397933" cy="397933"/>
            <a:chOff x="5706533" y="1227667"/>
            <a:chExt cx="397933" cy="397933"/>
          </a:xfrm>
        </p:grpSpPr>
        <p:sp>
          <p:nvSpPr>
            <p:cNvPr id="55" name="Ovaal 54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2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Tekstvak 56"/>
          <p:cNvSpPr txBox="1"/>
          <p:nvPr/>
        </p:nvSpPr>
        <p:spPr>
          <a:xfrm>
            <a:off x="3753081" y="3826880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Introductie werkwijze</a:t>
            </a:r>
          </a:p>
          <a:p>
            <a:r>
              <a:rPr lang="nl-NL" sz="1200" dirty="0" err="1" smtClean="0">
                <a:solidFill>
                  <a:srgbClr val="A6CE39"/>
                </a:solidFill>
              </a:rPr>
              <a:t>Saxion’s</a:t>
            </a:r>
            <a:r>
              <a:rPr lang="nl-NL" sz="1200" dirty="0" smtClean="0">
                <a:solidFill>
                  <a:srgbClr val="A6CE39"/>
                </a:solidFill>
              </a:rPr>
              <a:t> MMS &amp; MAG</a:t>
            </a:r>
            <a:endParaRPr lang="nl-NL" sz="1200" dirty="0"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9" name="Subtitel 2"/>
          <p:cNvSpPr txBox="1">
            <a:spLocks/>
          </p:cNvSpPr>
          <p:nvPr/>
        </p:nvSpPr>
        <p:spPr bwMode="auto">
          <a:xfrm>
            <a:off x="3238501" y="282434"/>
            <a:ext cx="5035549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Geboekte resultaten</a:t>
            </a:r>
          </a:p>
          <a:p>
            <a:pPr algn="l"/>
            <a:r>
              <a:rPr lang="nl-NL" sz="2000" b="1" dirty="0">
                <a:solidFill>
                  <a:srgbClr val="E6323C"/>
                </a:solidFill>
                <a:latin typeface="Arial"/>
                <a:cs typeface="Arial"/>
              </a:rPr>
              <a:t>MMS</a:t>
            </a:r>
          </a:p>
          <a:p>
            <a:pPr algn="l"/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346203" y="4548223"/>
            <a:ext cx="237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000000"/>
                </a:solidFill>
                <a:latin typeface="Arial"/>
                <a:cs typeface="Arial"/>
              </a:rPr>
              <a:t>+ Nominatie ENPHE award</a:t>
            </a:r>
          </a:p>
          <a:p>
            <a:r>
              <a:rPr lang="nl-NL" sz="1200" dirty="0">
                <a:solidFill>
                  <a:srgbClr val="000000"/>
                </a:solidFill>
                <a:latin typeface="Arial"/>
                <a:cs typeface="Arial"/>
              </a:rPr>
              <a:t>+ Talent award VSG congres</a:t>
            </a:r>
          </a:p>
          <a:p>
            <a:r>
              <a:rPr lang="nl-NL" sz="1200" dirty="0">
                <a:solidFill>
                  <a:srgbClr val="000000"/>
                </a:solidFill>
                <a:latin typeface="Arial"/>
                <a:cs typeface="Arial"/>
              </a:rPr>
              <a:t>+ Krantenartikel</a:t>
            </a:r>
          </a:p>
        </p:txBody>
      </p:sp>
      <p:grpSp>
        <p:nvGrpSpPr>
          <p:cNvPr id="3" name="Groeperen 2"/>
          <p:cNvGrpSpPr/>
          <p:nvPr/>
        </p:nvGrpSpPr>
        <p:grpSpPr>
          <a:xfrm>
            <a:off x="2647200" y="1377950"/>
            <a:ext cx="1970614" cy="2634553"/>
            <a:chOff x="2647200" y="1377950"/>
            <a:chExt cx="1970614" cy="2634553"/>
          </a:xfrm>
        </p:grpSpPr>
        <p:sp>
          <p:nvSpPr>
            <p:cNvPr id="10" name="Gelijkbenige driehoek 9"/>
            <p:cNvSpPr/>
            <p:nvPr/>
          </p:nvSpPr>
          <p:spPr>
            <a:xfrm rot="5400000">
              <a:off x="2161090" y="1864060"/>
              <a:ext cx="2634553" cy="1662333"/>
            </a:xfrm>
            <a:prstGeom prst="triangl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Tekstvak 1"/>
            <p:cNvSpPr txBox="1"/>
            <p:nvPr/>
          </p:nvSpPr>
          <p:spPr>
            <a:xfrm>
              <a:off x="2670480" y="2228905"/>
              <a:ext cx="19473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Abstracts</a:t>
              </a:r>
              <a:endParaRPr lang="nl-NL" sz="1500" b="1" dirty="0"/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2662013" y="2395033"/>
              <a:ext cx="19473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8</a:t>
              </a:r>
              <a:endParaRPr lang="nl-NL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eperen 3"/>
          <p:cNvGrpSpPr/>
          <p:nvPr/>
        </p:nvGrpSpPr>
        <p:grpSpPr>
          <a:xfrm>
            <a:off x="3630080" y="2695226"/>
            <a:ext cx="2341786" cy="2634553"/>
            <a:chOff x="3630080" y="2695226"/>
            <a:chExt cx="2341786" cy="2634553"/>
          </a:xfrm>
        </p:grpSpPr>
        <p:sp>
          <p:nvSpPr>
            <p:cNvPr id="23" name="Gelijkbenige driehoek 22"/>
            <p:cNvSpPr/>
            <p:nvPr/>
          </p:nvSpPr>
          <p:spPr>
            <a:xfrm rot="5400000">
              <a:off x="3823423" y="3181336"/>
              <a:ext cx="2634553" cy="1662333"/>
            </a:xfrm>
            <a:prstGeom prst="triangl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4337792" y="3966718"/>
              <a:ext cx="15324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Presentaties</a:t>
              </a:r>
            </a:p>
            <a:p>
              <a:r>
                <a:rPr lang="nl-NL" sz="1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Video</a:t>
              </a:r>
              <a:endParaRPr lang="nl-NL" sz="1500" b="1" dirty="0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3630080" y="3115378"/>
              <a:ext cx="19473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6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  <a:endParaRPr lang="nl-NL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eperen 4"/>
          <p:cNvGrpSpPr/>
          <p:nvPr/>
        </p:nvGrpSpPr>
        <p:grpSpPr>
          <a:xfrm>
            <a:off x="5292413" y="1377949"/>
            <a:ext cx="2341786" cy="2634553"/>
            <a:chOff x="5292413" y="1377949"/>
            <a:chExt cx="2341786" cy="2634553"/>
          </a:xfrm>
        </p:grpSpPr>
        <p:sp>
          <p:nvSpPr>
            <p:cNvPr id="44" name="Gelijkbenige driehoek 43"/>
            <p:cNvSpPr/>
            <p:nvPr/>
          </p:nvSpPr>
          <p:spPr>
            <a:xfrm rot="5400000">
              <a:off x="5485756" y="1864059"/>
              <a:ext cx="2634553" cy="1662333"/>
            </a:xfrm>
            <a:prstGeom prst="triangl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6000125" y="2649441"/>
              <a:ext cx="15324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Presentaties</a:t>
              </a:r>
            </a:p>
            <a:p>
              <a:r>
                <a:rPr lang="nl-NL" sz="15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Oral</a:t>
              </a:r>
              <a:endParaRPr lang="nl-NL" sz="1500" b="1" dirty="0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5292413" y="1798101"/>
              <a:ext cx="19473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6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4</a:t>
              </a:r>
              <a:endParaRPr lang="nl-NL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eperen 5"/>
          <p:cNvGrpSpPr/>
          <p:nvPr/>
        </p:nvGrpSpPr>
        <p:grpSpPr>
          <a:xfrm>
            <a:off x="7634199" y="60672"/>
            <a:ext cx="1970614" cy="2634553"/>
            <a:chOff x="7634199" y="60672"/>
            <a:chExt cx="1970614" cy="2634553"/>
          </a:xfrm>
        </p:grpSpPr>
        <p:sp>
          <p:nvSpPr>
            <p:cNvPr id="52" name="Gelijkbenige driehoek 51"/>
            <p:cNvSpPr/>
            <p:nvPr/>
          </p:nvSpPr>
          <p:spPr>
            <a:xfrm rot="5400000">
              <a:off x="7148089" y="546782"/>
              <a:ext cx="2634553" cy="1662333"/>
            </a:xfrm>
            <a:prstGeom prst="triangl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7657479" y="911627"/>
              <a:ext cx="19473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Artikelen</a:t>
              </a:r>
              <a:endParaRPr lang="nl-NL" sz="1500" b="1" dirty="0"/>
            </a:p>
          </p:txBody>
        </p:sp>
        <p:sp>
          <p:nvSpPr>
            <p:cNvPr id="54" name="Tekstvak 53"/>
            <p:cNvSpPr txBox="1"/>
            <p:nvPr/>
          </p:nvSpPr>
          <p:spPr>
            <a:xfrm>
              <a:off x="7649012" y="1077755"/>
              <a:ext cx="19473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3</a:t>
              </a:r>
              <a:endParaRPr lang="nl-NL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Gelijkbenige driehoek 54"/>
          <p:cNvSpPr/>
          <p:nvPr/>
        </p:nvSpPr>
        <p:spPr>
          <a:xfrm rot="16200000">
            <a:off x="3823423" y="1864060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Gelijkbenige driehoek 55"/>
          <p:cNvSpPr/>
          <p:nvPr/>
        </p:nvSpPr>
        <p:spPr>
          <a:xfrm rot="16200000">
            <a:off x="7148089" y="1864060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Gelijkbenige driehoek 57"/>
          <p:cNvSpPr/>
          <p:nvPr/>
        </p:nvSpPr>
        <p:spPr>
          <a:xfrm rot="5400000">
            <a:off x="2161090" y="4510246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6054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5" grpId="0" animBg="1"/>
      <p:bldP spid="56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9" name="Subtitel 2"/>
          <p:cNvSpPr txBox="1">
            <a:spLocks/>
          </p:cNvSpPr>
          <p:nvPr/>
        </p:nvSpPr>
        <p:spPr bwMode="auto">
          <a:xfrm>
            <a:off x="4246034" y="512364"/>
            <a:ext cx="5035549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Geboekte resultaten</a:t>
            </a:r>
          </a:p>
          <a:p>
            <a:pPr algn="l"/>
            <a:r>
              <a:rPr lang="nl-NL" sz="2000" b="1" dirty="0" smtClean="0">
                <a:solidFill>
                  <a:srgbClr val="E6323C"/>
                </a:solidFill>
                <a:latin typeface="Arial"/>
                <a:cs typeface="Arial"/>
              </a:rPr>
              <a:t>MAG</a:t>
            </a:r>
            <a:endParaRPr lang="nl-NL" sz="2000" b="1" dirty="0">
              <a:solidFill>
                <a:srgbClr val="E6323C"/>
              </a:solidFill>
              <a:latin typeface="Arial"/>
              <a:cs typeface="Arial"/>
            </a:endParaRPr>
          </a:p>
          <a:p>
            <a:pPr algn="l"/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" name="Groeperen 2"/>
          <p:cNvGrpSpPr/>
          <p:nvPr/>
        </p:nvGrpSpPr>
        <p:grpSpPr>
          <a:xfrm>
            <a:off x="3136895" y="1496488"/>
            <a:ext cx="1970614" cy="2634553"/>
            <a:chOff x="3136895" y="1496488"/>
            <a:chExt cx="1970614" cy="2634553"/>
          </a:xfrm>
        </p:grpSpPr>
        <p:sp>
          <p:nvSpPr>
            <p:cNvPr id="10" name="Gelijkbenige driehoek 9"/>
            <p:cNvSpPr/>
            <p:nvPr/>
          </p:nvSpPr>
          <p:spPr>
            <a:xfrm rot="5400000">
              <a:off x="2650785" y="1982598"/>
              <a:ext cx="2634553" cy="1662333"/>
            </a:xfrm>
            <a:prstGeom prst="triangl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Tekstvak 1"/>
            <p:cNvSpPr txBox="1"/>
            <p:nvPr/>
          </p:nvSpPr>
          <p:spPr>
            <a:xfrm>
              <a:off x="3160175" y="2347443"/>
              <a:ext cx="19473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Abstracts</a:t>
              </a:r>
              <a:endParaRPr lang="nl-NL" sz="1500" b="1" dirty="0"/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3151708" y="2513571"/>
              <a:ext cx="19473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  <a:endParaRPr lang="nl-NL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eperen 3"/>
          <p:cNvGrpSpPr/>
          <p:nvPr/>
        </p:nvGrpSpPr>
        <p:grpSpPr>
          <a:xfrm>
            <a:off x="4119775" y="2813764"/>
            <a:ext cx="2341786" cy="2634553"/>
            <a:chOff x="4119775" y="2813764"/>
            <a:chExt cx="2341786" cy="2634553"/>
          </a:xfrm>
        </p:grpSpPr>
        <p:sp>
          <p:nvSpPr>
            <p:cNvPr id="23" name="Gelijkbenige driehoek 22"/>
            <p:cNvSpPr/>
            <p:nvPr/>
          </p:nvSpPr>
          <p:spPr>
            <a:xfrm rot="5400000">
              <a:off x="4313118" y="3299874"/>
              <a:ext cx="2634553" cy="1662333"/>
            </a:xfrm>
            <a:prstGeom prst="triangl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4827487" y="4085256"/>
              <a:ext cx="15324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Presentaties</a:t>
              </a:r>
            </a:p>
            <a:p>
              <a:r>
                <a:rPr lang="nl-NL" sz="1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Poster</a:t>
              </a:r>
              <a:endParaRPr lang="nl-NL" sz="1500" b="1" dirty="0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4119775" y="3233916"/>
              <a:ext cx="19473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6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  <a:endParaRPr lang="nl-NL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eperen 4"/>
          <p:cNvGrpSpPr/>
          <p:nvPr/>
        </p:nvGrpSpPr>
        <p:grpSpPr>
          <a:xfrm>
            <a:off x="5782108" y="1496487"/>
            <a:ext cx="2341786" cy="2634553"/>
            <a:chOff x="5782108" y="1496487"/>
            <a:chExt cx="2341786" cy="2634553"/>
          </a:xfrm>
        </p:grpSpPr>
        <p:sp>
          <p:nvSpPr>
            <p:cNvPr id="44" name="Gelijkbenige driehoek 43"/>
            <p:cNvSpPr/>
            <p:nvPr/>
          </p:nvSpPr>
          <p:spPr>
            <a:xfrm rot="5400000">
              <a:off x="5975451" y="1982597"/>
              <a:ext cx="2634553" cy="1662333"/>
            </a:xfrm>
            <a:prstGeom prst="triangl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6489820" y="2767979"/>
              <a:ext cx="15324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Artikelen</a:t>
              </a:r>
              <a:endParaRPr lang="nl-NL" sz="1500" b="1" dirty="0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5782108" y="1916639"/>
              <a:ext cx="19473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6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  <a:endParaRPr lang="nl-NL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Gelijkbenige driehoek 19"/>
          <p:cNvSpPr/>
          <p:nvPr/>
        </p:nvSpPr>
        <p:spPr>
          <a:xfrm rot="16200000">
            <a:off x="4313118" y="1982598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Gelijkbenige driehoek 20"/>
          <p:cNvSpPr/>
          <p:nvPr/>
        </p:nvSpPr>
        <p:spPr>
          <a:xfrm rot="5400000">
            <a:off x="987090" y="3299873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Gelijkbenige driehoek 21"/>
          <p:cNvSpPr/>
          <p:nvPr/>
        </p:nvSpPr>
        <p:spPr>
          <a:xfrm rot="5400000">
            <a:off x="2649424" y="4617151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Gelijkbenige driehoek 23"/>
          <p:cNvSpPr/>
          <p:nvPr/>
        </p:nvSpPr>
        <p:spPr>
          <a:xfrm rot="5400000">
            <a:off x="7637784" y="3280483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0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Gelijkbenige driehoek 20"/>
          <p:cNvSpPr/>
          <p:nvPr/>
        </p:nvSpPr>
        <p:spPr>
          <a:xfrm>
            <a:off x="6509447" y="4075893"/>
            <a:ext cx="2634553" cy="1662333"/>
          </a:xfrm>
          <a:prstGeom prst="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Gelijkbenige driehoek 21"/>
          <p:cNvSpPr/>
          <p:nvPr/>
        </p:nvSpPr>
        <p:spPr>
          <a:xfrm>
            <a:off x="7826723" y="2413560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Subtitel 2"/>
          <p:cNvSpPr txBox="1">
            <a:spLocks/>
          </p:cNvSpPr>
          <p:nvPr/>
        </p:nvSpPr>
        <p:spPr bwMode="auto">
          <a:xfrm>
            <a:off x="2544234" y="438776"/>
            <a:ext cx="5035549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Geboekte resultaten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9" name="Groeperen 8"/>
          <p:cNvGrpSpPr/>
          <p:nvPr/>
        </p:nvGrpSpPr>
        <p:grpSpPr>
          <a:xfrm>
            <a:off x="2682007" y="1369483"/>
            <a:ext cx="5376419" cy="3390937"/>
            <a:chOff x="2758210" y="1369483"/>
            <a:chExt cx="5376419" cy="3390937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210" y="1369483"/>
              <a:ext cx="5376419" cy="3390937"/>
            </a:xfrm>
            <a:prstGeom prst="rect">
              <a:avLst/>
            </a:prstGeom>
          </p:spPr>
        </p:pic>
        <p:grpSp>
          <p:nvGrpSpPr>
            <p:cNvPr id="5" name="Groeperen 4"/>
            <p:cNvGrpSpPr/>
            <p:nvPr/>
          </p:nvGrpSpPr>
          <p:grpSpPr>
            <a:xfrm>
              <a:off x="4585119" y="2141227"/>
              <a:ext cx="1638768" cy="1638768"/>
              <a:chOff x="4580467" y="2286000"/>
              <a:chExt cx="1820333" cy="1820333"/>
            </a:xfrm>
          </p:grpSpPr>
          <p:sp>
            <p:nvSpPr>
              <p:cNvPr id="31" name="Gelijkbenige driehoek 30"/>
              <p:cNvSpPr/>
              <p:nvPr/>
            </p:nvSpPr>
            <p:spPr>
              <a:xfrm rot="5400000">
                <a:off x="5034770" y="2936749"/>
                <a:ext cx="1130000" cy="56117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" name="Ovaal 3"/>
              <p:cNvSpPr/>
              <p:nvPr/>
            </p:nvSpPr>
            <p:spPr>
              <a:xfrm>
                <a:off x="4580467" y="2286000"/>
                <a:ext cx="1820333" cy="1820333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8" name="Groeperen 7"/>
            <p:cNvGrpSpPr/>
            <p:nvPr/>
          </p:nvGrpSpPr>
          <p:grpSpPr>
            <a:xfrm>
              <a:off x="2889271" y="4410732"/>
              <a:ext cx="542188" cy="258103"/>
              <a:chOff x="2846936" y="4402265"/>
              <a:chExt cx="542188" cy="258103"/>
            </a:xfrm>
          </p:grpSpPr>
          <p:sp>
            <p:nvSpPr>
              <p:cNvPr id="32" name="Gelijkbenige driehoek 31"/>
              <p:cNvSpPr/>
              <p:nvPr/>
            </p:nvSpPr>
            <p:spPr>
              <a:xfrm rot="5400000">
                <a:off x="2781973" y="4467228"/>
                <a:ext cx="258103" cy="12817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Gelijkbenige driehoek 32"/>
              <p:cNvSpPr/>
              <p:nvPr/>
            </p:nvSpPr>
            <p:spPr>
              <a:xfrm rot="5400000">
                <a:off x="3067805" y="4467228"/>
                <a:ext cx="258103" cy="12817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Gelijkbenige driehoek 33"/>
              <p:cNvSpPr/>
              <p:nvPr/>
            </p:nvSpPr>
            <p:spPr>
              <a:xfrm rot="5400000">
                <a:off x="3195983" y="4467228"/>
                <a:ext cx="258103" cy="12817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37" name="Rechthoek 36"/>
          <p:cNvSpPr/>
          <p:nvPr/>
        </p:nvSpPr>
        <p:spPr>
          <a:xfrm>
            <a:off x="0" y="-16510"/>
            <a:ext cx="1473200" cy="5731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129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0" y="-16510"/>
            <a:ext cx="1473200" cy="5731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30" y="597530"/>
            <a:ext cx="3425337" cy="468183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7" name="Subtitel 2"/>
          <p:cNvSpPr txBox="1">
            <a:spLocks/>
          </p:cNvSpPr>
          <p:nvPr/>
        </p:nvSpPr>
        <p:spPr bwMode="auto">
          <a:xfrm>
            <a:off x="6524263" y="597530"/>
            <a:ext cx="5035549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Geboekte </a:t>
            </a:r>
          </a:p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resultaten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Gelijkbenige driehoek 10"/>
          <p:cNvSpPr/>
          <p:nvPr/>
        </p:nvSpPr>
        <p:spPr>
          <a:xfrm>
            <a:off x="7826723" y="4068669"/>
            <a:ext cx="2634553" cy="1662333"/>
          </a:xfrm>
          <a:prstGeom prst="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Gelijkbenige driehoek 11"/>
          <p:cNvSpPr/>
          <p:nvPr/>
        </p:nvSpPr>
        <p:spPr>
          <a:xfrm>
            <a:off x="6524263" y="2406336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Gelijkbenige driehoek 13"/>
          <p:cNvSpPr/>
          <p:nvPr/>
        </p:nvSpPr>
        <p:spPr>
          <a:xfrm rot="8100000">
            <a:off x="5607770" y="4948368"/>
            <a:ext cx="874097" cy="434089"/>
          </a:xfrm>
          <a:prstGeom prst="triangle">
            <a:avLst/>
          </a:prstGeom>
          <a:solidFill>
            <a:srgbClr val="E6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Gelijkbenige driehoek 14"/>
          <p:cNvSpPr/>
          <p:nvPr/>
        </p:nvSpPr>
        <p:spPr>
          <a:xfrm rot="18900000">
            <a:off x="2348096" y="444388"/>
            <a:ext cx="874097" cy="434089"/>
          </a:xfrm>
          <a:prstGeom prst="triangle">
            <a:avLst/>
          </a:prstGeom>
          <a:solidFill>
            <a:srgbClr val="E6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65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0" y="-16510"/>
            <a:ext cx="1473200" cy="5731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29" y="590234"/>
            <a:ext cx="3425338" cy="46631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2" name="Gelijkbenige driehoek 21"/>
          <p:cNvSpPr/>
          <p:nvPr/>
        </p:nvSpPr>
        <p:spPr>
          <a:xfrm rot="8100000">
            <a:off x="5607770" y="4948368"/>
            <a:ext cx="874097" cy="434089"/>
          </a:xfrm>
          <a:prstGeom prst="triangle">
            <a:avLst/>
          </a:prstGeom>
          <a:solidFill>
            <a:srgbClr val="E6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elijkbenige driehoek 12"/>
          <p:cNvSpPr/>
          <p:nvPr/>
        </p:nvSpPr>
        <p:spPr>
          <a:xfrm>
            <a:off x="6524263" y="4068669"/>
            <a:ext cx="2634553" cy="1662333"/>
          </a:xfrm>
          <a:prstGeom prst="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Gelijkbenige driehoek 13"/>
          <p:cNvSpPr/>
          <p:nvPr/>
        </p:nvSpPr>
        <p:spPr>
          <a:xfrm>
            <a:off x="7826723" y="2406336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Subtitel 2"/>
          <p:cNvSpPr txBox="1">
            <a:spLocks/>
          </p:cNvSpPr>
          <p:nvPr/>
        </p:nvSpPr>
        <p:spPr bwMode="auto">
          <a:xfrm>
            <a:off x="6524263" y="597530"/>
            <a:ext cx="5035549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Geboekte </a:t>
            </a:r>
          </a:p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resultaten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Gelijkbenige driehoek 15"/>
          <p:cNvSpPr/>
          <p:nvPr/>
        </p:nvSpPr>
        <p:spPr>
          <a:xfrm rot="18900000">
            <a:off x="2348096" y="444388"/>
            <a:ext cx="874097" cy="434089"/>
          </a:xfrm>
          <a:prstGeom prst="triangle">
            <a:avLst/>
          </a:prstGeom>
          <a:solidFill>
            <a:srgbClr val="E6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49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Gelijkbenige driehoek 41"/>
          <p:cNvSpPr/>
          <p:nvPr/>
        </p:nvSpPr>
        <p:spPr>
          <a:xfrm rot="13500000">
            <a:off x="-491866" y="3135557"/>
            <a:ext cx="6087798" cy="3023289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Gelijkbenige driehoek 40"/>
          <p:cNvSpPr/>
          <p:nvPr/>
        </p:nvSpPr>
        <p:spPr>
          <a:xfrm>
            <a:off x="4648200" y="2013791"/>
            <a:ext cx="7514579" cy="3717211"/>
          </a:xfrm>
          <a:prstGeom prst="triangle">
            <a:avLst>
              <a:gd name="adj" fmla="val 60184"/>
            </a:avLst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8103" y="1305875"/>
            <a:ext cx="2450203" cy="511968"/>
          </a:xfrm>
        </p:spPr>
        <p:txBody>
          <a:bodyPr/>
          <a:lstStyle/>
          <a:p>
            <a:pPr algn="l"/>
            <a:r>
              <a:rPr lang="nl-NL" sz="3600" b="1" dirty="0" smtClean="0">
                <a:solidFill>
                  <a:srgbClr val="E6323C"/>
                </a:solidFill>
                <a:latin typeface="Arial"/>
                <a:cs typeface="Arial"/>
              </a:rPr>
              <a:t>Overzicht</a:t>
            </a:r>
            <a:endParaRPr lang="nl-NL" sz="3600" b="1" dirty="0">
              <a:solidFill>
                <a:srgbClr val="E6323C"/>
              </a:solidFill>
              <a:latin typeface="Arial"/>
              <a:cs typeface="Arial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1326217" y="-4978585"/>
            <a:ext cx="13015824" cy="10854515"/>
          </a:xfrm>
          <a:prstGeom prst="line">
            <a:avLst/>
          </a:prstGeom>
          <a:ln>
            <a:gradFill flip="none" rotWithShape="1">
              <a:gsLst>
                <a:gs pos="100000">
                  <a:srgbClr val="A6CE39"/>
                </a:gs>
                <a:gs pos="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eperen 13"/>
          <p:cNvGrpSpPr/>
          <p:nvPr/>
        </p:nvGrpSpPr>
        <p:grpSpPr>
          <a:xfrm>
            <a:off x="6424083" y="1245632"/>
            <a:ext cx="397933" cy="397933"/>
            <a:chOff x="5706533" y="1227667"/>
            <a:chExt cx="397933" cy="397933"/>
          </a:xfrm>
        </p:grpSpPr>
        <p:sp>
          <p:nvSpPr>
            <p:cNvPr id="12" name="Ovaal 11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6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eperen 14"/>
          <p:cNvGrpSpPr/>
          <p:nvPr/>
        </p:nvGrpSpPr>
        <p:grpSpPr>
          <a:xfrm>
            <a:off x="5681133" y="1861582"/>
            <a:ext cx="397933" cy="397933"/>
            <a:chOff x="5706533" y="1227667"/>
            <a:chExt cx="397933" cy="397933"/>
          </a:xfrm>
        </p:grpSpPr>
        <p:sp>
          <p:nvSpPr>
            <p:cNvPr id="16" name="Ovaal 15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5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eperen 17"/>
          <p:cNvGrpSpPr/>
          <p:nvPr/>
        </p:nvGrpSpPr>
        <p:grpSpPr>
          <a:xfrm>
            <a:off x="4918306" y="2515632"/>
            <a:ext cx="397933" cy="397933"/>
            <a:chOff x="5706533" y="1227667"/>
            <a:chExt cx="397933" cy="397933"/>
          </a:xfrm>
        </p:grpSpPr>
        <p:sp>
          <p:nvSpPr>
            <p:cNvPr id="19" name="Ovaal 18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4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eperen 20"/>
          <p:cNvGrpSpPr/>
          <p:nvPr/>
        </p:nvGrpSpPr>
        <p:grpSpPr>
          <a:xfrm>
            <a:off x="4169006" y="3131582"/>
            <a:ext cx="397933" cy="397933"/>
            <a:chOff x="5706533" y="1227667"/>
            <a:chExt cx="397933" cy="397933"/>
          </a:xfrm>
        </p:grpSpPr>
        <p:sp>
          <p:nvSpPr>
            <p:cNvPr id="22" name="Ovaal 21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3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eperen 23"/>
          <p:cNvGrpSpPr/>
          <p:nvPr/>
        </p:nvGrpSpPr>
        <p:grpSpPr>
          <a:xfrm>
            <a:off x="3368906" y="3798332"/>
            <a:ext cx="397933" cy="397933"/>
            <a:chOff x="5706533" y="1227667"/>
            <a:chExt cx="397933" cy="397933"/>
          </a:xfrm>
        </p:grpSpPr>
        <p:sp>
          <p:nvSpPr>
            <p:cNvPr id="25" name="Ovaal 24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2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eperen 26"/>
          <p:cNvGrpSpPr/>
          <p:nvPr/>
        </p:nvGrpSpPr>
        <p:grpSpPr>
          <a:xfrm>
            <a:off x="2625956" y="4420632"/>
            <a:ext cx="397933" cy="397933"/>
            <a:chOff x="5706533" y="1227667"/>
            <a:chExt cx="397933" cy="397933"/>
          </a:xfrm>
        </p:grpSpPr>
        <p:sp>
          <p:nvSpPr>
            <p:cNvPr id="28" name="Ovaal 27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1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kstvak 29"/>
          <p:cNvSpPr txBox="1"/>
          <p:nvPr/>
        </p:nvSpPr>
        <p:spPr>
          <a:xfrm>
            <a:off x="2979439" y="4472688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Even voorstellen</a:t>
            </a:r>
            <a:endParaRPr lang="nl-NL" sz="1200" b="1" dirty="0">
              <a:solidFill>
                <a:srgbClr val="A6CE39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3753081" y="3826880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Introductie werkwijze</a:t>
            </a:r>
          </a:p>
          <a:p>
            <a:r>
              <a:rPr lang="nl-NL" sz="1200" dirty="0" err="1" smtClean="0">
                <a:solidFill>
                  <a:srgbClr val="A6CE39"/>
                </a:solidFill>
              </a:rPr>
              <a:t>Saxion’s</a:t>
            </a:r>
            <a:r>
              <a:rPr lang="nl-NL" sz="1200" dirty="0" smtClean="0">
                <a:solidFill>
                  <a:srgbClr val="A6CE39"/>
                </a:solidFill>
              </a:rPr>
              <a:t> MMS &amp; MAG</a:t>
            </a:r>
            <a:endParaRPr lang="nl-NL" sz="1200" dirty="0">
              <a:solidFill>
                <a:srgbClr val="A6CE39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4517428" y="3198461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Geboekte resultaten</a:t>
            </a:r>
            <a:endParaRPr lang="nl-NL" sz="1200" dirty="0">
              <a:solidFill>
                <a:srgbClr val="A6CE39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284489" y="2541263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Kritische reflectie</a:t>
            </a:r>
            <a:endParaRPr lang="nl-NL" sz="1200" dirty="0">
              <a:solidFill>
                <a:srgbClr val="A6CE39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053666" y="1913876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In gesprek met jullie…</a:t>
            </a:r>
            <a:endParaRPr lang="nl-NL" sz="1200" dirty="0">
              <a:solidFill>
                <a:srgbClr val="A6CE39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6815666" y="1293175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Take-home </a:t>
            </a:r>
            <a:r>
              <a:rPr lang="nl-NL" sz="1200" b="1" dirty="0" err="1" smtClean="0">
                <a:solidFill>
                  <a:srgbClr val="A6CE39"/>
                </a:solidFill>
              </a:rPr>
              <a:t>message</a:t>
            </a:r>
            <a:r>
              <a:rPr lang="nl-NL" sz="1200" b="1" dirty="0" smtClean="0">
                <a:solidFill>
                  <a:srgbClr val="A6CE39"/>
                </a:solidFill>
              </a:rPr>
              <a:t>!</a:t>
            </a:r>
            <a:endParaRPr lang="nl-NL" sz="1200" dirty="0">
              <a:solidFill>
                <a:srgbClr val="A6CE39"/>
              </a:solidFill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36" name="Tekstvak 35"/>
          <p:cNvSpPr txBox="1"/>
          <p:nvPr/>
        </p:nvSpPr>
        <p:spPr>
          <a:xfrm>
            <a:off x="2505344" y="1819345"/>
            <a:ext cx="24235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 smtClean="0"/>
              <a:t>de Driehoeksverhouding</a:t>
            </a: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34578500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elijkbenige driehoek 12"/>
          <p:cNvSpPr/>
          <p:nvPr/>
        </p:nvSpPr>
        <p:spPr>
          <a:xfrm>
            <a:off x="6509447" y="1645823"/>
            <a:ext cx="2634553" cy="1662333"/>
          </a:xfrm>
          <a:prstGeom prst="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Gelijkbenige driehoek 13"/>
          <p:cNvSpPr/>
          <p:nvPr/>
        </p:nvSpPr>
        <p:spPr>
          <a:xfrm>
            <a:off x="7826723" y="-16510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0" y="-16510"/>
            <a:ext cx="1473200" cy="5731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29" y="1430867"/>
            <a:ext cx="5122193" cy="359808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Subtitel 2"/>
          <p:cNvSpPr txBox="1">
            <a:spLocks/>
          </p:cNvSpPr>
          <p:nvPr/>
        </p:nvSpPr>
        <p:spPr bwMode="auto">
          <a:xfrm>
            <a:off x="2544234" y="438776"/>
            <a:ext cx="5035549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Geboekte resultaten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Gelijkbenige driehoek 10"/>
          <p:cNvSpPr/>
          <p:nvPr/>
        </p:nvSpPr>
        <p:spPr>
          <a:xfrm rot="8100000">
            <a:off x="7305722" y="4728239"/>
            <a:ext cx="874097" cy="434089"/>
          </a:xfrm>
          <a:prstGeom prst="triangle">
            <a:avLst/>
          </a:prstGeom>
          <a:solidFill>
            <a:srgbClr val="E6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Gelijkbenige driehoek 11"/>
          <p:cNvSpPr/>
          <p:nvPr/>
        </p:nvSpPr>
        <p:spPr>
          <a:xfrm rot="18900000">
            <a:off x="2348093" y="1293213"/>
            <a:ext cx="874097" cy="434089"/>
          </a:xfrm>
          <a:prstGeom prst="triangle">
            <a:avLst/>
          </a:prstGeom>
          <a:solidFill>
            <a:srgbClr val="E6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6058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Gelijkbenige driehoek 41"/>
          <p:cNvSpPr/>
          <p:nvPr/>
        </p:nvSpPr>
        <p:spPr>
          <a:xfrm rot="13500000">
            <a:off x="-491866" y="3135557"/>
            <a:ext cx="6087798" cy="3023289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Gelijkbenige driehoek 40"/>
          <p:cNvSpPr/>
          <p:nvPr/>
        </p:nvSpPr>
        <p:spPr>
          <a:xfrm>
            <a:off x="4648200" y="2013791"/>
            <a:ext cx="7514579" cy="3717211"/>
          </a:xfrm>
          <a:prstGeom prst="triangle">
            <a:avLst>
              <a:gd name="adj" fmla="val 60184"/>
            </a:avLst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505344" y="1819345"/>
            <a:ext cx="24235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 smtClean="0"/>
              <a:t>de Driehoeksverhouding</a:t>
            </a:r>
            <a:endParaRPr lang="nl-NL" sz="1500" dirty="0"/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1326217" y="-4978585"/>
            <a:ext cx="13015824" cy="10854515"/>
          </a:xfrm>
          <a:prstGeom prst="line">
            <a:avLst/>
          </a:prstGeom>
          <a:ln>
            <a:gradFill flip="none" rotWithShape="1">
              <a:gsLst>
                <a:gs pos="100000">
                  <a:srgbClr val="A6CE39"/>
                </a:gs>
                <a:gs pos="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eperen 13"/>
          <p:cNvGrpSpPr/>
          <p:nvPr/>
        </p:nvGrpSpPr>
        <p:grpSpPr>
          <a:xfrm>
            <a:off x="6424083" y="1245632"/>
            <a:ext cx="397933" cy="397933"/>
            <a:chOff x="5706533" y="1227667"/>
            <a:chExt cx="397933" cy="397933"/>
          </a:xfrm>
        </p:grpSpPr>
        <p:sp>
          <p:nvSpPr>
            <p:cNvPr id="12" name="Ovaal 11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6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eperen 14"/>
          <p:cNvGrpSpPr/>
          <p:nvPr/>
        </p:nvGrpSpPr>
        <p:grpSpPr>
          <a:xfrm>
            <a:off x="5681133" y="1861582"/>
            <a:ext cx="397933" cy="397933"/>
            <a:chOff x="5706533" y="1227667"/>
            <a:chExt cx="397933" cy="397933"/>
          </a:xfrm>
        </p:grpSpPr>
        <p:sp>
          <p:nvSpPr>
            <p:cNvPr id="16" name="Ovaal 15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5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ekstvak 32"/>
          <p:cNvSpPr txBox="1"/>
          <p:nvPr/>
        </p:nvSpPr>
        <p:spPr>
          <a:xfrm>
            <a:off x="5284489" y="2541263"/>
            <a:ext cx="215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rgbClr val="E6323C"/>
                </a:solidFill>
              </a:rPr>
              <a:t>Kritische reflectie</a:t>
            </a:r>
            <a:endParaRPr lang="nl-NL" sz="1400" dirty="0">
              <a:solidFill>
                <a:srgbClr val="E6323C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053666" y="1913876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In gesprek met jullie…</a:t>
            </a:r>
            <a:endParaRPr lang="nl-NL" sz="1200" dirty="0">
              <a:solidFill>
                <a:srgbClr val="A6CE39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6815666" y="1293175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Take-home </a:t>
            </a:r>
            <a:r>
              <a:rPr lang="nl-NL" sz="1200" b="1" dirty="0" err="1" smtClean="0">
                <a:solidFill>
                  <a:srgbClr val="A6CE39"/>
                </a:solidFill>
              </a:rPr>
              <a:t>message</a:t>
            </a:r>
            <a:r>
              <a:rPr lang="nl-NL" sz="1200" b="1" dirty="0" smtClean="0">
                <a:solidFill>
                  <a:srgbClr val="A6CE39"/>
                </a:solidFill>
              </a:rPr>
              <a:t>!</a:t>
            </a:r>
            <a:endParaRPr lang="nl-NL" sz="1200" dirty="0">
              <a:solidFill>
                <a:srgbClr val="A6CE39"/>
              </a:solidFill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grpSp>
        <p:nvGrpSpPr>
          <p:cNvPr id="44" name="Groeperen 43"/>
          <p:cNvGrpSpPr/>
          <p:nvPr/>
        </p:nvGrpSpPr>
        <p:grpSpPr>
          <a:xfrm>
            <a:off x="2625956" y="4420632"/>
            <a:ext cx="397933" cy="397933"/>
            <a:chOff x="5706533" y="1227667"/>
            <a:chExt cx="397933" cy="397933"/>
          </a:xfrm>
        </p:grpSpPr>
        <p:sp>
          <p:nvSpPr>
            <p:cNvPr id="45" name="Ovaal 44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1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kstvak 46"/>
          <p:cNvSpPr txBox="1"/>
          <p:nvPr/>
        </p:nvSpPr>
        <p:spPr>
          <a:xfrm>
            <a:off x="2979439" y="4472688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Even voorstellen</a:t>
            </a:r>
            <a:endParaRPr lang="nl-NL" sz="1200" b="1" dirty="0">
              <a:solidFill>
                <a:srgbClr val="A6CE39"/>
              </a:solidFill>
            </a:endParaRPr>
          </a:p>
        </p:txBody>
      </p:sp>
      <p:sp>
        <p:nvSpPr>
          <p:cNvPr id="36" name="Titel 1"/>
          <p:cNvSpPr txBox="1">
            <a:spLocks/>
          </p:cNvSpPr>
          <p:nvPr/>
        </p:nvSpPr>
        <p:spPr bwMode="auto">
          <a:xfrm>
            <a:off x="2468103" y="1305875"/>
            <a:ext cx="2450203" cy="51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nl-NL" sz="3600" b="1" smtClean="0">
                <a:solidFill>
                  <a:srgbClr val="E6323C"/>
                </a:solidFill>
                <a:latin typeface="Arial"/>
                <a:cs typeface="Arial"/>
              </a:rPr>
              <a:t>Overzicht</a:t>
            </a:r>
            <a:endParaRPr lang="nl-NL" sz="3600" b="1" dirty="0">
              <a:solidFill>
                <a:srgbClr val="E6323C"/>
              </a:solidFill>
              <a:latin typeface="Arial"/>
              <a:cs typeface="Arial"/>
            </a:endParaRPr>
          </a:p>
        </p:txBody>
      </p:sp>
      <p:grpSp>
        <p:nvGrpSpPr>
          <p:cNvPr id="54" name="Groeperen 53"/>
          <p:cNvGrpSpPr/>
          <p:nvPr/>
        </p:nvGrpSpPr>
        <p:grpSpPr>
          <a:xfrm>
            <a:off x="3368906" y="3798332"/>
            <a:ext cx="397933" cy="397933"/>
            <a:chOff x="5706533" y="1227667"/>
            <a:chExt cx="397933" cy="397933"/>
          </a:xfrm>
        </p:grpSpPr>
        <p:sp>
          <p:nvSpPr>
            <p:cNvPr id="55" name="Ovaal 54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2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Tekstvak 56"/>
          <p:cNvSpPr txBox="1"/>
          <p:nvPr/>
        </p:nvSpPr>
        <p:spPr>
          <a:xfrm>
            <a:off x="3753081" y="3826880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Introductie werkwijze</a:t>
            </a:r>
          </a:p>
          <a:p>
            <a:r>
              <a:rPr lang="nl-NL" sz="1200" dirty="0" err="1" smtClean="0">
                <a:solidFill>
                  <a:srgbClr val="A6CE39"/>
                </a:solidFill>
              </a:rPr>
              <a:t>Saxion’s</a:t>
            </a:r>
            <a:r>
              <a:rPr lang="nl-NL" sz="1200" dirty="0" smtClean="0">
                <a:solidFill>
                  <a:srgbClr val="A6CE39"/>
                </a:solidFill>
              </a:rPr>
              <a:t> MMS &amp; MAG</a:t>
            </a:r>
            <a:endParaRPr lang="nl-NL" sz="1200" dirty="0">
              <a:solidFill>
                <a:srgbClr val="A6CE39"/>
              </a:solidFill>
            </a:endParaRPr>
          </a:p>
        </p:txBody>
      </p:sp>
      <p:grpSp>
        <p:nvGrpSpPr>
          <p:cNvPr id="37" name="Groeperen 36"/>
          <p:cNvGrpSpPr/>
          <p:nvPr/>
        </p:nvGrpSpPr>
        <p:grpSpPr>
          <a:xfrm>
            <a:off x="4169006" y="3131582"/>
            <a:ext cx="397933" cy="397933"/>
            <a:chOff x="5706533" y="1227667"/>
            <a:chExt cx="397933" cy="397933"/>
          </a:xfrm>
        </p:grpSpPr>
        <p:sp>
          <p:nvSpPr>
            <p:cNvPr id="38" name="Ovaal 37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3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kstvak 47"/>
          <p:cNvSpPr txBox="1"/>
          <p:nvPr/>
        </p:nvSpPr>
        <p:spPr>
          <a:xfrm>
            <a:off x="4517428" y="3198461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Geboekte resultaten</a:t>
            </a:r>
            <a:endParaRPr lang="nl-NL" sz="1200" dirty="0">
              <a:solidFill>
                <a:srgbClr val="A6CE39"/>
              </a:solidFill>
            </a:endParaRPr>
          </a:p>
        </p:txBody>
      </p:sp>
      <p:grpSp>
        <p:nvGrpSpPr>
          <p:cNvPr id="49" name="Groeperen 48"/>
          <p:cNvGrpSpPr/>
          <p:nvPr/>
        </p:nvGrpSpPr>
        <p:grpSpPr>
          <a:xfrm>
            <a:off x="4920423" y="2515862"/>
            <a:ext cx="397933" cy="397933"/>
            <a:chOff x="2625956" y="4420632"/>
            <a:chExt cx="397933" cy="397933"/>
          </a:xfrm>
        </p:grpSpPr>
        <p:sp>
          <p:nvSpPr>
            <p:cNvPr id="50" name="Ovaal 49"/>
            <p:cNvSpPr/>
            <p:nvPr/>
          </p:nvSpPr>
          <p:spPr>
            <a:xfrm>
              <a:off x="2625956" y="4420632"/>
              <a:ext cx="397933" cy="397933"/>
            </a:xfrm>
            <a:prstGeom prst="ellipse">
              <a:avLst/>
            </a:prstGeom>
            <a:solidFill>
              <a:srgbClr val="E6323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Tekstvak 57"/>
            <p:cNvSpPr txBox="1"/>
            <p:nvPr/>
          </p:nvSpPr>
          <p:spPr>
            <a:xfrm>
              <a:off x="2628073" y="4423780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4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0157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19" name="Subtitel 2"/>
          <p:cNvSpPr txBox="1">
            <a:spLocks/>
          </p:cNvSpPr>
          <p:nvPr/>
        </p:nvSpPr>
        <p:spPr bwMode="auto">
          <a:xfrm>
            <a:off x="2647950" y="1617129"/>
            <a:ext cx="594571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i="1" dirty="0">
                <a:solidFill>
                  <a:srgbClr val="A6CE39"/>
                </a:solidFill>
                <a:latin typeface="Arial"/>
                <a:cs typeface="Arial"/>
              </a:rPr>
              <a:t>“Het onderzoek aan hogescholen onderscheidt zich door uit </a:t>
            </a:r>
            <a:r>
              <a:rPr lang="nl-NL" sz="1800" b="1" i="1" dirty="0" smtClean="0">
                <a:solidFill>
                  <a:srgbClr val="A6CE39"/>
                </a:solidFill>
                <a:latin typeface="Arial"/>
                <a:cs typeface="Arial"/>
              </a:rPr>
              <a:t>te gaan van </a:t>
            </a:r>
            <a:r>
              <a:rPr lang="nl-NL" sz="1800" b="1" i="1" dirty="0">
                <a:solidFill>
                  <a:srgbClr val="A6CE39"/>
                </a:solidFill>
                <a:latin typeface="Arial"/>
                <a:cs typeface="Arial"/>
              </a:rPr>
              <a:t>problemen en oplossingsvragen uit de praktijk, </a:t>
            </a:r>
            <a:r>
              <a:rPr lang="nl-NL" sz="1800" b="1" i="1" dirty="0" smtClean="0">
                <a:solidFill>
                  <a:srgbClr val="A6CE39"/>
                </a:solidFill>
                <a:latin typeface="Arial"/>
                <a:cs typeface="Arial"/>
              </a:rPr>
              <a:t>wordt </a:t>
            </a:r>
            <a:r>
              <a:rPr lang="nl-NL" sz="1800" b="1" i="1" dirty="0">
                <a:solidFill>
                  <a:srgbClr val="A6CE39"/>
                </a:solidFill>
                <a:latin typeface="Arial"/>
                <a:cs typeface="Arial"/>
              </a:rPr>
              <a:t>verricht in samenwerking </a:t>
            </a:r>
            <a:br>
              <a:rPr lang="nl-NL" sz="1800" b="1" i="1" dirty="0">
                <a:solidFill>
                  <a:srgbClr val="A6CE39"/>
                </a:solidFill>
                <a:latin typeface="Arial"/>
                <a:cs typeface="Arial"/>
              </a:rPr>
            </a:br>
            <a:r>
              <a:rPr lang="nl-NL" sz="1800" b="1" i="1" dirty="0" smtClean="0">
                <a:solidFill>
                  <a:srgbClr val="A6CE39"/>
                </a:solidFill>
                <a:latin typeface="Arial"/>
                <a:cs typeface="Arial"/>
              </a:rPr>
              <a:t>met </a:t>
            </a:r>
            <a:r>
              <a:rPr lang="nl-NL" sz="1800" b="1" i="1" dirty="0">
                <a:solidFill>
                  <a:srgbClr val="A6CE39"/>
                </a:solidFill>
                <a:latin typeface="Arial"/>
                <a:cs typeface="Arial"/>
              </a:rPr>
              <a:t>die beroepspraktijk, </a:t>
            </a:r>
            <a:r>
              <a:rPr lang="nl-NL" sz="1800" b="1" i="1" dirty="0" smtClean="0">
                <a:solidFill>
                  <a:srgbClr val="A6CE39"/>
                </a:solidFill>
                <a:latin typeface="Arial"/>
                <a:cs typeface="Arial"/>
              </a:rPr>
              <a:t>is </a:t>
            </a:r>
            <a:r>
              <a:rPr lang="nl-NL" sz="1800" b="1" i="1" dirty="0">
                <a:solidFill>
                  <a:srgbClr val="A6CE39"/>
                </a:solidFill>
                <a:latin typeface="Arial"/>
                <a:cs typeface="Arial"/>
              </a:rPr>
              <a:t>in zichzelf gericht op valorisatie en heeft een sterke verbinding </a:t>
            </a:r>
            <a:r>
              <a:rPr lang="nl-NL" sz="1800" b="1" i="1" dirty="0" smtClean="0">
                <a:solidFill>
                  <a:srgbClr val="A6CE39"/>
                </a:solidFill>
                <a:latin typeface="Arial"/>
                <a:cs typeface="Arial"/>
              </a:rPr>
              <a:t>met </a:t>
            </a:r>
            <a:br>
              <a:rPr lang="nl-NL" sz="1800" b="1" i="1" dirty="0" smtClean="0">
                <a:solidFill>
                  <a:srgbClr val="A6CE39"/>
                </a:solidFill>
                <a:latin typeface="Arial"/>
                <a:cs typeface="Arial"/>
              </a:rPr>
            </a:br>
            <a:r>
              <a:rPr lang="nl-NL" sz="1800" b="1" i="1" dirty="0" smtClean="0">
                <a:solidFill>
                  <a:srgbClr val="A6CE39"/>
                </a:solidFill>
                <a:latin typeface="Arial"/>
                <a:cs typeface="Arial"/>
              </a:rPr>
              <a:t>de </a:t>
            </a:r>
            <a:r>
              <a:rPr lang="nl-NL" sz="1800" b="1" i="1" dirty="0">
                <a:solidFill>
                  <a:srgbClr val="A6CE39"/>
                </a:solidFill>
                <a:latin typeface="Arial"/>
                <a:cs typeface="Arial"/>
              </a:rPr>
              <a:t>professionele opleidingen.</a:t>
            </a:r>
            <a:br>
              <a:rPr lang="nl-NL" sz="1800" b="1" i="1" dirty="0">
                <a:solidFill>
                  <a:srgbClr val="A6CE39"/>
                </a:solidFill>
                <a:latin typeface="Arial"/>
                <a:cs typeface="Arial"/>
              </a:rPr>
            </a:br>
            <a:endParaRPr lang="nl-NL" sz="1800" b="1" i="1" dirty="0" smtClean="0">
              <a:solidFill>
                <a:srgbClr val="A6CE39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sz="1800" b="1" i="1" dirty="0" smtClean="0">
                <a:solidFill>
                  <a:srgbClr val="A6CE39"/>
                </a:solidFill>
                <a:latin typeface="Arial"/>
                <a:cs typeface="Arial"/>
              </a:rPr>
              <a:t>Dit </a:t>
            </a:r>
            <a:r>
              <a:rPr lang="nl-NL" sz="1800" b="1" i="1" dirty="0">
                <a:solidFill>
                  <a:srgbClr val="A6CE39"/>
                </a:solidFill>
                <a:latin typeface="Arial"/>
                <a:cs typeface="Arial"/>
              </a:rPr>
              <a:t>praktijkgericht onderzoek is nog steeds </a:t>
            </a:r>
            <a:br>
              <a:rPr lang="nl-NL" sz="1800" b="1" i="1" dirty="0">
                <a:solidFill>
                  <a:srgbClr val="A6CE39"/>
                </a:solidFill>
                <a:latin typeface="Arial"/>
                <a:cs typeface="Arial"/>
              </a:rPr>
            </a:br>
            <a:r>
              <a:rPr lang="nl-NL" sz="1800" b="1" i="1" dirty="0" smtClean="0">
                <a:solidFill>
                  <a:srgbClr val="A6CE39"/>
                </a:solidFill>
                <a:latin typeface="Arial"/>
                <a:cs typeface="Arial"/>
              </a:rPr>
              <a:t>in </a:t>
            </a:r>
            <a:r>
              <a:rPr lang="nl-NL" sz="1800" b="1" i="1" dirty="0">
                <a:solidFill>
                  <a:srgbClr val="A6CE39"/>
                </a:solidFill>
                <a:latin typeface="Arial"/>
                <a:cs typeface="Arial"/>
              </a:rPr>
              <a:t>ontwikkeling, ………“</a:t>
            </a:r>
          </a:p>
          <a:p>
            <a:pPr marL="0" indent="0">
              <a:buNone/>
            </a:pPr>
            <a:endParaRPr lang="nl-NL" sz="15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sz="1200" dirty="0">
                <a:latin typeface="Arial"/>
                <a:cs typeface="Arial"/>
              </a:rPr>
              <a:t>Hageman en Andriessen, </a:t>
            </a:r>
            <a:br>
              <a:rPr lang="nl-NL" sz="1200" dirty="0">
                <a:latin typeface="Arial"/>
                <a:cs typeface="Arial"/>
              </a:rPr>
            </a:br>
            <a:r>
              <a:rPr lang="nl-NL" sz="1200" dirty="0">
                <a:latin typeface="Arial"/>
                <a:cs typeface="Arial"/>
              </a:rPr>
              <a:t>Praktijkgericht onderzoek in de etalage,</a:t>
            </a:r>
            <a:br>
              <a:rPr lang="nl-NL" sz="1200" dirty="0">
                <a:latin typeface="Arial"/>
                <a:cs typeface="Arial"/>
              </a:rPr>
            </a:br>
            <a:r>
              <a:rPr lang="nl-NL" sz="1200" dirty="0">
                <a:latin typeface="Arial"/>
                <a:cs typeface="Arial"/>
              </a:rPr>
              <a:t>Vereniging Hogescholen, juni 2016.</a:t>
            </a:r>
          </a:p>
        </p:txBody>
      </p:sp>
      <p:sp>
        <p:nvSpPr>
          <p:cNvPr id="10" name="Subtitel 2"/>
          <p:cNvSpPr txBox="1">
            <a:spLocks/>
          </p:cNvSpPr>
          <p:nvPr/>
        </p:nvSpPr>
        <p:spPr bwMode="auto">
          <a:xfrm>
            <a:off x="2731905" y="630222"/>
            <a:ext cx="5035549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Kritische reflectie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Gelijkbenige driehoek 10"/>
          <p:cNvSpPr/>
          <p:nvPr/>
        </p:nvSpPr>
        <p:spPr>
          <a:xfrm>
            <a:off x="6524263" y="4068669"/>
            <a:ext cx="2634553" cy="1662333"/>
          </a:xfrm>
          <a:prstGeom prst="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Gelijkbenige driehoek 11"/>
          <p:cNvSpPr/>
          <p:nvPr/>
        </p:nvSpPr>
        <p:spPr>
          <a:xfrm>
            <a:off x="7826723" y="2406336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6411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10" name="Subtitel 2"/>
          <p:cNvSpPr txBox="1">
            <a:spLocks/>
          </p:cNvSpPr>
          <p:nvPr/>
        </p:nvSpPr>
        <p:spPr bwMode="auto">
          <a:xfrm>
            <a:off x="3733797" y="1762243"/>
            <a:ext cx="4707470" cy="13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nl-NL" sz="2000" b="1" dirty="0" smtClean="0">
                <a:solidFill>
                  <a:srgbClr val="E6323C"/>
                </a:solidFill>
                <a:latin typeface="Arial"/>
                <a:cs typeface="Arial"/>
              </a:rPr>
              <a:t>Ethische </a:t>
            </a:r>
            <a:r>
              <a:rPr lang="nl-NL" sz="2000" b="1" dirty="0" smtClean="0">
                <a:solidFill>
                  <a:srgbClr val="E6323C"/>
                </a:solidFill>
                <a:latin typeface="Arial"/>
                <a:cs typeface="Arial"/>
              </a:rPr>
              <a:t>dilemma’s</a:t>
            </a:r>
            <a:endParaRPr lang="nl-NL" sz="2000" b="1" dirty="0">
              <a:solidFill>
                <a:srgbClr val="E6323C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sz="1500" dirty="0" smtClean="0">
                <a:latin typeface="Arial"/>
                <a:cs typeface="Arial"/>
              </a:rPr>
              <a:t>     ethische </a:t>
            </a:r>
            <a:r>
              <a:rPr lang="nl-NL" sz="1500" dirty="0">
                <a:latin typeface="Arial"/>
                <a:cs typeface="Arial"/>
              </a:rPr>
              <a:t>commissie aanvraag, </a:t>
            </a:r>
          </a:p>
          <a:p>
            <a:pPr marL="0" indent="0">
              <a:buNone/>
            </a:pPr>
            <a:r>
              <a:rPr lang="nl-NL" sz="1500" dirty="0" smtClean="0">
                <a:latin typeface="Arial"/>
                <a:cs typeface="Arial"/>
              </a:rPr>
              <a:t>         belasting </a:t>
            </a:r>
            <a:r>
              <a:rPr lang="nl-NL" sz="1500" dirty="0">
                <a:latin typeface="Arial"/>
                <a:cs typeface="Arial"/>
              </a:rPr>
              <a:t>participanten, care as </a:t>
            </a:r>
            <a:r>
              <a:rPr lang="nl-NL" sz="1500" dirty="0" err="1">
                <a:latin typeface="Arial"/>
                <a:cs typeface="Arial"/>
              </a:rPr>
              <a:t>usual</a:t>
            </a:r>
            <a:r>
              <a:rPr lang="nl-NL" sz="1500" dirty="0">
                <a:latin typeface="Arial"/>
                <a:cs typeface="Arial"/>
              </a:rPr>
              <a:t>?,</a:t>
            </a:r>
          </a:p>
          <a:p>
            <a:pPr marL="0" indent="0">
              <a:buNone/>
            </a:pPr>
            <a:r>
              <a:rPr lang="nl-NL" sz="1500" dirty="0" smtClean="0">
                <a:latin typeface="Arial"/>
                <a:cs typeface="Arial"/>
              </a:rPr>
              <a:t>               kleine </a:t>
            </a:r>
            <a:r>
              <a:rPr lang="nl-NL" sz="1500" dirty="0">
                <a:latin typeface="Arial"/>
                <a:cs typeface="Arial"/>
              </a:rPr>
              <a:t>steekproef, externe validiteit</a:t>
            </a:r>
            <a:r>
              <a:rPr lang="nl-NL" sz="1500" dirty="0" smtClean="0">
                <a:latin typeface="Arial"/>
                <a:cs typeface="Arial"/>
              </a:rPr>
              <a:t>,</a:t>
            </a:r>
          </a:p>
          <a:p>
            <a:pPr marL="0" indent="0">
              <a:buNone/>
            </a:pPr>
            <a:r>
              <a:rPr lang="nl-NL" sz="1500" dirty="0">
                <a:latin typeface="Arial"/>
                <a:cs typeface="Arial"/>
              </a:rPr>
              <a:t> </a:t>
            </a:r>
            <a:r>
              <a:rPr lang="nl-NL" sz="1500" dirty="0" smtClean="0">
                <a:latin typeface="Arial"/>
                <a:cs typeface="Arial"/>
              </a:rPr>
              <a:t>                    geen </a:t>
            </a:r>
            <a:r>
              <a:rPr lang="nl-NL" sz="1500" dirty="0">
                <a:latin typeface="Arial"/>
                <a:cs typeface="Arial"/>
              </a:rPr>
              <a:t>publicatiegarantie </a:t>
            </a:r>
            <a:endParaRPr lang="nl-NL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Subtitel 2"/>
          <p:cNvSpPr txBox="1">
            <a:spLocks/>
          </p:cNvSpPr>
          <p:nvPr/>
        </p:nvSpPr>
        <p:spPr bwMode="auto">
          <a:xfrm>
            <a:off x="3062816" y="630222"/>
            <a:ext cx="5035549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Kritische reflectie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Gelijkbenige driehoek 14"/>
          <p:cNvSpPr/>
          <p:nvPr/>
        </p:nvSpPr>
        <p:spPr>
          <a:xfrm>
            <a:off x="1879596" y="1762243"/>
            <a:ext cx="2634553" cy="1662333"/>
          </a:xfrm>
          <a:prstGeom prst="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ubtitel 2"/>
          <p:cNvSpPr txBox="1">
            <a:spLocks/>
          </p:cNvSpPr>
          <p:nvPr/>
        </p:nvSpPr>
        <p:spPr bwMode="auto">
          <a:xfrm>
            <a:off x="2725270" y="4128243"/>
            <a:ext cx="6731001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nl-NL" sz="2000" b="1" dirty="0" smtClean="0">
                <a:solidFill>
                  <a:srgbClr val="E6323C"/>
                </a:solidFill>
                <a:latin typeface="Arial"/>
                <a:cs typeface="Arial"/>
              </a:rPr>
              <a:t>Praktische </a:t>
            </a:r>
            <a:r>
              <a:rPr lang="nl-NL" sz="2000" b="1" dirty="0">
                <a:solidFill>
                  <a:srgbClr val="E6323C"/>
                </a:solidFill>
                <a:latin typeface="Arial"/>
                <a:cs typeface="Arial"/>
              </a:rPr>
              <a:t>dilemma’s</a:t>
            </a:r>
          </a:p>
          <a:p>
            <a:pPr marL="0" indent="0">
              <a:buNone/>
            </a:pPr>
            <a:r>
              <a:rPr lang="nl-NL" sz="1500" dirty="0" smtClean="0">
                <a:solidFill>
                  <a:srgbClr val="000000"/>
                </a:solidFill>
                <a:latin typeface="Arial"/>
                <a:cs typeface="Arial"/>
              </a:rPr>
              <a:t>eigendom </a:t>
            </a:r>
            <a:r>
              <a:rPr lang="nl-NL" sz="1500" dirty="0">
                <a:solidFill>
                  <a:srgbClr val="000000"/>
                </a:solidFill>
                <a:latin typeface="Arial"/>
                <a:cs typeface="Arial"/>
              </a:rPr>
              <a:t>onderzoek(s-resultaten), auteurschap </a:t>
            </a:r>
          </a:p>
          <a:p>
            <a:pPr marL="0" indent="0">
              <a:buNone/>
            </a:pPr>
            <a:r>
              <a:rPr lang="nl-NL" sz="1500" dirty="0" smtClean="0">
                <a:solidFill>
                  <a:srgbClr val="000000"/>
                </a:solidFill>
                <a:latin typeface="Arial"/>
                <a:cs typeface="Arial"/>
              </a:rPr>
              <a:t>kleine </a:t>
            </a:r>
            <a:r>
              <a:rPr lang="nl-NL" sz="1500" dirty="0">
                <a:solidFill>
                  <a:srgbClr val="000000"/>
                </a:solidFill>
                <a:latin typeface="Arial"/>
                <a:cs typeface="Arial"/>
              </a:rPr>
              <a:t>steekproef, </a:t>
            </a:r>
          </a:p>
          <a:p>
            <a:pPr marL="0" indent="0">
              <a:buNone/>
            </a:pPr>
            <a:r>
              <a:rPr lang="nl-NL" sz="1500" dirty="0" smtClean="0">
                <a:solidFill>
                  <a:srgbClr val="000000"/>
                </a:solidFill>
                <a:latin typeface="Arial"/>
                <a:cs typeface="Arial"/>
              </a:rPr>
              <a:t>tijd </a:t>
            </a:r>
            <a:r>
              <a:rPr lang="nl-NL" sz="1500" dirty="0">
                <a:solidFill>
                  <a:srgbClr val="000000"/>
                </a:solidFill>
                <a:latin typeface="Arial"/>
                <a:cs typeface="Arial"/>
              </a:rPr>
              <a:t>voor schrijven, welke onderzoeksvragen?</a:t>
            </a:r>
          </a:p>
        </p:txBody>
      </p:sp>
      <p:sp>
        <p:nvSpPr>
          <p:cNvPr id="17" name="Gelijkbenige driehoek 16"/>
          <p:cNvSpPr/>
          <p:nvPr/>
        </p:nvSpPr>
        <p:spPr>
          <a:xfrm>
            <a:off x="6524263" y="4068669"/>
            <a:ext cx="2634553" cy="1662333"/>
          </a:xfrm>
          <a:prstGeom prst="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elijkbenige driehoek 17"/>
          <p:cNvSpPr/>
          <p:nvPr/>
        </p:nvSpPr>
        <p:spPr>
          <a:xfrm>
            <a:off x="7826723" y="2406336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9965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ubtitel 2"/>
          <p:cNvSpPr txBox="1">
            <a:spLocks/>
          </p:cNvSpPr>
          <p:nvPr/>
        </p:nvSpPr>
        <p:spPr bwMode="auto">
          <a:xfrm>
            <a:off x="3062816" y="630222"/>
            <a:ext cx="5035549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Kritische reflectie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Gelijkbenige driehoek 10"/>
          <p:cNvSpPr/>
          <p:nvPr/>
        </p:nvSpPr>
        <p:spPr>
          <a:xfrm>
            <a:off x="1879596" y="1762243"/>
            <a:ext cx="2634553" cy="1662333"/>
          </a:xfrm>
          <a:prstGeom prst="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ubtitel 2"/>
          <p:cNvSpPr txBox="1">
            <a:spLocks/>
          </p:cNvSpPr>
          <p:nvPr/>
        </p:nvSpPr>
        <p:spPr bwMode="auto">
          <a:xfrm>
            <a:off x="5061279" y="3412527"/>
            <a:ext cx="6731001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 smtClean="0">
                <a:solidFill>
                  <a:srgbClr val="E6323C"/>
                </a:solidFill>
                <a:latin typeface="Arial"/>
                <a:cs typeface="Arial"/>
              </a:rPr>
              <a:t>Rol </a:t>
            </a:r>
            <a:r>
              <a:rPr lang="nl-NL" sz="2000" b="1" dirty="0">
                <a:solidFill>
                  <a:srgbClr val="E6323C"/>
                </a:solidFill>
                <a:latin typeface="Arial"/>
                <a:cs typeface="Arial"/>
              </a:rPr>
              <a:t>en verantwoordelijkheid </a:t>
            </a:r>
            <a:br>
              <a:rPr lang="nl-NL" sz="2000" b="1" dirty="0">
                <a:solidFill>
                  <a:srgbClr val="E6323C"/>
                </a:solidFill>
                <a:latin typeface="Arial"/>
                <a:cs typeface="Arial"/>
              </a:rPr>
            </a:br>
            <a:r>
              <a:rPr lang="nl-NL" sz="2000" b="1" dirty="0" smtClean="0">
                <a:solidFill>
                  <a:srgbClr val="E6323C"/>
                </a:solidFill>
                <a:latin typeface="Arial"/>
                <a:cs typeface="Arial"/>
              </a:rPr>
              <a:t>     van </a:t>
            </a:r>
            <a:r>
              <a:rPr lang="nl-NL" sz="2000" b="1" dirty="0">
                <a:solidFill>
                  <a:srgbClr val="E6323C"/>
                </a:solidFill>
                <a:latin typeface="Arial"/>
                <a:cs typeface="Arial"/>
              </a:rPr>
              <a:t>de masteropleiding</a:t>
            </a:r>
          </a:p>
          <a:p>
            <a:pPr marL="0" indent="0">
              <a:buNone/>
            </a:pPr>
            <a:r>
              <a:rPr lang="nl-NL" sz="1500" dirty="0" smtClean="0">
                <a:latin typeface="Arial"/>
                <a:cs typeface="Arial"/>
              </a:rPr>
              <a:t>            afhankelijk </a:t>
            </a:r>
            <a:r>
              <a:rPr lang="nl-NL" sz="1500" dirty="0">
                <a:latin typeface="Arial"/>
                <a:cs typeface="Arial"/>
              </a:rPr>
              <a:t>van die ene persoon?,</a:t>
            </a:r>
          </a:p>
          <a:p>
            <a:pPr marL="0" indent="0">
              <a:buNone/>
            </a:pPr>
            <a:r>
              <a:rPr lang="nl-NL" sz="1500" dirty="0" smtClean="0">
                <a:latin typeface="Arial"/>
                <a:cs typeface="Arial"/>
              </a:rPr>
              <a:t>                 streven </a:t>
            </a:r>
            <a:r>
              <a:rPr lang="nl-NL" sz="1500" dirty="0">
                <a:latin typeface="Arial"/>
                <a:cs typeface="Arial"/>
              </a:rPr>
              <a:t>naar publicatie?</a:t>
            </a:r>
          </a:p>
          <a:p>
            <a:pPr marL="0" indent="0">
              <a:buNone/>
            </a:pPr>
            <a:r>
              <a:rPr lang="nl-NL" sz="1500" dirty="0" smtClean="0">
                <a:latin typeface="Arial"/>
                <a:cs typeface="Arial"/>
              </a:rPr>
              <a:t>                      vooral </a:t>
            </a:r>
            <a:r>
              <a:rPr lang="nl-NL" sz="1500" dirty="0">
                <a:latin typeface="Arial"/>
                <a:cs typeface="Arial"/>
              </a:rPr>
              <a:t>onderwijsdoelstelling?</a:t>
            </a:r>
          </a:p>
        </p:txBody>
      </p:sp>
      <p:sp>
        <p:nvSpPr>
          <p:cNvPr id="10" name="Subtitel 2"/>
          <p:cNvSpPr txBox="1">
            <a:spLocks/>
          </p:cNvSpPr>
          <p:nvPr/>
        </p:nvSpPr>
        <p:spPr bwMode="auto">
          <a:xfrm>
            <a:off x="3697812" y="1762243"/>
            <a:ext cx="6731001" cy="120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nl-NL" sz="2000" b="1" dirty="0" smtClean="0">
                <a:solidFill>
                  <a:srgbClr val="E6323C"/>
                </a:solidFill>
                <a:latin typeface="Arial"/>
                <a:cs typeface="Arial"/>
              </a:rPr>
              <a:t>Waarde voor de praktijk</a:t>
            </a:r>
            <a:endParaRPr lang="nl-NL" sz="2000" b="1" dirty="0">
              <a:solidFill>
                <a:srgbClr val="E6323C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sz="1500" dirty="0" smtClean="0">
                <a:latin typeface="Arial"/>
                <a:cs typeface="Arial"/>
              </a:rPr>
              <a:t>       wat </a:t>
            </a:r>
            <a:r>
              <a:rPr lang="nl-NL" sz="1500" dirty="0">
                <a:latin typeface="Arial"/>
                <a:cs typeface="Arial"/>
              </a:rPr>
              <a:t>levert het op voor de praktijk? Valorisatie</a:t>
            </a:r>
            <a:r>
              <a:rPr lang="nl-NL" sz="1500" dirty="0" smtClean="0">
                <a:latin typeface="Arial"/>
                <a:cs typeface="Arial"/>
              </a:rPr>
              <a:t>?</a:t>
            </a:r>
            <a:endParaRPr lang="nl-NL" sz="1500" dirty="0">
              <a:latin typeface="Arial"/>
              <a:cs typeface="Arial"/>
            </a:endParaRPr>
          </a:p>
        </p:txBody>
      </p:sp>
      <p:sp>
        <p:nvSpPr>
          <p:cNvPr id="13" name="Gelijkbenige driehoek 12"/>
          <p:cNvSpPr/>
          <p:nvPr/>
        </p:nvSpPr>
        <p:spPr>
          <a:xfrm>
            <a:off x="3196872" y="3424576"/>
            <a:ext cx="2634553" cy="1662333"/>
          </a:xfrm>
          <a:prstGeom prst="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0" y="-16510"/>
            <a:ext cx="1473200" cy="5731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18" name="Gelijkbenige driehoek 17"/>
          <p:cNvSpPr/>
          <p:nvPr/>
        </p:nvSpPr>
        <p:spPr>
          <a:xfrm>
            <a:off x="1871125" y="5086909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8290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Gelijkbenige driehoek 41"/>
          <p:cNvSpPr/>
          <p:nvPr/>
        </p:nvSpPr>
        <p:spPr>
          <a:xfrm rot="13500000">
            <a:off x="-491866" y="3135557"/>
            <a:ext cx="6087798" cy="3023289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Gelijkbenige driehoek 40"/>
          <p:cNvSpPr/>
          <p:nvPr/>
        </p:nvSpPr>
        <p:spPr>
          <a:xfrm>
            <a:off x="4648200" y="2013791"/>
            <a:ext cx="7514579" cy="3717211"/>
          </a:xfrm>
          <a:prstGeom prst="triangle">
            <a:avLst>
              <a:gd name="adj" fmla="val 60184"/>
            </a:avLst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505344" y="1819345"/>
            <a:ext cx="24235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 smtClean="0"/>
              <a:t>de Driehoeksverhouding</a:t>
            </a:r>
            <a:endParaRPr lang="nl-NL" sz="1500" dirty="0"/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1326217" y="-4978585"/>
            <a:ext cx="13015824" cy="10854515"/>
          </a:xfrm>
          <a:prstGeom prst="line">
            <a:avLst/>
          </a:prstGeom>
          <a:ln>
            <a:gradFill flip="none" rotWithShape="1">
              <a:gsLst>
                <a:gs pos="100000">
                  <a:srgbClr val="A6CE39"/>
                </a:gs>
                <a:gs pos="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eperen 13"/>
          <p:cNvGrpSpPr/>
          <p:nvPr/>
        </p:nvGrpSpPr>
        <p:grpSpPr>
          <a:xfrm>
            <a:off x="6424083" y="1245632"/>
            <a:ext cx="397933" cy="397933"/>
            <a:chOff x="5706533" y="1227667"/>
            <a:chExt cx="397933" cy="397933"/>
          </a:xfrm>
        </p:grpSpPr>
        <p:sp>
          <p:nvSpPr>
            <p:cNvPr id="12" name="Ovaal 11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6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eperen 17"/>
          <p:cNvGrpSpPr/>
          <p:nvPr/>
        </p:nvGrpSpPr>
        <p:grpSpPr>
          <a:xfrm>
            <a:off x="4918306" y="2515632"/>
            <a:ext cx="397933" cy="397933"/>
            <a:chOff x="5706533" y="1227667"/>
            <a:chExt cx="397933" cy="397933"/>
          </a:xfrm>
        </p:grpSpPr>
        <p:sp>
          <p:nvSpPr>
            <p:cNvPr id="19" name="Ovaal 18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4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kstvak 33"/>
          <p:cNvSpPr txBox="1"/>
          <p:nvPr/>
        </p:nvSpPr>
        <p:spPr>
          <a:xfrm>
            <a:off x="6053666" y="1913876"/>
            <a:ext cx="215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rgbClr val="E6323C"/>
                </a:solidFill>
              </a:rPr>
              <a:t>In gesprek met jullie…</a:t>
            </a:r>
            <a:endParaRPr lang="nl-NL" sz="1400" b="1" dirty="0">
              <a:solidFill>
                <a:srgbClr val="E6323C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6815666" y="1293175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Take-home </a:t>
            </a:r>
            <a:r>
              <a:rPr lang="nl-NL" sz="1200" b="1" dirty="0" err="1" smtClean="0">
                <a:solidFill>
                  <a:srgbClr val="A6CE39"/>
                </a:solidFill>
              </a:rPr>
              <a:t>message</a:t>
            </a:r>
            <a:r>
              <a:rPr lang="nl-NL" sz="1200" b="1" dirty="0" smtClean="0">
                <a:solidFill>
                  <a:srgbClr val="A6CE39"/>
                </a:solidFill>
              </a:rPr>
              <a:t>!</a:t>
            </a:r>
            <a:endParaRPr lang="nl-NL" sz="1200" dirty="0">
              <a:solidFill>
                <a:srgbClr val="A6CE39"/>
              </a:solidFill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grpSp>
        <p:nvGrpSpPr>
          <p:cNvPr id="44" name="Groeperen 43"/>
          <p:cNvGrpSpPr/>
          <p:nvPr/>
        </p:nvGrpSpPr>
        <p:grpSpPr>
          <a:xfrm>
            <a:off x="2625956" y="4420632"/>
            <a:ext cx="397933" cy="397933"/>
            <a:chOff x="5706533" y="1227667"/>
            <a:chExt cx="397933" cy="397933"/>
          </a:xfrm>
        </p:grpSpPr>
        <p:sp>
          <p:nvSpPr>
            <p:cNvPr id="45" name="Ovaal 44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1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kstvak 46"/>
          <p:cNvSpPr txBox="1"/>
          <p:nvPr/>
        </p:nvSpPr>
        <p:spPr>
          <a:xfrm>
            <a:off x="2979439" y="4472688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Even voorstellen</a:t>
            </a:r>
            <a:endParaRPr lang="nl-NL" sz="1200" b="1" dirty="0">
              <a:solidFill>
                <a:srgbClr val="A6CE39"/>
              </a:solidFill>
            </a:endParaRPr>
          </a:p>
        </p:txBody>
      </p:sp>
      <p:sp>
        <p:nvSpPr>
          <p:cNvPr id="36" name="Titel 1"/>
          <p:cNvSpPr txBox="1">
            <a:spLocks/>
          </p:cNvSpPr>
          <p:nvPr/>
        </p:nvSpPr>
        <p:spPr bwMode="auto">
          <a:xfrm>
            <a:off x="2468103" y="1305875"/>
            <a:ext cx="2450203" cy="51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nl-NL" sz="3600" b="1" smtClean="0">
                <a:solidFill>
                  <a:srgbClr val="E6323C"/>
                </a:solidFill>
                <a:latin typeface="Arial"/>
                <a:cs typeface="Arial"/>
              </a:rPr>
              <a:t>Overzicht</a:t>
            </a:r>
            <a:endParaRPr lang="nl-NL" sz="3600" b="1" dirty="0">
              <a:solidFill>
                <a:srgbClr val="E6323C"/>
              </a:solidFill>
              <a:latin typeface="Arial"/>
              <a:cs typeface="Arial"/>
            </a:endParaRPr>
          </a:p>
        </p:txBody>
      </p:sp>
      <p:grpSp>
        <p:nvGrpSpPr>
          <p:cNvPr id="54" name="Groeperen 53"/>
          <p:cNvGrpSpPr/>
          <p:nvPr/>
        </p:nvGrpSpPr>
        <p:grpSpPr>
          <a:xfrm>
            <a:off x="3368906" y="3798332"/>
            <a:ext cx="397933" cy="397933"/>
            <a:chOff x="5706533" y="1227667"/>
            <a:chExt cx="397933" cy="397933"/>
          </a:xfrm>
        </p:grpSpPr>
        <p:sp>
          <p:nvSpPr>
            <p:cNvPr id="55" name="Ovaal 54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2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Tekstvak 56"/>
          <p:cNvSpPr txBox="1"/>
          <p:nvPr/>
        </p:nvSpPr>
        <p:spPr>
          <a:xfrm>
            <a:off x="3753081" y="3826880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Introductie werkwijze</a:t>
            </a:r>
          </a:p>
          <a:p>
            <a:r>
              <a:rPr lang="nl-NL" sz="1200" dirty="0" err="1" smtClean="0">
                <a:solidFill>
                  <a:srgbClr val="A6CE39"/>
                </a:solidFill>
              </a:rPr>
              <a:t>Saxion’s</a:t>
            </a:r>
            <a:r>
              <a:rPr lang="nl-NL" sz="1200" dirty="0" smtClean="0">
                <a:solidFill>
                  <a:srgbClr val="A6CE39"/>
                </a:solidFill>
              </a:rPr>
              <a:t> MMS &amp; MAG</a:t>
            </a:r>
            <a:endParaRPr lang="nl-NL" sz="1200" dirty="0">
              <a:solidFill>
                <a:srgbClr val="A6CE39"/>
              </a:solidFill>
            </a:endParaRPr>
          </a:p>
        </p:txBody>
      </p:sp>
      <p:grpSp>
        <p:nvGrpSpPr>
          <p:cNvPr id="37" name="Groeperen 36"/>
          <p:cNvGrpSpPr/>
          <p:nvPr/>
        </p:nvGrpSpPr>
        <p:grpSpPr>
          <a:xfrm>
            <a:off x="4169006" y="3131582"/>
            <a:ext cx="397933" cy="397933"/>
            <a:chOff x="5706533" y="1227667"/>
            <a:chExt cx="397933" cy="397933"/>
          </a:xfrm>
        </p:grpSpPr>
        <p:sp>
          <p:nvSpPr>
            <p:cNvPr id="38" name="Ovaal 37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3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kstvak 47"/>
          <p:cNvSpPr txBox="1"/>
          <p:nvPr/>
        </p:nvSpPr>
        <p:spPr>
          <a:xfrm>
            <a:off x="4517428" y="3198461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Geboekte resultaten</a:t>
            </a:r>
            <a:endParaRPr lang="nl-NL" sz="1200" dirty="0">
              <a:solidFill>
                <a:srgbClr val="A6CE39"/>
              </a:solidFill>
            </a:endParaRPr>
          </a:p>
        </p:txBody>
      </p:sp>
      <p:grpSp>
        <p:nvGrpSpPr>
          <p:cNvPr id="49" name="Groeperen 48"/>
          <p:cNvGrpSpPr/>
          <p:nvPr/>
        </p:nvGrpSpPr>
        <p:grpSpPr>
          <a:xfrm>
            <a:off x="5683250" y="1864730"/>
            <a:ext cx="397933" cy="397933"/>
            <a:chOff x="2625956" y="4420632"/>
            <a:chExt cx="397933" cy="397933"/>
          </a:xfrm>
        </p:grpSpPr>
        <p:sp>
          <p:nvSpPr>
            <p:cNvPr id="50" name="Ovaal 49"/>
            <p:cNvSpPr/>
            <p:nvPr/>
          </p:nvSpPr>
          <p:spPr>
            <a:xfrm>
              <a:off x="2625956" y="4420632"/>
              <a:ext cx="397933" cy="397933"/>
            </a:xfrm>
            <a:prstGeom prst="ellipse">
              <a:avLst/>
            </a:prstGeom>
            <a:solidFill>
              <a:srgbClr val="E6323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Tekstvak 57"/>
            <p:cNvSpPr txBox="1"/>
            <p:nvPr/>
          </p:nvSpPr>
          <p:spPr>
            <a:xfrm>
              <a:off x="2628073" y="4423780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5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Tekstvak 58"/>
          <p:cNvSpPr txBox="1"/>
          <p:nvPr/>
        </p:nvSpPr>
        <p:spPr>
          <a:xfrm>
            <a:off x="5284489" y="2541263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Kritische reflectie</a:t>
            </a:r>
            <a:endParaRPr lang="nl-NL" sz="1200" dirty="0"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842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21" name="Gelijkbenige driehoek 20"/>
          <p:cNvSpPr/>
          <p:nvPr/>
        </p:nvSpPr>
        <p:spPr>
          <a:xfrm rot="18900000">
            <a:off x="1010962" y="2125864"/>
            <a:ext cx="2660664" cy="1321325"/>
          </a:xfrm>
          <a:prstGeom prst="triangle">
            <a:avLst/>
          </a:prstGeom>
          <a:solidFill>
            <a:srgbClr val="E6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ubtitel 2"/>
          <p:cNvSpPr txBox="1">
            <a:spLocks/>
          </p:cNvSpPr>
          <p:nvPr/>
        </p:nvSpPr>
        <p:spPr bwMode="auto">
          <a:xfrm>
            <a:off x="1936750" y="2429933"/>
            <a:ext cx="134831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Arial"/>
                <a:cs typeface="Arial"/>
              </a:rPr>
              <a:t>Stelling</a:t>
            </a:r>
            <a:endParaRPr lang="nl-NL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124200" y="3316409"/>
            <a:ext cx="4707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/>
                <a:cs typeface="Arial"/>
              </a:rPr>
              <a:t>Alle patiënten (of cliënten) moeten </a:t>
            </a:r>
            <a:endParaRPr lang="nl-NL" sz="2000" dirty="0" smtClean="0">
              <a:latin typeface="Arial"/>
              <a:cs typeface="Arial"/>
            </a:endParaRPr>
          </a:p>
          <a:p>
            <a:r>
              <a:rPr lang="nl-NL" sz="2000" dirty="0" smtClean="0">
                <a:latin typeface="Arial"/>
                <a:cs typeface="Arial"/>
              </a:rPr>
              <a:t>beter </a:t>
            </a:r>
            <a:r>
              <a:rPr lang="nl-NL" sz="2000" dirty="0">
                <a:latin typeface="Arial"/>
                <a:cs typeface="Arial"/>
              </a:rPr>
              <a:t>worden van deelname aan praktijkgericht onderzoek  door  </a:t>
            </a:r>
            <a:endParaRPr lang="nl-NL" sz="2000" dirty="0" smtClean="0">
              <a:latin typeface="Arial"/>
              <a:cs typeface="Arial"/>
            </a:endParaRPr>
          </a:p>
          <a:p>
            <a:r>
              <a:rPr lang="nl-NL" sz="2000" dirty="0" smtClean="0">
                <a:latin typeface="Arial"/>
                <a:cs typeface="Arial"/>
              </a:rPr>
              <a:t>HBO </a:t>
            </a:r>
            <a:r>
              <a:rPr lang="nl-NL" sz="2000" dirty="0">
                <a:latin typeface="Arial"/>
                <a:cs typeface="Arial"/>
              </a:rPr>
              <a:t>Master studenten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222504" y="2611333"/>
            <a:ext cx="829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lang="nl-NL" sz="4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nl-NL" sz="4800" dirty="0"/>
          </a:p>
        </p:txBody>
      </p:sp>
      <p:sp>
        <p:nvSpPr>
          <p:cNvPr id="12" name="Subtitel 2"/>
          <p:cNvSpPr txBox="1">
            <a:spLocks/>
          </p:cNvSpPr>
          <p:nvPr/>
        </p:nvSpPr>
        <p:spPr bwMode="auto">
          <a:xfrm>
            <a:off x="2544234" y="1363945"/>
            <a:ext cx="5035549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In gesprek met jullie…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Gelijkbenige driehoek 12"/>
          <p:cNvSpPr/>
          <p:nvPr/>
        </p:nvSpPr>
        <p:spPr>
          <a:xfrm>
            <a:off x="6529207" y="4060924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Gelijkbenige driehoek 13"/>
          <p:cNvSpPr/>
          <p:nvPr/>
        </p:nvSpPr>
        <p:spPr>
          <a:xfrm>
            <a:off x="7846483" y="2398591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3217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21" name="Gelijkbenige driehoek 20"/>
          <p:cNvSpPr/>
          <p:nvPr/>
        </p:nvSpPr>
        <p:spPr>
          <a:xfrm rot="18900000">
            <a:off x="1010962" y="2125864"/>
            <a:ext cx="2660664" cy="1321325"/>
          </a:xfrm>
          <a:prstGeom prst="triangle">
            <a:avLst/>
          </a:prstGeom>
          <a:solidFill>
            <a:srgbClr val="E6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ubtitel 2"/>
          <p:cNvSpPr txBox="1">
            <a:spLocks/>
          </p:cNvSpPr>
          <p:nvPr/>
        </p:nvSpPr>
        <p:spPr bwMode="auto">
          <a:xfrm>
            <a:off x="1936750" y="2429933"/>
            <a:ext cx="134831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Arial"/>
                <a:cs typeface="Arial"/>
              </a:rPr>
              <a:t>Stelling</a:t>
            </a:r>
            <a:endParaRPr lang="nl-NL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124200" y="3316409"/>
            <a:ext cx="47074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/>
                <a:cs typeface="Arial"/>
              </a:rPr>
              <a:t>Als onderzoeksresultaten op basis van patiëntdata niet in artikelen/ posters/ lezingen worden gepresenteerd, hebben patiënten zich voor niets blootgegeven.</a:t>
            </a:r>
            <a:endParaRPr lang="nl-NL" sz="2000" dirty="0">
              <a:latin typeface="Arial"/>
              <a:cs typeface="Arial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222504" y="2611333"/>
            <a:ext cx="829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nl-NL" sz="4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nl-NL" sz="4800" dirty="0"/>
          </a:p>
        </p:txBody>
      </p:sp>
      <p:sp>
        <p:nvSpPr>
          <p:cNvPr id="13" name="Subtitel 2"/>
          <p:cNvSpPr txBox="1">
            <a:spLocks/>
          </p:cNvSpPr>
          <p:nvPr/>
        </p:nvSpPr>
        <p:spPr bwMode="auto">
          <a:xfrm>
            <a:off x="2544234" y="1363945"/>
            <a:ext cx="5035549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In gesprek met jullie…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Gelijkbenige driehoek 13"/>
          <p:cNvSpPr/>
          <p:nvPr/>
        </p:nvSpPr>
        <p:spPr>
          <a:xfrm>
            <a:off x="7841539" y="-462933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Gelijkbenige driehoek 14"/>
          <p:cNvSpPr/>
          <p:nvPr/>
        </p:nvSpPr>
        <p:spPr>
          <a:xfrm>
            <a:off x="6524263" y="1199400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9856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21" name="Gelijkbenige driehoek 20"/>
          <p:cNvSpPr/>
          <p:nvPr/>
        </p:nvSpPr>
        <p:spPr>
          <a:xfrm rot="18900000">
            <a:off x="1010962" y="2125864"/>
            <a:ext cx="2660664" cy="1321325"/>
          </a:xfrm>
          <a:prstGeom prst="triangle">
            <a:avLst/>
          </a:prstGeom>
          <a:solidFill>
            <a:srgbClr val="E6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ubtitel 2"/>
          <p:cNvSpPr txBox="1">
            <a:spLocks/>
          </p:cNvSpPr>
          <p:nvPr/>
        </p:nvSpPr>
        <p:spPr bwMode="auto">
          <a:xfrm>
            <a:off x="1936750" y="2429933"/>
            <a:ext cx="134831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Arial"/>
                <a:cs typeface="Arial"/>
              </a:rPr>
              <a:t>Stelling</a:t>
            </a:r>
            <a:endParaRPr lang="nl-NL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124200" y="3316409"/>
            <a:ext cx="4707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/>
                <a:cs typeface="Arial"/>
              </a:rPr>
              <a:t>Publicaties zijn geen waardevolle vorm van valorisatie van </a:t>
            </a:r>
            <a:r>
              <a:rPr lang="nl-NL" sz="2000" smtClean="0">
                <a:latin typeface="Arial"/>
                <a:cs typeface="Arial"/>
              </a:rPr>
              <a:t>praktijkgericht onderzoek.</a:t>
            </a:r>
            <a:endParaRPr lang="nl-NL" sz="2000" dirty="0">
              <a:latin typeface="Arial"/>
              <a:cs typeface="Arial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222504" y="2611333"/>
            <a:ext cx="829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lang="nl-NL" sz="4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nl-NL" sz="4800" dirty="0"/>
          </a:p>
        </p:txBody>
      </p:sp>
      <p:sp>
        <p:nvSpPr>
          <p:cNvPr id="13" name="Subtitel 2"/>
          <p:cNvSpPr txBox="1">
            <a:spLocks/>
          </p:cNvSpPr>
          <p:nvPr/>
        </p:nvSpPr>
        <p:spPr bwMode="auto">
          <a:xfrm>
            <a:off x="2544234" y="1363945"/>
            <a:ext cx="5035549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In gesprek met jullie…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Gelijkbenige driehoek 13"/>
          <p:cNvSpPr/>
          <p:nvPr/>
        </p:nvSpPr>
        <p:spPr>
          <a:xfrm>
            <a:off x="6539079" y="4076926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Gelijkbenige driehoek 14"/>
          <p:cNvSpPr/>
          <p:nvPr/>
        </p:nvSpPr>
        <p:spPr>
          <a:xfrm>
            <a:off x="7841539" y="0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9257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9" name="Subtitel 2"/>
          <p:cNvSpPr txBox="1">
            <a:spLocks/>
          </p:cNvSpPr>
          <p:nvPr/>
        </p:nvSpPr>
        <p:spPr bwMode="auto">
          <a:xfrm>
            <a:off x="2544234" y="1363945"/>
            <a:ext cx="5035549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In gesprek met jullie…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Gelijkbenige driehoek 20"/>
          <p:cNvSpPr/>
          <p:nvPr/>
        </p:nvSpPr>
        <p:spPr>
          <a:xfrm rot="18900000">
            <a:off x="1010962" y="2125864"/>
            <a:ext cx="2660664" cy="1321325"/>
          </a:xfrm>
          <a:prstGeom prst="triangle">
            <a:avLst/>
          </a:prstGeom>
          <a:solidFill>
            <a:srgbClr val="E6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ubtitel 2"/>
          <p:cNvSpPr txBox="1">
            <a:spLocks/>
          </p:cNvSpPr>
          <p:nvPr/>
        </p:nvSpPr>
        <p:spPr bwMode="auto">
          <a:xfrm>
            <a:off x="1936750" y="2429933"/>
            <a:ext cx="134831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Arial"/>
                <a:cs typeface="Arial"/>
              </a:rPr>
              <a:t>Stelling</a:t>
            </a:r>
            <a:endParaRPr lang="nl-NL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124200" y="3316409"/>
            <a:ext cx="4707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latin typeface="Arial"/>
                <a:cs typeface="Arial"/>
              </a:rPr>
              <a:t>Praesent</a:t>
            </a:r>
            <a:r>
              <a:rPr lang="nl-NL" sz="2000" dirty="0">
                <a:latin typeface="Arial"/>
                <a:cs typeface="Arial"/>
              </a:rPr>
              <a:t> commodo cursus magna, vel </a:t>
            </a:r>
            <a:r>
              <a:rPr lang="nl-NL" sz="2000" dirty="0" err="1">
                <a:latin typeface="Arial"/>
                <a:cs typeface="Arial"/>
              </a:rPr>
              <a:t>scelerisque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dirty="0" err="1">
                <a:latin typeface="Arial"/>
                <a:cs typeface="Arial"/>
              </a:rPr>
              <a:t>nisl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dirty="0" err="1">
                <a:latin typeface="Arial"/>
                <a:cs typeface="Arial"/>
              </a:rPr>
              <a:t>consectetur</a:t>
            </a:r>
            <a:r>
              <a:rPr lang="nl-NL" sz="2000" dirty="0">
                <a:latin typeface="Arial"/>
                <a:cs typeface="Arial"/>
              </a:rPr>
              <a:t> et. </a:t>
            </a:r>
            <a:r>
              <a:rPr lang="nl-NL" sz="2000" dirty="0" err="1">
                <a:latin typeface="Arial"/>
                <a:cs typeface="Arial"/>
              </a:rPr>
              <a:t>Etiam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dirty="0" err="1">
                <a:latin typeface="Arial"/>
                <a:cs typeface="Arial"/>
              </a:rPr>
              <a:t>porta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dirty="0" err="1">
                <a:latin typeface="Arial"/>
                <a:cs typeface="Arial"/>
              </a:rPr>
              <a:t>sem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dirty="0" err="1">
                <a:latin typeface="Arial"/>
                <a:cs typeface="Arial"/>
              </a:rPr>
              <a:t>malesuada</a:t>
            </a:r>
            <a:r>
              <a:rPr lang="nl-NL" sz="2000" dirty="0">
                <a:latin typeface="Arial"/>
                <a:cs typeface="Arial"/>
              </a:rPr>
              <a:t> magna </a:t>
            </a:r>
            <a:r>
              <a:rPr lang="nl-NL" sz="2000" dirty="0" err="1">
                <a:latin typeface="Arial"/>
                <a:cs typeface="Arial"/>
              </a:rPr>
              <a:t>mollis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dirty="0" err="1">
                <a:latin typeface="Arial"/>
                <a:cs typeface="Arial"/>
              </a:rPr>
              <a:t>euismod</a:t>
            </a:r>
            <a:r>
              <a:rPr lang="nl-NL" sz="2000" dirty="0">
                <a:latin typeface="Arial"/>
                <a:cs typeface="Arial"/>
              </a:rPr>
              <a:t>. </a:t>
            </a:r>
            <a:r>
              <a:rPr lang="nl-NL" sz="2000" dirty="0" err="1">
                <a:latin typeface="Arial"/>
                <a:cs typeface="Arial"/>
              </a:rPr>
              <a:t>Nulla</a:t>
            </a:r>
            <a:r>
              <a:rPr lang="nl-NL" sz="2000" dirty="0">
                <a:latin typeface="Arial"/>
                <a:cs typeface="Arial"/>
              </a:rPr>
              <a:t> vitae </a:t>
            </a:r>
            <a:r>
              <a:rPr lang="nl-NL" sz="2000" dirty="0" err="1">
                <a:latin typeface="Arial"/>
                <a:cs typeface="Arial"/>
              </a:rPr>
              <a:t>elit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dirty="0" smtClean="0">
                <a:latin typeface="Arial"/>
                <a:cs typeface="Arial"/>
              </a:rPr>
              <a:t>libero.</a:t>
            </a:r>
            <a:endParaRPr lang="nl-NL" sz="2000" dirty="0">
              <a:latin typeface="Arial"/>
              <a:cs typeface="Arial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222504" y="2611333"/>
            <a:ext cx="829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lang="nl-NL" sz="4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nl-NL" sz="4800" dirty="0"/>
          </a:p>
        </p:txBody>
      </p:sp>
      <p:sp>
        <p:nvSpPr>
          <p:cNvPr id="14" name="Gelijkbenige driehoek 13"/>
          <p:cNvSpPr/>
          <p:nvPr/>
        </p:nvSpPr>
        <p:spPr>
          <a:xfrm>
            <a:off x="6524263" y="-549209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Gelijkbenige driehoek 14"/>
          <p:cNvSpPr/>
          <p:nvPr/>
        </p:nvSpPr>
        <p:spPr>
          <a:xfrm>
            <a:off x="7826723" y="1104867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7160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Gelijkbenige driehoek 41"/>
          <p:cNvSpPr/>
          <p:nvPr/>
        </p:nvSpPr>
        <p:spPr>
          <a:xfrm rot="13500000">
            <a:off x="-491866" y="3135557"/>
            <a:ext cx="6087798" cy="3023289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Gelijkbenige driehoek 40"/>
          <p:cNvSpPr/>
          <p:nvPr/>
        </p:nvSpPr>
        <p:spPr>
          <a:xfrm>
            <a:off x="4648200" y="2013791"/>
            <a:ext cx="7514579" cy="3717211"/>
          </a:xfrm>
          <a:prstGeom prst="triangle">
            <a:avLst>
              <a:gd name="adj" fmla="val 60184"/>
            </a:avLst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8103" y="1305875"/>
            <a:ext cx="2450203" cy="511968"/>
          </a:xfrm>
        </p:spPr>
        <p:txBody>
          <a:bodyPr/>
          <a:lstStyle/>
          <a:p>
            <a:pPr algn="l"/>
            <a:r>
              <a:rPr lang="nl-NL" sz="3600" b="1" dirty="0" smtClean="0">
                <a:solidFill>
                  <a:srgbClr val="E6323C"/>
                </a:solidFill>
                <a:latin typeface="Arial"/>
                <a:cs typeface="Arial"/>
              </a:rPr>
              <a:t>Overzicht</a:t>
            </a:r>
            <a:endParaRPr lang="nl-NL" sz="3600" b="1" dirty="0">
              <a:solidFill>
                <a:srgbClr val="E6323C"/>
              </a:solidFill>
              <a:latin typeface="Arial"/>
              <a:cs typeface="Arial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1326217" y="-4978585"/>
            <a:ext cx="13015824" cy="10854515"/>
          </a:xfrm>
          <a:prstGeom prst="line">
            <a:avLst/>
          </a:prstGeom>
          <a:ln>
            <a:gradFill flip="none" rotWithShape="1">
              <a:gsLst>
                <a:gs pos="100000">
                  <a:srgbClr val="A6CE39"/>
                </a:gs>
                <a:gs pos="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eperen 13"/>
          <p:cNvGrpSpPr/>
          <p:nvPr/>
        </p:nvGrpSpPr>
        <p:grpSpPr>
          <a:xfrm>
            <a:off x="6424083" y="1245632"/>
            <a:ext cx="397933" cy="397933"/>
            <a:chOff x="5706533" y="1227667"/>
            <a:chExt cx="397933" cy="397933"/>
          </a:xfrm>
        </p:grpSpPr>
        <p:sp>
          <p:nvSpPr>
            <p:cNvPr id="12" name="Ovaal 11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6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eperen 14"/>
          <p:cNvGrpSpPr/>
          <p:nvPr/>
        </p:nvGrpSpPr>
        <p:grpSpPr>
          <a:xfrm>
            <a:off x="5681133" y="1861582"/>
            <a:ext cx="397933" cy="397933"/>
            <a:chOff x="5706533" y="1227667"/>
            <a:chExt cx="397933" cy="397933"/>
          </a:xfrm>
        </p:grpSpPr>
        <p:sp>
          <p:nvSpPr>
            <p:cNvPr id="16" name="Ovaal 15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5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eperen 17"/>
          <p:cNvGrpSpPr/>
          <p:nvPr/>
        </p:nvGrpSpPr>
        <p:grpSpPr>
          <a:xfrm>
            <a:off x="4918306" y="2515632"/>
            <a:ext cx="397933" cy="397933"/>
            <a:chOff x="5706533" y="1227667"/>
            <a:chExt cx="397933" cy="397933"/>
          </a:xfrm>
        </p:grpSpPr>
        <p:sp>
          <p:nvSpPr>
            <p:cNvPr id="19" name="Ovaal 18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4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eperen 20"/>
          <p:cNvGrpSpPr/>
          <p:nvPr/>
        </p:nvGrpSpPr>
        <p:grpSpPr>
          <a:xfrm>
            <a:off x="4169006" y="3131582"/>
            <a:ext cx="397933" cy="397933"/>
            <a:chOff x="5706533" y="1227667"/>
            <a:chExt cx="397933" cy="397933"/>
          </a:xfrm>
        </p:grpSpPr>
        <p:sp>
          <p:nvSpPr>
            <p:cNvPr id="22" name="Ovaal 21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3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eperen 23"/>
          <p:cNvGrpSpPr/>
          <p:nvPr/>
        </p:nvGrpSpPr>
        <p:grpSpPr>
          <a:xfrm>
            <a:off x="3368906" y="3798332"/>
            <a:ext cx="397933" cy="397933"/>
            <a:chOff x="5706533" y="1227667"/>
            <a:chExt cx="397933" cy="397933"/>
          </a:xfrm>
        </p:grpSpPr>
        <p:sp>
          <p:nvSpPr>
            <p:cNvPr id="25" name="Ovaal 24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2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kstvak 30"/>
          <p:cNvSpPr txBox="1"/>
          <p:nvPr/>
        </p:nvSpPr>
        <p:spPr>
          <a:xfrm>
            <a:off x="3753081" y="3826880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Introductie werkwijze</a:t>
            </a:r>
          </a:p>
          <a:p>
            <a:r>
              <a:rPr lang="nl-NL" sz="1200" dirty="0" err="1" smtClean="0">
                <a:solidFill>
                  <a:srgbClr val="A6CE39"/>
                </a:solidFill>
              </a:rPr>
              <a:t>Saxion’s</a:t>
            </a:r>
            <a:r>
              <a:rPr lang="nl-NL" sz="1200" dirty="0" smtClean="0">
                <a:solidFill>
                  <a:srgbClr val="A6CE39"/>
                </a:solidFill>
              </a:rPr>
              <a:t> MMS &amp; MAG</a:t>
            </a:r>
            <a:endParaRPr lang="nl-NL" sz="1200" dirty="0">
              <a:solidFill>
                <a:srgbClr val="A6CE39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4517428" y="3198461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Geboekte resultaten</a:t>
            </a:r>
            <a:endParaRPr lang="nl-NL" sz="1200" dirty="0">
              <a:solidFill>
                <a:srgbClr val="A6CE39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284489" y="2541263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Kritische reflectie</a:t>
            </a:r>
            <a:endParaRPr lang="nl-NL" sz="1200" dirty="0">
              <a:solidFill>
                <a:srgbClr val="A6CE39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053666" y="1913876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In gesprek met jullie…</a:t>
            </a:r>
            <a:endParaRPr lang="nl-NL" sz="1200" dirty="0">
              <a:solidFill>
                <a:srgbClr val="A6CE39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6815666" y="1293175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Take-home </a:t>
            </a:r>
            <a:r>
              <a:rPr lang="nl-NL" sz="1200" b="1" dirty="0" err="1" smtClean="0">
                <a:solidFill>
                  <a:srgbClr val="A6CE39"/>
                </a:solidFill>
              </a:rPr>
              <a:t>message</a:t>
            </a:r>
            <a:r>
              <a:rPr lang="nl-NL" sz="1200" b="1" dirty="0" smtClean="0">
                <a:solidFill>
                  <a:srgbClr val="A6CE39"/>
                </a:solidFill>
              </a:rPr>
              <a:t>!</a:t>
            </a:r>
            <a:endParaRPr lang="nl-NL" sz="1200" dirty="0">
              <a:solidFill>
                <a:srgbClr val="A6CE39"/>
              </a:solidFill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grpSp>
        <p:nvGrpSpPr>
          <p:cNvPr id="3" name="Groeperen 2"/>
          <p:cNvGrpSpPr/>
          <p:nvPr/>
        </p:nvGrpSpPr>
        <p:grpSpPr>
          <a:xfrm>
            <a:off x="2625956" y="4420632"/>
            <a:ext cx="2506133" cy="397933"/>
            <a:chOff x="2625956" y="4420632"/>
            <a:chExt cx="2506133" cy="397933"/>
          </a:xfrm>
        </p:grpSpPr>
        <p:sp>
          <p:nvSpPr>
            <p:cNvPr id="36" name="Tekstvak 35"/>
            <p:cNvSpPr txBox="1"/>
            <p:nvPr/>
          </p:nvSpPr>
          <p:spPr>
            <a:xfrm>
              <a:off x="2979439" y="4466338"/>
              <a:ext cx="2152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 smtClean="0">
                  <a:solidFill>
                    <a:srgbClr val="E6323C"/>
                  </a:solidFill>
                </a:rPr>
                <a:t>Even voorstellen</a:t>
              </a:r>
              <a:endParaRPr lang="nl-NL" sz="1400" b="1" dirty="0">
                <a:solidFill>
                  <a:srgbClr val="E6323C"/>
                </a:solidFill>
              </a:endParaRPr>
            </a:p>
          </p:txBody>
        </p:sp>
        <p:grpSp>
          <p:nvGrpSpPr>
            <p:cNvPr id="37" name="Groeperen 36"/>
            <p:cNvGrpSpPr/>
            <p:nvPr/>
          </p:nvGrpSpPr>
          <p:grpSpPr>
            <a:xfrm>
              <a:off x="2625956" y="4420632"/>
              <a:ext cx="397933" cy="397933"/>
              <a:chOff x="2625956" y="4420632"/>
              <a:chExt cx="397933" cy="397933"/>
            </a:xfrm>
          </p:grpSpPr>
          <p:sp>
            <p:nvSpPr>
              <p:cNvPr id="38" name="Ovaal 37"/>
              <p:cNvSpPr/>
              <p:nvPr/>
            </p:nvSpPr>
            <p:spPr>
              <a:xfrm>
                <a:off x="2625956" y="4420632"/>
                <a:ext cx="397933" cy="397933"/>
              </a:xfrm>
              <a:prstGeom prst="ellipse">
                <a:avLst/>
              </a:prstGeom>
              <a:solidFill>
                <a:srgbClr val="E6323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2628073" y="4423780"/>
                <a:ext cx="389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800" dirty="0" smtClean="0">
                    <a:solidFill>
                      <a:schemeClr val="bg1"/>
                    </a:solidFill>
                  </a:rPr>
                  <a:t>1</a:t>
                </a:r>
                <a:endParaRPr lang="nl-NL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4" name="Tekstvak 43"/>
          <p:cNvSpPr txBox="1"/>
          <p:nvPr/>
        </p:nvSpPr>
        <p:spPr>
          <a:xfrm>
            <a:off x="2505344" y="1819345"/>
            <a:ext cx="24235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 smtClean="0"/>
              <a:t>de Driehoeksverhouding</a:t>
            </a: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751070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Gelijkbenige driehoek 41"/>
          <p:cNvSpPr/>
          <p:nvPr/>
        </p:nvSpPr>
        <p:spPr>
          <a:xfrm rot="13500000">
            <a:off x="-491866" y="3135557"/>
            <a:ext cx="6087798" cy="3023289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Gelijkbenige driehoek 40"/>
          <p:cNvSpPr/>
          <p:nvPr/>
        </p:nvSpPr>
        <p:spPr>
          <a:xfrm>
            <a:off x="4648200" y="2013791"/>
            <a:ext cx="7514579" cy="3717211"/>
          </a:xfrm>
          <a:prstGeom prst="triangle">
            <a:avLst>
              <a:gd name="adj" fmla="val 60184"/>
            </a:avLst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505344" y="1819345"/>
            <a:ext cx="24235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 smtClean="0"/>
              <a:t>de Driehoeksverhouding</a:t>
            </a:r>
            <a:endParaRPr lang="nl-NL" sz="1500" dirty="0"/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1326217" y="-4978585"/>
            <a:ext cx="13015824" cy="10854515"/>
          </a:xfrm>
          <a:prstGeom prst="line">
            <a:avLst/>
          </a:prstGeom>
          <a:ln>
            <a:gradFill flip="none" rotWithShape="1">
              <a:gsLst>
                <a:gs pos="100000">
                  <a:srgbClr val="A6CE39"/>
                </a:gs>
                <a:gs pos="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eperen 17"/>
          <p:cNvGrpSpPr/>
          <p:nvPr/>
        </p:nvGrpSpPr>
        <p:grpSpPr>
          <a:xfrm>
            <a:off x="4918306" y="2515632"/>
            <a:ext cx="397933" cy="397933"/>
            <a:chOff x="5706533" y="1227667"/>
            <a:chExt cx="397933" cy="397933"/>
          </a:xfrm>
        </p:grpSpPr>
        <p:sp>
          <p:nvSpPr>
            <p:cNvPr id="19" name="Ovaal 18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4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kstvak 34"/>
          <p:cNvSpPr txBox="1"/>
          <p:nvPr/>
        </p:nvSpPr>
        <p:spPr>
          <a:xfrm>
            <a:off x="6815666" y="1293175"/>
            <a:ext cx="215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rgbClr val="E6323C"/>
                </a:solidFill>
              </a:rPr>
              <a:t>Take-home </a:t>
            </a:r>
            <a:r>
              <a:rPr lang="nl-NL" sz="1400" b="1" dirty="0" err="1" smtClean="0">
                <a:solidFill>
                  <a:srgbClr val="E6323C"/>
                </a:solidFill>
              </a:rPr>
              <a:t>message</a:t>
            </a:r>
            <a:r>
              <a:rPr lang="nl-NL" sz="1400" b="1" dirty="0" smtClean="0">
                <a:solidFill>
                  <a:srgbClr val="E6323C"/>
                </a:solidFill>
              </a:rPr>
              <a:t>!</a:t>
            </a:r>
            <a:endParaRPr lang="nl-NL" sz="1400" dirty="0">
              <a:solidFill>
                <a:srgbClr val="E6323C"/>
              </a:solidFill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grpSp>
        <p:nvGrpSpPr>
          <p:cNvPr id="44" name="Groeperen 43"/>
          <p:cNvGrpSpPr/>
          <p:nvPr/>
        </p:nvGrpSpPr>
        <p:grpSpPr>
          <a:xfrm>
            <a:off x="2625956" y="4420632"/>
            <a:ext cx="397933" cy="397933"/>
            <a:chOff x="5706533" y="1227667"/>
            <a:chExt cx="397933" cy="397933"/>
          </a:xfrm>
        </p:grpSpPr>
        <p:sp>
          <p:nvSpPr>
            <p:cNvPr id="45" name="Ovaal 44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1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kstvak 46"/>
          <p:cNvSpPr txBox="1"/>
          <p:nvPr/>
        </p:nvSpPr>
        <p:spPr>
          <a:xfrm>
            <a:off x="2979439" y="4472688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Even voorstellen</a:t>
            </a:r>
            <a:endParaRPr lang="nl-NL" sz="1200" b="1" dirty="0">
              <a:solidFill>
                <a:srgbClr val="A6CE39"/>
              </a:solidFill>
            </a:endParaRPr>
          </a:p>
        </p:txBody>
      </p:sp>
      <p:sp>
        <p:nvSpPr>
          <p:cNvPr id="36" name="Titel 1"/>
          <p:cNvSpPr txBox="1">
            <a:spLocks/>
          </p:cNvSpPr>
          <p:nvPr/>
        </p:nvSpPr>
        <p:spPr bwMode="auto">
          <a:xfrm>
            <a:off x="2468103" y="1305875"/>
            <a:ext cx="2450203" cy="51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nl-NL" sz="3600" b="1" smtClean="0">
                <a:solidFill>
                  <a:srgbClr val="E6323C"/>
                </a:solidFill>
                <a:latin typeface="Arial"/>
                <a:cs typeface="Arial"/>
              </a:rPr>
              <a:t>Overzicht</a:t>
            </a:r>
            <a:endParaRPr lang="nl-NL" sz="3600" b="1" dirty="0">
              <a:solidFill>
                <a:srgbClr val="E6323C"/>
              </a:solidFill>
              <a:latin typeface="Arial"/>
              <a:cs typeface="Arial"/>
            </a:endParaRPr>
          </a:p>
        </p:txBody>
      </p:sp>
      <p:grpSp>
        <p:nvGrpSpPr>
          <p:cNvPr id="54" name="Groeperen 53"/>
          <p:cNvGrpSpPr/>
          <p:nvPr/>
        </p:nvGrpSpPr>
        <p:grpSpPr>
          <a:xfrm>
            <a:off x="3368906" y="3798332"/>
            <a:ext cx="397933" cy="397933"/>
            <a:chOff x="5706533" y="1227667"/>
            <a:chExt cx="397933" cy="397933"/>
          </a:xfrm>
        </p:grpSpPr>
        <p:sp>
          <p:nvSpPr>
            <p:cNvPr id="55" name="Ovaal 54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2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Tekstvak 56"/>
          <p:cNvSpPr txBox="1"/>
          <p:nvPr/>
        </p:nvSpPr>
        <p:spPr>
          <a:xfrm>
            <a:off x="3753081" y="3826880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Introductie werkwijze</a:t>
            </a:r>
          </a:p>
          <a:p>
            <a:r>
              <a:rPr lang="nl-NL" sz="1200" dirty="0" err="1" smtClean="0">
                <a:solidFill>
                  <a:srgbClr val="A6CE39"/>
                </a:solidFill>
              </a:rPr>
              <a:t>Saxion’s</a:t>
            </a:r>
            <a:r>
              <a:rPr lang="nl-NL" sz="1200" dirty="0" smtClean="0">
                <a:solidFill>
                  <a:srgbClr val="A6CE39"/>
                </a:solidFill>
              </a:rPr>
              <a:t> MMS &amp; MAG</a:t>
            </a:r>
            <a:endParaRPr lang="nl-NL" sz="1200" dirty="0">
              <a:solidFill>
                <a:srgbClr val="A6CE39"/>
              </a:solidFill>
            </a:endParaRPr>
          </a:p>
        </p:txBody>
      </p:sp>
      <p:grpSp>
        <p:nvGrpSpPr>
          <p:cNvPr id="37" name="Groeperen 36"/>
          <p:cNvGrpSpPr/>
          <p:nvPr/>
        </p:nvGrpSpPr>
        <p:grpSpPr>
          <a:xfrm>
            <a:off x="4169006" y="3131582"/>
            <a:ext cx="397933" cy="397933"/>
            <a:chOff x="5706533" y="1227667"/>
            <a:chExt cx="397933" cy="397933"/>
          </a:xfrm>
        </p:grpSpPr>
        <p:sp>
          <p:nvSpPr>
            <p:cNvPr id="38" name="Ovaal 37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3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kstvak 47"/>
          <p:cNvSpPr txBox="1"/>
          <p:nvPr/>
        </p:nvSpPr>
        <p:spPr>
          <a:xfrm>
            <a:off x="4517428" y="3198461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Geboekte resultaten</a:t>
            </a:r>
            <a:endParaRPr lang="nl-NL" sz="1200" dirty="0">
              <a:solidFill>
                <a:srgbClr val="A6CE39"/>
              </a:solidFill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5284489" y="2541263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Kritische reflectie</a:t>
            </a:r>
            <a:endParaRPr lang="nl-NL" sz="1200" dirty="0">
              <a:solidFill>
                <a:srgbClr val="A6CE39"/>
              </a:solidFill>
            </a:endParaRPr>
          </a:p>
        </p:txBody>
      </p:sp>
      <p:grpSp>
        <p:nvGrpSpPr>
          <p:cNvPr id="33" name="Groeperen 32"/>
          <p:cNvGrpSpPr/>
          <p:nvPr/>
        </p:nvGrpSpPr>
        <p:grpSpPr>
          <a:xfrm>
            <a:off x="6426200" y="1240313"/>
            <a:ext cx="397933" cy="397933"/>
            <a:chOff x="2625956" y="4420632"/>
            <a:chExt cx="397933" cy="397933"/>
          </a:xfrm>
        </p:grpSpPr>
        <p:sp>
          <p:nvSpPr>
            <p:cNvPr id="51" name="Ovaal 50"/>
            <p:cNvSpPr/>
            <p:nvPr/>
          </p:nvSpPr>
          <p:spPr>
            <a:xfrm>
              <a:off x="2625956" y="4420632"/>
              <a:ext cx="397933" cy="397933"/>
            </a:xfrm>
            <a:prstGeom prst="ellipse">
              <a:avLst/>
            </a:prstGeom>
            <a:solidFill>
              <a:srgbClr val="E6323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2628073" y="4423780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5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eperen 52"/>
          <p:cNvGrpSpPr/>
          <p:nvPr/>
        </p:nvGrpSpPr>
        <p:grpSpPr>
          <a:xfrm>
            <a:off x="5681133" y="1861582"/>
            <a:ext cx="397933" cy="397933"/>
            <a:chOff x="5706533" y="1227667"/>
            <a:chExt cx="397933" cy="397933"/>
          </a:xfrm>
        </p:grpSpPr>
        <p:sp>
          <p:nvSpPr>
            <p:cNvPr id="60" name="Ovaal 59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Tekstvak 60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5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Tekstvak 61"/>
          <p:cNvSpPr txBox="1"/>
          <p:nvPr/>
        </p:nvSpPr>
        <p:spPr>
          <a:xfrm>
            <a:off x="6053666" y="1913876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In gesprek met jullie…</a:t>
            </a:r>
            <a:endParaRPr lang="nl-NL" sz="1200" dirty="0"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534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9" name="Subtitel 2"/>
          <p:cNvSpPr txBox="1">
            <a:spLocks/>
          </p:cNvSpPr>
          <p:nvPr/>
        </p:nvSpPr>
        <p:spPr bwMode="auto">
          <a:xfrm>
            <a:off x="2474389" y="523446"/>
            <a:ext cx="5035549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Take-home </a:t>
            </a:r>
            <a:r>
              <a:rPr lang="nl-NL" sz="3000" b="1" dirty="0" err="1" smtClean="0">
                <a:solidFill>
                  <a:schemeClr val="tx1"/>
                </a:solidFill>
                <a:latin typeface="Arial"/>
                <a:cs typeface="Arial"/>
              </a:rPr>
              <a:t>message</a:t>
            </a:r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Subtitel 2"/>
          <p:cNvSpPr txBox="1">
            <a:spLocks/>
          </p:cNvSpPr>
          <p:nvPr/>
        </p:nvSpPr>
        <p:spPr bwMode="auto">
          <a:xfrm>
            <a:off x="2478617" y="2188016"/>
            <a:ext cx="492971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>
                <a:latin typeface="Arial"/>
                <a:cs typeface="Arial"/>
              </a:rPr>
              <a:t>Hoe en waarom weten we niet precies, maar onderzoek laten uitvoeren door Master-studenten is om meerdere redenen nuttig!</a:t>
            </a:r>
            <a:endParaRPr lang="nl-NL" sz="1600" dirty="0">
              <a:latin typeface="Arial"/>
              <a:cs typeface="Arial"/>
            </a:endParaRPr>
          </a:p>
        </p:txBody>
      </p:sp>
      <p:sp>
        <p:nvSpPr>
          <p:cNvPr id="10" name="Gelijkbenige driehoek 9"/>
          <p:cNvSpPr/>
          <p:nvPr/>
        </p:nvSpPr>
        <p:spPr>
          <a:xfrm>
            <a:off x="7826723" y="1662333"/>
            <a:ext cx="2634553" cy="1662333"/>
          </a:xfrm>
          <a:prstGeom prst="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elijkbenige driehoek 12"/>
          <p:cNvSpPr/>
          <p:nvPr/>
        </p:nvSpPr>
        <p:spPr>
          <a:xfrm>
            <a:off x="7826723" y="0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6415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ige driehoek 5"/>
          <p:cNvSpPr/>
          <p:nvPr/>
        </p:nvSpPr>
        <p:spPr>
          <a:xfrm>
            <a:off x="1479550" y="0"/>
            <a:ext cx="7277100" cy="5010150"/>
          </a:xfrm>
          <a:prstGeom prst="rt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Subtitel 2"/>
          <p:cNvSpPr txBox="1">
            <a:spLocks/>
          </p:cNvSpPr>
          <p:nvPr/>
        </p:nvSpPr>
        <p:spPr bwMode="auto">
          <a:xfrm>
            <a:off x="1835993" y="4220089"/>
            <a:ext cx="6400800" cy="7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chemeClr val="bg1"/>
                </a:solidFill>
                <a:latin typeface="Arial"/>
                <a:cs typeface="Arial"/>
              </a:rPr>
              <a:t>Bedankt!</a:t>
            </a:r>
            <a:endParaRPr lang="nl-NL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Afbeelding 6" descr="003 Saxion RGB ORIGINE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5"/>
          </a:xfrm>
          <a:prstGeom prst="rect">
            <a:avLst/>
          </a:prstGeom>
        </p:spPr>
      </p:pic>
      <p:pic>
        <p:nvPicPr>
          <p:cNvPr id="8" name="Afbeelding 7" descr="UR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295900"/>
            <a:ext cx="719328" cy="1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098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hoek 44"/>
          <p:cNvSpPr/>
          <p:nvPr/>
        </p:nvSpPr>
        <p:spPr>
          <a:xfrm>
            <a:off x="5308600" y="0"/>
            <a:ext cx="3835400" cy="5731002"/>
          </a:xfrm>
          <a:prstGeom prst="rect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1473200" y="0"/>
            <a:ext cx="38354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Gelijkbenige driehoek 41"/>
          <p:cNvSpPr/>
          <p:nvPr/>
        </p:nvSpPr>
        <p:spPr>
          <a:xfrm>
            <a:off x="1473199" y="1921571"/>
            <a:ext cx="7670801" cy="3809431"/>
          </a:xfrm>
          <a:prstGeom prst="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47" name="Subtitel 2"/>
          <p:cNvSpPr txBox="1">
            <a:spLocks/>
          </p:cNvSpPr>
          <p:nvPr/>
        </p:nvSpPr>
        <p:spPr bwMode="auto">
          <a:xfrm>
            <a:off x="5302249" y="1336243"/>
            <a:ext cx="2240707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err="1" smtClean="0">
                <a:solidFill>
                  <a:srgbClr val="E6323C"/>
                </a:solidFill>
                <a:latin typeface="Arial"/>
                <a:cs typeface="Arial"/>
              </a:rPr>
              <a:t>Bieleman</a:t>
            </a:r>
            <a:endParaRPr lang="nl-NL" sz="3000" b="1" dirty="0">
              <a:solidFill>
                <a:srgbClr val="E6323C"/>
              </a:solidFill>
              <a:latin typeface="Arial"/>
              <a:cs typeface="Arial"/>
            </a:endParaRPr>
          </a:p>
        </p:txBody>
      </p:sp>
      <p:sp>
        <p:nvSpPr>
          <p:cNvPr id="48" name="Subtitel 2"/>
          <p:cNvSpPr txBox="1">
            <a:spLocks/>
          </p:cNvSpPr>
          <p:nvPr/>
        </p:nvSpPr>
        <p:spPr bwMode="auto">
          <a:xfrm>
            <a:off x="1936749" y="3158064"/>
            <a:ext cx="6731001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nl-NL" sz="2000" b="1" dirty="0">
                <a:solidFill>
                  <a:schemeClr val="bg1"/>
                </a:solidFill>
                <a:latin typeface="Arial"/>
                <a:cs typeface="Arial"/>
              </a:rPr>
              <a:t>Docent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nl-NL" sz="1500" dirty="0">
                <a:latin typeface="Arial"/>
                <a:cs typeface="Arial"/>
              </a:rPr>
              <a:t>Master </a:t>
            </a:r>
            <a:r>
              <a:rPr lang="nl-NL" sz="1500" dirty="0" err="1">
                <a:latin typeface="Arial"/>
                <a:cs typeface="Arial"/>
              </a:rPr>
              <a:t>MusculoSkeletaal</a:t>
            </a:r>
            <a:r>
              <a:rPr lang="nl-NL" sz="1500" dirty="0">
                <a:latin typeface="Arial"/>
                <a:cs typeface="Arial"/>
              </a:rPr>
              <a:t> (MMS)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nl-NL" sz="1500" dirty="0">
                <a:latin typeface="Arial"/>
                <a:cs typeface="Arial"/>
              </a:rPr>
              <a:t>&amp; </a:t>
            </a:r>
            <a:r>
              <a:rPr lang="nl-NL" sz="1500" dirty="0" err="1" smtClean="0">
                <a:latin typeface="Arial"/>
                <a:cs typeface="Arial"/>
              </a:rPr>
              <a:t>AdvancedNursingPractice</a:t>
            </a:r>
            <a:r>
              <a:rPr lang="nl-NL" sz="1500" dirty="0" smtClean="0">
                <a:latin typeface="Arial"/>
                <a:cs typeface="Arial"/>
              </a:rPr>
              <a:t> </a:t>
            </a:r>
            <a:r>
              <a:rPr lang="nl-NL" sz="1500" dirty="0">
                <a:latin typeface="Arial"/>
                <a:cs typeface="Arial"/>
              </a:rPr>
              <a:t>(ANP) </a:t>
            </a:r>
          </a:p>
          <a:p>
            <a:pPr marL="0" indent="0" algn="ctr">
              <a:lnSpc>
                <a:spcPct val="80000"/>
              </a:lnSpc>
              <a:buNone/>
            </a:pPr>
            <a:endParaRPr lang="nl-NL" sz="1200" dirty="0">
              <a:latin typeface="Arial"/>
              <a:cs typeface="Arial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nl-NL" sz="2000" b="1" dirty="0">
                <a:solidFill>
                  <a:srgbClr val="FFFFFF"/>
                </a:solidFill>
                <a:latin typeface="Arial"/>
                <a:cs typeface="Arial"/>
              </a:rPr>
              <a:t>Course-director </a:t>
            </a:r>
            <a:r>
              <a:rPr lang="nl-NL" sz="2000" b="1" dirty="0" smtClean="0">
                <a:solidFill>
                  <a:srgbClr val="FFFFFF"/>
                </a:solidFill>
                <a:latin typeface="Arial"/>
                <a:cs typeface="Arial"/>
              </a:rPr>
              <a:t>en docent</a:t>
            </a:r>
            <a:endParaRPr lang="nl-NL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nl-NL" sz="1500" dirty="0">
                <a:latin typeface="Arial"/>
                <a:cs typeface="Arial"/>
              </a:rPr>
              <a:t>Master Arbeid en Gezondheid (MAG) </a:t>
            </a:r>
          </a:p>
          <a:p>
            <a:pPr marL="0" indent="0" algn="ctr">
              <a:lnSpc>
                <a:spcPct val="80000"/>
              </a:lnSpc>
              <a:buNone/>
            </a:pPr>
            <a:endParaRPr lang="nl-NL" sz="1200" dirty="0">
              <a:latin typeface="Arial"/>
              <a:cs typeface="Arial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nl-NL" sz="2000" b="1" dirty="0" err="1">
                <a:solidFill>
                  <a:srgbClr val="FFFFFF"/>
                </a:solidFill>
                <a:latin typeface="Arial"/>
                <a:cs typeface="Arial"/>
              </a:rPr>
              <a:t>Associate</a:t>
            </a:r>
            <a:r>
              <a:rPr lang="nl-NL" sz="2000" b="1" dirty="0">
                <a:solidFill>
                  <a:srgbClr val="FFFFFF"/>
                </a:solidFill>
                <a:latin typeface="Arial"/>
                <a:cs typeface="Arial"/>
              </a:rPr>
              <a:t> lector ‘Gezondheid &amp; bewegen’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nl-NL" sz="1500" dirty="0">
                <a:latin typeface="Arial"/>
                <a:cs typeface="Arial"/>
              </a:rPr>
              <a:t>Focus op arbeid en gezondheid</a:t>
            </a:r>
          </a:p>
        </p:txBody>
      </p:sp>
      <p:sp>
        <p:nvSpPr>
          <p:cNvPr id="9" name="Subtitel 2"/>
          <p:cNvSpPr txBox="1">
            <a:spLocks/>
          </p:cNvSpPr>
          <p:nvPr/>
        </p:nvSpPr>
        <p:spPr bwMode="auto">
          <a:xfrm>
            <a:off x="3734642" y="1325461"/>
            <a:ext cx="1567607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André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4129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Titel van de presentatie</a:t>
            </a:r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00150"/>
            <a:ext cx="13716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8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5308600" y="0"/>
            <a:ext cx="3835400" cy="5731002"/>
          </a:xfrm>
          <a:prstGeom prst="rect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73200" y="0"/>
            <a:ext cx="38354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Gelijkbenige driehoek 11"/>
          <p:cNvSpPr/>
          <p:nvPr/>
        </p:nvSpPr>
        <p:spPr>
          <a:xfrm>
            <a:off x="1473199" y="1921571"/>
            <a:ext cx="7670801" cy="3809431"/>
          </a:xfrm>
          <a:prstGeom prst="triangle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13" name="Subtitel 2"/>
          <p:cNvSpPr txBox="1">
            <a:spLocks/>
          </p:cNvSpPr>
          <p:nvPr/>
        </p:nvSpPr>
        <p:spPr bwMode="auto">
          <a:xfrm>
            <a:off x="1936749" y="3158064"/>
            <a:ext cx="6731001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Arial"/>
                <a:cs typeface="Arial"/>
              </a:rPr>
              <a:t>Coördinator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nl-NL" sz="1500" dirty="0">
                <a:latin typeface="Arial"/>
                <a:cs typeface="Arial"/>
              </a:rPr>
              <a:t>research onderwijs </a:t>
            </a:r>
            <a:r>
              <a:rPr lang="nl-NL" sz="1500" dirty="0" smtClean="0">
                <a:latin typeface="Arial"/>
                <a:cs typeface="Arial"/>
              </a:rPr>
              <a:t>MMS</a:t>
            </a:r>
            <a:endParaRPr lang="nl-NL" sz="1500" dirty="0">
              <a:latin typeface="Arial"/>
              <a:cs typeface="Arial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nl-NL" sz="1200" dirty="0">
              <a:latin typeface="Arial"/>
              <a:cs typeface="Arial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nl-NL" sz="2000" b="1" dirty="0" smtClean="0">
                <a:solidFill>
                  <a:srgbClr val="FFFFFF"/>
                </a:solidFill>
                <a:latin typeface="Arial"/>
                <a:cs typeface="Arial"/>
              </a:rPr>
              <a:t>Docent</a:t>
            </a:r>
            <a:endParaRPr lang="nl-NL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nl-NL" sz="1500" dirty="0">
                <a:latin typeface="Arial"/>
                <a:cs typeface="Arial"/>
              </a:rPr>
              <a:t>MMS &amp; </a:t>
            </a:r>
            <a:r>
              <a:rPr lang="nl-NL" sz="1500" dirty="0" smtClean="0">
                <a:latin typeface="Arial"/>
                <a:cs typeface="Arial"/>
              </a:rPr>
              <a:t>ANP</a:t>
            </a:r>
            <a:endParaRPr lang="nl-NL" sz="1500" dirty="0">
              <a:latin typeface="Arial"/>
              <a:cs typeface="Arial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nl-NL" sz="1200" dirty="0">
              <a:latin typeface="Arial"/>
              <a:cs typeface="Arial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nl-NL" sz="2000" b="1" dirty="0" smtClean="0">
                <a:solidFill>
                  <a:srgbClr val="FFFFFF"/>
                </a:solidFill>
                <a:latin typeface="Arial"/>
                <a:cs typeface="Arial"/>
              </a:rPr>
              <a:t>Coördinator</a:t>
            </a:r>
            <a:endParaRPr lang="nl-NL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nl-NL" sz="1500" dirty="0">
                <a:latin typeface="Arial"/>
                <a:cs typeface="Arial"/>
              </a:rPr>
              <a:t>MMS </a:t>
            </a:r>
            <a:r>
              <a:rPr lang="nl-NL" sz="1500" dirty="0" err="1">
                <a:latin typeface="Arial"/>
                <a:cs typeface="Arial"/>
              </a:rPr>
              <a:t>Science</a:t>
            </a:r>
            <a:r>
              <a:rPr lang="nl-NL" sz="1500" dirty="0">
                <a:latin typeface="Arial"/>
                <a:cs typeface="Arial"/>
              </a:rPr>
              <a:t> Programma</a:t>
            </a:r>
          </a:p>
        </p:txBody>
      </p:sp>
      <p:sp>
        <p:nvSpPr>
          <p:cNvPr id="14" name="Subtitel 2"/>
          <p:cNvSpPr txBox="1">
            <a:spLocks/>
          </p:cNvSpPr>
          <p:nvPr/>
        </p:nvSpPr>
        <p:spPr bwMode="auto">
          <a:xfrm>
            <a:off x="3734642" y="1336243"/>
            <a:ext cx="1567607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3000" b="1" dirty="0" smtClean="0">
                <a:solidFill>
                  <a:schemeClr val="tx1"/>
                </a:solidFill>
                <a:latin typeface="Arial"/>
                <a:cs typeface="Arial"/>
              </a:rPr>
              <a:t>Irene</a:t>
            </a:r>
            <a:endParaRPr lang="nl-NL" sz="3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Subtitel 2"/>
          <p:cNvSpPr txBox="1">
            <a:spLocks/>
          </p:cNvSpPr>
          <p:nvPr/>
        </p:nvSpPr>
        <p:spPr bwMode="auto">
          <a:xfrm>
            <a:off x="5302249" y="1341647"/>
            <a:ext cx="2240707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rgbClr val="E6323C"/>
                </a:solidFill>
                <a:latin typeface="Arial"/>
                <a:cs typeface="Arial"/>
              </a:rPr>
              <a:t>Faber</a:t>
            </a:r>
            <a:endParaRPr lang="nl-NL" sz="3000" b="1" dirty="0">
              <a:solidFill>
                <a:srgbClr val="E6323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7915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Gelijkbenige driehoek 41"/>
          <p:cNvSpPr/>
          <p:nvPr/>
        </p:nvSpPr>
        <p:spPr>
          <a:xfrm rot="13500000">
            <a:off x="-491866" y="3135557"/>
            <a:ext cx="6087798" cy="3023289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Gelijkbenige driehoek 40"/>
          <p:cNvSpPr/>
          <p:nvPr/>
        </p:nvSpPr>
        <p:spPr>
          <a:xfrm>
            <a:off x="4648200" y="2013791"/>
            <a:ext cx="7514579" cy="3717211"/>
          </a:xfrm>
          <a:prstGeom prst="triangle">
            <a:avLst>
              <a:gd name="adj" fmla="val 60184"/>
            </a:avLst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505344" y="1819345"/>
            <a:ext cx="24235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 smtClean="0"/>
              <a:t>de Driehoeksverhouding</a:t>
            </a:r>
            <a:endParaRPr lang="nl-NL" sz="1500" dirty="0"/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1326217" y="-4978585"/>
            <a:ext cx="13015824" cy="10854515"/>
          </a:xfrm>
          <a:prstGeom prst="line">
            <a:avLst/>
          </a:prstGeom>
          <a:ln>
            <a:gradFill flip="none" rotWithShape="1">
              <a:gsLst>
                <a:gs pos="100000">
                  <a:srgbClr val="A6CE39"/>
                </a:gs>
                <a:gs pos="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eperen 13"/>
          <p:cNvGrpSpPr/>
          <p:nvPr/>
        </p:nvGrpSpPr>
        <p:grpSpPr>
          <a:xfrm>
            <a:off x="6424083" y="1245632"/>
            <a:ext cx="397933" cy="397933"/>
            <a:chOff x="5706533" y="1227667"/>
            <a:chExt cx="397933" cy="397933"/>
          </a:xfrm>
        </p:grpSpPr>
        <p:sp>
          <p:nvSpPr>
            <p:cNvPr id="12" name="Ovaal 11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6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eperen 14"/>
          <p:cNvGrpSpPr/>
          <p:nvPr/>
        </p:nvGrpSpPr>
        <p:grpSpPr>
          <a:xfrm>
            <a:off x="5681133" y="1861582"/>
            <a:ext cx="397933" cy="397933"/>
            <a:chOff x="5706533" y="1227667"/>
            <a:chExt cx="397933" cy="397933"/>
          </a:xfrm>
        </p:grpSpPr>
        <p:sp>
          <p:nvSpPr>
            <p:cNvPr id="16" name="Ovaal 15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5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eperen 17"/>
          <p:cNvGrpSpPr/>
          <p:nvPr/>
        </p:nvGrpSpPr>
        <p:grpSpPr>
          <a:xfrm>
            <a:off x="4918306" y="2515632"/>
            <a:ext cx="397933" cy="397933"/>
            <a:chOff x="5706533" y="1227667"/>
            <a:chExt cx="397933" cy="397933"/>
          </a:xfrm>
        </p:grpSpPr>
        <p:sp>
          <p:nvSpPr>
            <p:cNvPr id="19" name="Ovaal 18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4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eperen 20"/>
          <p:cNvGrpSpPr/>
          <p:nvPr/>
        </p:nvGrpSpPr>
        <p:grpSpPr>
          <a:xfrm>
            <a:off x="4169006" y="3131582"/>
            <a:ext cx="397933" cy="397933"/>
            <a:chOff x="5706533" y="1227667"/>
            <a:chExt cx="397933" cy="397933"/>
          </a:xfrm>
        </p:grpSpPr>
        <p:sp>
          <p:nvSpPr>
            <p:cNvPr id="22" name="Ovaal 21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3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kstvak 30"/>
          <p:cNvSpPr txBox="1"/>
          <p:nvPr/>
        </p:nvSpPr>
        <p:spPr>
          <a:xfrm>
            <a:off x="3759431" y="3814180"/>
            <a:ext cx="215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rgbClr val="E6323C"/>
                </a:solidFill>
              </a:rPr>
              <a:t>Introductie werkwijze</a:t>
            </a:r>
          </a:p>
          <a:p>
            <a:r>
              <a:rPr lang="nl-NL" sz="1400" dirty="0" err="1" smtClean="0">
                <a:solidFill>
                  <a:srgbClr val="E6323C"/>
                </a:solidFill>
              </a:rPr>
              <a:t>Saxion’s</a:t>
            </a:r>
            <a:r>
              <a:rPr lang="nl-NL" sz="1400" dirty="0" smtClean="0">
                <a:solidFill>
                  <a:srgbClr val="E6323C"/>
                </a:solidFill>
              </a:rPr>
              <a:t> MMS &amp; MAG</a:t>
            </a:r>
            <a:endParaRPr lang="nl-NL" sz="1400" dirty="0">
              <a:solidFill>
                <a:srgbClr val="E6323C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4517428" y="3198461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Geboekte resultaten</a:t>
            </a:r>
            <a:endParaRPr lang="nl-NL" sz="1200" dirty="0">
              <a:solidFill>
                <a:srgbClr val="A6CE39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284489" y="2541263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Kritische reflectie</a:t>
            </a:r>
            <a:endParaRPr lang="nl-NL" sz="1200" dirty="0">
              <a:solidFill>
                <a:srgbClr val="A6CE39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053666" y="1913876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In gesprek met jullie…</a:t>
            </a:r>
            <a:endParaRPr lang="nl-NL" sz="1200" dirty="0">
              <a:solidFill>
                <a:srgbClr val="A6CE39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6815666" y="1293175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Take-home </a:t>
            </a:r>
            <a:r>
              <a:rPr lang="nl-NL" sz="1200" b="1" dirty="0" err="1" smtClean="0">
                <a:solidFill>
                  <a:srgbClr val="A6CE39"/>
                </a:solidFill>
              </a:rPr>
              <a:t>message</a:t>
            </a:r>
            <a:r>
              <a:rPr lang="nl-NL" sz="1200" b="1" dirty="0" smtClean="0">
                <a:solidFill>
                  <a:srgbClr val="A6CE39"/>
                </a:solidFill>
              </a:rPr>
              <a:t>!</a:t>
            </a:r>
            <a:endParaRPr lang="nl-NL" sz="1200" dirty="0">
              <a:solidFill>
                <a:srgbClr val="A6CE39"/>
              </a:solidFill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grpSp>
        <p:nvGrpSpPr>
          <p:cNvPr id="44" name="Groeperen 43"/>
          <p:cNvGrpSpPr/>
          <p:nvPr/>
        </p:nvGrpSpPr>
        <p:grpSpPr>
          <a:xfrm>
            <a:off x="2625956" y="4420632"/>
            <a:ext cx="397933" cy="397933"/>
            <a:chOff x="5706533" y="1227667"/>
            <a:chExt cx="397933" cy="397933"/>
          </a:xfrm>
        </p:grpSpPr>
        <p:sp>
          <p:nvSpPr>
            <p:cNvPr id="45" name="Ovaal 44"/>
            <p:cNvSpPr/>
            <p:nvPr/>
          </p:nvSpPr>
          <p:spPr>
            <a:xfrm>
              <a:off x="5706533" y="1227667"/>
              <a:ext cx="397933" cy="397933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5708650" y="1230815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1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kstvak 46"/>
          <p:cNvSpPr txBox="1"/>
          <p:nvPr/>
        </p:nvSpPr>
        <p:spPr>
          <a:xfrm>
            <a:off x="2979439" y="4472688"/>
            <a:ext cx="215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A6CE39"/>
                </a:solidFill>
              </a:rPr>
              <a:t>Even voorstellen</a:t>
            </a:r>
            <a:endParaRPr lang="nl-NL" sz="1200" b="1" dirty="0">
              <a:solidFill>
                <a:srgbClr val="A6CE39"/>
              </a:solidFill>
            </a:endParaRPr>
          </a:p>
        </p:txBody>
      </p:sp>
      <p:grpSp>
        <p:nvGrpSpPr>
          <p:cNvPr id="48" name="Groeperen 47"/>
          <p:cNvGrpSpPr/>
          <p:nvPr/>
        </p:nvGrpSpPr>
        <p:grpSpPr>
          <a:xfrm>
            <a:off x="3364673" y="3795130"/>
            <a:ext cx="397933" cy="397933"/>
            <a:chOff x="2625956" y="4420632"/>
            <a:chExt cx="397933" cy="397933"/>
          </a:xfrm>
        </p:grpSpPr>
        <p:sp>
          <p:nvSpPr>
            <p:cNvPr id="49" name="Ovaal 48"/>
            <p:cNvSpPr/>
            <p:nvPr/>
          </p:nvSpPr>
          <p:spPr>
            <a:xfrm>
              <a:off x="2625956" y="4420632"/>
              <a:ext cx="397933" cy="397933"/>
            </a:xfrm>
            <a:prstGeom prst="ellipse">
              <a:avLst/>
            </a:prstGeom>
            <a:solidFill>
              <a:srgbClr val="E6323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2628073" y="4423780"/>
              <a:ext cx="38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 smtClean="0">
                  <a:solidFill>
                    <a:schemeClr val="bg1"/>
                  </a:solidFill>
                </a:rPr>
                <a:t>2</a:t>
              </a:r>
              <a:endParaRPr lang="nl-NL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itel 1"/>
          <p:cNvSpPr txBox="1">
            <a:spLocks/>
          </p:cNvSpPr>
          <p:nvPr/>
        </p:nvSpPr>
        <p:spPr bwMode="auto">
          <a:xfrm>
            <a:off x="2468103" y="1305875"/>
            <a:ext cx="2450203" cy="51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nl-NL" sz="3600" b="1" smtClean="0">
                <a:solidFill>
                  <a:srgbClr val="E6323C"/>
                </a:solidFill>
                <a:latin typeface="Arial"/>
                <a:cs typeface="Arial"/>
              </a:rPr>
              <a:t>Overzicht</a:t>
            </a:r>
            <a:endParaRPr lang="nl-NL" sz="3600" b="1" dirty="0">
              <a:solidFill>
                <a:srgbClr val="E6323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1750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0"/>
            <a:ext cx="7670800" cy="5731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ubtitel 2"/>
          <p:cNvSpPr txBox="1">
            <a:spLocks/>
          </p:cNvSpPr>
          <p:nvPr/>
        </p:nvSpPr>
        <p:spPr bwMode="auto">
          <a:xfrm>
            <a:off x="2360084" y="2052252"/>
            <a:ext cx="7670800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rgbClr val="E6323C"/>
                </a:solidFill>
                <a:latin typeface="Arial"/>
                <a:cs typeface="Arial"/>
              </a:rPr>
              <a:t>1</a:t>
            </a:r>
            <a:r>
              <a:rPr lang="nl-NL" sz="3000" b="1" baseline="30000" dirty="0" smtClean="0">
                <a:solidFill>
                  <a:srgbClr val="E6323C"/>
                </a:solidFill>
                <a:latin typeface="Arial"/>
                <a:cs typeface="Arial"/>
              </a:rPr>
              <a:t>e</a:t>
            </a:r>
            <a:r>
              <a:rPr lang="nl-NL" sz="3000" b="1" dirty="0" smtClean="0">
                <a:solidFill>
                  <a:srgbClr val="E6323C"/>
                </a:solidFill>
                <a:latin typeface="Arial"/>
                <a:cs typeface="Arial"/>
              </a:rPr>
              <a:t> jaar	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Fundamenten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voor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onderzoek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&amp; pilot-study</a:t>
            </a:r>
          </a:p>
          <a:p>
            <a:pPr algn="l"/>
            <a:endParaRPr lang="nl-NL" sz="3000" b="1" dirty="0">
              <a:solidFill>
                <a:srgbClr val="E6323C"/>
              </a:solidFill>
              <a:latin typeface="Arial"/>
              <a:cs typeface="Arial"/>
            </a:endParaRPr>
          </a:p>
        </p:txBody>
      </p:sp>
      <p:sp>
        <p:nvSpPr>
          <p:cNvPr id="13" name="Subtitel 2"/>
          <p:cNvSpPr txBox="1">
            <a:spLocks/>
          </p:cNvSpPr>
          <p:nvPr/>
        </p:nvSpPr>
        <p:spPr bwMode="auto">
          <a:xfrm>
            <a:off x="2360084" y="2656044"/>
            <a:ext cx="7670800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rgbClr val="E6323C"/>
                </a:solidFill>
                <a:latin typeface="Arial"/>
                <a:cs typeface="Arial"/>
              </a:rPr>
              <a:t>2</a:t>
            </a:r>
            <a:r>
              <a:rPr lang="nl-NL" sz="3000" b="1" baseline="30000" dirty="0" smtClean="0">
                <a:solidFill>
                  <a:srgbClr val="E6323C"/>
                </a:solidFill>
                <a:latin typeface="Arial"/>
                <a:cs typeface="Arial"/>
              </a:rPr>
              <a:t>e</a:t>
            </a:r>
            <a:r>
              <a:rPr lang="nl-NL" sz="3000" b="1" dirty="0" smtClean="0">
                <a:solidFill>
                  <a:srgbClr val="E6323C"/>
                </a:solidFill>
                <a:latin typeface="Arial"/>
                <a:cs typeface="Arial"/>
              </a:rPr>
              <a:t> jaar	</a:t>
            </a:r>
            <a:r>
              <a:rPr lang="nl-NL" sz="1800" dirty="0">
                <a:solidFill>
                  <a:srgbClr val="000000"/>
                </a:solidFill>
                <a:latin typeface="Arial"/>
                <a:cs typeface="Arial"/>
              </a:rPr>
              <a:t>Onderzoeksplan Master </a:t>
            </a:r>
            <a:r>
              <a:rPr lang="nl-NL" sz="1800" dirty="0" smtClean="0">
                <a:solidFill>
                  <a:srgbClr val="000000"/>
                </a:solidFill>
                <a:latin typeface="Arial"/>
                <a:cs typeface="Arial"/>
              </a:rPr>
              <a:t>Thesis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nl-NL" sz="3000" b="1" dirty="0">
              <a:solidFill>
                <a:srgbClr val="E6323C"/>
              </a:solidFill>
              <a:latin typeface="Arial"/>
              <a:cs typeface="Arial"/>
            </a:endParaRPr>
          </a:p>
        </p:txBody>
      </p:sp>
      <p:sp>
        <p:nvSpPr>
          <p:cNvPr id="14" name="Subtitel 2"/>
          <p:cNvSpPr txBox="1">
            <a:spLocks/>
          </p:cNvSpPr>
          <p:nvPr/>
        </p:nvSpPr>
        <p:spPr bwMode="auto">
          <a:xfrm>
            <a:off x="2360084" y="3242902"/>
            <a:ext cx="7670800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 smtClean="0">
                <a:solidFill>
                  <a:srgbClr val="E6323C"/>
                </a:solidFill>
                <a:latin typeface="Arial"/>
                <a:cs typeface="Arial"/>
              </a:rPr>
              <a:t>3</a:t>
            </a:r>
            <a:r>
              <a:rPr lang="nl-NL" sz="3000" b="1" baseline="30000" dirty="0" smtClean="0">
                <a:solidFill>
                  <a:srgbClr val="E6323C"/>
                </a:solidFill>
                <a:latin typeface="Arial"/>
                <a:cs typeface="Arial"/>
              </a:rPr>
              <a:t>e</a:t>
            </a:r>
            <a:r>
              <a:rPr lang="nl-NL" sz="3000" b="1" dirty="0" smtClean="0">
                <a:solidFill>
                  <a:srgbClr val="E6323C"/>
                </a:solidFill>
                <a:latin typeface="Arial"/>
                <a:cs typeface="Arial"/>
              </a:rPr>
              <a:t> jaar	</a:t>
            </a:r>
            <a:r>
              <a:rPr lang="nl-NL" sz="1800" dirty="0">
                <a:solidFill>
                  <a:srgbClr val="000000"/>
                </a:solidFill>
                <a:latin typeface="Arial"/>
                <a:cs typeface="Arial"/>
              </a:rPr>
              <a:t>Professional Case </a:t>
            </a:r>
            <a:r>
              <a:rPr lang="nl-NL" sz="1800" dirty="0" err="1">
                <a:solidFill>
                  <a:srgbClr val="000000"/>
                </a:solidFill>
                <a:latin typeface="Arial"/>
                <a:cs typeface="Arial"/>
              </a:rPr>
              <a:t>Study</a:t>
            </a:r>
            <a:r>
              <a:rPr lang="nl-NL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l-NL" sz="1800" dirty="0" smtClean="0">
                <a:solidFill>
                  <a:srgbClr val="000000"/>
                </a:solidFill>
                <a:latin typeface="Arial"/>
                <a:cs typeface="Arial"/>
              </a:rPr>
              <a:t>+ Master </a:t>
            </a:r>
            <a:r>
              <a:rPr lang="nl-NL" sz="1800" dirty="0">
                <a:solidFill>
                  <a:srgbClr val="000000"/>
                </a:solidFill>
                <a:latin typeface="Arial"/>
                <a:cs typeface="Arial"/>
              </a:rPr>
              <a:t>Thesis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nl-NL" sz="3000" b="1" dirty="0">
              <a:solidFill>
                <a:srgbClr val="E6323C"/>
              </a:solidFill>
              <a:latin typeface="Arial"/>
              <a:cs typeface="Arial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0" y="-16510"/>
            <a:ext cx="1473200" cy="5731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15" name="Subtitel 2"/>
          <p:cNvSpPr txBox="1">
            <a:spLocks/>
          </p:cNvSpPr>
          <p:nvPr/>
        </p:nvSpPr>
        <p:spPr bwMode="auto">
          <a:xfrm>
            <a:off x="2865968" y="1004712"/>
            <a:ext cx="5035549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000" b="1" dirty="0">
                <a:solidFill>
                  <a:schemeClr val="tx1"/>
                </a:solidFill>
                <a:latin typeface="Arial"/>
                <a:cs typeface="Arial"/>
              </a:rPr>
              <a:t>Werkwijze MMS &amp; MAG</a:t>
            </a:r>
          </a:p>
        </p:txBody>
      </p:sp>
      <p:sp>
        <p:nvSpPr>
          <p:cNvPr id="18" name="Gelijkbenige driehoek 17"/>
          <p:cNvSpPr/>
          <p:nvPr/>
        </p:nvSpPr>
        <p:spPr>
          <a:xfrm rot="16200000">
            <a:off x="6995557" y="3598336"/>
            <a:ext cx="2634553" cy="1662333"/>
          </a:xfrm>
          <a:prstGeom prst="triangle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eren 1"/>
          <p:cNvGrpSpPr/>
          <p:nvPr/>
        </p:nvGrpSpPr>
        <p:grpSpPr>
          <a:xfrm>
            <a:off x="2377018" y="4443370"/>
            <a:ext cx="5378450" cy="536597"/>
            <a:chOff x="2377018" y="4443370"/>
            <a:chExt cx="5378450" cy="536597"/>
          </a:xfrm>
        </p:grpSpPr>
        <p:sp>
          <p:nvSpPr>
            <p:cNvPr id="4" name="Tekstvak 3"/>
            <p:cNvSpPr txBox="1"/>
            <p:nvPr/>
          </p:nvSpPr>
          <p:spPr>
            <a:xfrm>
              <a:off x="2377018" y="4681207"/>
              <a:ext cx="5378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Bij MMS vervolg </a:t>
              </a:r>
              <a:r>
                <a:rPr lang="nl-NL" sz="1200" dirty="0" smtClean="0"/>
                <a:t>        MMS </a:t>
              </a:r>
              <a:r>
                <a:rPr lang="nl-NL" sz="1200" dirty="0" err="1"/>
                <a:t>Science</a:t>
              </a:r>
              <a:r>
                <a:rPr lang="nl-NL" sz="1200" dirty="0"/>
                <a:t> Programma</a:t>
              </a:r>
            </a:p>
          </p:txBody>
        </p:sp>
        <p:sp>
          <p:nvSpPr>
            <p:cNvPr id="5" name="Gelijkbenige driehoek 4"/>
            <p:cNvSpPr/>
            <p:nvPr/>
          </p:nvSpPr>
          <p:spPr>
            <a:xfrm rot="5400000">
              <a:off x="3638481" y="4719547"/>
              <a:ext cx="279710" cy="241129"/>
            </a:xfrm>
            <a:prstGeom prst="triangle">
              <a:avLst/>
            </a:prstGeom>
            <a:solidFill>
              <a:srgbClr val="A6CE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" name="Rechte verbindingslijn 2"/>
            <p:cNvCxnSpPr/>
            <p:nvPr/>
          </p:nvCxnSpPr>
          <p:spPr>
            <a:xfrm>
              <a:off x="2480733" y="4443370"/>
              <a:ext cx="3234267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48992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1473200" y="-16510"/>
            <a:ext cx="7670800" cy="58188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0" y="-16510"/>
            <a:ext cx="1473200" cy="5731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377950"/>
            <a:ext cx="1485900" cy="558084"/>
          </a:xfrm>
          <a:prstGeom prst="rect">
            <a:avLst/>
          </a:prstGeom>
        </p:spPr>
      </p:pic>
      <p:sp>
        <p:nvSpPr>
          <p:cNvPr id="30" name="Subtitel 2"/>
          <p:cNvSpPr txBox="1">
            <a:spLocks/>
          </p:cNvSpPr>
          <p:nvPr/>
        </p:nvSpPr>
        <p:spPr bwMode="auto">
          <a:xfrm>
            <a:off x="6606361" y="4052170"/>
            <a:ext cx="1985434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2500" b="1" dirty="0" smtClean="0">
                <a:solidFill>
                  <a:schemeClr val="tx1"/>
                </a:solidFill>
                <a:latin typeface="Arial"/>
                <a:cs typeface="Arial"/>
              </a:rPr>
              <a:t>Lectoraat</a:t>
            </a:r>
            <a:endParaRPr lang="nl-NL" sz="25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Subtitel 2"/>
          <p:cNvSpPr txBox="1">
            <a:spLocks/>
          </p:cNvSpPr>
          <p:nvPr/>
        </p:nvSpPr>
        <p:spPr bwMode="auto">
          <a:xfrm>
            <a:off x="4442882" y="884316"/>
            <a:ext cx="1612900" cy="53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500" b="1" dirty="0" smtClean="0">
                <a:solidFill>
                  <a:schemeClr val="tx1"/>
                </a:solidFill>
                <a:latin typeface="Arial"/>
                <a:cs typeface="Arial"/>
              </a:rPr>
              <a:t>Praktijk</a:t>
            </a:r>
            <a:endParaRPr lang="nl-NL" sz="25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4" name="Subtitel 2"/>
          <p:cNvSpPr txBox="1">
            <a:spLocks/>
          </p:cNvSpPr>
          <p:nvPr/>
        </p:nvSpPr>
        <p:spPr bwMode="auto">
          <a:xfrm>
            <a:off x="1848907" y="4052170"/>
            <a:ext cx="1934634" cy="6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500" b="1" dirty="0" smtClean="0">
                <a:solidFill>
                  <a:schemeClr val="tx1"/>
                </a:solidFill>
                <a:latin typeface="Arial"/>
                <a:cs typeface="Arial"/>
              </a:rPr>
              <a:t>Opleiding</a:t>
            </a:r>
            <a:endParaRPr lang="nl-NL" sz="25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Gelijkbenige driehoek 1"/>
          <p:cNvSpPr/>
          <p:nvPr/>
        </p:nvSpPr>
        <p:spPr>
          <a:xfrm>
            <a:off x="3627195" y="1435266"/>
            <a:ext cx="3260683" cy="2810934"/>
          </a:xfrm>
          <a:prstGeom prst="triangle">
            <a:avLst/>
          </a:prstGeom>
          <a:solidFill>
            <a:srgbClr val="E6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3801533" y="4521200"/>
            <a:ext cx="2912534" cy="0"/>
          </a:xfrm>
          <a:prstGeom prst="straightConnector1">
            <a:avLst/>
          </a:prstGeom>
          <a:ln>
            <a:solidFill>
              <a:srgbClr val="A6CE3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met pijl 75"/>
          <p:cNvCxnSpPr/>
          <p:nvPr/>
        </p:nvCxnSpPr>
        <p:spPr>
          <a:xfrm flipV="1">
            <a:off x="3445932" y="1701800"/>
            <a:ext cx="1312334" cy="2266963"/>
          </a:xfrm>
          <a:prstGeom prst="straightConnector1">
            <a:avLst/>
          </a:prstGeom>
          <a:ln>
            <a:solidFill>
              <a:srgbClr val="A6CE3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met pijl 76"/>
          <p:cNvCxnSpPr/>
          <p:nvPr/>
        </p:nvCxnSpPr>
        <p:spPr>
          <a:xfrm flipH="1" flipV="1">
            <a:off x="5706533" y="1701800"/>
            <a:ext cx="1303867" cy="2266964"/>
          </a:xfrm>
          <a:prstGeom prst="straightConnector1">
            <a:avLst/>
          </a:prstGeom>
          <a:ln>
            <a:solidFill>
              <a:srgbClr val="A6CE3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7446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Standaard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12</TotalTime>
  <Words>594</Words>
  <Application>Microsoft Office PowerPoint</Application>
  <PresentationFormat>Diavoorstelling (16:10)</PresentationFormat>
  <Paragraphs>226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Standaardthema</vt:lpstr>
      <vt:lpstr>PowerPoint-presentatie</vt:lpstr>
      <vt:lpstr>Overzicht</vt:lpstr>
      <vt:lpstr>Overzicht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Factor12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Richard de Goijer</dc:creator>
  <cp:lastModifiedBy>André Bieleman</cp:lastModifiedBy>
  <cp:revision>120</cp:revision>
  <dcterms:created xsi:type="dcterms:W3CDTF">2017-02-02T13:26:55Z</dcterms:created>
  <dcterms:modified xsi:type="dcterms:W3CDTF">2017-02-12T19:42:58Z</dcterms:modified>
</cp:coreProperties>
</file>