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4"/>
  </p:sldMasterIdLst>
  <p:notesMasterIdLst>
    <p:notesMasterId r:id="rId24"/>
  </p:notesMasterIdLst>
  <p:handoutMasterIdLst>
    <p:handoutMasterId r:id="rId25"/>
  </p:handoutMasterIdLst>
  <p:sldIdLst>
    <p:sldId id="684" r:id="rId5"/>
    <p:sldId id="737" r:id="rId6"/>
    <p:sldId id="726" r:id="rId7"/>
    <p:sldId id="734" r:id="rId8"/>
    <p:sldId id="735" r:id="rId9"/>
    <p:sldId id="736" r:id="rId10"/>
    <p:sldId id="738" r:id="rId11"/>
    <p:sldId id="728" r:id="rId12"/>
    <p:sldId id="740" r:id="rId13"/>
    <p:sldId id="716" r:id="rId14"/>
    <p:sldId id="739" r:id="rId15"/>
    <p:sldId id="732" r:id="rId16"/>
    <p:sldId id="730" r:id="rId17"/>
    <p:sldId id="743" r:id="rId18"/>
    <p:sldId id="731" r:id="rId19"/>
    <p:sldId id="741" r:id="rId20"/>
    <p:sldId id="733" r:id="rId21"/>
    <p:sldId id="721" r:id="rId22"/>
    <p:sldId id="742" r:id="rId23"/>
  </p:sldIdLst>
  <p:sldSz cx="12192000" cy="6858000"/>
  <p:notesSz cx="6858000" cy="91440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9" userDrawn="1">
          <p15:clr>
            <a:srgbClr val="A4A3A4"/>
          </p15:clr>
        </p15:guide>
        <p15:guide id="2" orient="horz" pos="2931" userDrawn="1">
          <p15:clr>
            <a:srgbClr val="A4A3A4"/>
          </p15:clr>
        </p15:guide>
        <p15:guide id="3" orient="horz" pos="2659" userDrawn="1">
          <p15:clr>
            <a:srgbClr val="A4A3A4"/>
          </p15:clr>
        </p15:guide>
        <p15:guide id="4" orient="horz" pos="3113" userDrawn="1">
          <p15:clr>
            <a:srgbClr val="A4A3A4"/>
          </p15:clr>
        </p15:guide>
        <p15:guide id="5" orient="horz" pos="3566" userDrawn="1">
          <p15:clr>
            <a:srgbClr val="A4A3A4"/>
          </p15:clr>
        </p15:guide>
        <p15:guide id="6" orient="horz" pos="3294" userDrawn="1">
          <p15:clr>
            <a:srgbClr val="A4A3A4"/>
          </p15:clr>
        </p15:guide>
        <p15:guide id="7" pos="7045" userDrawn="1">
          <p15:clr>
            <a:srgbClr val="A4A3A4"/>
          </p15:clr>
        </p15:guide>
        <p15:guide id="8" pos="1844" userDrawn="1">
          <p15:clr>
            <a:srgbClr val="A4A3A4"/>
          </p15:clr>
        </p15:guide>
        <p15:guide id="9" pos="2872" userDrawn="1">
          <p15:clr>
            <a:srgbClr val="A4A3A4"/>
          </p15:clr>
        </p15:guide>
        <p15:guide id="10" pos="2631" userDrawn="1">
          <p15:clr>
            <a:srgbClr val="A4A3A4"/>
          </p15:clr>
        </p15:guide>
        <p15:guide id="11" pos="3115" userDrawn="1">
          <p15:clr>
            <a:srgbClr val="A4A3A4"/>
          </p15:clr>
        </p15:guide>
        <p15:guide id="1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FFFFFF"/>
    <a:srgbClr val="000000"/>
    <a:srgbClr val="00ADCD"/>
    <a:srgbClr val="ED0010"/>
    <a:srgbClr val="005A6F"/>
    <a:srgbClr val="449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2" autoAdjust="0"/>
    <p:restoredTop sz="86323" autoAdjust="0"/>
  </p:normalViewPr>
  <p:slideViewPr>
    <p:cSldViewPr>
      <p:cViewPr varScale="1">
        <p:scale>
          <a:sx n="51" d="100"/>
          <a:sy n="51" d="100"/>
        </p:scale>
        <p:origin x="677" y="38"/>
      </p:cViewPr>
      <p:guideLst>
        <p:guide orient="horz" pos="799"/>
        <p:guide orient="horz" pos="2931"/>
        <p:guide orient="horz" pos="2659"/>
        <p:guide orient="horz" pos="3113"/>
        <p:guide orient="horz" pos="3566"/>
        <p:guide orient="horz" pos="3294"/>
        <p:guide pos="7045"/>
        <p:guide pos="1844"/>
        <p:guide pos="2872"/>
        <p:guide pos="2631"/>
        <p:guide pos="3115"/>
        <p:guide pos="3840"/>
      </p:guideLst>
    </p:cSldViewPr>
  </p:slideViewPr>
  <p:outlineViewPr>
    <p:cViewPr>
      <p:scale>
        <a:sx n="33" d="100"/>
        <a:sy n="33" d="100"/>
      </p:scale>
      <p:origin x="0" y="28848"/>
    </p:cViewPr>
    <p:sldLst>
      <p:sld r:id="rId1" collapse="1"/>
    </p:sldLst>
  </p:outlineViewPr>
  <p:notesTextViewPr>
    <p:cViewPr>
      <p:scale>
        <a:sx n="100" d="100"/>
        <a:sy n="100" d="100"/>
      </p:scale>
      <p:origin x="0" y="0"/>
    </p:cViewPr>
  </p:notesTextViewPr>
  <p:sorterViewPr>
    <p:cViewPr>
      <p:scale>
        <a:sx n="110" d="100"/>
        <a:sy n="110" d="100"/>
      </p:scale>
      <p:origin x="0" y="7146"/>
    </p:cViewPr>
  </p:sorterViewPr>
  <p:notesViewPr>
    <p:cSldViewPr>
      <p:cViewPr varScale="1">
        <p:scale>
          <a:sx n="66" d="100"/>
          <a:sy n="66" d="100"/>
        </p:scale>
        <p:origin x="-2820" y="-114"/>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19158C-1E2B-40DF-8AF0-F2F9CB6AA3CB}" type="doc">
      <dgm:prSet loTypeId="urn:microsoft.com/office/officeart/2005/8/layout/vList2" loCatId="list" qsTypeId="urn:microsoft.com/office/officeart/2005/8/quickstyle/simple2" qsCatId="simple" csTypeId="urn:microsoft.com/office/officeart/2005/8/colors/accent0_2" csCatId="mainScheme" phldr="1"/>
      <dgm:spPr/>
      <dgm:t>
        <a:bodyPr/>
        <a:lstStyle/>
        <a:p>
          <a:endParaRPr lang="nl-NL"/>
        </a:p>
      </dgm:t>
    </dgm:pt>
    <dgm:pt modelId="{248DE62B-565F-47AE-BFD5-C5DEF01B9EF8}">
      <dgm:prSet phldrT="[Text]" custT="1"/>
      <dgm:spPr/>
      <dgm:t>
        <a:bodyPr/>
        <a:lstStyle/>
        <a:p>
          <a:pPr algn="ctr"/>
          <a:r>
            <a:rPr lang="nl-NL" sz="6000" dirty="0" smtClean="0">
              <a:effectLst>
                <a:outerShdw blurRad="38100" dist="38100" dir="2700000" algn="tl">
                  <a:srgbClr val="000000">
                    <a:alpha val="43137"/>
                  </a:srgbClr>
                </a:outerShdw>
              </a:effectLst>
            </a:rPr>
            <a:t>Ik weet het ook niet</a:t>
          </a:r>
          <a:endParaRPr lang="nl-NL" sz="6000" dirty="0">
            <a:effectLst>
              <a:outerShdw blurRad="38100" dist="38100" dir="2700000" algn="tl">
                <a:srgbClr val="000000">
                  <a:alpha val="43137"/>
                </a:srgbClr>
              </a:outerShdw>
            </a:effectLst>
          </a:endParaRPr>
        </a:p>
      </dgm:t>
    </dgm:pt>
    <dgm:pt modelId="{3703D2BD-736C-433C-ABF3-F7A600DE6E8A}" type="parTrans" cxnId="{E85F5AEF-9FFE-4C9C-AB7B-42C0BB71C814}">
      <dgm:prSet/>
      <dgm:spPr/>
      <dgm:t>
        <a:bodyPr/>
        <a:lstStyle/>
        <a:p>
          <a:pPr algn="ctr"/>
          <a:endParaRPr lang="nl-NL">
            <a:effectLst>
              <a:outerShdw blurRad="38100" dist="38100" dir="2700000" algn="tl">
                <a:srgbClr val="000000">
                  <a:alpha val="43137"/>
                </a:srgbClr>
              </a:outerShdw>
            </a:effectLst>
          </a:endParaRPr>
        </a:p>
      </dgm:t>
    </dgm:pt>
    <dgm:pt modelId="{43BC45D9-7F06-4F41-8307-3D9B71C833C4}" type="sibTrans" cxnId="{E85F5AEF-9FFE-4C9C-AB7B-42C0BB71C814}">
      <dgm:prSet/>
      <dgm:spPr/>
      <dgm:t>
        <a:bodyPr/>
        <a:lstStyle/>
        <a:p>
          <a:pPr algn="ctr"/>
          <a:endParaRPr lang="nl-NL">
            <a:effectLst>
              <a:outerShdw blurRad="38100" dist="38100" dir="2700000" algn="tl">
                <a:srgbClr val="000000">
                  <a:alpha val="43137"/>
                </a:srgbClr>
              </a:outerShdw>
            </a:effectLst>
          </a:endParaRPr>
        </a:p>
      </dgm:t>
    </dgm:pt>
    <dgm:pt modelId="{AB063273-4157-4736-B999-4826685B2D46}" type="pres">
      <dgm:prSet presAssocID="{0319158C-1E2B-40DF-8AF0-F2F9CB6AA3CB}" presName="linear" presStyleCnt="0">
        <dgm:presLayoutVars>
          <dgm:animLvl val="lvl"/>
          <dgm:resizeHandles val="exact"/>
        </dgm:presLayoutVars>
      </dgm:prSet>
      <dgm:spPr/>
      <dgm:t>
        <a:bodyPr/>
        <a:lstStyle/>
        <a:p>
          <a:endParaRPr lang="en-GB"/>
        </a:p>
      </dgm:t>
    </dgm:pt>
    <dgm:pt modelId="{14FF4CC2-0619-44CF-9B4C-E201E6F41ACA}" type="pres">
      <dgm:prSet presAssocID="{248DE62B-565F-47AE-BFD5-C5DEF01B9EF8}" presName="parentText" presStyleLbl="node1" presStyleIdx="0" presStyleCnt="1" custLinFactNeighborX="-311" custLinFactNeighborY="-89314">
        <dgm:presLayoutVars>
          <dgm:chMax val="0"/>
          <dgm:bulletEnabled val="1"/>
        </dgm:presLayoutVars>
      </dgm:prSet>
      <dgm:spPr/>
      <dgm:t>
        <a:bodyPr/>
        <a:lstStyle/>
        <a:p>
          <a:endParaRPr lang="en-GB"/>
        </a:p>
      </dgm:t>
    </dgm:pt>
  </dgm:ptLst>
  <dgm:cxnLst>
    <dgm:cxn modelId="{D8386BBF-A375-4917-93DD-9901CD424C1C}" type="presOf" srcId="{0319158C-1E2B-40DF-8AF0-F2F9CB6AA3CB}" destId="{AB063273-4157-4736-B999-4826685B2D46}" srcOrd="0" destOrd="0" presId="urn:microsoft.com/office/officeart/2005/8/layout/vList2"/>
    <dgm:cxn modelId="{C96395FE-BF09-44E7-89E8-ED13A68B1B3F}" type="presOf" srcId="{248DE62B-565F-47AE-BFD5-C5DEF01B9EF8}" destId="{14FF4CC2-0619-44CF-9B4C-E201E6F41ACA}" srcOrd="0" destOrd="0" presId="urn:microsoft.com/office/officeart/2005/8/layout/vList2"/>
    <dgm:cxn modelId="{E85F5AEF-9FFE-4C9C-AB7B-42C0BB71C814}" srcId="{0319158C-1E2B-40DF-8AF0-F2F9CB6AA3CB}" destId="{248DE62B-565F-47AE-BFD5-C5DEF01B9EF8}" srcOrd="0" destOrd="0" parTransId="{3703D2BD-736C-433C-ABF3-F7A600DE6E8A}" sibTransId="{43BC45D9-7F06-4F41-8307-3D9B71C833C4}"/>
    <dgm:cxn modelId="{A353D209-1483-4864-81A1-B5F145672C6C}" type="presParOf" srcId="{AB063273-4157-4736-B999-4826685B2D46}" destId="{14FF4CC2-0619-44CF-9B4C-E201E6F41AC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5BB538-B340-4748-83C2-6FE269B05546}" type="doc">
      <dgm:prSet loTypeId="urn:microsoft.com/office/officeart/2005/8/layout/cycle5" loCatId="cycle" qsTypeId="urn:microsoft.com/office/officeart/2005/8/quickstyle/simple3" qsCatId="simple" csTypeId="urn:microsoft.com/office/officeart/2005/8/colors/accent3_4" csCatId="accent3" phldr="1"/>
      <dgm:spPr/>
      <dgm:t>
        <a:bodyPr/>
        <a:lstStyle/>
        <a:p>
          <a:endParaRPr lang="en-GB"/>
        </a:p>
      </dgm:t>
    </dgm:pt>
    <dgm:pt modelId="{5028916E-7A4E-4603-B5B1-14741F30717C}">
      <dgm:prSet phldrT="[Text]" custT="1"/>
      <dgm:spPr/>
      <dgm:t>
        <a:bodyPr/>
        <a:lstStyle/>
        <a:p>
          <a:r>
            <a:rPr lang="en-GB" sz="1800" dirty="0" err="1" smtClean="0"/>
            <a:t>Proberen</a:t>
          </a:r>
          <a:endParaRPr lang="en-GB" sz="1800" dirty="0"/>
        </a:p>
      </dgm:t>
    </dgm:pt>
    <dgm:pt modelId="{2174D033-AC22-4761-AF63-6A8DA523147A}" type="parTrans" cxnId="{15422DFC-AEEB-44C7-AE5E-27B0C31F2396}">
      <dgm:prSet/>
      <dgm:spPr/>
      <dgm:t>
        <a:bodyPr/>
        <a:lstStyle/>
        <a:p>
          <a:endParaRPr lang="en-GB" sz="1800"/>
        </a:p>
      </dgm:t>
    </dgm:pt>
    <dgm:pt modelId="{3CF68BAF-FFE1-4B56-BFFF-3EDF05217999}" type="sibTrans" cxnId="{15422DFC-AEEB-44C7-AE5E-27B0C31F2396}">
      <dgm:prSet/>
      <dgm:spPr/>
      <dgm:t>
        <a:bodyPr/>
        <a:lstStyle/>
        <a:p>
          <a:endParaRPr lang="en-GB" sz="1800"/>
        </a:p>
      </dgm:t>
    </dgm:pt>
    <dgm:pt modelId="{1C40CEC9-7180-4F59-B512-B4579BA1AE1A}">
      <dgm:prSet phldrT="[Text]" custT="1"/>
      <dgm:spPr/>
      <dgm:t>
        <a:bodyPr/>
        <a:lstStyle/>
        <a:p>
          <a:r>
            <a:rPr lang="en-GB" sz="1800" dirty="0" err="1" smtClean="0"/>
            <a:t>Ervaren</a:t>
          </a:r>
          <a:endParaRPr lang="en-GB" sz="1800" dirty="0"/>
        </a:p>
      </dgm:t>
    </dgm:pt>
    <dgm:pt modelId="{2B8E9C42-518A-413A-8B28-A4F4536CD7CC}" type="parTrans" cxnId="{E153DBFE-5799-430B-BB8A-487093F2DFEB}">
      <dgm:prSet/>
      <dgm:spPr/>
      <dgm:t>
        <a:bodyPr/>
        <a:lstStyle/>
        <a:p>
          <a:endParaRPr lang="en-GB" sz="1800"/>
        </a:p>
      </dgm:t>
    </dgm:pt>
    <dgm:pt modelId="{35C1036A-5D28-4368-AEF8-7019EFB1E638}" type="sibTrans" cxnId="{E153DBFE-5799-430B-BB8A-487093F2DFEB}">
      <dgm:prSet/>
      <dgm:spPr/>
      <dgm:t>
        <a:bodyPr/>
        <a:lstStyle/>
        <a:p>
          <a:endParaRPr lang="en-GB" sz="1800"/>
        </a:p>
      </dgm:t>
    </dgm:pt>
    <dgm:pt modelId="{3A495CC9-7563-442A-94D9-2F58F78A21D3}">
      <dgm:prSet phldrT="[Text]" custT="1"/>
      <dgm:spPr/>
      <dgm:t>
        <a:bodyPr/>
        <a:lstStyle/>
        <a:p>
          <a:r>
            <a:rPr lang="en-GB" sz="1800" dirty="0" err="1" smtClean="0"/>
            <a:t>Conceptuali-seren</a:t>
          </a:r>
          <a:r>
            <a:rPr lang="en-GB" sz="1800" dirty="0" smtClean="0"/>
            <a:t> </a:t>
          </a:r>
          <a:r>
            <a:rPr lang="en-GB" sz="1800" dirty="0" err="1" smtClean="0"/>
            <a:t>en</a:t>
          </a:r>
          <a:r>
            <a:rPr lang="en-GB" sz="1800" dirty="0" smtClean="0"/>
            <a:t> </a:t>
          </a:r>
          <a:r>
            <a:rPr lang="en-GB" sz="1800" dirty="0" err="1" smtClean="0"/>
            <a:t>bijstellen</a:t>
          </a:r>
          <a:endParaRPr lang="en-GB" sz="1800" dirty="0"/>
        </a:p>
      </dgm:t>
    </dgm:pt>
    <dgm:pt modelId="{64DC083A-2D80-41F2-BA86-BD7E50F0B334}" type="parTrans" cxnId="{B17DBDD6-FD34-482E-ADE0-DBD3607DCC55}">
      <dgm:prSet/>
      <dgm:spPr/>
      <dgm:t>
        <a:bodyPr/>
        <a:lstStyle/>
        <a:p>
          <a:endParaRPr lang="en-GB" sz="1800"/>
        </a:p>
      </dgm:t>
    </dgm:pt>
    <dgm:pt modelId="{08FEF771-D3A6-4B5D-A594-C83A37548FC4}" type="sibTrans" cxnId="{B17DBDD6-FD34-482E-ADE0-DBD3607DCC55}">
      <dgm:prSet/>
      <dgm:spPr/>
      <dgm:t>
        <a:bodyPr/>
        <a:lstStyle/>
        <a:p>
          <a:endParaRPr lang="en-GB" sz="1800"/>
        </a:p>
      </dgm:t>
    </dgm:pt>
    <dgm:pt modelId="{5979C268-CB50-4E33-BFC7-EAECB52863CA}">
      <dgm:prSet phldrT="[Text]" custT="1"/>
      <dgm:spPr/>
      <dgm:t>
        <a:bodyPr/>
        <a:lstStyle/>
        <a:p>
          <a:endParaRPr lang="en-GB" sz="1800" dirty="0" smtClean="0"/>
        </a:p>
        <a:p>
          <a:r>
            <a:rPr lang="en-GB" sz="1800" dirty="0" err="1" smtClean="0"/>
            <a:t>Observeren</a:t>
          </a:r>
          <a:r>
            <a:rPr lang="en-GB" sz="1800" dirty="0" smtClean="0"/>
            <a:t> </a:t>
          </a:r>
          <a:r>
            <a:rPr lang="en-GB" sz="1800" dirty="0" err="1" smtClean="0"/>
            <a:t>en</a:t>
          </a:r>
          <a:r>
            <a:rPr lang="en-GB" sz="1800" dirty="0" smtClean="0"/>
            <a:t> </a:t>
          </a:r>
          <a:r>
            <a:rPr lang="en-GB" sz="1800" dirty="0" err="1" smtClean="0"/>
            <a:t>reflecteren</a:t>
          </a:r>
          <a:endParaRPr lang="en-GB" sz="1800" dirty="0"/>
        </a:p>
      </dgm:t>
    </dgm:pt>
    <dgm:pt modelId="{D92049EC-58FF-471A-8A85-B98C29540E78}" type="parTrans" cxnId="{D630D3D3-7E95-41CB-B7C7-46563CC47966}">
      <dgm:prSet/>
      <dgm:spPr/>
      <dgm:t>
        <a:bodyPr/>
        <a:lstStyle/>
        <a:p>
          <a:endParaRPr lang="en-GB" sz="1800"/>
        </a:p>
      </dgm:t>
    </dgm:pt>
    <dgm:pt modelId="{051B66E5-C5C1-4F8E-9A2C-45BB04482EB2}" type="sibTrans" cxnId="{D630D3D3-7E95-41CB-B7C7-46563CC47966}">
      <dgm:prSet/>
      <dgm:spPr/>
      <dgm:t>
        <a:bodyPr/>
        <a:lstStyle/>
        <a:p>
          <a:endParaRPr lang="en-GB" sz="1800"/>
        </a:p>
      </dgm:t>
    </dgm:pt>
    <dgm:pt modelId="{53BF79C6-C3AA-4009-BDB3-984955C1FD42}" type="pres">
      <dgm:prSet presAssocID="{695BB538-B340-4748-83C2-6FE269B05546}" presName="cycle" presStyleCnt="0">
        <dgm:presLayoutVars>
          <dgm:dir/>
          <dgm:resizeHandles val="exact"/>
        </dgm:presLayoutVars>
      </dgm:prSet>
      <dgm:spPr/>
      <dgm:t>
        <a:bodyPr/>
        <a:lstStyle/>
        <a:p>
          <a:endParaRPr lang="nl-NL"/>
        </a:p>
      </dgm:t>
    </dgm:pt>
    <dgm:pt modelId="{05458584-26AB-4B3A-8E5D-45D7888D5EE3}" type="pres">
      <dgm:prSet presAssocID="{5028916E-7A4E-4603-B5B1-14741F30717C}" presName="node" presStyleLbl="node1" presStyleIdx="0" presStyleCnt="4">
        <dgm:presLayoutVars>
          <dgm:bulletEnabled val="1"/>
        </dgm:presLayoutVars>
      </dgm:prSet>
      <dgm:spPr/>
      <dgm:t>
        <a:bodyPr/>
        <a:lstStyle/>
        <a:p>
          <a:endParaRPr lang="en-GB"/>
        </a:p>
      </dgm:t>
    </dgm:pt>
    <dgm:pt modelId="{60B117AA-71CE-4C92-93DB-2927B8A4D6CE}" type="pres">
      <dgm:prSet presAssocID="{5028916E-7A4E-4603-B5B1-14741F30717C}" presName="spNode" presStyleCnt="0"/>
      <dgm:spPr/>
    </dgm:pt>
    <dgm:pt modelId="{524D0989-3193-44B3-A2DC-A13799812885}" type="pres">
      <dgm:prSet presAssocID="{3CF68BAF-FFE1-4B56-BFFF-3EDF05217999}" presName="sibTrans" presStyleLbl="sibTrans1D1" presStyleIdx="0" presStyleCnt="4"/>
      <dgm:spPr/>
      <dgm:t>
        <a:bodyPr/>
        <a:lstStyle/>
        <a:p>
          <a:endParaRPr lang="nl-NL"/>
        </a:p>
      </dgm:t>
    </dgm:pt>
    <dgm:pt modelId="{CD3D3069-61DB-447C-9D40-6EE66F40B075}" type="pres">
      <dgm:prSet presAssocID="{1C40CEC9-7180-4F59-B512-B4579BA1AE1A}" presName="node" presStyleLbl="node1" presStyleIdx="1" presStyleCnt="4">
        <dgm:presLayoutVars>
          <dgm:bulletEnabled val="1"/>
        </dgm:presLayoutVars>
      </dgm:prSet>
      <dgm:spPr/>
      <dgm:t>
        <a:bodyPr/>
        <a:lstStyle/>
        <a:p>
          <a:endParaRPr lang="en-GB"/>
        </a:p>
      </dgm:t>
    </dgm:pt>
    <dgm:pt modelId="{61067A83-EF11-4644-AC62-9D576C8353BC}" type="pres">
      <dgm:prSet presAssocID="{1C40CEC9-7180-4F59-B512-B4579BA1AE1A}" presName="spNode" presStyleCnt="0"/>
      <dgm:spPr/>
    </dgm:pt>
    <dgm:pt modelId="{6258E50D-D1D1-492A-87E6-A48AAE9D7C89}" type="pres">
      <dgm:prSet presAssocID="{35C1036A-5D28-4368-AEF8-7019EFB1E638}" presName="sibTrans" presStyleLbl="sibTrans1D1" presStyleIdx="1" presStyleCnt="4"/>
      <dgm:spPr/>
      <dgm:t>
        <a:bodyPr/>
        <a:lstStyle/>
        <a:p>
          <a:endParaRPr lang="nl-NL"/>
        </a:p>
      </dgm:t>
    </dgm:pt>
    <dgm:pt modelId="{AEB72330-ED7F-419A-B888-B326EC0815CA}" type="pres">
      <dgm:prSet presAssocID="{5979C268-CB50-4E33-BFC7-EAECB52863CA}" presName="node" presStyleLbl="node1" presStyleIdx="2" presStyleCnt="4">
        <dgm:presLayoutVars>
          <dgm:bulletEnabled val="1"/>
        </dgm:presLayoutVars>
      </dgm:prSet>
      <dgm:spPr/>
      <dgm:t>
        <a:bodyPr/>
        <a:lstStyle/>
        <a:p>
          <a:endParaRPr lang="en-GB"/>
        </a:p>
      </dgm:t>
    </dgm:pt>
    <dgm:pt modelId="{791D5C8A-487C-436D-92DF-B0CCFC7D2E1E}" type="pres">
      <dgm:prSet presAssocID="{5979C268-CB50-4E33-BFC7-EAECB52863CA}" presName="spNode" presStyleCnt="0"/>
      <dgm:spPr/>
    </dgm:pt>
    <dgm:pt modelId="{879CF4DD-A3E3-40F5-BA79-7D13886D8143}" type="pres">
      <dgm:prSet presAssocID="{051B66E5-C5C1-4F8E-9A2C-45BB04482EB2}" presName="sibTrans" presStyleLbl="sibTrans1D1" presStyleIdx="2" presStyleCnt="4"/>
      <dgm:spPr/>
      <dgm:t>
        <a:bodyPr/>
        <a:lstStyle/>
        <a:p>
          <a:endParaRPr lang="nl-NL"/>
        </a:p>
      </dgm:t>
    </dgm:pt>
    <dgm:pt modelId="{54F6405F-CC39-4668-A8E5-DF1800541225}" type="pres">
      <dgm:prSet presAssocID="{3A495CC9-7563-442A-94D9-2F58F78A21D3}" presName="node" presStyleLbl="node1" presStyleIdx="3" presStyleCnt="4">
        <dgm:presLayoutVars>
          <dgm:bulletEnabled val="1"/>
        </dgm:presLayoutVars>
      </dgm:prSet>
      <dgm:spPr/>
      <dgm:t>
        <a:bodyPr/>
        <a:lstStyle/>
        <a:p>
          <a:endParaRPr lang="nl-NL"/>
        </a:p>
      </dgm:t>
    </dgm:pt>
    <dgm:pt modelId="{8FAA838B-DC93-427F-B16D-08547383B193}" type="pres">
      <dgm:prSet presAssocID="{3A495CC9-7563-442A-94D9-2F58F78A21D3}" presName="spNode" presStyleCnt="0"/>
      <dgm:spPr/>
    </dgm:pt>
    <dgm:pt modelId="{CD65D51E-FDC5-4382-B456-7B5C83BF9917}" type="pres">
      <dgm:prSet presAssocID="{08FEF771-D3A6-4B5D-A594-C83A37548FC4}" presName="sibTrans" presStyleLbl="sibTrans1D1" presStyleIdx="3" presStyleCnt="4"/>
      <dgm:spPr/>
      <dgm:t>
        <a:bodyPr/>
        <a:lstStyle/>
        <a:p>
          <a:endParaRPr lang="nl-NL"/>
        </a:p>
      </dgm:t>
    </dgm:pt>
  </dgm:ptLst>
  <dgm:cxnLst>
    <dgm:cxn modelId="{15422DFC-AEEB-44C7-AE5E-27B0C31F2396}" srcId="{695BB538-B340-4748-83C2-6FE269B05546}" destId="{5028916E-7A4E-4603-B5B1-14741F30717C}" srcOrd="0" destOrd="0" parTransId="{2174D033-AC22-4761-AF63-6A8DA523147A}" sibTransId="{3CF68BAF-FFE1-4B56-BFFF-3EDF05217999}"/>
    <dgm:cxn modelId="{C1043152-41E2-4AFA-8BA2-A182F4D69133}" type="presOf" srcId="{1C40CEC9-7180-4F59-B512-B4579BA1AE1A}" destId="{CD3D3069-61DB-447C-9D40-6EE66F40B075}" srcOrd="0" destOrd="0" presId="urn:microsoft.com/office/officeart/2005/8/layout/cycle5"/>
    <dgm:cxn modelId="{55B3A04E-A5DB-4808-B3E3-C075B666A981}" type="presOf" srcId="{08FEF771-D3A6-4B5D-A594-C83A37548FC4}" destId="{CD65D51E-FDC5-4382-B456-7B5C83BF9917}" srcOrd="0" destOrd="0" presId="urn:microsoft.com/office/officeart/2005/8/layout/cycle5"/>
    <dgm:cxn modelId="{E5A16FDE-99FE-4D45-99BD-82E54E397E1B}" type="presOf" srcId="{695BB538-B340-4748-83C2-6FE269B05546}" destId="{53BF79C6-C3AA-4009-BDB3-984955C1FD42}" srcOrd="0" destOrd="0" presId="urn:microsoft.com/office/officeart/2005/8/layout/cycle5"/>
    <dgm:cxn modelId="{2EA99BC1-25E4-49B0-8D61-1C2CD3B65161}" type="presOf" srcId="{3A495CC9-7563-442A-94D9-2F58F78A21D3}" destId="{54F6405F-CC39-4668-A8E5-DF1800541225}" srcOrd="0" destOrd="0" presId="urn:microsoft.com/office/officeart/2005/8/layout/cycle5"/>
    <dgm:cxn modelId="{E153DBFE-5799-430B-BB8A-487093F2DFEB}" srcId="{695BB538-B340-4748-83C2-6FE269B05546}" destId="{1C40CEC9-7180-4F59-B512-B4579BA1AE1A}" srcOrd="1" destOrd="0" parTransId="{2B8E9C42-518A-413A-8B28-A4F4536CD7CC}" sibTransId="{35C1036A-5D28-4368-AEF8-7019EFB1E638}"/>
    <dgm:cxn modelId="{ED53ED59-1463-4939-ACA5-567B91DBCEE7}" type="presOf" srcId="{5028916E-7A4E-4603-B5B1-14741F30717C}" destId="{05458584-26AB-4B3A-8E5D-45D7888D5EE3}" srcOrd="0" destOrd="0" presId="urn:microsoft.com/office/officeart/2005/8/layout/cycle5"/>
    <dgm:cxn modelId="{3AEE1E21-FF80-48AF-BA5C-10521784F290}" type="presOf" srcId="{5979C268-CB50-4E33-BFC7-EAECB52863CA}" destId="{AEB72330-ED7F-419A-B888-B326EC0815CA}" srcOrd="0" destOrd="0" presId="urn:microsoft.com/office/officeart/2005/8/layout/cycle5"/>
    <dgm:cxn modelId="{73916233-4CA2-45BB-AA7B-96BBD4284914}" type="presOf" srcId="{35C1036A-5D28-4368-AEF8-7019EFB1E638}" destId="{6258E50D-D1D1-492A-87E6-A48AAE9D7C89}" srcOrd="0" destOrd="0" presId="urn:microsoft.com/office/officeart/2005/8/layout/cycle5"/>
    <dgm:cxn modelId="{D630D3D3-7E95-41CB-B7C7-46563CC47966}" srcId="{695BB538-B340-4748-83C2-6FE269B05546}" destId="{5979C268-CB50-4E33-BFC7-EAECB52863CA}" srcOrd="2" destOrd="0" parTransId="{D92049EC-58FF-471A-8A85-B98C29540E78}" sibTransId="{051B66E5-C5C1-4F8E-9A2C-45BB04482EB2}"/>
    <dgm:cxn modelId="{B17DBDD6-FD34-482E-ADE0-DBD3607DCC55}" srcId="{695BB538-B340-4748-83C2-6FE269B05546}" destId="{3A495CC9-7563-442A-94D9-2F58F78A21D3}" srcOrd="3" destOrd="0" parTransId="{64DC083A-2D80-41F2-BA86-BD7E50F0B334}" sibTransId="{08FEF771-D3A6-4B5D-A594-C83A37548FC4}"/>
    <dgm:cxn modelId="{CBE658EA-434A-482F-85D6-499E0E8CA66E}" type="presOf" srcId="{051B66E5-C5C1-4F8E-9A2C-45BB04482EB2}" destId="{879CF4DD-A3E3-40F5-BA79-7D13886D8143}" srcOrd="0" destOrd="0" presId="urn:microsoft.com/office/officeart/2005/8/layout/cycle5"/>
    <dgm:cxn modelId="{C70D0B38-754A-400B-8E46-12F8775E3347}" type="presOf" srcId="{3CF68BAF-FFE1-4B56-BFFF-3EDF05217999}" destId="{524D0989-3193-44B3-A2DC-A13799812885}" srcOrd="0" destOrd="0" presId="urn:microsoft.com/office/officeart/2005/8/layout/cycle5"/>
    <dgm:cxn modelId="{E565D985-27F3-4B8B-852D-0DA8C36E189A}" type="presParOf" srcId="{53BF79C6-C3AA-4009-BDB3-984955C1FD42}" destId="{05458584-26AB-4B3A-8E5D-45D7888D5EE3}" srcOrd="0" destOrd="0" presId="urn:microsoft.com/office/officeart/2005/8/layout/cycle5"/>
    <dgm:cxn modelId="{A5EC33BF-7264-411D-85C2-3DFCB5C88C26}" type="presParOf" srcId="{53BF79C6-C3AA-4009-BDB3-984955C1FD42}" destId="{60B117AA-71CE-4C92-93DB-2927B8A4D6CE}" srcOrd="1" destOrd="0" presId="urn:microsoft.com/office/officeart/2005/8/layout/cycle5"/>
    <dgm:cxn modelId="{C51C51D6-78EB-4593-89EA-1A548E8F2DCB}" type="presParOf" srcId="{53BF79C6-C3AA-4009-BDB3-984955C1FD42}" destId="{524D0989-3193-44B3-A2DC-A13799812885}" srcOrd="2" destOrd="0" presId="urn:microsoft.com/office/officeart/2005/8/layout/cycle5"/>
    <dgm:cxn modelId="{5C6FAF1D-43A7-4E51-8CD7-58E50A6703D6}" type="presParOf" srcId="{53BF79C6-C3AA-4009-BDB3-984955C1FD42}" destId="{CD3D3069-61DB-447C-9D40-6EE66F40B075}" srcOrd="3" destOrd="0" presId="urn:microsoft.com/office/officeart/2005/8/layout/cycle5"/>
    <dgm:cxn modelId="{24E1CA0A-8135-47D8-8D50-F708C32B7F17}" type="presParOf" srcId="{53BF79C6-C3AA-4009-BDB3-984955C1FD42}" destId="{61067A83-EF11-4644-AC62-9D576C8353BC}" srcOrd="4" destOrd="0" presId="urn:microsoft.com/office/officeart/2005/8/layout/cycle5"/>
    <dgm:cxn modelId="{8D5FCE95-8A8B-4178-9AC7-3ED331FB7448}" type="presParOf" srcId="{53BF79C6-C3AA-4009-BDB3-984955C1FD42}" destId="{6258E50D-D1D1-492A-87E6-A48AAE9D7C89}" srcOrd="5" destOrd="0" presId="urn:microsoft.com/office/officeart/2005/8/layout/cycle5"/>
    <dgm:cxn modelId="{4CE1F605-C17E-4A38-ADEF-66787BB7AB6D}" type="presParOf" srcId="{53BF79C6-C3AA-4009-BDB3-984955C1FD42}" destId="{AEB72330-ED7F-419A-B888-B326EC0815CA}" srcOrd="6" destOrd="0" presId="urn:microsoft.com/office/officeart/2005/8/layout/cycle5"/>
    <dgm:cxn modelId="{CFEF68E1-AC85-4ACB-9B93-BE232174B0A0}" type="presParOf" srcId="{53BF79C6-C3AA-4009-BDB3-984955C1FD42}" destId="{791D5C8A-487C-436D-92DF-B0CCFC7D2E1E}" srcOrd="7" destOrd="0" presId="urn:microsoft.com/office/officeart/2005/8/layout/cycle5"/>
    <dgm:cxn modelId="{EF131448-A104-47FD-8414-2783321AB124}" type="presParOf" srcId="{53BF79C6-C3AA-4009-BDB3-984955C1FD42}" destId="{879CF4DD-A3E3-40F5-BA79-7D13886D8143}" srcOrd="8" destOrd="0" presId="urn:microsoft.com/office/officeart/2005/8/layout/cycle5"/>
    <dgm:cxn modelId="{8400A0CE-D344-4070-A043-361AD242793F}" type="presParOf" srcId="{53BF79C6-C3AA-4009-BDB3-984955C1FD42}" destId="{54F6405F-CC39-4668-A8E5-DF1800541225}" srcOrd="9" destOrd="0" presId="urn:microsoft.com/office/officeart/2005/8/layout/cycle5"/>
    <dgm:cxn modelId="{D7A38AA0-2BB4-47D4-9D25-480085F4885F}" type="presParOf" srcId="{53BF79C6-C3AA-4009-BDB3-984955C1FD42}" destId="{8FAA838B-DC93-427F-B16D-08547383B193}" srcOrd="10" destOrd="0" presId="urn:microsoft.com/office/officeart/2005/8/layout/cycle5"/>
    <dgm:cxn modelId="{83B52F35-5241-4609-B944-3F0E435BC15C}" type="presParOf" srcId="{53BF79C6-C3AA-4009-BDB3-984955C1FD42}" destId="{CD65D51E-FDC5-4382-B456-7B5C83BF9917}"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F4CC2-0619-44CF-9B4C-E201E6F41ACA}">
      <dsp:nvSpPr>
        <dsp:cNvPr id="0" name=""/>
        <dsp:cNvSpPr/>
      </dsp:nvSpPr>
      <dsp:spPr>
        <a:xfrm>
          <a:off x="0" y="0"/>
          <a:ext cx="10509249" cy="1406924"/>
        </a:xfrm>
        <a:prstGeom prst="round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nl-NL" sz="6000" kern="1200" dirty="0" smtClean="0">
              <a:effectLst>
                <a:outerShdw blurRad="38100" dist="38100" dir="2700000" algn="tl">
                  <a:srgbClr val="000000">
                    <a:alpha val="43137"/>
                  </a:srgbClr>
                </a:outerShdw>
              </a:effectLst>
            </a:rPr>
            <a:t>Ik weet het ook niet</a:t>
          </a:r>
          <a:endParaRPr lang="nl-NL" sz="6000" kern="1200" dirty="0">
            <a:effectLst>
              <a:outerShdw blurRad="38100" dist="38100" dir="2700000" algn="tl">
                <a:srgbClr val="000000">
                  <a:alpha val="43137"/>
                </a:srgbClr>
              </a:outerShdw>
            </a:effectLst>
          </a:endParaRPr>
        </a:p>
      </dsp:txBody>
      <dsp:txXfrm>
        <a:off x="68680" y="68680"/>
        <a:ext cx="10371889" cy="12695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458584-26AB-4B3A-8E5D-45D7888D5EE3}">
      <dsp:nvSpPr>
        <dsp:cNvPr id="0" name=""/>
        <dsp:cNvSpPr/>
      </dsp:nvSpPr>
      <dsp:spPr>
        <a:xfrm>
          <a:off x="3026691" y="1686"/>
          <a:ext cx="1611116" cy="1047225"/>
        </a:xfrm>
        <a:prstGeom prst="roundRect">
          <a:avLst/>
        </a:prstGeom>
        <a:gradFill rotWithShape="0">
          <a:gsLst>
            <a:gs pos="0">
              <a:schemeClr val="accent3">
                <a:shade val="50000"/>
                <a:hueOff val="0"/>
                <a:satOff val="0"/>
                <a:lumOff val="0"/>
                <a:alphaOff val="0"/>
                <a:tint val="50000"/>
                <a:satMod val="300000"/>
              </a:schemeClr>
            </a:gs>
            <a:gs pos="35000">
              <a:schemeClr val="accent3">
                <a:shade val="50000"/>
                <a:hueOff val="0"/>
                <a:satOff val="0"/>
                <a:lumOff val="0"/>
                <a:alphaOff val="0"/>
                <a:tint val="37000"/>
                <a:satMod val="300000"/>
              </a:schemeClr>
            </a:gs>
            <a:gs pos="100000">
              <a:schemeClr val="accent3">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err="1" smtClean="0"/>
            <a:t>Proberen</a:t>
          </a:r>
          <a:endParaRPr lang="en-GB" sz="1800" kern="1200" dirty="0"/>
        </a:p>
      </dsp:txBody>
      <dsp:txXfrm>
        <a:off x="3077812" y="52807"/>
        <a:ext cx="1508874" cy="944983"/>
      </dsp:txXfrm>
    </dsp:sp>
    <dsp:sp modelId="{524D0989-3193-44B3-A2DC-A13799812885}">
      <dsp:nvSpPr>
        <dsp:cNvPr id="0" name=""/>
        <dsp:cNvSpPr/>
      </dsp:nvSpPr>
      <dsp:spPr>
        <a:xfrm>
          <a:off x="2102757" y="525298"/>
          <a:ext cx="3458985" cy="3458985"/>
        </a:xfrm>
        <a:custGeom>
          <a:avLst/>
          <a:gdLst/>
          <a:ahLst/>
          <a:cxnLst/>
          <a:rect l="0" t="0" r="0" b="0"/>
          <a:pathLst>
            <a:path>
              <a:moveTo>
                <a:pt x="2757264" y="338511"/>
              </a:moveTo>
              <a:arcTo wR="1729492" hR="1729492" stAng="18387603" swAng="1633036"/>
            </a:path>
          </a:pathLst>
        </a:custGeom>
        <a:noFill/>
        <a:ln w="9525" cap="flat" cmpd="sng" algn="ctr">
          <a:solidFill>
            <a:schemeClr val="accent3">
              <a:shade val="90000"/>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D3D3069-61DB-447C-9D40-6EE66F40B075}">
      <dsp:nvSpPr>
        <dsp:cNvPr id="0" name=""/>
        <dsp:cNvSpPr/>
      </dsp:nvSpPr>
      <dsp:spPr>
        <a:xfrm>
          <a:off x="4756184" y="1731178"/>
          <a:ext cx="1611116" cy="1047225"/>
        </a:xfrm>
        <a:prstGeom prst="roundRect">
          <a:avLst/>
        </a:prstGeom>
        <a:gradFill rotWithShape="0">
          <a:gsLst>
            <a:gs pos="0">
              <a:schemeClr val="accent3">
                <a:shade val="50000"/>
                <a:hueOff val="39430"/>
                <a:satOff val="13760"/>
                <a:lumOff val="16036"/>
                <a:alphaOff val="0"/>
                <a:tint val="50000"/>
                <a:satMod val="300000"/>
              </a:schemeClr>
            </a:gs>
            <a:gs pos="35000">
              <a:schemeClr val="accent3">
                <a:shade val="50000"/>
                <a:hueOff val="39430"/>
                <a:satOff val="13760"/>
                <a:lumOff val="16036"/>
                <a:alphaOff val="0"/>
                <a:tint val="37000"/>
                <a:satMod val="300000"/>
              </a:schemeClr>
            </a:gs>
            <a:gs pos="100000">
              <a:schemeClr val="accent3">
                <a:shade val="50000"/>
                <a:hueOff val="39430"/>
                <a:satOff val="13760"/>
                <a:lumOff val="1603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err="1" smtClean="0"/>
            <a:t>Ervaren</a:t>
          </a:r>
          <a:endParaRPr lang="en-GB" sz="1800" kern="1200" dirty="0"/>
        </a:p>
      </dsp:txBody>
      <dsp:txXfrm>
        <a:off x="4807305" y="1782299"/>
        <a:ext cx="1508874" cy="944983"/>
      </dsp:txXfrm>
    </dsp:sp>
    <dsp:sp modelId="{6258E50D-D1D1-492A-87E6-A48AAE9D7C89}">
      <dsp:nvSpPr>
        <dsp:cNvPr id="0" name=""/>
        <dsp:cNvSpPr/>
      </dsp:nvSpPr>
      <dsp:spPr>
        <a:xfrm>
          <a:off x="2102757" y="525298"/>
          <a:ext cx="3458985" cy="3458985"/>
        </a:xfrm>
        <a:custGeom>
          <a:avLst/>
          <a:gdLst/>
          <a:ahLst/>
          <a:cxnLst/>
          <a:rect l="0" t="0" r="0" b="0"/>
          <a:pathLst>
            <a:path>
              <a:moveTo>
                <a:pt x="3279655" y="2496394"/>
              </a:moveTo>
              <a:arcTo wR="1729492" hR="1729492" stAng="1579361" swAng="1633036"/>
            </a:path>
          </a:pathLst>
        </a:custGeom>
        <a:noFill/>
        <a:ln w="9525" cap="flat" cmpd="sng" algn="ctr">
          <a:solidFill>
            <a:schemeClr val="accent3">
              <a:shade val="90000"/>
              <a:hueOff val="42826"/>
              <a:satOff val="2548"/>
              <a:lumOff val="7919"/>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EB72330-ED7F-419A-B888-B326EC0815CA}">
      <dsp:nvSpPr>
        <dsp:cNvPr id="0" name=""/>
        <dsp:cNvSpPr/>
      </dsp:nvSpPr>
      <dsp:spPr>
        <a:xfrm>
          <a:off x="3026691" y="3460671"/>
          <a:ext cx="1611116" cy="1047225"/>
        </a:xfrm>
        <a:prstGeom prst="roundRect">
          <a:avLst/>
        </a:prstGeom>
        <a:gradFill rotWithShape="0">
          <a:gsLst>
            <a:gs pos="0">
              <a:schemeClr val="accent3">
                <a:shade val="50000"/>
                <a:hueOff val="78861"/>
                <a:satOff val="27521"/>
                <a:lumOff val="32072"/>
                <a:alphaOff val="0"/>
                <a:tint val="50000"/>
                <a:satMod val="300000"/>
              </a:schemeClr>
            </a:gs>
            <a:gs pos="35000">
              <a:schemeClr val="accent3">
                <a:shade val="50000"/>
                <a:hueOff val="78861"/>
                <a:satOff val="27521"/>
                <a:lumOff val="32072"/>
                <a:alphaOff val="0"/>
                <a:tint val="37000"/>
                <a:satMod val="300000"/>
              </a:schemeClr>
            </a:gs>
            <a:gs pos="100000">
              <a:schemeClr val="accent3">
                <a:shade val="50000"/>
                <a:hueOff val="78861"/>
                <a:satOff val="27521"/>
                <a:lumOff val="3207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n-GB" sz="1800" kern="1200" dirty="0" smtClean="0"/>
        </a:p>
        <a:p>
          <a:pPr lvl="0" algn="ctr" defTabSz="800100">
            <a:lnSpc>
              <a:spcPct val="90000"/>
            </a:lnSpc>
            <a:spcBef>
              <a:spcPct val="0"/>
            </a:spcBef>
            <a:spcAft>
              <a:spcPct val="35000"/>
            </a:spcAft>
          </a:pPr>
          <a:r>
            <a:rPr lang="en-GB" sz="1800" kern="1200" dirty="0" err="1" smtClean="0"/>
            <a:t>Observeren</a:t>
          </a:r>
          <a:r>
            <a:rPr lang="en-GB" sz="1800" kern="1200" dirty="0" smtClean="0"/>
            <a:t> </a:t>
          </a:r>
          <a:r>
            <a:rPr lang="en-GB" sz="1800" kern="1200" dirty="0" err="1" smtClean="0"/>
            <a:t>en</a:t>
          </a:r>
          <a:r>
            <a:rPr lang="en-GB" sz="1800" kern="1200" dirty="0" smtClean="0"/>
            <a:t> </a:t>
          </a:r>
          <a:r>
            <a:rPr lang="en-GB" sz="1800" kern="1200" dirty="0" err="1" smtClean="0"/>
            <a:t>reflecteren</a:t>
          </a:r>
          <a:endParaRPr lang="en-GB" sz="1800" kern="1200" dirty="0"/>
        </a:p>
      </dsp:txBody>
      <dsp:txXfrm>
        <a:off x="3077812" y="3511792"/>
        <a:ext cx="1508874" cy="944983"/>
      </dsp:txXfrm>
    </dsp:sp>
    <dsp:sp modelId="{879CF4DD-A3E3-40F5-BA79-7D13886D8143}">
      <dsp:nvSpPr>
        <dsp:cNvPr id="0" name=""/>
        <dsp:cNvSpPr/>
      </dsp:nvSpPr>
      <dsp:spPr>
        <a:xfrm>
          <a:off x="2102757" y="525298"/>
          <a:ext cx="3458985" cy="3458985"/>
        </a:xfrm>
        <a:custGeom>
          <a:avLst/>
          <a:gdLst/>
          <a:ahLst/>
          <a:cxnLst/>
          <a:rect l="0" t="0" r="0" b="0"/>
          <a:pathLst>
            <a:path>
              <a:moveTo>
                <a:pt x="701720" y="3120473"/>
              </a:moveTo>
              <a:arcTo wR="1729492" hR="1729492" stAng="7587603" swAng="1633036"/>
            </a:path>
          </a:pathLst>
        </a:custGeom>
        <a:noFill/>
        <a:ln w="9525" cap="flat" cmpd="sng" algn="ctr">
          <a:solidFill>
            <a:schemeClr val="accent3">
              <a:shade val="90000"/>
              <a:hueOff val="85651"/>
              <a:satOff val="5097"/>
              <a:lumOff val="15839"/>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4F6405F-CC39-4668-A8E5-DF1800541225}">
      <dsp:nvSpPr>
        <dsp:cNvPr id="0" name=""/>
        <dsp:cNvSpPr/>
      </dsp:nvSpPr>
      <dsp:spPr>
        <a:xfrm>
          <a:off x="1297199" y="1731178"/>
          <a:ext cx="1611116" cy="1047225"/>
        </a:xfrm>
        <a:prstGeom prst="roundRect">
          <a:avLst/>
        </a:prstGeom>
        <a:gradFill rotWithShape="0">
          <a:gsLst>
            <a:gs pos="0">
              <a:schemeClr val="accent3">
                <a:shade val="50000"/>
                <a:hueOff val="39430"/>
                <a:satOff val="13760"/>
                <a:lumOff val="16036"/>
                <a:alphaOff val="0"/>
                <a:tint val="50000"/>
                <a:satMod val="300000"/>
              </a:schemeClr>
            </a:gs>
            <a:gs pos="35000">
              <a:schemeClr val="accent3">
                <a:shade val="50000"/>
                <a:hueOff val="39430"/>
                <a:satOff val="13760"/>
                <a:lumOff val="16036"/>
                <a:alphaOff val="0"/>
                <a:tint val="37000"/>
                <a:satMod val="300000"/>
              </a:schemeClr>
            </a:gs>
            <a:gs pos="100000">
              <a:schemeClr val="accent3">
                <a:shade val="50000"/>
                <a:hueOff val="39430"/>
                <a:satOff val="13760"/>
                <a:lumOff val="1603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err="1" smtClean="0"/>
            <a:t>Conceptuali-seren</a:t>
          </a:r>
          <a:r>
            <a:rPr lang="en-GB" sz="1800" kern="1200" dirty="0" smtClean="0"/>
            <a:t> </a:t>
          </a:r>
          <a:r>
            <a:rPr lang="en-GB" sz="1800" kern="1200" dirty="0" err="1" smtClean="0"/>
            <a:t>en</a:t>
          </a:r>
          <a:r>
            <a:rPr lang="en-GB" sz="1800" kern="1200" dirty="0" smtClean="0"/>
            <a:t> </a:t>
          </a:r>
          <a:r>
            <a:rPr lang="en-GB" sz="1800" kern="1200" dirty="0" err="1" smtClean="0"/>
            <a:t>bijstellen</a:t>
          </a:r>
          <a:endParaRPr lang="en-GB" sz="1800" kern="1200" dirty="0"/>
        </a:p>
      </dsp:txBody>
      <dsp:txXfrm>
        <a:off x="1348320" y="1782299"/>
        <a:ext cx="1508874" cy="944983"/>
      </dsp:txXfrm>
    </dsp:sp>
    <dsp:sp modelId="{CD65D51E-FDC5-4382-B456-7B5C83BF9917}">
      <dsp:nvSpPr>
        <dsp:cNvPr id="0" name=""/>
        <dsp:cNvSpPr/>
      </dsp:nvSpPr>
      <dsp:spPr>
        <a:xfrm>
          <a:off x="2102757" y="525298"/>
          <a:ext cx="3458985" cy="3458985"/>
        </a:xfrm>
        <a:custGeom>
          <a:avLst/>
          <a:gdLst/>
          <a:ahLst/>
          <a:cxnLst/>
          <a:rect l="0" t="0" r="0" b="0"/>
          <a:pathLst>
            <a:path>
              <a:moveTo>
                <a:pt x="179329" y="962590"/>
              </a:moveTo>
              <a:arcTo wR="1729492" hR="1729492" stAng="12379361" swAng="1633036"/>
            </a:path>
          </a:pathLst>
        </a:custGeom>
        <a:noFill/>
        <a:ln w="9525" cap="flat" cmpd="sng" algn="ctr">
          <a:solidFill>
            <a:schemeClr val="accent3">
              <a:shade val="90000"/>
              <a:hueOff val="42826"/>
              <a:satOff val="2548"/>
              <a:lumOff val="7919"/>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dirty="0" smtClean="0"/>
              <a:t>Daan Andriessen</a:t>
            </a:r>
            <a:endParaRPr lang="en-US" dirty="0"/>
          </a:p>
        </p:txBody>
      </p:sp>
      <p:sp>
        <p:nvSpPr>
          <p:cNvPr id="512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en-US" dirty="0" smtClean="0"/>
              <a:t>14 </a:t>
            </a:r>
            <a:r>
              <a:rPr lang="en-US" dirty="0" err="1" smtClean="0"/>
              <a:t>mei</a:t>
            </a:r>
            <a:r>
              <a:rPr lang="en-US" dirty="0" smtClean="0"/>
              <a:t> 2014</a:t>
            </a:r>
            <a:endParaRPr lang="en-US" dirty="0"/>
          </a:p>
        </p:txBody>
      </p:sp>
      <p:sp>
        <p:nvSpPr>
          <p:cNvPr id="512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dirty="0" err="1" smtClean="0"/>
              <a:t>Hogeschool</a:t>
            </a:r>
            <a:r>
              <a:rPr lang="en-US" dirty="0" smtClean="0"/>
              <a:t> Utrecht</a:t>
            </a:r>
            <a:endParaRPr lang="en-US" dirty="0"/>
          </a:p>
        </p:txBody>
      </p:sp>
      <p:sp>
        <p:nvSpPr>
          <p:cNvPr id="512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D2B652-71C0-4EF7-816A-669E805B489F}" type="slidenum">
              <a:rPr lang="en-US"/>
              <a:pPr/>
              <a:t>‹nr.›</a:t>
            </a:fld>
            <a:endParaRPr lang="en-US"/>
          </a:p>
        </p:txBody>
      </p:sp>
    </p:spTree>
    <p:extLst>
      <p:ext uri="{BB962C8B-B14F-4D97-AF65-F5344CB8AC3E}">
        <p14:creationId xmlns:p14="http://schemas.microsoft.com/office/powerpoint/2010/main" val="641460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a:t>xxxxxxxxxxxxxxx</a:t>
            </a:r>
          </a:p>
        </p:txBody>
      </p:sp>
      <p:sp>
        <p:nvSpPr>
          <p:cNvPr id="501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899A6844-684D-4C82-B36F-A6009A65C239}" type="datetime1">
              <a:rPr lang="en-US"/>
              <a:pPr/>
              <a:t>3/27/2017</a:t>
            </a:fld>
            <a:endParaRPr lang="en-US"/>
          </a:p>
        </p:txBody>
      </p:sp>
      <p:sp>
        <p:nvSpPr>
          <p:cNvPr id="5018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a:t>xxxxxxxxxxxxx</a:t>
            </a:r>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C982541-F064-4AD8-B17A-E2C0366F414A}" type="slidenum">
              <a:rPr lang="en-US"/>
              <a:pPr/>
              <a:t>‹nr.›</a:t>
            </a:fld>
            <a:endParaRPr lang="en-US"/>
          </a:p>
        </p:txBody>
      </p:sp>
    </p:spTree>
    <p:extLst>
      <p:ext uri="{BB962C8B-B14F-4D97-AF65-F5344CB8AC3E}">
        <p14:creationId xmlns:p14="http://schemas.microsoft.com/office/powerpoint/2010/main" val="3635691018"/>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3/27/2017</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a:t>
            </a:fld>
            <a:endParaRPr lang="en-US"/>
          </a:p>
        </p:txBody>
      </p:sp>
    </p:spTree>
    <p:extLst>
      <p:ext uri="{BB962C8B-B14F-4D97-AF65-F5344CB8AC3E}">
        <p14:creationId xmlns:p14="http://schemas.microsoft.com/office/powerpoint/2010/main" val="3471162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3/27/2017</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9</a:t>
            </a:fld>
            <a:endParaRPr lang="en-US"/>
          </a:p>
        </p:txBody>
      </p:sp>
      <p:graphicFrame>
        <p:nvGraphicFramePr>
          <p:cNvPr id="8" name="Table 7"/>
          <p:cNvGraphicFramePr>
            <a:graphicFrameLocks noGrp="1"/>
          </p:cNvGraphicFramePr>
          <p:nvPr>
            <p:extLst/>
          </p:nvPr>
        </p:nvGraphicFramePr>
        <p:xfrm>
          <a:off x="832971" y="4719257"/>
          <a:ext cx="5223674" cy="4785079"/>
        </p:xfrm>
        <a:graphic>
          <a:graphicData uri="http://schemas.openxmlformats.org/drawingml/2006/table">
            <a:tbl>
              <a:tblPr firstRow="1" firstCol="1" bandRow="1">
                <a:tableStyleId>{5C22544A-7EE6-4342-B048-85BDC9FD1C3A}</a:tableStyleId>
              </a:tblPr>
              <a:tblGrid>
                <a:gridCol w="2992858">
                  <a:extLst>
                    <a:ext uri="{9D8B030D-6E8A-4147-A177-3AD203B41FA5}">
                      <a16:colId xmlns:a16="http://schemas.microsoft.com/office/drawing/2014/main" val="20000"/>
                    </a:ext>
                  </a:extLst>
                </a:gridCol>
                <a:gridCol w="2230816">
                  <a:extLst>
                    <a:ext uri="{9D8B030D-6E8A-4147-A177-3AD203B41FA5}">
                      <a16:colId xmlns:a16="http://schemas.microsoft.com/office/drawing/2014/main" val="20001"/>
                    </a:ext>
                  </a:extLst>
                </a:gridCol>
              </a:tblGrid>
              <a:tr h="4785079">
                <a:tc>
                  <a:txBody>
                    <a:bodyPr/>
                    <a:lstStyle/>
                    <a:p>
                      <a:pPr marL="0" lv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Meerdere keren de </a:t>
                      </a:r>
                      <a:r>
                        <a:rPr lang="nl-NL" sz="1500" b="0" kern="1200" dirty="0" err="1">
                          <a:solidFill>
                            <a:schemeClr val="tx1"/>
                          </a:solidFill>
                          <a:effectLst/>
                          <a:latin typeface="+mn-lt"/>
                          <a:ea typeface="+mn-ea"/>
                          <a:cs typeface="+mn-cs"/>
                        </a:rPr>
                        <a:t>onderzoekscyclus</a:t>
                      </a:r>
                      <a:r>
                        <a:rPr lang="nl-NL" sz="1500" b="0" kern="1200" dirty="0">
                          <a:solidFill>
                            <a:schemeClr val="tx1"/>
                          </a:solidFill>
                          <a:effectLst/>
                          <a:latin typeface="+mn-lt"/>
                          <a:ea typeface="+mn-ea"/>
                          <a:cs typeface="+mn-cs"/>
                        </a:rPr>
                        <a:t> doorlopen: telkens wanneer kennis nodig is om de juist handelingen te doen of beslissingen te nemen.</a:t>
                      </a:r>
                      <a:br>
                        <a:rPr lang="nl-NL" sz="1500" b="0" kern="1200" dirty="0">
                          <a:solidFill>
                            <a:schemeClr val="tx1"/>
                          </a:solidFill>
                          <a:effectLst/>
                          <a:latin typeface="+mn-lt"/>
                          <a:ea typeface="+mn-ea"/>
                          <a:cs typeface="+mn-cs"/>
                        </a:rPr>
                      </a:br>
                      <a:r>
                        <a:rPr lang="nl-NL" sz="1500" b="0" kern="1200" dirty="0">
                          <a:solidFill>
                            <a:schemeClr val="tx1"/>
                          </a:solidFill>
                          <a:effectLst/>
                          <a:latin typeface="+mn-lt"/>
                          <a:ea typeface="+mn-ea"/>
                          <a:cs typeface="+mn-cs"/>
                        </a:rPr>
                        <a:t>Is dit haalbaar? Is er dan geen gevaar dat het onderzoek algauw vervalt in eventjes uitzoeken? Of onzorgvuldigheid? Ik hoor ook wel eens zeggen dat veel onderzoek in het hbo daarom zo `plat is als een surfplank`. Zit de kwaliteit van hbo onderzoek in het meerdere keren een </a:t>
                      </a:r>
                      <a:r>
                        <a:rPr lang="nl-NL" sz="1500" b="0" kern="1200" dirty="0" err="1">
                          <a:solidFill>
                            <a:schemeClr val="tx1"/>
                          </a:solidFill>
                          <a:effectLst/>
                          <a:latin typeface="+mn-lt"/>
                          <a:ea typeface="+mn-ea"/>
                          <a:cs typeface="+mn-cs"/>
                        </a:rPr>
                        <a:t>onderzoekscyclus</a:t>
                      </a:r>
                      <a:r>
                        <a:rPr lang="nl-NL" sz="1500" b="0" kern="1200" dirty="0">
                          <a:solidFill>
                            <a:schemeClr val="tx1"/>
                          </a:solidFill>
                          <a:effectLst/>
                          <a:latin typeface="+mn-lt"/>
                          <a:ea typeface="+mn-ea"/>
                          <a:cs typeface="+mn-cs"/>
                        </a:rPr>
                        <a:t> oppervlakkig doorlopen, en zorgt de optelsom voor de kwaliteit,  en niet het zeer grondig doorlopen zoals vaak bij academisch onderzoek? En passen de methoden en technieken, en vooral de kwaliteitseisen die nu vaak vanuit het sociaal empirisch onderzoek aangeleerd worden, dan nog wel bij onderzoek in het hbo? Wat zijn de consequenties voor een curriculum?</a:t>
                      </a:r>
                      <a:endParaRPr lang="en-US" sz="1500" b="0" kern="1200" dirty="0">
                        <a:solidFill>
                          <a:schemeClr val="tx1"/>
                        </a:solidFill>
                        <a:effectLst/>
                        <a:latin typeface="+mn-lt"/>
                        <a:ea typeface="+mn-ea"/>
                        <a:cs typeface="+mn-cs"/>
                      </a:endParaRPr>
                    </a:p>
                  </a:txBody>
                  <a:tcPr marL="60338" marR="60338" marT="0" marB="0"/>
                </a:tc>
                <a:tc>
                  <a:txBody>
                    <a:bodyPr/>
                    <a:lstStyle/>
                    <a:p>
                      <a:pPr mar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Sheet van onderzoek in methodisch werken.</a:t>
                      </a:r>
                      <a:endParaRPr lang="en-US" sz="1500" b="0" kern="1200" dirty="0">
                        <a:solidFill>
                          <a:schemeClr val="tx1"/>
                        </a:solidFill>
                        <a:effectLst/>
                        <a:latin typeface="+mn-lt"/>
                        <a:ea typeface="+mn-ea"/>
                        <a:cs typeface="+mn-cs"/>
                      </a:endParaRPr>
                    </a:p>
                    <a:p>
                      <a:pPr mar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Je gaat grondige aanpakken inzetten bij de cruciale informatie / knellende eisen. Andere informatie kan meer op basis van uitzoeken.</a:t>
                      </a:r>
                      <a:endParaRPr lang="en-US" sz="1500" b="0" kern="1200" dirty="0">
                        <a:solidFill>
                          <a:schemeClr val="tx1"/>
                        </a:solidFill>
                        <a:effectLst/>
                        <a:latin typeface="+mn-lt"/>
                        <a:ea typeface="+mn-ea"/>
                        <a:cs typeface="+mn-cs"/>
                      </a:endParaRPr>
                    </a:p>
                    <a:p>
                      <a:pPr marL="0" indent="0" algn="l" rtl="0" fontAlgn="base">
                        <a:lnSpc>
                          <a:spcPct val="100000"/>
                        </a:lnSpc>
                        <a:spcBef>
                          <a:spcPct val="0"/>
                        </a:spcBef>
                        <a:spcAft>
                          <a:spcPts val="0"/>
                        </a:spcAft>
                        <a:buFont typeface="+mj-lt"/>
                        <a:buNone/>
                      </a:pPr>
                      <a:r>
                        <a:rPr lang="nl-NL" sz="1500" b="0" kern="1200" dirty="0">
                          <a:solidFill>
                            <a:schemeClr val="tx1"/>
                          </a:solidFill>
                          <a:effectLst/>
                          <a:latin typeface="+mn-lt"/>
                          <a:ea typeface="+mn-ea"/>
                          <a:cs typeface="+mn-cs"/>
                        </a:rPr>
                        <a:t>Wel moet je ergens in de toets de studenten een keergrondig door een cyclus laten lopen. Voorbeeld noemen van business plan SBRM</a:t>
                      </a:r>
                      <a:r>
                        <a:rPr lang="nl-NL" sz="1500" b="0" kern="1200" dirty="0" smtClean="0">
                          <a:solidFill>
                            <a:schemeClr val="tx1"/>
                          </a:solidFill>
                          <a:effectLst/>
                          <a:latin typeface="+mn-lt"/>
                          <a:ea typeface="+mn-ea"/>
                          <a:cs typeface="+mn-cs"/>
                        </a:rPr>
                        <a:t>.</a:t>
                      </a:r>
                      <a:endParaRPr lang="en-US" sz="1500" b="0" kern="1200" dirty="0">
                        <a:solidFill>
                          <a:schemeClr val="tx1"/>
                        </a:solidFill>
                        <a:effectLst/>
                        <a:latin typeface="+mn-lt"/>
                        <a:ea typeface="+mn-ea"/>
                        <a:cs typeface="+mn-cs"/>
                      </a:endParaRPr>
                    </a:p>
                  </a:txBody>
                  <a:tcPr marL="60338" marR="60338"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29231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0488" y="744538"/>
            <a:ext cx="6616700" cy="3722687"/>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3/27/2017</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14</a:t>
            </a:fld>
            <a:endParaRPr lang="en-US"/>
          </a:p>
        </p:txBody>
      </p:sp>
    </p:spTree>
    <p:extLst>
      <p:ext uri="{BB962C8B-B14F-4D97-AF65-F5344CB8AC3E}">
        <p14:creationId xmlns:p14="http://schemas.microsoft.com/office/powerpoint/2010/main" val="1980726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xxxxxxxxxxxxxxx</a:t>
            </a:r>
            <a:endParaRPr lang="en-US"/>
          </a:p>
        </p:txBody>
      </p:sp>
      <p:sp>
        <p:nvSpPr>
          <p:cNvPr id="5" name="Date Placeholder 4"/>
          <p:cNvSpPr>
            <a:spLocks noGrp="1"/>
          </p:cNvSpPr>
          <p:nvPr>
            <p:ph type="dt" idx="11"/>
          </p:nvPr>
        </p:nvSpPr>
        <p:spPr/>
        <p:txBody>
          <a:bodyPr/>
          <a:lstStyle/>
          <a:p>
            <a:fld id="{B828CF02-5012-4D28-87F6-A03BE81DCCF2}" type="datetime1">
              <a:rPr lang="en-US" smtClean="0"/>
              <a:t>3/27/2017</a:t>
            </a:fld>
            <a:endParaRPr lang="en-US"/>
          </a:p>
        </p:txBody>
      </p:sp>
      <p:sp>
        <p:nvSpPr>
          <p:cNvPr id="6" name="Footer Placeholder 5"/>
          <p:cNvSpPr>
            <a:spLocks noGrp="1"/>
          </p:cNvSpPr>
          <p:nvPr>
            <p:ph type="ftr" sz="quarter" idx="12"/>
          </p:nvPr>
        </p:nvSpPr>
        <p:spPr/>
        <p:txBody>
          <a:bodyPr/>
          <a:lstStyle/>
          <a:p>
            <a:r>
              <a:rPr lang="en-US" smtClean="0"/>
              <a:t>xxxxxxxxxxxxx</a:t>
            </a:r>
            <a:endParaRPr lang="en-US"/>
          </a:p>
        </p:txBody>
      </p:sp>
      <p:sp>
        <p:nvSpPr>
          <p:cNvPr id="7" name="Slide Number Placeholder 6"/>
          <p:cNvSpPr>
            <a:spLocks noGrp="1"/>
          </p:cNvSpPr>
          <p:nvPr>
            <p:ph type="sldNum" sz="quarter" idx="13"/>
          </p:nvPr>
        </p:nvSpPr>
        <p:spPr/>
        <p:txBody>
          <a:bodyPr/>
          <a:lstStyle/>
          <a:p>
            <a:fld id="{3C982541-F064-4AD8-B17A-E2C0366F414A}" type="slidenum">
              <a:rPr lang="en-US" smtClean="0"/>
              <a:pPr/>
              <a:t>19</a:t>
            </a:fld>
            <a:endParaRPr lang="en-US"/>
          </a:p>
        </p:txBody>
      </p:sp>
    </p:spTree>
    <p:extLst>
      <p:ext uri="{BB962C8B-B14F-4D97-AF65-F5344CB8AC3E}">
        <p14:creationId xmlns:p14="http://schemas.microsoft.com/office/powerpoint/2010/main" val="2495214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5656" name="Rectangle 56"/>
          <p:cNvSpPr>
            <a:spLocks noGrp="1" noChangeArrowheads="1"/>
          </p:cNvSpPr>
          <p:nvPr>
            <p:ph type="ctrTitle" sz="quarter"/>
          </p:nvPr>
        </p:nvSpPr>
        <p:spPr>
          <a:xfrm>
            <a:off x="2398184" y="2286000"/>
            <a:ext cx="8777816" cy="579438"/>
          </a:xfrm>
        </p:spPr>
        <p:txBody>
          <a:bodyPr anchor="t"/>
          <a:lstStyle>
            <a:lvl1pPr>
              <a:defRPr/>
            </a:lvl1pPr>
          </a:lstStyle>
          <a:p>
            <a:r>
              <a:rPr lang="en-US"/>
              <a:t>Klik om het opmaakprofiel te bewerken</a:t>
            </a:r>
          </a:p>
        </p:txBody>
      </p:sp>
      <p:sp>
        <p:nvSpPr>
          <p:cNvPr id="25657" name="Rectangle 57"/>
          <p:cNvSpPr>
            <a:spLocks noGrp="1" noChangeArrowheads="1"/>
          </p:cNvSpPr>
          <p:nvPr>
            <p:ph type="subTitle" sz="quarter" idx="1"/>
          </p:nvPr>
        </p:nvSpPr>
        <p:spPr>
          <a:xfrm>
            <a:off x="2398184" y="3886201"/>
            <a:ext cx="8777816" cy="338554"/>
          </a:xfrm>
        </p:spPr>
        <p:txBody>
          <a:bodyPr/>
          <a:lstStyle>
            <a:lvl1pPr marL="0" indent="0">
              <a:lnSpc>
                <a:spcPct val="80000"/>
              </a:lnSpc>
              <a:buFont typeface="Zapf Dingbats" charset="2"/>
              <a:buNone/>
              <a:defRPr sz="2000"/>
            </a:lvl1pPr>
          </a:lstStyle>
          <a:p>
            <a:r>
              <a:rPr lang="en-US"/>
              <a:t>Klik om het opmaakprofiel van de modelondertitel te bewerken</a:t>
            </a:r>
          </a:p>
        </p:txBody>
      </p:sp>
      <p:sp>
        <p:nvSpPr>
          <p:cNvPr id="25659" name="Rectangle 59"/>
          <p:cNvSpPr>
            <a:spLocks noGrp="1" noChangeArrowheads="1"/>
          </p:cNvSpPr>
          <p:nvPr>
            <p:ph type="dt" sz="quarter" idx="2"/>
          </p:nvPr>
        </p:nvSpPr>
        <p:spPr/>
        <p:txBody>
          <a:bodyPr/>
          <a:lstStyle>
            <a:lvl1pPr>
              <a:defRPr/>
            </a:lvl1pPr>
          </a:lstStyle>
          <a:p>
            <a:fld id="{6D15C709-B4B5-481B-8B9E-7CDECBDCEE3E}" type="datetime1">
              <a:rPr lang="en-US"/>
              <a:pPr/>
              <a:t>3/27/2017</a:t>
            </a:fld>
            <a:endParaRPr lang="en-US">
              <a:solidFill>
                <a:schemeClr val="tx1"/>
              </a:solidFill>
            </a:endParaRPr>
          </a:p>
        </p:txBody>
      </p:sp>
      <p:sp>
        <p:nvSpPr>
          <p:cNvPr id="25660" name="Rectangle 60"/>
          <p:cNvSpPr>
            <a:spLocks noGrp="1" noChangeArrowheads="1"/>
          </p:cNvSpPr>
          <p:nvPr>
            <p:ph type="sldNum" sz="quarter" idx="4"/>
          </p:nvPr>
        </p:nvSpPr>
        <p:spPr/>
        <p:txBody>
          <a:bodyPr/>
          <a:lstStyle>
            <a:lvl1pPr>
              <a:defRPr/>
            </a:lvl1pPr>
          </a:lstStyle>
          <a:p>
            <a:fld id="{43A870AF-068C-4C4C-912B-C69E9F9B685B}" type="slidenum">
              <a:rPr lang="en-US"/>
              <a:pPr/>
              <a:t>‹nr.›</a:t>
            </a:fld>
            <a:endParaRPr lang="en-US"/>
          </a:p>
        </p:txBody>
      </p:sp>
      <p:sp>
        <p:nvSpPr>
          <p:cNvPr id="25661" name="Rectangle 61"/>
          <p:cNvSpPr>
            <a:spLocks noGrp="1" noChangeArrowheads="1"/>
          </p:cNvSpPr>
          <p:nvPr>
            <p:ph type="ftr" sz="quarter" idx="3"/>
          </p:nvPr>
        </p:nvSpPr>
        <p:spPr/>
        <p:txBody>
          <a:bodyPr/>
          <a:lstStyle>
            <a:lvl1pPr>
              <a:defRPr/>
            </a:lvl1pPr>
          </a:lstStyle>
          <a:p>
            <a:r>
              <a:rPr lang="en-US"/>
              <a:t>HU powerpoint template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3055240" y="1762126"/>
            <a:ext cx="8470011" cy="222214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fld id="{FE03806A-8D86-4D0C-8DF6-F5F2C0B06F7D}" type="datetime1">
              <a:rPr lang="en-US"/>
              <a:pPr/>
              <a:t>3/27/2017</a:t>
            </a:fld>
            <a:endParaRPr lang="en-US" sz="1400">
              <a:solidFill>
                <a:schemeClr val="tx1"/>
              </a:solidFill>
            </a:endParaRPr>
          </a:p>
        </p:txBody>
      </p:sp>
      <p:sp>
        <p:nvSpPr>
          <p:cNvPr id="5" name="Tijdelijke aanduiding voor dianummer 4"/>
          <p:cNvSpPr>
            <a:spLocks noGrp="1"/>
          </p:cNvSpPr>
          <p:nvPr>
            <p:ph type="sldNum" sz="quarter" idx="11"/>
          </p:nvPr>
        </p:nvSpPr>
        <p:spPr/>
        <p:txBody>
          <a:bodyPr/>
          <a:lstStyle>
            <a:lvl1pPr>
              <a:defRPr/>
            </a:lvl1pPr>
          </a:lstStyle>
          <a:p>
            <a:fld id="{BF036AFC-80D3-4903-9161-E71F35B833B9}" type="slidenum">
              <a:rPr lang="en-US"/>
              <a:pPr/>
              <a:t>‹nr.›</a:t>
            </a:fld>
            <a:endParaRPr lang="en-US"/>
          </a:p>
        </p:txBody>
      </p:sp>
      <p:sp>
        <p:nvSpPr>
          <p:cNvPr id="6" name="Tijdelijke aanduiding voor voettekst 5"/>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98467" y="609600"/>
            <a:ext cx="1169551" cy="3779838"/>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5519013" y="609600"/>
            <a:ext cx="3176254" cy="3779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fld id="{30EEBB58-5C86-4F41-A68E-669DE10B0615}" type="datetime1">
              <a:rPr lang="en-US"/>
              <a:pPr/>
              <a:t>3/27/2017</a:t>
            </a:fld>
            <a:endParaRPr lang="en-US" sz="1400">
              <a:solidFill>
                <a:schemeClr val="tx1"/>
              </a:solidFill>
            </a:endParaRPr>
          </a:p>
        </p:txBody>
      </p:sp>
      <p:sp>
        <p:nvSpPr>
          <p:cNvPr id="5" name="Tijdelijke aanduiding voor dianummer 4"/>
          <p:cNvSpPr>
            <a:spLocks noGrp="1"/>
          </p:cNvSpPr>
          <p:nvPr>
            <p:ph type="sldNum" sz="quarter" idx="11"/>
          </p:nvPr>
        </p:nvSpPr>
        <p:spPr/>
        <p:txBody>
          <a:bodyPr/>
          <a:lstStyle>
            <a:lvl1pPr>
              <a:defRPr/>
            </a:lvl1pPr>
          </a:lstStyle>
          <a:p>
            <a:fld id="{E647BAB4-B6D9-408D-BC36-C5BFF082CCA6}" type="slidenum">
              <a:rPr lang="en-US"/>
              <a:pPr/>
              <a:t>‹nr.›</a:t>
            </a:fld>
            <a:endParaRPr lang="en-US"/>
          </a:p>
        </p:txBody>
      </p:sp>
      <p:sp>
        <p:nvSpPr>
          <p:cNvPr id="6" name="Tijdelijke aanduiding voor voettekst 5"/>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el, inhoud en tekst">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1016001" y="1762126"/>
            <a:ext cx="5151967"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6371167" y="1762126"/>
            <a:ext cx="5154084"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a:xfrm>
            <a:off x="1016000" y="6248400"/>
            <a:ext cx="1828800" cy="457200"/>
          </a:xfrm>
        </p:spPr>
        <p:txBody>
          <a:bodyPr/>
          <a:lstStyle>
            <a:lvl1pPr>
              <a:defRPr/>
            </a:lvl1pPr>
          </a:lstStyle>
          <a:p>
            <a:fld id="{ABAD440B-3720-4A7B-98EB-69F3181CF893}" type="datetime1">
              <a:rPr lang="en-US"/>
              <a:pPr/>
              <a:t>3/27/2017</a:t>
            </a:fld>
            <a:endParaRPr lang="en-US" sz="1400">
              <a:solidFill>
                <a:schemeClr val="tx1"/>
              </a:solidFill>
            </a:endParaRPr>
          </a:p>
        </p:txBody>
      </p:sp>
      <p:sp>
        <p:nvSpPr>
          <p:cNvPr id="6" name="Tijdelijke aanduiding voor dianummer 5"/>
          <p:cNvSpPr>
            <a:spLocks noGrp="1"/>
          </p:cNvSpPr>
          <p:nvPr>
            <p:ph type="sldNum" sz="quarter" idx="11"/>
          </p:nvPr>
        </p:nvSpPr>
        <p:spPr>
          <a:xfrm>
            <a:off x="8737600" y="6248400"/>
            <a:ext cx="2540000" cy="457200"/>
          </a:xfrm>
        </p:spPr>
        <p:txBody>
          <a:bodyPr/>
          <a:lstStyle>
            <a:lvl1pPr>
              <a:defRPr/>
            </a:lvl1pPr>
          </a:lstStyle>
          <a:p>
            <a:fld id="{7E4074F9-0052-4797-8325-E6CE4056EF78}" type="slidenum">
              <a:rPr lang="en-US"/>
              <a:pPr/>
              <a:t>‹nr.›</a:t>
            </a:fld>
            <a:endParaRPr lang="en-US"/>
          </a:p>
        </p:txBody>
      </p:sp>
      <p:sp>
        <p:nvSpPr>
          <p:cNvPr id="7" name="Tijdelijke aanduiding voor voettekst 6"/>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el, grafiek en tekst">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grafiek 2"/>
          <p:cNvSpPr>
            <a:spLocks noGrp="1"/>
          </p:cNvSpPr>
          <p:nvPr>
            <p:ph type="chart" sz="half" idx="1"/>
          </p:nvPr>
        </p:nvSpPr>
        <p:spPr>
          <a:xfrm>
            <a:off x="1016001" y="1762126"/>
            <a:ext cx="5151967" cy="523220"/>
          </a:xfrm>
        </p:spPr>
        <p:txBody>
          <a:bodyPr/>
          <a:lstStyle/>
          <a:p>
            <a:endParaRPr lang="en-US"/>
          </a:p>
        </p:txBody>
      </p:sp>
      <p:sp>
        <p:nvSpPr>
          <p:cNvPr id="4" name="Tijdelijke aanduiding voor tekst 3"/>
          <p:cNvSpPr>
            <a:spLocks noGrp="1"/>
          </p:cNvSpPr>
          <p:nvPr>
            <p:ph type="body" sz="half" idx="2"/>
          </p:nvPr>
        </p:nvSpPr>
        <p:spPr>
          <a:xfrm>
            <a:off x="6371167" y="1762126"/>
            <a:ext cx="5154084"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a:xfrm>
            <a:off x="1016000" y="6248400"/>
            <a:ext cx="1828800" cy="457200"/>
          </a:xfrm>
        </p:spPr>
        <p:txBody>
          <a:bodyPr/>
          <a:lstStyle>
            <a:lvl1pPr>
              <a:defRPr/>
            </a:lvl1pPr>
          </a:lstStyle>
          <a:p>
            <a:fld id="{4386D03E-2848-439E-B66F-1790BBE2B21D}" type="datetime1">
              <a:rPr lang="en-US"/>
              <a:pPr/>
              <a:t>3/27/2017</a:t>
            </a:fld>
            <a:endParaRPr lang="en-US" sz="1400">
              <a:solidFill>
                <a:schemeClr val="tx1"/>
              </a:solidFill>
            </a:endParaRPr>
          </a:p>
        </p:txBody>
      </p:sp>
      <p:sp>
        <p:nvSpPr>
          <p:cNvPr id="6" name="Tijdelijke aanduiding voor dianummer 5"/>
          <p:cNvSpPr>
            <a:spLocks noGrp="1"/>
          </p:cNvSpPr>
          <p:nvPr>
            <p:ph type="sldNum" sz="quarter" idx="11"/>
          </p:nvPr>
        </p:nvSpPr>
        <p:spPr>
          <a:xfrm>
            <a:off x="8737600" y="6248400"/>
            <a:ext cx="2540000" cy="457200"/>
          </a:xfrm>
        </p:spPr>
        <p:txBody>
          <a:bodyPr/>
          <a:lstStyle>
            <a:lvl1pPr>
              <a:defRPr/>
            </a:lvl1pPr>
          </a:lstStyle>
          <a:p>
            <a:fld id="{416D2276-9825-42AE-A9D7-9D175FE8E073}" type="slidenum">
              <a:rPr lang="en-US"/>
              <a:pPr/>
              <a:t>‹nr.›</a:t>
            </a:fld>
            <a:endParaRPr lang="en-US"/>
          </a:p>
        </p:txBody>
      </p:sp>
      <p:sp>
        <p:nvSpPr>
          <p:cNvPr id="7" name="Tijdelijke aanduiding voor voettekst 6"/>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el en diagram of organigram">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SmartArt 2"/>
          <p:cNvSpPr>
            <a:spLocks noGrp="1"/>
          </p:cNvSpPr>
          <p:nvPr>
            <p:ph type="dgm" idx="1"/>
          </p:nvPr>
        </p:nvSpPr>
        <p:spPr>
          <a:xfrm>
            <a:off x="1016000" y="1762126"/>
            <a:ext cx="10509251" cy="523220"/>
          </a:xfrm>
        </p:spPr>
        <p:txBody>
          <a:bodyPr/>
          <a:lstStyle/>
          <a:p>
            <a:endParaRPr lang="en-US"/>
          </a:p>
        </p:txBody>
      </p:sp>
      <p:sp>
        <p:nvSpPr>
          <p:cNvPr id="4" name="Tijdelijke aanduiding voor datum 3"/>
          <p:cNvSpPr>
            <a:spLocks noGrp="1"/>
          </p:cNvSpPr>
          <p:nvPr>
            <p:ph type="dt" sz="half" idx="10"/>
          </p:nvPr>
        </p:nvSpPr>
        <p:spPr>
          <a:xfrm>
            <a:off x="1016000" y="6248400"/>
            <a:ext cx="1828800" cy="457200"/>
          </a:xfrm>
        </p:spPr>
        <p:txBody>
          <a:bodyPr/>
          <a:lstStyle>
            <a:lvl1pPr>
              <a:defRPr/>
            </a:lvl1pPr>
          </a:lstStyle>
          <a:p>
            <a:fld id="{877567FD-9F32-4826-97DF-D0FDB52DEF86}" type="datetime1">
              <a:rPr lang="en-US"/>
              <a:pPr/>
              <a:t>3/27/2017</a:t>
            </a:fld>
            <a:endParaRPr lang="en-US" sz="1400">
              <a:solidFill>
                <a:schemeClr val="tx1"/>
              </a:solidFill>
            </a:endParaRPr>
          </a:p>
        </p:txBody>
      </p:sp>
      <p:sp>
        <p:nvSpPr>
          <p:cNvPr id="5" name="Tijdelijke aanduiding voor dianummer 4"/>
          <p:cNvSpPr>
            <a:spLocks noGrp="1"/>
          </p:cNvSpPr>
          <p:nvPr>
            <p:ph type="sldNum" sz="quarter" idx="11"/>
          </p:nvPr>
        </p:nvSpPr>
        <p:spPr>
          <a:xfrm>
            <a:off x="8737600" y="6248400"/>
            <a:ext cx="2540000" cy="457200"/>
          </a:xfrm>
        </p:spPr>
        <p:txBody>
          <a:bodyPr/>
          <a:lstStyle>
            <a:lvl1pPr>
              <a:defRPr/>
            </a:lvl1pPr>
          </a:lstStyle>
          <a:p>
            <a:fld id="{A3F7EE63-9F91-4B85-8B98-25D65BDF9C52}" type="slidenum">
              <a:rPr lang="en-US"/>
              <a:pPr/>
              <a:t>‹nr.›</a:t>
            </a:fld>
            <a:endParaRPr lang="en-US"/>
          </a:p>
        </p:txBody>
      </p:sp>
      <p:sp>
        <p:nvSpPr>
          <p:cNvPr id="6" name="Tijdelijke aanduiding voor voettekst 5"/>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tabel 2"/>
          <p:cNvSpPr>
            <a:spLocks noGrp="1"/>
          </p:cNvSpPr>
          <p:nvPr>
            <p:ph type="tbl" idx="1"/>
          </p:nvPr>
        </p:nvSpPr>
        <p:spPr>
          <a:xfrm>
            <a:off x="1016000" y="1762126"/>
            <a:ext cx="10509251" cy="523220"/>
          </a:xfrm>
        </p:spPr>
        <p:txBody>
          <a:bodyPr/>
          <a:lstStyle/>
          <a:p>
            <a:endParaRPr lang="en-US"/>
          </a:p>
        </p:txBody>
      </p:sp>
      <p:sp>
        <p:nvSpPr>
          <p:cNvPr id="4" name="Tijdelijke aanduiding voor datum 3"/>
          <p:cNvSpPr>
            <a:spLocks noGrp="1"/>
          </p:cNvSpPr>
          <p:nvPr>
            <p:ph type="dt" sz="half" idx="10"/>
          </p:nvPr>
        </p:nvSpPr>
        <p:spPr>
          <a:xfrm>
            <a:off x="1016000" y="6248400"/>
            <a:ext cx="1828800" cy="457200"/>
          </a:xfrm>
        </p:spPr>
        <p:txBody>
          <a:bodyPr/>
          <a:lstStyle>
            <a:lvl1pPr>
              <a:defRPr/>
            </a:lvl1pPr>
          </a:lstStyle>
          <a:p>
            <a:fld id="{3F607963-52FB-4148-8BC8-A161B714EB33}" type="datetime1">
              <a:rPr lang="en-US"/>
              <a:pPr/>
              <a:t>3/27/2017</a:t>
            </a:fld>
            <a:endParaRPr lang="en-US" sz="1400">
              <a:solidFill>
                <a:schemeClr val="tx1"/>
              </a:solidFill>
            </a:endParaRPr>
          </a:p>
        </p:txBody>
      </p:sp>
      <p:sp>
        <p:nvSpPr>
          <p:cNvPr id="5" name="Tijdelijke aanduiding voor dianummer 4"/>
          <p:cNvSpPr>
            <a:spLocks noGrp="1"/>
          </p:cNvSpPr>
          <p:nvPr>
            <p:ph type="sldNum" sz="quarter" idx="11"/>
          </p:nvPr>
        </p:nvSpPr>
        <p:spPr>
          <a:xfrm>
            <a:off x="8737600" y="6248400"/>
            <a:ext cx="2540000" cy="457200"/>
          </a:xfrm>
        </p:spPr>
        <p:txBody>
          <a:bodyPr/>
          <a:lstStyle>
            <a:lvl1pPr>
              <a:defRPr/>
            </a:lvl1pPr>
          </a:lstStyle>
          <a:p>
            <a:fld id="{CD260715-8519-478B-BE6D-390FF4F55BC3}" type="slidenum">
              <a:rPr lang="en-US"/>
              <a:pPr/>
              <a:t>‹nr.›</a:t>
            </a:fld>
            <a:endParaRPr lang="en-US"/>
          </a:p>
        </p:txBody>
      </p:sp>
      <p:sp>
        <p:nvSpPr>
          <p:cNvPr id="6" name="Tijdelijke aanduiding voor voettekst 5"/>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1117600" y="609600"/>
            <a:ext cx="8229600" cy="579438"/>
          </a:xfrm>
        </p:spPr>
        <p:txBody>
          <a:bodyPr/>
          <a:lstStyle/>
          <a:p>
            <a:r>
              <a:rPr lang="nl-NL" smtClean="0"/>
              <a:t>Klik om de stijl te bewerken</a:t>
            </a:r>
            <a:endParaRPr lang="en-US"/>
          </a:p>
        </p:txBody>
      </p:sp>
      <p:sp>
        <p:nvSpPr>
          <p:cNvPr id="3" name="Tijdelijke aanduiding voor tekst 2"/>
          <p:cNvSpPr>
            <a:spLocks noGrp="1"/>
          </p:cNvSpPr>
          <p:nvPr>
            <p:ph type="body" sz="half" idx="1"/>
          </p:nvPr>
        </p:nvSpPr>
        <p:spPr>
          <a:xfrm>
            <a:off x="1016001" y="1762126"/>
            <a:ext cx="5151967"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6371167" y="1762126"/>
            <a:ext cx="5154084" cy="265303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a:xfrm>
            <a:off x="1016000" y="6248400"/>
            <a:ext cx="1828800" cy="457200"/>
          </a:xfrm>
        </p:spPr>
        <p:txBody>
          <a:bodyPr/>
          <a:lstStyle>
            <a:lvl1pPr>
              <a:defRPr/>
            </a:lvl1pPr>
          </a:lstStyle>
          <a:p>
            <a:fld id="{1AB3D8FB-94DA-4736-8AB1-AE2CEBB8EBB7}" type="datetime1">
              <a:rPr lang="en-US"/>
              <a:pPr/>
              <a:t>3/27/2017</a:t>
            </a:fld>
            <a:endParaRPr lang="en-US" sz="1400">
              <a:solidFill>
                <a:schemeClr val="tx1"/>
              </a:solidFill>
            </a:endParaRPr>
          </a:p>
        </p:txBody>
      </p:sp>
      <p:sp>
        <p:nvSpPr>
          <p:cNvPr id="6" name="Tijdelijke aanduiding voor dianummer 5"/>
          <p:cNvSpPr>
            <a:spLocks noGrp="1"/>
          </p:cNvSpPr>
          <p:nvPr>
            <p:ph type="sldNum" sz="quarter" idx="11"/>
          </p:nvPr>
        </p:nvSpPr>
        <p:spPr>
          <a:xfrm>
            <a:off x="8737600" y="6248400"/>
            <a:ext cx="2540000" cy="457200"/>
          </a:xfrm>
        </p:spPr>
        <p:txBody>
          <a:bodyPr/>
          <a:lstStyle>
            <a:lvl1pPr>
              <a:defRPr/>
            </a:lvl1pPr>
          </a:lstStyle>
          <a:p>
            <a:fld id="{98415AE6-3F9F-4CE4-B0AA-724C755C89C5}" type="slidenum">
              <a:rPr lang="en-US"/>
              <a:pPr/>
              <a:t>‹nr.›</a:t>
            </a:fld>
            <a:endParaRPr lang="en-US"/>
          </a:p>
        </p:txBody>
      </p:sp>
      <p:sp>
        <p:nvSpPr>
          <p:cNvPr id="7" name="Tijdelijke aanduiding voor voettekst 6"/>
          <p:cNvSpPr>
            <a:spLocks noGrp="1"/>
          </p:cNvSpPr>
          <p:nvPr>
            <p:ph type="ftr" sz="quarter" idx="12"/>
          </p:nvPr>
        </p:nvSpPr>
        <p:spPr>
          <a:xfrm>
            <a:off x="4165600" y="6248400"/>
            <a:ext cx="3860800" cy="457200"/>
          </a:xfrm>
        </p:spPr>
        <p:txBody>
          <a:bodyPr/>
          <a:lstStyle>
            <a:lvl1pPr>
              <a:defRPr/>
            </a:lvl1pPr>
          </a:lstStyle>
          <a:p>
            <a:r>
              <a:rPr lang="en-US"/>
              <a:t>HU powerpoint template</a:t>
            </a:r>
            <a:endParaRPr lang="en-US" sz="140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el slide">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a:xfrm>
            <a:off x="5568000" y="4572001"/>
            <a:ext cx="6014400" cy="1235075"/>
          </a:xfrm>
          <a:prstGeom prst="rect">
            <a:avLst/>
          </a:prstGeom>
        </p:spPr>
        <p:txBody>
          <a:bodyPr lIns="0" bIns="0" anchor="b">
            <a:noAutofit/>
          </a:bodyPr>
          <a:lstStyle>
            <a:lvl1pPr>
              <a:defRPr sz="1600" b="0" i="0">
                <a:solidFill>
                  <a:schemeClr val="bg1"/>
                </a:solidFill>
                <a:latin typeface="Arial"/>
                <a:cs typeface="Arial"/>
              </a:defRPr>
            </a:lvl1pPr>
            <a:lvl2pPr>
              <a:defRPr sz="1600" b="0" i="0">
                <a:solidFill>
                  <a:schemeClr val="bg1"/>
                </a:solidFill>
                <a:latin typeface="Arial"/>
                <a:cs typeface="Arial"/>
              </a:defRPr>
            </a:lvl2pPr>
            <a:lvl3pPr>
              <a:defRPr sz="1600" b="0" i="0">
                <a:solidFill>
                  <a:schemeClr val="bg1"/>
                </a:solidFill>
                <a:latin typeface="Arial"/>
                <a:cs typeface="Arial"/>
              </a:defRPr>
            </a:lvl3pPr>
            <a:lvl4pPr>
              <a:defRPr sz="1600" b="0" i="0">
                <a:solidFill>
                  <a:schemeClr val="bg1"/>
                </a:solidFill>
                <a:latin typeface="Arial"/>
                <a:cs typeface="Arial"/>
              </a:defRPr>
            </a:lvl4pPr>
            <a:lvl5pPr>
              <a:defRPr sz="1600" b="0" i="0">
                <a:solidFill>
                  <a:schemeClr val="bg1"/>
                </a:solidFill>
                <a:latin typeface="Arial"/>
                <a:cs typeface="Arial"/>
              </a:defRPr>
            </a:lvl5pPr>
          </a:lstStyle>
          <a:p>
            <a:pPr lvl="0"/>
            <a:r>
              <a:rPr lang="nl-NL" smtClean="0"/>
              <a:t>Click to edit Master text styles</a:t>
            </a:r>
          </a:p>
          <a:p>
            <a:pPr lvl="1"/>
            <a:r>
              <a:rPr lang="nl-NL" smtClean="0"/>
              <a:t>Second level</a:t>
            </a:r>
          </a:p>
          <a:p>
            <a:pPr lvl="2"/>
            <a:r>
              <a:rPr lang="nl-NL" smtClean="0"/>
              <a:t>Third level</a:t>
            </a:r>
          </a:p>
        </p:txBody>
      </p:sp>
      <p:sp>
        <p:nvSpPr>
          <p:cNvPr id="3" name="Subtitle 2"/>
          <p:cNvSpPr>
            <a:spLocks noGrp="1"/>
          </p:cNvSpPr>
          <p:nvPr>
            <p:ph type="subTitle" idx="1"/>
          </p:nvPr>
        </p:nvSpPr>
        <p:spPr>
          <a:xfrm>
            <a:off x="3201600" y="3351600"/>
            <a:ext cx="8380800" cy="1220400"/>
          </a:xfrm>
          <a:prstGeom prst="rect">
            <a:avLst/>
          </a:prstGeom>
        </p:spPr>
        <p:txBody>
          <a:bodyPr>
            <a:noAutofit/>
          </a:bodyPr>
          <a:lstStyle>
            <a:lvl1pPr marL="0" indent="0" algn="l">
              <a:buNone/>
              <a:defRPr sz="3200" b="0" i="0" baseline="0">
                <a:solidFill>
                  <a:schemeClr val="bg1"/>
                </a:solidFill>
                <a:latin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Hoofdstuk">
    <p:spTree>
      <p:nvGrpSpPr>
        <p:cNvPr id="1" name=""/>
        <p:cNvGrpSpPr/>
        <p:nvPr/>
      </p:nvGrpSpPr>
      <p:grpSpPr>
        <a:xfrm>
          <a:off x="0" y="0"/>
          <a:ext cx="0" cy="0"/>
          <a:chOff x="0" y="0"/>
          <a:chExt cx="0" cy="0"/>
        </a:xfrm>
      </p:grpSpPr>
      <p:sp>
        <p:nvSpPr>
          <p:cNvPr id="2" name="Title 1"/>
          <p:cNvSpPr>
            <a:spLocks noGrp="1"/>
          </p:cNvSpPr>
          <p:nvPr>
            <p:ph type="title"/>
          </p:nvPr>
        </p:nvSpPr>
        <p:spPr>
          <a:xfrm>
            <a:off x="1440000" y="1870069"/>
            <a:ext cx="10286400" cy="646331"/>
          </a:xfrm>
        </p:spPr>
        <p:txBody>
          <a:bodyPr/>
          <a:lstStyle>
            <a:lvl1pPr marL="0" indent="0">
              <a:defRPr sz="3600" baseline="0">
                <a:solidFill>
                  <a:schemeClr val="bg1"/>
                </a:solidFill>
              </a:defRPr>
            </a:lvl1pPr>
          </a:lstStyle>
          <a:p>
            <a:r>
              <a:rPr lang="nl-NL" dirty="0" smtClean="0"/>
              <a:t>Click to </a:t>
            </a:r>
            <a:r>
              <a:rPr lang="nl-NL" dirty="0" err="1" smtClean="0"/>
              <a:t>edit</a:t>
            </a:r>
            <a:r>
              <a:rPr lang="nl-NL" dirty="0" smtClean="0"/>
              <a:t> </a:t>
            </a:r>
            <a:r>
              <a:rPr lang="nl-NL" dirty="0" err="1" smtClean="0"/>
              <a:t>Master</a:t>
            </a:r>
            <a:r>
              <a:rPr lang="nl-NL" dirty="0" smtClean="0"/>
              <a:t> </a:t>
            </a:r>
            <a:r>
              <a:rPr lang="nl-NL" dirty="0" err="1" smtClean="0"/>
              <a:t>title</a:t>
            </a:r>
            <a:r>
              <a:rPr lang="nl-NL" dirty="0" smtClean="0"/>
              <a:t> </a:t>
            </a:r>
            <a:r>
              <a:rPr lang="nl-NL" dirty="0" err="1" smtClean="0"/>
              <a:t>style</a:t>
            </a:r>
            <a:endParaRPr lang="en-US" dirty="0"/>
          </a:p>
        </p:txBody>
      </p:sp>
      <p:sp>
        <p:nvSpPr>
          <p:cNvPr id="8" name="Text Placeholder 7"/>
          <p:cNvSpPr>
            <a:spLocks noGrp="1"/>
          </p:cNvSpPr>
          <p:nvPr>
            <p:ph type="body" sz="quarter" idx="13"/>
          </p:nvPr>
        </p:nvSpPr>
        <p:spPr>
          <a:xfrm>
            <a:off x="1886400" y="2610002"/>
            <a:ext cx="9926400" cy="3181199"/>
          </a:xfrm>
          <a:prstGeom prst="rect">
            <a:avLst/>
          </a:prstGeom>
        </p:spPr>
        <p:txBody>
          <a:bodyPr>
            <a:normAutofit/>
          </a:bodyPr>
          <a:lstStyle>
            <a:lvl2pPr marL="0" indent="0">
              <a:defRPr sz="3200" baseline="0">
                <a:solidFill>
                  <a:schemeClr val="bg1"/>
                </a:solidFill>
              </a:defRPr>
            </a:lvl2pPr>
          </a:lstStyle>
          <a:p>
            <a:pPr lvl="1"/>
            <a:r>
              <a:rPr lang="nl-NL" dirty="0" smtClean="0"/>
              <a:t>Click to </a:t>
            </a:r>
            <a:r>
              <a:rPr lang="nl-NL" dirty="0" err="1" smtClean="0"/>
              <a:t>edit</a:t>
            </a:r>
            <a:r>
              <a:rPr lang="nl-NL" dirty="0" smtClean="0"/>
              <a:t> </a:t>
            </a:r>
            <a:r>
              <a:rPr lang="nl-NL" dirty="0" err="1" smtClean="0"/>
              <a:t>Master</a:t>
            </a:r>
            <a:r>
              <a:rPr lang="nl-NL" dirty="0" smtClean="0"/>
              <a:t> </a:t>
            </a:r>
            <a:r>
              <a:rPr lang="nl-NL" dirty="0" err="1" smtClean="0"/>
              <a:t>text</a:t>
            </a:r>
            <a:r>
              <a:rPr lang="nl-NL" dirty="0" smtClean="0"/>
              <a:t> </a:t>
            </a:r>
            <a:r>
              <a:rPr lang="nl-NL" dirty="0" err="1" smtClean="0"/>
              <a:t>styles</a:t>
            </a:r>
            <a:endParaRPr lang="nl-NL" dirty="0" smtClean="0"/>
          </a:p>
        </p:txBody>
      </p:sp>
      <p:sp>
        <p:nvSpPr>
          <p:cNvPr id="10" name="Slide Number Placeholder 5"/>
          <p:cNvSpPr>
            <a:spLocks noGrp="1"/>
          </p:cNvSpPr>
          <p:nvPr>
            <p:ph type="sldNum" sz="quarter" idx="14"/>
          </p:nvPr>
        </p:nvSpPr>
        <p:spPr/>
        <p:txBody>
          <a:bodyPr/>
          <a:lstStyle>
            <a:lvl1pPr>
              <a:defRPr>
                <a:solidFill>
                  <a:schemeClr val="bg1"/>
                </a:solidFill>
              </a:defRPr>
            </a:lvl1pPr>
          </a:lstStyle>
          <a:p>
            <a:pPr>
              <a:defRPr/>
            </a:pPr>
            <a:fld id="{67BB5746-2804-4C46-BFE1-7EAF2B227B8F}" type="slidenum">
              <a:rPr lang="en-US"/>
              <a:pPr>
                <a:defRPr/>
              </a:pPr>
              <a:t>‹nr.›</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a:xfrm>
            <a:off x="1016000" y="1762125"/>
            <a:ext cx="10509251" cy="2049792"/>
          </a:xfrm>
        </p:spPr>
        <p:txBody>
          <a:bodyPr/>
          <a:lstStyle>
            <a:lvl1pPr>
              <a:defRPr sz="2400"/>
            </a:lvl1pPr>
            <a:lvl2pPr>
              <a:defRPr sz="2400"/>
            </a:lvl2pPr>
            <a:lvl3pPr>
              <a:defRPr sz="2000"/>
            </a:lvl3pPr>
            <a:lvl4pPr>
              <a:defRPr sz="2000"/>
            </a:lvl4pPr>
            <a:lvl5pPr>
              <a:defRPr sz="18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en-US" dirty="0"/>
          </a:p>
        </p:txBody>
      </p:sp>
      <p:sp>
        <p:nvSpPr>
          <p:cNvPr id="4" name="Tijdelijke aanduiding voor datum 3"/>
          <p:cNvSpPr>
            <a:spLocks noGrp="1"/>
          </p:cNvSpPr>
          <p:nvPr>
            <p:ph type="dt" sz="half" idx="10"/>
          </p:nvPr>
        </p:nvSpPr>
        <p:spPr/>
        <p:txBody>
          <a:bodyPr/>
          <a:lstStyle>
            <a:lvl1pPr>
              <a:defRPr/>
            </a:lvl1pPr>
          </a:lstStyle>
          <a:p>
            <a:fld id="{239D9C4F-425A-4354-BEE2-600AEA543FA5}" type="datetime1">
              <a:rPr lang="en-US"/>
              <a:pPr/>
              <a:t>3/27/2017</a:t>
            </a:fld>
            <a:endParaRPr lang="en-US" sz="1400">
              <a:solidFill>
                <a:schemeClr val="tx1"/>
              </a:solidFill>
            </a:endParaRPr>
          </a:p>
        </p:txBody>
      </p:sp>
      <p:sp>
        <p:nvSpPr>
          <p:cNvPr id="5" name="Tijdelijke aanduiding voor dianummer 4"/>
          <p:cNvSpPr>
            <a:spLocks noGrp="1"/>
          </p:cNvSpPr>
          <p:nvPr>
            <p:ph type="sldNum" sz="quarter" idx="11"/>
          </p:nvPr>
        </p:nvSpPr>
        <p:spPr/>
        <p:txBody>
          <a:bodyPr/>
          <a:lstStyle>
            <a:lvl1pPr>
              <a:defRPr/>
            </a:lvl1pPr>
          </a:lstStyle>
          <a:p>
            <a:fld id="{47674635-06A2-4DD4-9800-CC8105869400}" type="slidenum">
              <a:rPr lang="en-US"/>
              <a:pPr/>
              <a:t>‹nr.›</a:t>
            </a:fld>
            <a:endParaRPr lang="en-US"/>
          </a:p>
        </p:txBody>
      </p:sp>
      <p:sp>
        <p:nvSpPr>
          <p:cNvPr id="6" name="Tijdelijke aanduiding voor voettekst 5"/>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3777060"/>
            <a:ext cx="10363200" cy="584775"/>
          </a:xfrm>
        </p:spPr>
        <p:txBody>
          <a:bodyPr anchor="t"/>
          <a:lstStyle>
            <a:lvl1pPr algn="l">
              <a:defRPr sz="3200" b="1" cap="none"/>
            </a:lvl1pPr>
          </a:lstStyle>
          <a:p>
            <a:r>
              <a:rPr lang="nl-NL" dirty="0" smtClean="0"/>
              <a:t>Klik om de stijl te bewerken</a:t>
            </a:r>
            <a:endParaRPr lang="en-US" dirty="0"/>
          </a:p>
        </p:txBody>
      </p:sp>
      <p:sp>
        <p:nvSpPr>
          <p:cNvPr id="3" name="Tijdelijke aanduiding voor tekst 2"/>
          <p:cNvSpPr>
            <a:spLocks noGrp="1"/>
          </p:cNvSpPr>
          <p:nvPr>
            <p:ph type="body" idx="1"/>
          </p:nvPr>
        </p:nvSpPr>
        <p:spPr>
          <a:xfrm>
            <a:off x="963084" y="337695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D25C7CB1-CE24-4733-BC6D-5251698EC3CF}" type="datetime1">
              <a:rPr lang="en-US"/>
              <a:pPr/>
              <a:t>3/27/2017</a:t>
            </a:fld>
            <a:endParaRPr lang="en-US" sz="1400">
              <a:solidFill>
                <a:schemeClr val="tx1"/>
              </a:solidFill>
            </a:endParaRPr>
          </a:p>
        </p:txBody>
      </p:sp>
      <p:sp>
        <p:nvSpPr>
          <p:cNvPr id="5" name="Tijdelijke aanduiding voor dianummer 4"/>
          <p:cNvSpPr>
            <a:spLocks noGrp="1"/>
          </p:cNvSpPr>
          <p:nvPr>
            <p:ph type="sldNum" sz="quarter" idx="11"/>
          </p:nvPr>
        </p:nvSpPr>
        <p:spPr/>
        <p:txBody>
          <a:bodyPr/>
          <a:lstStyle>
            <a:lvl1pPr>
              <a:defRPr/>
            </a:lvl1pPr>
          </a:lstStyle>
          <a:p>
            <a:fld id="{135200FC-4D2C-4F7D-A9AF-E5AC4D727749}" type="slidenum">
              <a:rPr lang="en-US"/>
              <a:pPr/>
              <a:t>‹nr.›</a:t>
            </a:fld>
            <a:endParaRPr lang="en-US"/>
          </a:p>
        </p:txBody>
      </p:sp>
      <p:sp>
        <p:nvSpPr>
          <p:cNvPr id="6" name="Tijdelijke aanduiding voor voettekst 5"/>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1016001" y="1762126"/>
            <a:ext cx="5151967"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6371167" y="1762126"/>
            <a:ext cx="5154084"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lvl1pPr>
              <a:defRPr/>
            </a:lvl1pPr>
          </a:lstStyle>
          <a:p>
            <a:fld id="{C0471303-336C-4688-9001-329D254F7D07}" type="datetime1">
              <a:rPr lang="en-US"/>
              <a:pPr/>
              <a:t>3/27/2017</a:t>
            </a:fld>
            <a:endParaRPr lang="en-US" sz="1400">
              <a:solidFill>
                <a:schemeClr val="tx1"/>
              </a:solidFill>
            </a:endParaRPr>
          </a:p>
        </p:txBody>
      </p:sp>
      <p:sp>
        <p:nvSpPr>
          <p:cNvPr id="6" name="Tijdelijke aanduiding voor dianummer 5"/>
          <p:cNvSpPr>
            <a:spLocks noGrp="1"/>
          </p:cNvSpPr>
          <p:nvPr>
            <p:ph type="sldNum" sz="quarter" idx="11"/>
          </p:nvPr>
        </p:nvSpPr>
        <p:spPr/>
        <p:txBody>
          <a:bodyPr/>
          <a:lstStyle>
            <a:lvl1pPr>
              <a:defRPr/>
            </a:lvl1pPr>
          </a:lstStyle>
          <a:p>
            <a:fld id="{30B5C846-0E00-41AB-9682-523AA1DBC057}" type="slidenum">
              <a:rPr lang="en-US"/>
              <a:pPr/>
              <a:t>‹nr.›</a:t>
            </a:fld>
            <a:endParaRPr lang="en-US"/>
          </a:p>
        </p:txBody>
      </p:sp>
      <p:sp>
        <p:nvSpPr>
          <p:cNvPr id="7" name="Tijdelijke aanduiding voor voettekst 6"/>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832863"/>
            <a:ext cx="10972800" cy="584775"/>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609600" y="1343878"/>
            <a:ext cx="5386917" cy="8309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21236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6193368" y="1343878"/>
            <a:ext cx="5389033" cy="8309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21236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lvl1pPr>
              <a:defRPr/>
            </a:lvl1pPr>
          </a:lstStyle>
          <a:p>
            <a:fld id="{0F025838-667F-4B56-B4A3-08AE78748FC7}" type="datetime1">
              <a:rPr lang="en-US"/>
              <a:pPr/>
              <a:t>3/27/2017</a:t>
            </a:fld>
            <a:endParaRPr lang="en-US" sz="1400">
              <a:solidFill>
                <a:schemeClr val="tx1"/>
              </a:solidFill>
            </a:endParaRPr>
          </a:p>
        </p:txBody>
      </p:sp>
      <p:sp>
        <p:nvSpPr>
          <p:cNvPr id="8" name="Tijdelijke aanduiding voor dianummer 7"/>
          <p:cNvSpPr>
            <a:spLocks noGrp="1"/>
          </p:cNvSpPr>
          <p:nvPr>
            <p:ph type="sldNum" sz="quarter" idx="11"/>
          </p:nvPr>
        </p:nvSpPr>
        <p:spPr/>
        <p:txBody>
          <a:bodyPr/>
          <a:lstStyle>
            <a:lvl1pPr>
              <a:defRPr/>
            </a:lvl1pPr>
          </a:lstStyle>
          <a:p>
            <a:fld id="{0F63F463-6421-4A98-B72D-B4B83EFEACEF}" type="slidenum">
              <a:rPr lang="en-US"/>
              <a:pPr/>
              <a:t>‹nr.›</a:t>
            </a:fld>
            <a:endParaRPr lang="en-US"/>
          </a:p>
        </p:txBody>
      </p:sp>
      <p:sp>
        <p:nvSpPr>
          <p:cNvPr id="9" name="Tijdelijke aanduiding voor voettekst 8"/>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lvl1pPr>
              <a:defRPr/>
            </a:lvl1pPr>
          </a:lstStyle>
          <a:p>
            <a:fld id="{F927D187-82F3-431B-A336-5E9EA372C814}" type="datetime1">
              <a:rPr lang="en-US"/>
              <a:pPr/>
              <a:t>3/27/2017</a:t>
            </a:fld>
            <a:endParaRPr lang="en-US" sz="1400">
              <a:solidFill>
                <a:schemeClr val="tx1"/>
              </a:solidFill>
            </a:endParaRPr>
          </a:p>
        </p:txBody>
      </p:sp>
      <p:sp>
        <p:nvSpPr>
          <p:cNvPr id="4" name="Tijdelijke aanduiding voor dianummer 3"/>
          <p:cNvSpPr>
            <a:spLocks noGrp="1"/>
          </p:cNvSpPr>
          <p:nvPr>
            <p:ph type="sldNum" sz="quarter" idx="11"/>
          </p:nvPr>
        </p:nvSpPr>
        <p:spPr/>
        <p:txBody>
          <a:bodyPr/>
          <a:lstStyle>
            <a:lvl1pPr>
              <a:defRPr/>
            </a:lvl1pPr>
          </a:lstStyle>
          <a:p>
            <a:fld id="{1F465D7B-63A6-4AF1-91B8-3AFBDC0394A9}" type="slidenum">
              <a:rPr lang="en-US"/>
              <a:pPr/>
              <a:t>‹nr.›</a:t>
            </a:fld>
            <a:endParaRPr lang="en-US"/>
          </a:p>
        </p:txBody>
      </p:sp>
      <p:sp>
        <p:nvSpPr>
          <p:cNvPr id="5" name="Tijdelijke aanduiding voor voettekst 4"/>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fld id="{9D5412F4-9978-4156-8CD6-2A6E4A1D9689}" type="datetime1">
              <a:rPr lang="en-US"/>
              <a:pPr/>
              <a:t>3/27/2017</a:t>
            </a:fld>
            <a:endParaRPr lang="en-US" sz="1400">
              <a:solidFill>
                <a:schemeClr val="tx1"/>
              </a:solidFill>
            </a:endParaRPr>
          </a:p>
        </p:txBody>
      </p:sp>
      <p:sp>
        <p:nvSpPr>
          <p:cNvPr id="3" name="Tijdelijke aanduiding voor dianummer 2"/>
          <p:cNvSpPr>
            <a:spLocks noGrp="1"/>
          </p:cNvSpPr>
          <p:nvPr>
            <p:ph type="sldNum" sz="quarter" idx="11"/>
          </p:nvPr>
        </p:nvSpPr>
        <p:spPr/>
        <p:txBody>
          <a:bodyPr/>
          <a:lstStyle>
            <a:lvl1pPr>
              <a:defRPr/>
            </a:lvl1pPr>
          </a:lstStyle>
          <a:p>
            <a:fld id="{D7FF78F6-7890-48E9-97D5-39D2E304C0A8}" type="slidenum">
              <a:rPr lang="en-US"/>
              <a:pPr/>
              <a:t>‹nr.›</a:t>
            </a:fld>
            <a:endParaRPr lang="en-US"/>
          </a:p>
        </p:txBody>
      </p:sp>
      <p:sp>
        <p:nvSpPr>
          <p:cNvPr id="4" name="Tijdelijke aanduiding voor voettekst 3"/>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1034990"/>
            <a:ext cx="4011084" cy="400110"/>
          </a:xfrm>
        </p:spPr>
        <p:txBody>
          <a:bodyPr/>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4766733" y="273051"/>
            <a:ext cx="6815667" cy="2776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fld id="{4A13B974-EC61-4778-AFE0-32A8441C20A8}" type="datetime1">
              <a:rPr lang="en-US"/>
              <a:pPr/>
              <a:t>3/27/2017</a:t>
            </a:fld>
            <a:endParaRPr lang="en-US" sz="1400">
              <a:solidFill>
                <a:schemeClr val="tx1"/>
              </a:solidFill>
            </a:endParaRPr>
          </a:p>
        </p:txBody>
      </p:sp>
      <p:sp>
        <p:nvSpPr>
          <p:cNvPr id="6" name="Tijdelijke aanduiding voor dianummer 5"/>
          <p:cNvSpPr>
            <a:spLocks noGrp="1"/>
          </p:cNvSpPr>
          <p:nvPr>
            <p:ph type="sldNum" sz="quarter" idx="11"/>
          </p:nvPr>
        </p:nvSpPr>
        <p:spPr/>
        <p:txBody>
          <a:bodyPr/>
          <a:lstStyle>
            <a:lvl1pPr>
              <a:defRPr/>
            </a:lvl1pPr>
          </a:lstStyle>
          <a:p>
            <a:fld id="{99AC4ED3-EC2C-48EE-8F1B-956D7E2CF79D}" type="slidenum">
              <a:rPr lang="en-US"/>
              <a:pPr/>
              <a:t>‹nr.›</a:t>
            </a:fld>
            <a:endParaRPr lang="en-US"/>
          </a:p>
        </p:txBody>
      </p:sp>
      <p:sp>
        <p:nvSpPr>
          <p:cNvPr id="7" name="Tijdelijke aanduiding voor voettekst 6"/>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967228"/>
            <a:ext cx="7315200" cy="400110"/>
          </a:xfrm>
        </p:spPr>
        <p:txBody>
          <a:bodyPr/>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fld id="{DE2DDD60-246C-4E99-90BA-DF0B848BED19}" type="datetime1">
              <a:rPr lang="en-US"/>
              <a:pPr/>
              <a:t>3/27/2017</a:t>
            </a:fld>
            <a:endParaRPr lang="en-US" sz="1400">
              <a:solidFill>
                <a:schemeClr val="tx1"/>
              </a:solidFill>
            </a:endParaRPr>
          </a:p>
        </p:txBody>
      </p:sp>
      <p:sp>
        <p:nvSpPr>
          <p:cNvPr id="6" name="Tijdelijke aanduiding voor dianummer 5"/>
          <p:cNvSpPr>
            <a:spLocks noGrp="1"/>
          </p:cNvSpPr>
          <p:nvPr>
            <p:ph type="sldNum" sz="quarter" idx="11"/>
          </p:nvPr>
        </p:nvSpPr>
        <p:spPr/>
        <p:txBody>
          <a:bodyPr/>
          <a:lstStyle>
            <a:lvl1pPr>
              <a:defRPr/>
            </a:lvl1pPr>
          </a:lstStyle>
          <a:p>
            <a:fld id="{DC1083F8-2F82-4B3C-96D2-B48883D35FF1}" type="slidenum">
              <a:rPr lang="en-US"/>
              <a:pPr/>
              <a:t>‹nr.›</a:t>
            </a:fld>
            <a:endParaRPr lang="en-US"/>
          </a:p>
        </p:txBody>
      </p:sp>
      <p:sp>
        <p:nvSpPr>
          <p:cNvPr id="7" name="Tijdelijke aanduiding voor voettekst 6"/>
          <p:cNvSpPr>
            <a:spLocks noGrp="1"/>
          </p:cNvSpPr>
          <p:nvPr>
            <p:ph type="ftr" sz="quarter" idx="12"/>
          </p:nvPr>
        </p:nvSpPr>
        <p:spPr/>
        <p:txBody>
          <a:bodyPr/>
          <a:lstStyle>
            <a:lvl1pPr>
              <a:defRPr/>
            </a:lvl1pPr>
          </a:lstStyle>
          <a:p>
            <a:r>
              <a:rPr lang="en-US"/>
              <a:t>HU powerpoint template</a:t>
            </a:r>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cstate="print"/>
          <a:srcRect/>
          <a:stretch>
            <a:fillRect/>
          </a:stretch>
        </a:blipFill>
        <a:effectLst/>
      </p:bgPr>
    </p:bg>
    <p:spTree>
      <p:nvGrpSpPr>
        <p:cNvPr id="1" name=""/>
        <p:cNvGrpSpPr/>
        <p:nvPr/>
      </p:nvGrpSpPr>
      <p:grpSpPr>
        <a:xfrm>
          <a:off x="0" y="0"/>
          <a:ext cx="0" cy="0"/>
          <a:chOff x="0" y="0"/>
          <a:chExt cx="0" cy="0"/>
        </a:xfrm>
      </p:grpSpPr>
      <p:sp>
        <p:nvSpPr>
          <p:cNvPr id="24618" name="Rectangle 42"/>
          <p:cNvSpPr>
            <a:spLocks noGrp="1" noChangeArrowheads="1"/>
          </p:cNvSpPr>
          <p:nvPr>
            <p:ph type="title"/>
          </p:nvPr>
        </p:nvSpPr>
        <p:spPr bwMode="auto">
          <a:xfrm>
            <a:off x="1117600" y="609600"/>
            <a:ext cx="8229600" cy="579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smtClean="0"/>
              <a:t>Klik om het opmaakprofiel te bewerken</a:t>
            </a:r>
          </a:p>
        </p:txBody>
      </p:sp>
      <p:sp>
        <p:nvSpPr>
          <p:cNvPr id="24623" name="Rectangle 47"/>
          <p:cNvSpPr>
            <a:spLocks noGrp="1" noChangeAspect="1" noChangeArrowheads="1"/>
          </p:cNvSpPr>
          <p:nvPr>
            <p:ph type="body" idx="1"/>
          </p:nvPr>
        </p:nvSpPr>
        <p:spPr bwMode="auto">
          <a:xfrm>
            <a:off x="1016000" y="1762126"/>
            <a:ext cx="10509251" cy="2222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Klik om de opmaakprofielen van de modeltekst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sp>
        <p:nvSpPr>
          <p:cNvPr id="24624" name="Rectangle 48"/>
          <p:cNvSpPr>
            <a:spLocks noGrp="1" noChangeArrowheads="1"/>
          </p:cNvSpPr>
          <p:nvPr>
            <p:ph type="dt" sz="half" idx="2"/>
          </p:nvPr>
        </p:nvSpPr>
        <p:spPr bwMode="auto">
          <a:xfrm>
            <a:off x="1016000" y="6248400"/>
            <a:ext cx="1828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defRPr sz="1000">
                <a:solidFill>
                  <a:schemeClr val="accent1"/>
                </a:solidFill>
              </a:defRPr>
            </a:lvl1pPr>
          </a:lstStyle>
          <a:p>
            <a:fld id="{4AA8E884-7609-4276-B7D3-25002086DE77}" type="datetime1">
              <a:rPr lang="en-US"/>
              <a:pPr/>
              <a:t>3/27/2017</a:t>
            </a:fld>
            <a:endParaRPr lang="en-US"/>
          </a:p>
        </p:txBody>
      </p:sp>
      <p:sp>
        <p:nvSpPr>
          <p:cNvPr id="24625" name="Rectangle 49"/>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000">
                <a:solidFill>
                  <a:schemeClr val="accent1"/>
                </a:solidFill>
              </a:defRPr>
            </a:lvl1pPr>
          </a:lstStyle>
          <a:p>
            <a:fld id="{548834DF-D9C0-463A-8FF8-37C4BF9B4F0B}" type="slidenum">
              <a:rPr lang="en-US"/>
              <a:pPr/>
              <a:t>‹nr.›</a:t>
            </a:fld>
            <a:endParaRPr lang="en-US"/>
          </a:p>
        </p:txBody>
      </p:sp>
      <p:sp>
        <p:nvSpPr>
          <p:cNvPr id="24626" name="Rectangle 50"/>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ctr">
              <a:defRPr sz="1000">
                <a:solidFill>
                  <a:schemeClr val="accent1"/>
                </a:solidFill>
              </a:defRPr>
            </a:lvl1pPr>
          </a:lstStyle>
          <a:p>
            <a:r>
              <a:rPr lang="en-US"/>
              <a:t>HU powerpoint template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8" r:id="rId18"/>
  </p:sldLayoutIdLst>
  <p:txStyles>
    <p:titleStyle>
      <a:lvl1pPr algn="l" rtl="0" fontAlgn="base">
        <a:spcBef>
          <a:spcPct val="0"/>
        </a:spcBef>
        <a:spcAft>
          <a:spcPct val="0"/>
        </a:spcAft>
        <a:defRPr sz="3200" b="1">
          <a:solidFill>
            <a:srgbClr val="000000"/>
          </a:solidFill>
          <a:latin typeface="+mj-lt"/>
          <a:ea typeface="+mj-ea"/>
          <a:cs typeface="+mj-cs"/>
        </a:defRPr>
      </a:lvl1pPr>
      <a:lvl2pPr algn="l" rtl="0" fontAlgn="base">
        <a:spcBef>
          <a:spcPct val="0"/>
        </a:spcBef>
        <a:spcAft>
          <a:spcPct val="0"/>
        </a:spcAft>
        <a:defRPr sz="3200" b="1">
          <a:solidFill>
            <a:srgbClr val="000000"/>
          </a:solidFill>
          <a:latin typeface="Arial" charset="0"/>
        </a:defRPr>
      </a:lvl2pPr>
      <a:lvl3pPr algn="l" rtl="0" fontAlgn="base">
        <a:spcBef>
          <a:spcPct val="0"/>
        </a:spcBef>
        <a:spcAft>
          <a:spcPct val="0"/>
        </a:spcAft>
        <a:defRPr sz="3200" b="1">
          <a:solidFill>
            <a:srgbClr val="000000"/>
          </a:solidFill>
          <a:latin typeface="Arial" charset="0"/>
        </a:defRPr>
      </a:lvl3pPr>
      <a:lvl4pPr algn="l" rtl="0" fontAlgn="base">
        <a:spcBef>
          <a:spcPct val="0"/>
        </a:spcBef>
        <a:spcAft>
          <a:spcPct val="0"/>
        </a:spcAft>
        <a:defRPr sz="3200" b="1">
          <a:solidFill>
            <a:srgbClr val="000000"/>
          </a:solidFill>
          <a:latin typeface="Arial" charset="0"/>
        </a:defRPr>
      </a:lvl4pPr>
      <a:lvl5pPr algn="l" rtl="0" fontAlgn="base">
        <a:spcBef>
          <a:spcPct val="0"/>
        </a:spcBef>
        <a:spcAft>
          <a:spcPct val="0"/>
        </a:spcAft>
        <a:defRPr sz="3200" b="1">
          <a:solidFill>
            <a:srgbClr val="000000"/>
          </a:solidFill>
          <a:latin typeface="Arial" charset="0"/>
        </a:defRPr>
      </a:lvl5pPr>
      <a:lvl6pPr marL="457200" algn="l" rtl="0" fontAlgn="base">
        <a:spcBef>
          <a:spcPct val="0"/>
        </a:spcBef>
        <a:spcAft>
          <a:spcPct val="0"/>
        </a:spcAft>
        <a:defRPr sz="3200" b="1">
          <a:solidFill>
            <a:srgbClr val="000000"/>
          </a:solidFill>
          <a:latin typeface="Arial" charset="0"/>
        </a:defRPr>
      </a:lvl6pPr>
      <a:lvl7pPr marL="914400" algn="l" rtl="0" fontAlgn="base">
        <a:spcBef>
          <a:spcPct val="0"/>
        </a:spcBef>
        <a:spcAft>
          <a:spcPct val="0"/>
        </a:spcAft>
        <a:defRPr sz="3200" b="1">
          <a:solidFill>
            <a:srgbClr val="000000"/>
          </a:solidFill>
          <a:latin typeface="Arial" charset="0"/>
        </a:defRPr>
      </a:lvl7pPr>
      <a:lvl8pPr marL="1371600" algn="l" rtl="0" fontAlgn="base">
        <a:spcBef>
          <a:spcPct val="0"/>
        </a:spcBef>
        <a:spcAft>
          <a:spcPct val="0"/>
        </a:spcAft>
        <a:defRPr sz="3200" b="1">
          <a:solidFill>
            <a:srgbClr val="000000"/>
          </a:solidFill>
          <a:latin typeface="Arial" charset="0"/>
        </a:defRPr>
      </a:lvl8pPr>
      <a:lvl9pPr marL="1828800" algn="l" rtl="0" fontAlgn="base">
        <a:spcBef>
          <a:spcPct val="0"/>
        </a:spcBef>
        <a:spcAft>
          <a:spcPct val="0"/>
        </a:spcAft>
        <a:defRPr sz="3200" b="1">
          <a:solidFill>
            <a:srgbClr val="000000"/>
          </a:solidFill>
          <a:latin typeface="Arial" charset="0"/>
        </a:defRPr>
      </a:lvl9pPr>
    </p:titleStyle>
    <p:bodyStyle>
      <a:lvl1pPr marL="342900" indent="-342900" algn="l" rtl="0" fontAlgn="base">
        <a:spcBef>
          <a:spcPct val="20000"/>
        </a:spcBef>
        <a:spcAft>
          <a:spcPct val="0"/>
        </a:spcAft>
        <a:buClr>
          <a:srgbClr val="ED0010"/>
        </a:buClr>
        <a:buSzPct val="60000"/>
        <a:buFont typeface="Zapf Dingbats" charset="2"/>
        <a:buChar char="n"/>
        <a:defRPr sz="2800">
          <a:solidFill>
            <a:srgbClr val="000000"/>
          </a:solidFill>
          <a:latin typeface="+mn-lt"/>
          <a:ea typeface="+mn-ea"/>
          <a:cs typeface="+mn-cs"/>
        </a:defRPr>
      </a:lvl1pPr>
      <a:lvl2pPr marL="819150" indent="-285750" algn="l" rtl="0" fontAlgn="base">
        <a:spcBef>
          <a:spcPct val="20000"/>
        </a:spcBef>
        <a:spcAft>
          <a:spcPct val="0"/>
        </a:spcAft>
        <a:buClr>
          <a:schemeClr val="accent1"/>
        </a:buClr>
        <a:buSzPct val="60000"/>
        <a:buFont typeface="Zapf Dingbats" charset="2"/>
        <a:buChar char="n"/>
        <a:defRPr sz="2600">
          <a:solidFill>
            <a:srgbClr val="000000"/>
          </a:solidFill>
          <a:latin typeface="+mn-lt"/>
        </a:defRPr>
      </a:lvl2pPr>
      <a:lvl3pPr marL="1143000" indent="-228600" algn="l" rtl="0" fontAlgn="base">
        <a:spcBef>
          <a:spcPct val="20000"/>
        </a:spcBef>
        <a:spcAft>
          <a:spcPct val="0"/>
        </a:spcAft>
        <a:buClr>
          <a:schemeClr val="accent1"/>
        </a:buClr>
        <a:buSzPct val="60000"/>
        <a:buFont typeface="Zapf Dingbats" charset="2"/>
        <a:buChar char="n"/>
        <a:defRPr sz="2400">
          <a:solidFill>
            <a:srgbClr val="000000"/>
          </a:solidFill>
          <a:latin typeface="+mn-lt"/>
        </a:defRPr>
      </a:lvl3pPr>
      <a:lvl4pPr marL="1562100" indent="-228600" algn="l" rtl="0" fontAlgn="base">
        <a:spcBef>
          <a:spcPct val="20000"/>
        </a:spcBef>
        <a:spcAft>
          <a:spcPct val="0"/>
        </a:spcAft>
        <a:buClr>
          <a:schemeClr val="accent1"/>
        </a:buClr>
        <a:buSzPct val="60000"/>
        <a:buFont typeface="Zapf Dingbats" charset="2"/>
        <a:buChar char="n"/>
        <a:defRPr sz="2200">
          <a:solidFill>
            <a:srgbClr val="000000"/>
          </a:solidFill>
          <a:latin typeface="+mn-lt"/>
        </a:defRPr>
      </a:lvl4pPr>
      <a:lvl5pPr marL="19812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5pPr>
      <a:lvl6pPr marL="24384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6pPr>
      <a:lvl7pPr marL="28956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7pPr>
      <a:lvl8pPr marL="33528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8pPr>
      <a:lvl9pPr marL="3810000" indent="-228600" algn="l" rtl="0" fontAlgn="base">
        <a:spcBef>
          <a:spcPct val="20000"/>
        </a:spcBef>
        <a:spcAft>
          <a:spcPct val="0"/>
        </a:spcAft>
        <a:buClr>
          <a:schemeClr val="accent1"/>
        </a:buClr>
        <a:buSzPct val="60000"/>
        <a:buFont typeface="Zapf Dingbats" charset="2"/>
        <a:buChar char="n"/>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an.andriessen@hu.n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p:txBody>
          <a:bodyPr/>
          <a:lstStyle/>
          <a:p>
            <a:r>
              <a:rPr lang="nl-NL" dirty="0" smtClean="0"/>
              <a:t>Onderzoekend vermogen van masterstudenten</a:t>
            </a:r>
            <a:br>
              <a:rPr lang="nl-NL" dirty="0" smtClean="0"/>
            </a:br>
            <a:r>
              <a:rPr lang="nl-NL" dirty="0" smtClean="0"/>
              <a:t/>
            </a:r>
            <a:br>
              <a:rPr lang="nl-NL" dirty="0" smtClean="0"/>
            </a:br>
            <a:r>
              <a:rPr lang="nl-NL" dirty="0" smtClean="0"/>
              <a:t/>
            </a:r>
            <a:br>
              <a:rPr lang="nl-NL" dirty="0" smtClean="0"/>
            </a:br>
            <a:endParaRPr lang="nl-NL" dirty="0"/>
          </a:p>
        </p:txBody>
      </p:sp>
      <p:sp>
        <p:nvSpPr>
          <p:cNvPr id="3" name="Ondertitel 2"/>
          <p:cNvSpPr>
            <a:spLocks noGrp="1"/>
          </p:cNvSpPr>
          <p:nvPr>
            <p:ph type="subTitle" sz="quarter" idx="1"/>
          </p:nvPr>
        </p:nvSpPr>
        <p:spPr/>
        <p:txBody>
          <a:bodyPr/>
          <a:lstStyle/>
          <a:p>
            <a:r>
              <a:rPr lang="nl-NL" dirty="0" smtClean="0"/>
              <a:t>Kwaliteit van professionele masteropleidingen: </a:t>
            </a:r>
            <a:br>
              <a:rPr lang="nl-NL" dirty="0" smtClean="0"/>
            </a:br>
            <a:r>
              <a:rPr lang="nl-NL" dirty="0" smtClean="0"/>
              <a:t>onderzoek en didactiek</a:t>
            </a:r>
          </a:p>
          <a:p>
            <a:endParaRPr lang="nl-NL" dirty="0" smtClean="0"/>
          </a:p>
          <a:p>
            <a:r>
              <a:rPr lang="nl-NL" smtClean="0"/>
              <a:t>Windesheim, 15 februari 2017</a:t>
            </a:r>
          </a:p>
          <a:p>
            <a:endParaRPr lang="nl-NL" dirty="0" smtClean="0"/>
          </a:p>
          <a:p>
            <a:r>
              <a:rPr lang="nl-NL" dirty="0" smtClean="0"/>
              <a:t>dr. Daan Andriessen (</a:t>
            </a:r>
            <a:r>
              <a:rPr lang="nl-NL" dirty="0" smtClean="0">
                <a:hlinkClick r:id="rId3"/>
              </a:rPr>
              <a:t>daan.andriessen@hu.nl</a:t>
            </a:r>
            <a:r>
              <a:rPr lang="nl-NL" dirty="0" smtClean="0"/>
              <a:t>)</a:t>
            </a:r>
          </a:p>
          <a:p>
            <a:r>
              <a:rPr lang="nl-NL" dirty="0" smtClean="0"/>
              <a:t>Lectoraat  Methodologie van Praktijkgericht Onderzoek</a:t>
            </a:r>
          </a:p>
          <a:p>
            <a:pPr lvl="6"/>
            <a:r>
              <a:rPr lang="nl-NL" dirty="0" smtClean="0"/>
              <a:t>		</a:t>
            </a:r>
            <a:endParaRPr lang="nl-NL" dirty="0"/>
          </a:p>
        </p:txBody>
      </p:sp>
    </p:spTree>
    <p:extLst>
      <p:ext uri="{BB962C8B-B14F-4D97-AF65-F5344CB8AC3E}">
        <p14:creationId xmlns:p14="http://schemas.microsoft.com/office/powerpoint/2010/main" val="422925339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111820"/>
            <a:ext cx="8229600" cy="1077218"/>
          </a:xfrm>
        </p:spPr>
        <p:txBody>
          <a:bodyPr/>
          <a:lstStyle/>
          <a:p>
            <a:r>
              <a:rPr lang="nl-NL" dirty="0" smtClean="0"/>
              <a:t>1. HBO-</a:t>
            </a:r>
            <a:r>
              <a:rPr lang="nl-NL" dirty="0" err="1" smtClean="0"/>
              <a:t>ers</a:t>
            </a:r>
            <a:r>
              <a:rPr lang="nl-NL" dirty="0" smtClean="0"/>
              <a:t> maken verschillende beroepsproducten</a:t>
            </a:r>
            <a:endParaRPr lang="nl-NL" dirty="0"/>
          </a:p>
        </p:txBody>
      </p:sp>
      <p:sp>
        <p:nvSpPr>
          <p:cNvPr id="3" name="Rectangle 2"/>
          <p:cNvSpPr/>
          <p:nvPr/>
        </p:nvSpPr>
        <p:spPr bwMode="auto">
          <a:xfrm>
            <a:off x="1919420" y="1773238"/>
            <a:ext cx="2880220" cy="1943802"/>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Advies</a:t>
            </a:r>
          </a:p>
          <a:p>
            <a:pPr algn="ctr"/>
            <a:r>
              <a:rPr lang="nl-NL" i="1" dirty="0"/>
              <a:t>Raad aan opdrachtgever wat te doen om een situatie te veranderen of te verbeteren</a:t>
            </a:r>
            <a:br>
              <a:rPr lang="nl-NL" i="1" dirty="0"/>
            </a:br>
            <a:endParaRPr lang="nl-NL" i="1" dirty="0"/>
          </a:p>
          <a:p>
            <a:pPr marL="177800" indent="-177800">
              <a:spcAft>
                <a:spcPts val="0"/>
              </a:spcAft>
              <a:buFont typeface="Symbol"/>
              <a:buChar char=""/>
              <a:tabLst>
                <a:tab pos="228600" algn="l"/>
              </a:tabLst>
            </a:pPr>
            <a:r>
              <a:rPr lang="nl-NL" dirty="0"/>
              <a:t>Organisatie advies</a:t>
            </a:r>
          </a:p>
          <a:p>
            <a:pPr marL="177800" indent="-177800">
              <a:spcAft>
                <a:spcPts val="0"/>
              </a:spcAft>
              <a:buFont typeface="Symbol"/>
              <a:buChar char=""/>
              <a:tabLst>
                <a:tab pos="228600" algn="l"/>
              </a:tabLst>
            </a:pPr>
            <a:r>
              <a:rPr lang="nl-NL" dirty="0"/>
              <a:t>Juridisch advies</a:t>
            </a:r>
          </a:p>
          <a:p>
            <a:pPr marL="177800" indent="-177800">
              <a:spcAft>
                <a:spcPts val="0"/>
              </a:spcAft>
              <a:buFont typeface="Symbol"/>
              <a:buChar char=""/>
              <a:tabLst>
                <a:tab pos="228600" algn="l"/>
              </a:tabLst>
            </a:pPr>
            <a:r>
              <a:rPr lang="nl-NL" dirty="0"/>
              <a:t>Communicatie advies</a:t>
            </a:r>
          </a:p>
          <a:p>
            <a:pPr algn="ctr"/>
            <a:endParaRPr lang="nl-NL" i="1" dirty="0">
              <a:solidFill>
                <a:srgbClr val="000000"/>
              </a:solidFill>
              <a:latin typeface="Calibri"/>
              <a:ea typeface="Cambria"/>
              <a:cs typeface="Times New Roman"/>
            </a:endParaRPr>
          </a:p>
          <a:p>
            <a:pPr algn="ctr"/>
            <a:endParaRPr lang="nl-NL" b="1" dirty="0"/>
          </a:p>
        </p:txBody>
      </p:sp>
      <p:sp>
        <p:nvSpPr>
          <p:cNvPr id="4" name="Rectangle 3"/>
          <p:cNvSpPr/>
          <p:nvPr/>
        </p:nvSpPr>
        <p:spPr bwMode="auto">
          <a:xfrm>
            <a:off x="7382088" y="1773238"/>
            <a:ext cx="2880220" cy="1943802"/>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Ontwerp</a:t>
            </a:r>
          </a:p>
          <a:p>
            <a:pPr algn="ctr">
              <a:spcAft>
                <a:spcPts val="0"/>
              </a:spcAft>
            </a:pPr>
            <a:r>
              <a:rPr lang="nl-NL" i="1" dirty="0"/>
              <a:t>Visuele of schematische weergave van een product of interventie</a:t>
            </a:r>
            <a:br>
              <a:rPr lang="nl-NL" i="1" dirty="0"/>
            </a:br>
            <a:endParaRPr lang="nl-NL" i="1" dirty="0">
              <a:solidFill>
                <a:srgbClr val="000000"/>
              </a:solidFill>
              <a:latin typeface="Calibri"/>
              <a:ea typeface="Cambria"/>
              <a:cs typeface="Times New Roman"/>
            </a:endParaRPr>
          </a:p>
          <a:p>
            <a:pPr marL="177800" indent="-177800">
              <a:spcAft>
                <a:spcPts val="0"/>
              </a:spcAft>
              <a:buFont typeface="Symbol"/>
              <a:buChar char=""/>
              <a:tabLst>
                <a:tab pos="228600" algn="l"/>
              </a:tabLst>
            </a:pPr>
            <a:r>
              <a:rPr lang="nl-NL" dirty="0"/>
              <a:t>Bouwplan</a:t>
            </a:r>
          </a:p>
          <a:p>
            <a:pPr marL="177800" indent="-177800">
              <a:spcAft>
                <a:spcPts val="0"/>
              </a:spcAft>
              <a:buFont typeface="Symbol"/>
              <a:buChar char=""/>
              <a:tabLst>
                <a:tab pos="228600" algn="l"/>
              </a:tabLst>
            </a:pPr>
            <a:r>
              <a:rPr lang="nl-NL" dirty="0"/>
              <a:t>Technisch ontwerp</a:t>
            </a:r>
          </a:p>
          <a:p>
            <a:pPr marL="177800" indent="-177800">
              <a:spcAft>
                <a:spcPts val="0"/>
              </a:spcAft>
              <a:buFont typeface="Symbol"/>
              <a:buChar char=""/>
              <a:tabLst>
                <a:tab pos="228600" algn="l"/>
              </a:tabLst>
            </a:pPr>
            <a:r>
              <a:rPr lang="nl-NL" dirty="0"/>
              <a:t>Bestemmingsplan</a:t>
            </a:r>
            <a:endParaRPr lang="nl-NL" i="1" dirty="0">
              <a:solidFill>
                <a:srgbClr val="000000"/>
              </a:solidFill>
              <a:latin typeface="Calibri"/>
              <a:ea typeface="Cambria"/>
              <a:cs typeface="Times New Roman"/>
            </a:endParaRPr>
          </a:p>
          <a:p>
            <a:pPr algn="ctr"/>
            <a:endParaRPr lang="nl-NL" b="1" dirty="0"/>
          </a:p>
        </p:txBody>
      </p:sp>
      <p:sp>
        <p:nvSpPr>
          <p:cNvPr id="5" name="Rectangle 4"/>
          <p:cNvSpPr/>
          <p:nvPr/>
        </p:nvSpPr>
        <p:spPr bwMode="auto">
          <a:xfrm>
            <a:off x="1920188" y="4365130"/>
            <a:ext cx="2880220" cy="1943802"/>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Handeling</a:t>
            </a:r>
          </a:p>
          <a:p>
            <a:pPr>
              <a:spcAft>
                <a:spcPts val="0"/>
              </a:spcAft>
            </a:pPr>
            <a:r>
              <a:rPr lang="nl-NL" i="1" dirty="0"/>
              <a:t>Professioneel gedrag naar belanghebbenden</a:t>
            </a:r>
            <a:br>
              <a:rPr lang="nl-NL" i="1" dirty="0"/>
            </a:br>
            <a:endParaRPr lang="nl-NL" i="1" dirty="0">
              <a:solidFill>
                <a:srgbClr val="000000"/>
              </a:solidFill>
              <a:latin typeface="Calibri"/>
              <a:ea typeface="Cambria"/>
              <a:cs typeface="Times New Roman"/>
            </a:endParaRPr>
          </a:p>
          <a:p>
            <a:pPr algn="ctr"/>
            <a:endParaRPr lang="nl-NL" i="1" dirty="0"/>
          </a:p>
          <a:p>
            <a:pPr marL="177800" indent="-177800">
              <a:spcAft>
                <a:spcPts val="0"/>
              </a:spcAft>
              <a:buFont typeface="Symbol"/>
              <a:buChar char=""/>
              <a:tabLst>
                <a:tab pos="228600" algn="l"/>
              </a:tabLst>
            </a:pPr>
            <a:r>
              <a:rPr lang="nl-NL" dirty="0"/>
              <a:t>Les geven</a:t>
            </a:r>
          </a:p>
          <a:p>
            <a:pPr marL="177800" indent="-177800">
              <a:spcAft>
                <a:spcPts val="0"/>
              </a:spcAft>
              <a:buFont typeface="Symbol"/>
              <a:buChar char=""/>
              <a:tabLst>
                <a:tab pos="228600" algn="l"/>
              </a:tabLst>
            </a:pPr>
            <a:r>
              <a:rPr lang="nl-NL" dirty="0"/>
              <a:t>Verplegen</a:t>
            </a:r>
          </a:p>
          <a:p>
            <a:pPr marL="177800" indent="-177800">
              <a:spcAft>
                <a:spcPts val="0"/>
              </a:spcAft>
              <a:buFont typeface="Symbol"/>
              <a:buChar char=""/>
              <a:tabLst>
                <a:tab pos="228600" algn="l"/>
              </a:tabLst>
            </a:pPr>
            <a:r>
              <a:rPr lang="nl-NL" dirty="0"/>
              <a:t>Muziekuitvoering</a:t>
            </a:r>
            <a:endParaRPr lang="nl-NL" dirty="0">
              <a:solidFill>
                <a:srgbClr val="000000"/>
              </a:solidFill>
              <a:latin typeface="Calibri"/>
              <a:ea typeface="Cambria"/>
              <a:cs typeface="Times New Roman"/>
            </a:endParaRPr>
          </a:p>
          <a:p>
            <a:pPr algn="ctr"/>
            <a:endParaRPr lang="nl-NL" i="1" dirty="0">
              <a:solidFill>
                <a:srgbClr val="000000"/>
              </a:solidFill>
              <a:latin typeface="Calibri"/>
              <a:ea typeface="Cambria"/>
              <a:cs typeface="Times New Roman"/>
            </a:endParaRPr>
          </a:p>
          <a:p>
            <a:pPr algn="ctr"/>
            <a:endParaRPr lang="nl-NL" b="1" dirty="0"/>
          </a:p>
        </p:txBody>
      </p:sp>
      <p:sp>
        <p:nvSpPr>
          <p:cNvPr id="6" name="Rectangle 5"/>
          <p:cNvSpPr/>
          <p:nvPr/>
        </p:nvSpPr>
        <p:spPr bwMode="auto">
          <a:xfrm>
            <a:off x="7392493" y="4365130"/>
            <a:ext cx="2880220" cy="1943802"/>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Fabricaat</a:t>
            </a:r>
          </a:p>
          <a:p>
            <a:pPr algn="ctr">
              <a:spcAft>
                <a:spcPts val="0"/>
              </a:spcAft>
            </a:pPr>
            <a:r>
              <a:rPr lang="nl-NL" i="1" dirty="0"/>
              <a:t>Concreet fysiek of digitaal eindproduct dat de eindgebruiker functioneel kan inzetten</a:t>
            </a:r>
          </a:p>
          <a:p>
            <a:pPr marL="177800" indent="-177800">
              <a:spcAft>
                <a:spcPts val="0"/>
              </a:spcAft>
              <a:buFont typeface="Symbol"/>
              <a:buChar char=""/>
              <a:tabLst>
                <a:tab pos="228600" algn="l"/>
              </a:tabLst>
            </a:pPr>
            <a:r>
              <a:rPr lang="nl-NL" dirty="0"/>
              <a:t>ICT applicatie</a:t>
            </a:r>
          </a:p>
          <a:p>
            <a:pPr marL="177800" indent="-177800">
              <a:spcAft>
                <a:spcPts val="0"/>
              </a:spcAft>
              <a:buFont typeface="Symbol"/>
              <a:buChar char=""/>
              <a:tabLst>
                <a:tab pos="228600" algn="l"/>
              </a:tabLst>
            </a:pPr>
            <a:r>
              <a:rPr lang="nl-NL" dirty="0"/>
              <a:t>Apparaat</a:t>
            </a:r>
          </a:p>
          <a:p>
            <a:pPr marL="177800" indent="-177800">
              <a:spcAft>
                <a:spcPts val="0"/>
              </a:spcAft>
              <a:buFont typeface="Symbol"/>
              <a:buChar char=""/>
              <a:tabLst>
                <a:tab pos="228600" algn="l"/>
              </a:tabLst>
            </a:pPr>
            <a:r>
              <a:rPr lang="nl-NL" dirty="0"/>
              <a:t>Kunstobject</a:t>
            </a:r>
          </a:p>
        </p:txBody>
      </p:sp>
      <p:sp>
        <p:nvSpPr>
          <p:cNvPr id="7" name="Rectangle 6"/>
          <p:cNvSpPr/>
          <p:nvPr/>
        </p:nvSpPr>
        <p:spPr bwMode="auto">
          <a:xfrm>
            <a:off x="4655980" y="3069418"/>
            <a:ext cx="2880220" cy="1943802"/>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252000" tIns="45720" rIns="252000" bIns="45720" numCol="1" rtlCol="0" anchor="t" anchorCtr="1" compatLnSpc="1">
            <a:prstTxWarp prst="textNoShape">
              <a:avLst/>
            </a:prstTxWarp>
          </a:bodyPr>
          <a:lstStyle/>
          <a:p>
            <a:pPr algn="ctr"/>
            <a:r>
              <a:rPr lang="nl-NL" b="1" dirty="0"/>
              <a:t>Analyse</a:t>
            </a:r>
          </a:p>
          <a:p>
            <a:pPr algn="ctr">
              <a:spcAft>
                <a:spcPts val="0"/>
              </a:spcAft>
            </a:pPr>
            <a:r>
              <a:rPr lang="nl-NL" i="1" dirty="0"/>
              <a:t>Samenhangende ontleding van een vraagstuk dat dient tot inzicht</a:t>
            </a:r>
            <a:endParaRPr lang="nl-NL" i="1" dirty="0">
              <a:solidFill>
                <a:srgbClr val="000000"/>
              </a:solidFill>
              <a:latin typeface="Calibri"/>
              <a:ea typeface="Cambria"/>
              <a:cs typeface="Times New Roman"/>
            </a:endParaRPr>
          </a:p>
          <a:p>
            <a:pPr algn="ctr"/>
            <a:endParaRPr lang="nl-NL" i="1" dirty="0"/>
          </a:p>
          <a:p>
            <a:pPr marL="177800" indent="-177800">
              <a:spcAft>
                <a:spcPts val="0"/>
              </a:spcAft>
              <a:buFont typeface="Symbol"/>
              <a:buChar char=""/>
              <a:tabLst>
                <a:tab pos="228600" algn="l"/>
              </a:tabLst>
            </a:pPr>
            <a:r>
              <a:rPr lang="nl-NL" dirty="0" err="1"/>
              <a:t>Labanalyse</a:t>
            </a:r>
            <a:endParaRPr lang="nl-NL" dirty="0"/>
          </a:p>
          <a:p>
            <a:pPr marL="177800" indent="-177800">
              <a:spcAft>
                <a:spcPts val="0"/>
              </a:spcAft>
              <a:buFont typeface="Symbol"/>
              <a:buChar char=""/>
              <a:tabLst>
                <a:tab pos="228600" algn="l"/>
              </a:tabLst>
            </a:pPr>
            <a:r>
              <a:rPr lang="nl-NL" dirty="0"/>
              <a:t>Forensisch rapport</a:t>
            </a:r>
          </a:p>
          <a:p>
            <a:pPr algn="ctr"/>
            <a:endParaRPr lang="nl-NL" b="1" dirty="0"/>
          </a:p>
        </p:txBody>
      </p:sp>
      <p:sp>
        <p:nvSpPr>
          <p:cNvPr id="8" name="Tekstvak 6"/>
          <p:cNvSpPr txBox="1"/>
          <p:nvPr/>
        </p:nvSpPr>
        <p:spPr>
          <a:xfrm>
            <a:off x="8606873" y="6453421"/>
            <a:ext cx="1665841" cy="307777"/>
          </a:xfrm>
          <a:prstGeom prst="rect">
            <a:avLst/>
          </a:prstGeom>
          <a:noFill/>
        </p:spPr>
        <p:txBody>
          <a:bodyPr wrap="none" rtlCol="0">
            <a:spAutoFit/>
          </a:bodyPr>
          <a:lstStyle/>
          <a:p>
            <a:r>
              <a:rPr lang="nl-NL" dirty="0"/>
              <a:t>Naar Losse (2016)</a:t>
            </a:r>
          </a:p>
        </p:txBody>
      </p:sp>
      <p:sp>
        <p:nvSpPr>
          <p:cNvPr id="9" name="Rectangle 8"/>
          <p:cNvSpPr/>
          <p:nvPr/>
        </p:nvSpPr>
        <p:spPr bwMode="auto">
          <a:xfrm>
            <a:off x="191180" y="1773238"/>
            <a:ext cx="1152160" cy="4535694"/>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Arial" charset="0"/>
              </a:rPr>
              <a:t>BEROEPS-</a:t>
            </a:r>
            <a:br>
              <a:rPr kumimoji="0" lang="nl-NL" sz="1400" b="0" i="0" u="none" strike="noStrike" cap="none" normalizeH="0" baseline="0" dirty="0" smtClean="0">
                <a:ln>
                  <a:noFill/>
                </a:ln>
                <a:solidFill>
                  <a:schemeClr val="tx1"/>
                </a:solidFill>
                <a:effectLst/>
                <a:latin typeface="Arial" charset="0"/>
              </a:rPr>
            </a:br>
            <a:r>
              <a:rPr kumimoji="0" lang="nl-NL" sz="1400" b="0" i="0" u="none" strike="noStrike" cap="none" normalizeH="0" baseline="0" dirty="0" smtClean="0">
                <a:ln>
                  <a:noFill/>
                </a:ln>
                <a:solidFill>
                  <a:schemeClr val="tx1"/>
                </a:solidFill>
                <a:effectLst/>
                <a:latin typeface="Arial" charset="0"/>
              </a:rPr>
              <a:t>ROLLEN</a:t>
            </a:r>
          </a:p>
        </p:txBody>
      </p:sp>
    </p:spTree>
    <p:extLst>
      <p:ext uri="{BB962C8B-B14F-4D97-AF65-F5344CB8AC3E}">
        <p14:creationId xmlns:p14="http://schemas.microsoft.com/office/powerpoint/2010/main" val="2300450311"/>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2. Theoretische kennis</a:t>
            </a:r>
            <a:endParaRPr lang="nl-NL" dirty="0"/>
          </a:p>
        </p:txBody>
      </p:sp>
      <p:sp>
        <p:nvSpPr>
          <p:cNvPr id="4" name="Rectangle 3"/>
          <p:cNvSpPr/>
          <p:nvPr/>
        </p:nvSpPr>
        <p:spPr bwMode="auto">
          <a:xfrm>
            <a:off x="1343340" y="2204830"/>
            <a:ext cx="3096430" cy="57608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dirty="0" smtClean="0">
                <a:ln>
                  <a:noFill/>
                </a:ln>
                <a:solidFill>
                  <a:schemeClr val="tx1"/>
                </a:solidFill>
                <a:effectLst/>
                <a:latin typeface="Arial" charset="0"/>
              </a:rPr>
              <a:t>CONCEPTEN</a:t>
            </a:r>
          </a:p>
        </p:txBody>
      </p:sp>
      <p:sp>
        <p:nvSpPr>
          <p:cNvPr id="5" name="Rectangle 4"/>
          <p:cNvSpPr/>
          <p:nvPr/>
        </p:nvSpPr>
        <p:spPr bwMode="auto">
          <a:xfrm>
            <a:off x="1343340" y="5661310"/>
            <a:ext cx="3096430" cy="57608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dirty="0" smtClean="0">
                <a:ln>
                  <a:noFill/>
                </a:ln>
                <a:solidFill>
                  <a:schemeClr val="tx1"/>
                </a:solidFill>
                <a:effectLst/>
                <a:latin typeface="Arial" charset="0"/>
              </a:rPr>
              <a:t>PRAKTIJK</a:t>
            </a:r>
          </a:p>
        </p:txBody>
      </p:sp>
      <p:sp>
        <p:nvSpPr>
          <p:cNvPr id="10" name="TextBox 9"/>
          <p:cNvSpPr txBox="1"/>
          <p:nvPr/>
        </p:nvSpPr>
        <p:spPr>
          <a:xfrm>
            <a:off x="3071580" y="3874711"/>
            <a:ext cx="2018501" cy="646331"/>
          </a:xfrm>
          <a:prstGeom prst="rect">
            <a:avLst/>
          </a:prstGeom>
          <a:noFill/>
        </p:spPr>
        <p:txBody>
          <a:bodyPr wrap="none" rtlCol="0">
            <a:spAutoFit/>
          </a:bodyPr>
          <a:lstStyle/>
          <a:p>
            <a:pPr algn="ctr"/>
            <a:r>
              <a:rPr lang="nl-NL" sz="1800" dirty="0" smtClean="0"/>
              <a:t>Toepassen</a:t>
            </a:r>
          </a:p>
          <a:p>
            <a:pPr algn="ctr"/>
            <a:r>
              <a:rPr lang="nl-NL" sz="1800" dirty="0" smtClean="0"/>
              <a:t>(contextualiseren)</a:t>
            </a:r>
            <a:endParaRPr lang="nl-NL" sz="1800" dirty="0"/>
          </a:p>
        </p:txBody>
      </p:sp>
      <p:sp>
        <p:nvSpPr>
          <p:cNvPr id="11" name="Rectangle 10"/>
          <p:cNvSpPr/>
          <p:nvPr/>
        </p:nvSpPr>
        <p:spPr bwMode="auto">
          <a:xfrm>
            <a:off x="7752230" y="2204830"/>
            <a:ext cx="3096430" cy="57608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dirty="0" smtClean="0">
                <a:ln>
                  <a:noFill/>
                </a:ln>
                <a:solidFill>
                  <a:schemeClr val="tx1"/>
                </a:solidFill>
                <a:effectLst/>
                <a:latin typeface="Arial" charset="0"/>
              </a:rPr>
              <a:t>CONCEPTEN</a:t>
            </a:r>
          </a:p>
        </p:txBody>
      </p:sp>
      <p:sp>
        <p:nvSpPr>
          <p:cNvPr id="12" name="Rectangle 11"/>
          <p:cNvSpPr/>
          <p:nvPr/>
        </p:nvSpPr>
        <p:spPr bwMode="auto">
          <a:xfrm>
            <a:off x="7752230" y="5661310"/>
            <a:ext cx="3096430" cy="57608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dirty="0" smtClean="0">
                <a:ln>
                  <a:noFill/>
                </a:ln>
                <a:solidFill>
                  <a:schemeClr val="tx1"/>
                </a:solidFill>
                <a:effectLst/>
                <a:latin typeface="Arial" charset="0"/>
              </a:rPr>
              <a:t>PRAKTIJK</a:t>
            </a:r>
          </a:p>
        </p:txBody>
      </p:sp>
      <p:cxnSp>
        <p:nvCxnSpPr>
          <p:cNvPr id="13" name="Straight Arrow Connector 12"/>
          <p:cNvCxnSpPr/>
          <p:nvPr/>
        </p:nvCxnSpPr>
        <p:spPr bwMode="auto">
          <a:xfrm>
            <a:off x="9552480" y="2780910"/>
            <a:ext cx="0" cy="2880400"/>
          </a:xfrm>
          <a:prstGeom prst="straightConnector1">
            <a:avLst/>
          </a:prstGeom>
          <a:solidFill>
            <a:schemeClr val="accent1"/>
          </a:solidFill>
          <a:ln w="50800" cap="flat" cmpd="sng" algn="ctr">
            <a:solidFill>
              <a:schemeClr val="tx1"/>
            </a:solidFill>
            <a:prstDash val="solid"/>
            <a:round/>
            <a:headEnd type="none" w="med" len="med"/>
            <a:tailEnd type="triangle"/>
          </a:ln>
          <a:effectLst/>
        </p:spPr>
      </p:cxnSp>
      <p:sp>
        <p:nvSpPr>
          <p:cNvPr id="14" name="TextBox 13"/>
          <p:cNvSpPr txBox="1"/>
          <p:nvPr/>
        </p:nvSpPr>
        <p:spPr>
          <a:xfrm>
            <a:off x="9694279" y="3874711"/>
            <a:ext cx="2018501" cy="646331"/>
          </a:xfrm>
          <a:prstGeom prst="rect">
            <a:avLst/>
          </a:prstGeom>
          <a:noFill/>
        </p:spPr>
        <p:txBody>
          <a:bodyPr wrap="none" rtlCol="0">
            <a:spAutoFit/>
          </a:bodyPr>
          <a:lstStyle/>
          <a:p>
            <a:pPr algn="ctr"/>
            <a:r>
              <a:rPr lang="nl-NL" sz="1800" dirty="0" smtClean="0"/>
              <a:t>Toepassen</a:t>
            </a:r>
          </a:p>
          <a:p>
            <a:pPr algn="ctr"/>
            <a:r>
              <a:rPr lang="nl-NL" sz="1800" dirty="0" smtClean="0"/>
              <a:t>(contextualiseren)</a:t>
            </a:r>
            <a:endParaRPr lang="nl-NL" sz="1800" dirty="0"/>
          </a:p>
        </p:txBody>
      </p:sp>
      <p:cxnSp>
        <p:nvCxnSpPr>
          <p:cNvPr id="15" name="Straight Arrow Connector 14"/>
          <p:cNvCxnSpPr/>
          <p:nvPr/>
        </p:nvCxnSpPr>
        <p:spPr bwMode="auto">
          <a:xfrm>
            <a:off x="8976400" y="2780910"/>
            <a:ext cx="0" cy="2880400"/>
          </a:xfrm>
          <a:prstGeom prst="straightConnector1">
            <a:avLst/>
          </a:prstGeom>
          <a:solidFill>
            <a:schemeClr val="accent1"/>
          </a:solidFill>
          <a:ln w="50800" cap="flat" cmpd="sng" algn="ctr">
            <a:solidFill>
              <a:schemeClr val="tx1"/>
            </a:solidFill>
            <a:prstDash val="solid"/>
            <a:round/>
            <a:headEnd type="triangle" w="med" len="med"/>
            <a:tailEnd type="none"/>
          </a:ln>
          <a:effectLst/>
        </p:spPr>
      </p:cxnSp>
      <p:sp>
        <p:nvSpPr>
          <p:cNvPr id="16" name="TextBox 15"/>
          <p:cNvSpPr txBox="1"/>
          <p:nvPr/>
        </p:nvSpPr>
        <p:spPr>
          <a:xfrm>
            <a:off x="6856050" y="3933070"/>
            <a:ext cx="2082621" cy="646331"/>
          </a:xfrm>
          <a:prstGeom prst="rect">
            <a:avLst/>
          </a:prstGeom>
          <a:noFill/>
        </p:spPr>
        <p:txBody>
          <a:bodyPr wrap="none" rtlCol="0">
            <a:spAutoFit/>
          </a:bodyPr>
          <a:lstStyle/>
          <a:p>
            <a:pPr algn="ctr"/>
            <a:r>
              <a:rPr lang="nl-NL" sz="1800" dirty="0" smtClean="0"/>
              <a:t>Ontwikkelen</a:t>
            </a:r>
          </a:p>
          <a:p>
            <a:pPr algn="ctr"/>
            <a:r>
              <a:rPr lang="nl-NL" sz="1800" dirty="0" smtClean="0"/>
              <a:t>(conceptualiseren)</a:t>
            </a:r>
            <a:endParaRPr lang="nl-NL" sz="1800" dirty="0"/>
          </a:p>
        </p:txBody>
      </p:sp>
      <p:sp>
        <p:nvSpPr>
          <p:cNvPr id="17" name="TextBox 16"/>
          <p:cNvSpPr txBox="1"/>
          <p:nvPr/>
        </p:nvSpPr>
        <p:spPr>
          <a:xfrm>
            <a:off x="2567510" y="1412720"/>
            <a:ext cx="704039" cy="523220"/>
          </a:xfrm>
          <a:prstGeom prst="rect">
            <a:avLst/>
          </a:prstGeom>
          <a:noFill/>
        </p:spPr>
        <p:txBody>
          <a:bodyPr wrap="none" rtlCol="0">
            <a:spAutoFit/>
          </a:bodyPr>
          <a:lstStyle/>
          <a:p>
            <a:r>
              <a:rPr lang="nl-NL" sz="2800" b="1" dirty="0" smtClean="0"/>
              <a:t>BA</a:t>
            </a:r>
            <a:endParaRPr lang="nl-NL" sz="2800" b="1" dirty="0"/>
          </a:p>
        </p:txBody>
      </p:sp>
      <p:sp>
        <p:nvSpPr>
          <p:cNvPr id="18" name="TextBox 17"/>
          <p:cNvSpPr txBox="1"/>
          <p:nvPr/>
        </p:nvSpPr>
        <p:spPr>
          <a:xfrm>
            <a:off x="8904390" y="1412720"/>
            <a:ext cx="744114" cy="523220"/>
          </a:xfrm>
          <a:prstGeom prst="rect">
            <a:avLst/>
          </a:prstGeom>
          <a:noFill/>
        </p:spPr>
        <p:txBody>
          <a:bodyPr wrap="none" rtlCol="0">
            <a:spAutoFit/>
          </a:bodyPr>
          <a:lstStyle/>
          <a:p>
            <a:r>
              <a:rPr lang="nl-NL" sz="2800" b="1" dirty="0" smtClean="0"/>
              <a:t>MA</a:t>
            </a:r>
            <a:endParaRPr lang="nl-NL" sz="2800" b="1" dirty="0"/>
          </a:p>
        </p:txBody>
      </p:sp>
      <p:cxnSp>
        <p:nvCxnSpPr>
          <p:cNvPr id="19" name="Straight Arrow Connector 18"/>
          <p:cNvCxnSpPr/>
          <p:nvPr/>
        </p:nvCxnSpPr>
        <p:spPr bwMode="auto">
          <a:xfrm>
            <a:off x="3071580" y="2780910"/>
            <a:ext cx="0" cy="2880400"/>
          </a:xfrm>
          <a:prstGeom prst="straightConnector1">
            <a:avLst/>
          </a:prstGeom>
          <a:solidFill>
            <a:schemeClr val="accent1"/>
          </a:solidFill>
          <a:ln w="50800" cap="flat" cmpd="sng" algn="ctr">
            <a:solidFill>
              <a:schemeClr val="tx1"/>
            </a:solidFill>
            <a:prstDash val="solid"/>
            <a:round/>
            <a:headEnd type="none" w="med" len="med"/>
            <a:tailEnd type="triangle"/>
          </a:ln>
          <a:effectLst/>
        </p:spPr>
      </p:cxnSp>
      <p:cxnSp>
        <p:nvCxnSpPr>
          <p:cNvPr id="20" name="Straight Arrow Connector 19"/>
          <p:cNvCxnSpPr/>
          <p:nvPr/>
        </p:nvCxnSpPr>
        <p:spPr bwMode="auto">
          <a:xfrm>
            <a:off x="2495500" y="2780910"/>
            <a:ext cx="0" cy="2880400"/>
          </a:xfrm>
          <a:prstGeom prst="straightConnector1">
            <a:avLst/>
          </a:prstGeom>
          <a:solidFill>
            <a:schemeClr val="accent1"/>
          </a:solidFill>
          <a:ln w="50800" cap="flat" cmpd="sng" algn="ctr">
            <a:solidFill>
              <a:schemeClr val="tx1"/>
            </a:solidFill>
            <a:prstDash val="sysDash"/>
            <a:round/>
            <a:headEnd type="triangle" w="med" len="med"/>
            <a:tailEnd type="none"/>
          </a:ln>
          <a:effectLst/>
        </p:spPr>
      </p:cxnSp>
      <p:sp>
        <p:nvSpPr>
          <p:cNvPr id="21" name="TextBox 20"/>
          <p:cNvSpPr txBox="1"/>
          <p:nvPr/>
        </p:nvSpPr>
        <p:spPr>
          <a:xfrm>
            <a:off x="639645" y="3874711"/>
            <a:ext cx="1402948" cy="646331"/>
          </a:xfrm>
          <a:prstGeom prst="rect">
            <a:avLst/>
          </a:prstGeom>
          <a:noFill/>
        </p:spPr>
        <p:txBody>
          <a:bodyPr wrap="none" rtlCol="0">
            <a:spAutoFit/>
          </a:bodyPr>
          <a:lstStyle/>
          <a:p>
            <a:pPr algn="ctr"/>
            <a:r>
              <a:rPr lang="nl-NL" sz="1800" dirty="0" smtClean="0"/>
              <a:t>Ophalen</a:t>
            </a:r>
          </a:p>
          <a:p>
            <a:pPr algn="ctr"/>
            <a:r>
              <a:rPr lang="nl-NL" sz="1800" dirty="0" smtClean="0"/>
              <a:t>(selecteren)</a:t>
            </a:r>
            <a:endParaRPr lang="nl-NL" sz="1800" dirty="0"/>
          </a:p>
        </p:txBody>
      </p:sp>
    </p:spTree>
    <p:extLst>
      <p:ext uri="{BB962C8B-B14F-4D97-AF65-F5344CB8AC3E}">
        <p14:creationId xmlns:p14="http://schemas.microsoft.com/office/powerpoint/2010/main" val="304656480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el 3"/>
          <p:cNvSpPr>
            <a:spLocks noGrp="1"/>
          </p:cNvSpPr>
          <p:nvPr>
            <p:ph type="title"/>
          </p:nvPr>
        </p:nvSpPr>
        <p:spPr>
          <a:xfrm>
            <a:off x="1117600" y="111820"/>
            <a:ext cx="8229600" cy="1077218"/>
          </a:xfrm>
        </p:spPr>
        <p:txBody>
          <a:bodyPr/>
          <a:lstStyle/>
          <a:p>
            <a:r>
              <a:rPr lang="nl-NL" dirty="0" smtClean="0"/>
              <a:t>2. Masters doen praktijkgericht onderzoek</a:t>
            </a:r>
            <a:endParaRPr lang="nl-NL" dirty="0"/>
          </a:p>
        </p:txBody>
      </p:sp>
      <p:sp>
        <p:nvSpPr>
          <p:cNvPr id="5" name="Tijdelijke aanduiding voor inhoud 4"/>
          <p:cNvSpPr>
            <a:spLocks noGrp="1"/>
          </p:cNvSpPr>
          <p:nvPr>
            <p:ph idx="1"/>
          </p:nvPr>
        </p:nvSpPr>
        <p:spPr>
          <a:xfrm>
            <a:off x="1016000" y="1762125"/>
            <a:ext cx="10509251" cy="3564053"/>
          </a:xfrm>
        </p:spPr>
        <p:txBody>
          <a:bodyPr/>
          <a:lstStyle/>
          <a:p>
            <a:r>
              <a:rPr lang="nl-NL" dirty="0" smtClean="0"/>
              <a:t>“Praktijkgericht onderzoek is onderzoek waarvan de vraagstelling wordt ingegeven door de beroepspraktijk en waarvan de opgedane kennis direct bij kan dragen aan die beroepspraktijk.”</a:t>
            </a:r>
            <a:br>
              <a:rPr lang="nl-NL" dirty="0" smtClean="0"/>
            </a:br>
            <a:r>
              <a:rPr lang="nl-NL" dirty="0" smtClean="0"/>
              <a:t>(op basis van BKO, 2007)</a:t>
            </a:r>
          </a:p>
          <a:p>
            <a:r>
              <a:rPr lang="nl-NL" dirty="0" smtClean="0"/>
              <a:t>“Theoriegericht onderzoek is onderzoek waarvan de vraagstelling wordt ingegeven door de witte vlekken in de (beschrijvende of verklarende) theorie en waarvan de opgedane kennis kan bijdragen aan het opvullen daarvan”</a:t>
            </a:r>
          </a:p>
          <a:p>
            <a:endParaRPr lang="nl-NL" dirty="0"/>
          </a:p>
        </p:txBody>
      </p:sp>
    </p:spTree>
    <p:extLst>
      <p:ext uri="{BB962C8B-B14F-4D97-AF65-F5344CB8AC3E}">
        <p14:creationId xmlns:p14="http://schemas.microsoft.com/office/powerpoint/2010/main" val="34620066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itle 3"/>
          <p:cNvSpPr>
            <a:spLocks noGrp="1"/>
          </p:cNvSpPr>
          <p:nvPr>
            <p:ph type="title"/>
          </p:nvPr>
        </p:nvSpPr>
        <p:spPr>
          <a:xfrm>
            <a:off x="695250" y="111820"/>
            <a:ext cx="9875080" cy="1077218"/>
          </a:xfrm>
        </p:spPr>
        <p:txBody>
          <a:bodyPr/>
          <a:lstStyle/>
          <a:p>
            <a:r>
              <a:rPr lang="nl-NL" dirty="0" smtClean="0"/>
              <a:t>2. Ontwikkelen theoretische kennis in een complexe wereld</a:t>
            </a:r>
            <a:endParaRPr lang="nl-NL" dirty="0"/>
          </a:p>
        </p:txBody>
      </p:sp>
      <p:graphicFrame>
        <p:nvGraphicFramePr>
          <p:cNvPr id="2" name="Diagram 1"/>
          <p:cNvGraphicFramePr/>
          <p:nvPr>
            <p:extLst>
              <p:ext uri="{D42A27DB-BD31-4B8C-83A1-F6EECF244321}">
                <p14:modId xmlns:p14="http://schemas.microsoft.com/office/powerpoint/2010/main" val="1723962198"/>
              </p:ext>
            </p:extLst>
          </p:nvPr>
        </p:nvGraphicFramePr>
        <p:xfrm>
          <a:off x="2032000" y="1628750"/>
          <a:ext cx="7664500" cy="4509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0570330" y="6309400"/>
            <a:ext cx="1021433" cy="307777"/>
          </a:xfrm>
          <a:prstGeom prst="rect">
            <a:avLst/>
          </a:prstGeom>
          <a:noFill/>
        </p:spPr>
        <p:txBody>
          <a:bodyPr wrap="none" rtlCol="0">
            <a:spAutoFit/>
          </a:bodyPr>
          <a:lstStyle/>
          <a:p>
            <a:r>
              <a:rPr lang="en-GB" dirty="0" err="1" smtClean="0"/>
              <a:t>Bron</a:t>
            </a:r>
            <a:r>
              <a:rPr lang="en-GB" dirty="0" smtClean="0"/>
              <a:t>: Kolb</a:t>
            </a:r>
            <a:endParaRPr lang="en-GB" dirty="0"/>
          </a:p>
        </p:txBody>
      </p:sp>
      <p:sp>
        <p:nvSpPr>
          <p:cNvPr id="5" name="Rounded Rectangle 4"/>
          <p:cNvSpPr/>
          <p:nvPr/>
        </p:nvSpPr>
        <p:spPr bwMode="auto">
          <a:xfrm>
            <a:off x="695250" y="3343466"/>
            <a:ext cx="1800250" cy="108015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err="1" smtClean="0">
                <a:ln>
                  <a:noFill/>
                </a:ln>
                <a:solidFill>
                  <a:schemeClr val="tx1"/>
                </a:solidFill>
                <a:effectLst/>
                <a:latin typeface="Arial" charset="0"/>
              </a:rPr>
              <a:t>Transfereer-baar</a:t>
            </a:r>
            <a:r>
              <a:rPr kumimoji="0" lang="en-GB" sz="1800" b="0" i="0" u="none" strike="noStrike" cap="none" normalizeH="0" baseline="0" dirty="0" smtClean="0">
                <a:ln>
                  <a:noFill/>
                </a:ln>
                <a:solidFill>
                  <a:schemeClr val="tx1"/>
                </a:solidFill>
                <a:effectLst/>
                <a:latin typeface="Arial" charset="0"/>
              </a:rPr>
              <a:t> </a:t>
            </a:r>
            <a:r>
              <a:rPr kumimoji="0" lang="en-GB" sz="1800" b="0" i="0" u="none" strike="noStrike" cap="none" normalizeH="0" baseline="0" dirty="0" err="1" smtClean="0">
                <a:ln>
                  <a:noFill/>
                </a:ln>
                <a:solidFill>
                  <a:schemeClr val="tx1"/>
                </a:solidFill>
                <a:effectLst/>
                <a:latin typeface="Arial" charset="0"/>
              </a:rPr>
              <a:t>maken</a:t>
            </a:r>
            <a:endParaRPr kumimoji="0" lang="en-GB" sz="1800" b="0" i="0" u="none" strike="noStrike" cap="none" normalizeH="0" baseline="0" dirty="0" smtClean="0">
              <a:ln>
                <a:noFill/>
              </a:ln>
              <a:solidFill>
                <a:schemeClr val="tx1"/>
              </a:solidFill>
              <a:effectLst/>
              <a:latin typeface="Arial" charset="0"/>
            </a:endParaRPr>
          </a:p>
        </p:txBody>
      </p:sp>
      <p:cxnSp>
        <p:nvCxnSpPr>
          <p:cNvPr id="7" name="Straight Arrow Connector 6"/>
          <p:cNvCxnSpPr/>
          <p:nvPr/>
        </p:nvCxnSpPr>
        <p:spPr bwMode="auto">
          <a:xfrm flipH="1">
            <a:off x="2495500" y="3883541"/>
            <a:ext cx="792110" cy="0"/>
          </a:xfrm>
          <a:prstGeom prst="straightConnector1">
            <a:avLst/>
          </a:prstGeom>
          <a:solidFill>
            <a:schemeClr val="accent1"/>
          </a:solidFill>
          <a:ln w="9525" cap="flat" cmpd="sng" algn="ctr">
            <a:solidFill>
              <a:srgbClr val="DDDDDD"/>
            </a:solidFill>
            <a:prstDash val="solid"/>
            <a:round/>
            <a:headEnd type="none" w="med" len="med"/>
            <a:tailEnd type="triangle"/>
          </a:ln>
          <a:effectLst/>
        </p:spPr>
      </p:cxnSp>
    </p:spTree>
    <p:extLst>
      <p:ext uri="{BB962C8B-B14F-4D97-AF65-F5344CB8AC3E}">
        <p14:creationId xmlns:p14="http://schemas.microsoft.com/office/powerpoint/2010/main" val="186532389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7600" y="111820"/>
            <a:ext cx="8229600" cy="1077218"/>
          </a:xfrm>
        </p:spPr>
        <p:txBody>
          <a:bodyPr/>
          <a:lstStyle/>
          <a:p>
            <a:r>
              <a:rPr lang="nl-NL" dirty="0" smtClean="0"/>
              <a:t>2. De master kan kennis ontwikkelen voor meerdere situaties</a:t>
            </a:r>
            <a:endParaRPr lang="nl-NL" dirty="0"/>
          </a:p>
        </p:txBody>
      </p:sp>
      <p:graphicFrame>
        <p:nvGraphicFramePr>
          <p:cNvPr id="4" name="Content Placeholder 5"/>
          <p:cNvGraphicFramePr>
            <a:graphicFrameLocks/>
          </p:cNvGraphicFramePr>
          <p:nvPr>
            <p:extLst/>
          </p:nvPr>
        </p:nvGraphicFramePr>
        <p:xfrm>
          <a:off x="623240" y="1628750"/>
          <a:ext cx="8320412" cy="4691294"/>
        </p:xfrm>
        <a:graphic>
          <a:graphicData uri="http://schemas.openxmlformats.org/drawingml/2006/table">
            <a:tbl>
              <a:tblPr firstRow="1" firstCol="1">
                <a:tableStyleId>{F5AB1C69-6EDB-4FF4-983F-18BD219EF322}</a:tableStyleId>
              </a:tblPr>
              <a:tblGrid>
                <a:gridCol w="2376264">
                  <a:extLst>
                    <a:ext uri="{9D8B030D-6E8A-4147-A177-3AD203B41FA5}">
                      <a16:colId xmlns:a16="http://schemas.microsoft.com/office/drawing/2014/main" val="20000"/>
                    </a:ext>
                  </a:extLst>
                </a:gridCol>
                <a:gridCol w="1783942">
                  <a:extLst>
                    <a:ext uri="{9D8B030D-6E8A-4147-A177-3AD203B41FA5}">
                      <a16:colId xmlns:a16="http://schemas.microsoft.com/office/drawing/2014/main" val="20001"/>
                    </a:ext>
                  </a:extLst>
                </a:gridCol>
                <a:gridCol w="2080103">
                  <a:extLst>
                    <a:ext uri="{9D8B030D-6E8A-4147-A177-3AD203B41FA5}">
                      <a16:colId xmlns:a16="http://schemas.microsoft.com/office/drawing/2014/main" val="20002"/>
                    </a:ext>
                  </a:extLst>
                </a:gridCol>
                <a:gridCol w="2080103">
                  <a:extLst>
                    <a:ext uri="{9D8B030D-6E8A-4147-A177-3AD203B41FA5}">
                      <a16:colId xmlns:a16="http://schemas.microsoft.com/office/drawing/2014/main" val="20003"/>
                    </a:ext>
                  </a:extLst>
                </a:gridCol>
              </a:tblGrid>
              <a:tr h="1085483">
                <a:tc>
                  <a:txBody>
                    <a:bodyPr/>
                    <a:lstStyle/>
                    <a:p>
                      <a:pPr algn="r">
                        <a:lnSpc>
                          <a:spcPct val="100000"/>
                        </a:lnSpc>
                        <a:spcAft>
                          <a:spcPts val="0"/>
                        </a:spcAft>
                      </a:pPr>
                      <a:r>
                        <a:rPr lang="nl-NL" sz="1600" b="1" i="1" noProof="0" dirty="0" smtClean="0">
                          <a:solidFill>
                            <a:schemeClr val="bg2"/>
                          </a:solidFill>
                        </a:rPr>
                        <a:t>Methodische</a:t>
                      </a:r>
                      <a:r>
                        <a:rPr lang="nl-NL" sz="1600" b="1" i="1" baseline="0" noProof="0" dirty="0" smtClean="0">
                          <a:solidFill>
                            <a:schemeClr val="bg2"/>
                          </a:solidFill>
                        </a:rPr>
                        <a:t> grondigheid</a:t>
                      </a:r>
                      <a:endParaRPr lang="nl-NL" sz="1600" b="1" i="1" noProof="0" dirty="0" smtClean="0">
                        <a:solidFill>
                          <a:schemeClr val="bg2"/>
                        </a:solidFill>
                      </a:endParaRPr>
                    </a:p>
                    <a:p>
                      <a:pPr algn="l">
                        <a:lnSpc>
                          <a:spcPct val="100000"/>
                        </a:lnSpc>
                        <a:spcAft>
                          <a:spcPts val="0"/>
                        </a:spcAft>
                      </a:pPr>
                      <a:endParaRPr lang="nl-NL" sz="1600" b="1" i="1" noProof="0" dirty="0" smtClean="0">
                        <a:solidFill>
                          <a:schemeClr val="bg2"/>
                        </a:solidFill>
                      </a:endParaRPr>
                    </a:p>
                    <a:p>
                      <a:pPr algn="l">
                        <a:lnSpc>
                          <a:spcPct val="100000"/>
                        </a:lnSpc>
                        <a:spcAft>
                          <a:spcPts val="0"/>
                        </a:spcAft>
                      </a:pPr>
                      <a:r>
                        <a:rPr lang="nl-NL" sz="1600" b="1" i="1" noProof="0" dirty="0" smtClean="0">
                          <a:solidFill>
                            <a:schemeClr val="bg2"/>
                          </a:solidFill>
                        </a:rPr>
                        <a:t>Praktische relevantie</a:t>
                      </a:r>
                      <a:endParaRPr lang="nl-NL" sz="1600" b="1" i="1" noProof="0" dirty="0">
                        <a:solidFill>
                          <a:schemeClr val="bg2"/>
                        </a:solidFill>
                        <a:latin typeface="Times New Roman"/>
                        <a:ea typeface="Times New Roman"/>
                        <a:cs typeface="Arial"/>
                      </a:endParaRPr>
                    </a:p>
                  </a:txBody>
                  <a:tcPr marL="68580" marR="68580" marT="0" marB="0"/>
                </a:tc>
                <a:tc>
                  <a:txBody>
                    <a:bodyPr/>
                    <a:lstStyle/>
                    <a:p>
                      <a:pPr algn="ctr"/>
                      <a:r>
                        <a:rPr lang="nl-NL" sz="1600" b="1" dirty="0" smtClean="0">
                          <a:solidFill>
                            <a:schemeClr val="bg2"/>
                          </a:solidFill>
                        </a:rPr>
                        <a:t>Bescheiden</a:t>
                      </a:r>
                      <a:endParaRPr lang="en-US" sz="1600" b="1" dirty="0">
                        <a:solidFill>
                          <a:schemeClr val="bg2"/>
                        </a:solidFill>
                      </a:endParaRPr>
                    </a:p>
                  </a:txBody>
                  <a:tcPr/>
                </a:tc>
                <a:tc>
                  <a:txBody>
                    <a:bodyPr/>
                    <a:lstStyle/>
                    <a:p>
                      <a:pPr algn="ctr"/>
                      <a:r>
                        <a:rPr lang="nl-NL" sz="1600" b="1" dirty="0" smtClean="0">
                          <a:solidFill>
                            <a:schemeClr val="bg2"/>
                          </a:solidFill>
                        </a:rPr>
                        <a:t>Diepgaander</a:t>
                      </a:r>
                      <a:endParaRPr lang="en-US" sz="1600" b="1" dirty="0">
                        <a:solidFill>
                          <a:schemeClr val="bg2"/>
                        </a:solidFill>
                      </a:endParaRPr>
                    </a:p>
                  </a:txBody>
                  <a:tcPr/>
                </a:tc>
                <a:tc>
                  <a:txBody>
                    <a:bodyPr/>
                    <a:lstStyle/>
                    <a:p>
                      <a:pPr algn="ctr"/>
                      <a:r>
                        <a:rPr lang="nl-NL" sz="1600" b="1" dirty="0" smtClean="0">
                          <a:solidFill>
                            <a:schemeClr val="bg2"/>
                          </a:solidFill>
                        </a:rPr>
                        <a:t>Uitgebreid</a:t>
                      </a:r>
                      <a:endParaRPr lang="en-US" sz="1600" b="1" dirty="0">
                        <a:solidFill>
                          <a:schemeClr val="bg2"/>
                        </a:solidFill>
                      </a:endParaRPr>
                    </a:p>
                  </a:txBody>
                  <a:tcPr/>
                </a:tc>
                <a:extLst>
                  <a:ext uri="{0D108BD9-81ED-4DB2-BD59-A6C34878D82A}">
                    <a16:rowId xmlns:a16="http://schemas.microsoft.com/office/drawing/2014/main" val="10000"/>
                  </a:ext>
                </a:extLst>
              </a:tr>
              <a:tr h="1201937">
                <a:tc>
                  <a:txBody>
                    <a:bodyPr/>
                    <a:lstStyle/>
                    <a:p>
                      <a:pPr indent="-3810">
                        <a:lnSpc>
                          <a:spcPct val="100000"/>
                        </a:lnSpc>
                        <a:spcAft>
                          <a:spcPts val="0"/>
                        </a:spcAft>
                      </a:pPr>
                      <a:r>
                        <a:rPr lang="nl-NL" sz="1600" b="1" noProof="0" dirty="0" smtClean="0">
                          <a:solidFill>
                            <a:schemeClr val="bg2"/>
                          </a:solidFill>
                        </a:rPr>
                        <a:t>Relevant voor de lokale situatie</a:t>
                      </a:r>
                      <a:endParaRPr lang="nl-NL" sz="1600" b="1" noProof="0" dirty="0">
                        <a:solidFill>
                          <a:schemeClr val="bg2"/>
                        </a:solidFill>
                        <a:latin typeface="Times New Roman"/>
                        <a:ea typeface="Times New Roman"/>
                      </a:endParaRPr>
                    </a:p>
                  </a:txBody>
                  <a:tcPr marL="68580" marR="68580" marT="0" marB="0" anchor="ctr"/>
                </a:tc>
                <a:tc>
                  <a:txBody>
                    <a:bodyPr/>
                    <a:lstStyle/>
                    <a:p>
                      <a:pPr algn="ctr"/>
                      <a:r>
                        <a:rPr lang="nl-NL" sz="1600" b="1" dirty="0" smtClean="0">
                          <a:solidFill>
                            <a:srgbClr val="FFFFFF"/>
                          </a:solidFill>
                        </a:rPr>
                        <a:t>BA</a:t>
                      </a:r>
                      <a:endParaRPr lang="en-US" sz="1600" b="1" dirty="0">
                        <a:solidFill>
                          <a:srgbClr val="FFFFFF"/>
                        </a:solidFill>
                      </a:endParaRPr>
                    </a:p>
                  </a:txBody>
                  <a:tcPr anchor="ctr">
                    <a:solidFill>
                      <a:schemeClr val="accent3">
                        <a:lumMod val="75000"/>
                      </a:schemeClr>
                    </a:solidFill>
                  </a:tcPr>
                </a:tc>
                <a:tc>
                  <a:txBody>
                    <a:bodyPr/>
                    <a:lstStyle/>
                    <a:p>
                      <a:pPr algn="ctr"/>
                      <a:endParaRPr lang="en-US" sz="1600" b="1" dirty="0">
                        <a:solidFill>
                          <a:schemeClr val="bg2"/>
                        </a:solidFill>
                      </a:endParaRPr>
                    </a:p>
                  </a:txBody>
                  <a:tcPr anchor="ctr"/>
                </a:tc>
                <a:tc>
                  <a:txBody>
                    <a:bodyPr/>
                    <a:lstStyle/>
                    <a:p>
                      <a:pPr algn="ctr"/>
                      <a:endParaRPr lang="en-US" sz="1600" b="1" dirty="0">
                        <a:solidFill>
                          <a:schemeClr val="bg2"/>
                        </a:solidFill>
                      </a:endParaRPr>
                    </a:p>
                  </a:txBody>
                  <a:tcPr anchor="ctr">
                    <a:solidFill>
                      <a:srgbClr val="EEF1F7"/>
                    </a:solidFill>
                  </a:tcPr>
                </a:tc>
                <a:extLst>
                  <a:ext uri="{0D108BD9-81ED-4DB2-BD59-A6C34878D82A}">
                    <a16:rowId xmlns:a16="http://schemas.microsoft.com/office/drawing/2014/main" val="10001"/>
                  </a:ext>
                </a:extLst>
              </a:tr>
              <a:tr h="1201937">
                <a:tc>
                  <a:txBody>
                    <a:bodyPr/>
                    <a:lstStyle/>
                    <a:p>
                      <a:pPr indent="-3810">
                        <a:lnSpc>
                          <a:spcPct val="100000"/>
                        </a:lnSpc>
                        <a:spcAft>
                          <a:spcPts val="0"/>
                        </a:spcAft>
                      </a:pPr>
                      <a:r>
                        <a:rPr lang="nl-NL" sz="1600" b="1" noProof="0" dirty="0" smtClean="0">
                          <a:solidFill>
                            <a:schemeClr val="bg2"/>
                          </a:solidFill>
                        </a:rPr>
                        <a:t>Relevant voor meerdere situaties</a:t>
                      </a:r>
                      <a:endParaRPr lang="nl-NL" sz="1600" b="1" noProof="0" dirty="0">
                        <a:solidFill>
                          <a:schemeClr val="bg2"/>
                        </a:solidFill>
                        <a:latin typeface="Times New Roman"/>
                        <a:ea typeface="Times New Roman"/>
                      </a:endParaRPr>
                    </a:p>
                  </a:txBody>
                  <a:tcPr marL="68580" marR="68580" marT="0" marB="0" anchor="ctr"/>
                </a:tc>
                <a:tc>
                  <a:txBody>
                    <a:bodyPr/>
                    <a:lstStyle/>
                    <a:p>
                      <a:pPr algn="ctr"/>
                      <a:endParaRPr lang="en-US" sz="1600" b="1" dirty="0">
                        <a:solidFill>
                          <a:schemeClr val="bg2"/>
                        </a:solidFill>
                      </a:endParaRPr>
                    </a:p>
                  </a:txBody>
                  <a:tcPr anchor="ctr">
                    <a:solidFill>
                      <a:srgbClr val="EEF1F7"/>
                    </a:solidFill>
                  </a:tcPr>
                </a:tc>
                <a:tc>
                  <a:txBody>
                    <a:bodyPr/>
                    <a:lstStyle/>
                    <a:p>
                      <a:pPr algn="ctr"/>
                      <a:r>
                        <a:rPr lang="nl-NL" sz="1600" b="1" dirty="0" smtClean="0">
                          <a:solidFill>
                            <a:srgbClr val="FFFFFF"/>
                          </a:solidFill>
                        </a:rPr>
                        <a:t>MA</a:t>
                      </a:r>
                      <a:endParaRPr lang="en-US" sz="1600" b="1" dirty="0">
                        <a:solidFill>
                          <a:srgbClr val="FFFFFF"/>
                        </a:solidFill>
                      </a:endParaRPr>
                    </a:p>
                  </a:txBody>
                  <a:tcPr anchor="ctr">
                    <a:solidFill>
                      <a:schemeClr val="accent3">
                        <a:lumMod val="50000"/>
                      </a:schemeClr>
                    </a:solidFill>
                  </a:tcPr>
                </a:tc>
                <a:tc>
                  <a:txBody>
                    <a:bodyPr/>
                    <a:lstStyle/>
                    <a:p>
                      <a:pPr algn="ctr"/>
                      <a:endParaRPr lang="en-US" sz="1600" b="1" dirty="0">
                        <a:solidFill>
                          <a:schemeClr val="bg2"/>
                        </a:solidFill>
                      </a:endParaRPr>
                    </a:p>
                  </a:txBody>
                  <a:tcPr anchor="ctr"/>
                </a:tc>
                <a:extLst>
                  <a:ext uri="{0D108BD9-81ED-4DB2-BD59-A6C34878D82A}">
                    <a16:rowId xmlns:a16="http://schemas.microsoft.com/office/drawing/2014/main" val="10002"/>
                  </a:ext>
                </a:extLst>
              </a:tr>
              <a:tr h="1201937">
                <a:tc>
                  <a:txBody>
                    <a:bodyPr/>
                    <a:lstStyle/>
                    <a:p>
                      <a:pPr indent="-3810">
                        <a:lnSpc>
                          <a:spcPct val="100000"/>
                        </a:lnSpc>
                        <a:spcAft>
                          <a:spcPts val="0"/>
                        </a:spcAft>
                      </a:pPr>
                      <a:r>
                        <a:rPr lang="nl-NL" sz="1600" b="1" noProof="0" dirty="0" smtClean="0">
                          <a:solidFill>
                            <a:schemeClr val="bg2"/>
                          </a:solidFill>
                        </a:rPr>
                        <a:t>Relevant voor meerdere</a:t>
                      </a:r>
                      <a:r>
                        <a:rPr lang="nl-NL" sz="1600" b="1" baseline="0" noProof="0" dirty="0" smtClean="0">
                          <a:solidFill>
                            <a:schemeClr val="bg2"/>
                          </a:solidFill>
                        </a:rPr>
                        <a:t> situaties en de </a:t>
                      </a:r>
                      <a:r>
                        <a:rPr lang="nl-NL" sz="1600" b="1" noProof="0" dirty="0" smtClean="0">
                          <a:solidFill>
                            <a:schemeClr val="bg2"/>
                          </a:solidFill>
                        </a:rPr>
                        <a:t>wetenschap</a:t>
                      </a:r>
                      <a:endParaRPr lang="nl-NL" sz="1600" b="1" noProof="0" dirty="0">
                        <a:solidFill>
                          <a:schemeClr val="bg2"/>
                        </a:solidFill>
                        <a:latin typeface="Times New Roman"/>
                        <a:ea typeface="Times New Roman"/>
                      </a:endParaRPr>
                    </a:p>
                  </a:txBody>
                  <a:tcPr marL="68580" marR="68580" marT="0" marB="0" anchor="ctr"/>
                </a:tc>
                <a:tc>
                  <a:txBody>
                    <a:bodyPr/>
                    <a:lstStyle/>
                    <a:p>
                      <a:pPr algn="ctr"/>
                      <a:endParaRPr lang="en-US" sz="1600" b="1" dirty="0">
                        <a:solidFill>
                          <a:schemeClr val="bg2"/>
                        </a:solidFill>
                      </a:endParaRPr>
                    </a:p>
                  </a:txBody>
                  <a:tcPr anchor="ctr">
                    <a:solidFill>
                      <a:srgbClr val="EEF1F7"/>
                    </a:solidFill>
                  </a:tcPr>
                </a:tc>
                <a:tc>
                  <a:txBody>
                    <a:bodyPr/>
                    <a:lstStyle/>
                    <a:p>
                      <a:pPr algn="ctr"/>
                      <a:endParaRPr lang="en-US" sz="1600" b="1" dirty="0">
                        <a:solidFill>
                          <a:schemeClr val="bg2"/>
                        </a:solidFill>
                      </a:endParaRPr>
                    </a:p>
                  </a:txBody>
                  <a:tcPr anchor="ctr"/>
                </a:tc>
                <a:tc>
                  <a:txBody>
                    <a:bodyPr/>
                    <a:lstStyle/>
                    <a:p>
                      <a:pPr algn="ctr"/>
                      <a:r>
                        <a:rPr lang="nl-NL" sz="1600" b="1" dirty="0" smtClean="0">
                          <a:solidFill>
                            <a:schemeClr val="accent3">
                              <a:lumMod val="20000"/>
                              <a:lumOff val="80000"/>
                            </a:schemeClr>
                          </a:solidFill>
                          <a:effectLst/>
                        </a:rPr>
                        <a:t>DOCTORATE / </a:t>
                      </a:r>
                    </a:p>
                    <a:p>
                      <a:pPr algn="ctr"/>
                      <a:r>
                        <a:rPr lang="nl-NL" sz="1600" b="1" dirty="0" smtClean="0">
                          <a:solidFill>
                            <a:schemeClr val="accent3">
                              <a:lumMod val="20000"/>
                              <a:lumOff val="80000"/>
                            </a:schemeClr>
                          </a:solidFill>
                          <a:effectLst/>
                        </a:rPr>
                        <a:t>LECTORAATS-ONDERZOEK</a:t>
                      </a:r>
                      <a:endParaRPr lang="en-US" sz="1600" b="1" dirty="0">
                        <a:solidFill>
                          <a:schemeClr val="accent3">
                            <a:lumMod val="20000"/>
                            <a:lumOff val="80000"/>
                          </a:schemeClr>
                        </a:solidFill>
                        <a:effectLst/>
                      </a:endParaRPr>
                    </a:p>
                  </a:txBody>
                  <a:tcPr anchor="ctr">
                    <a:solidFill>
                      <a:srgbClr val="14323C"/>
                    </a:solidFill>
                  </a:tcPr>
                </a:tc>
                <a:extLst>
                  <a:ext uri="{0D108BD9-81ED-4DB2-BD59-A6C34878D82A}">
                    <a16:rowId xmlns:a16="http://schemas.microsoft.com/office/drawing/2014/main" val="10003"/>
                  </a:ext>
                </a:extLst>
              </a:tr>
            </a:tbl>
          </a:graphicData>
        </a:graphic>
      </p:graphicFrame>
      <p:cxnSp>
        <p:nvCxnSpPr>
          <p:cNvPr id="6" name="Rechte verbindingslijn met pijl 5"/>
          <p:cNvCxnSpPr/>
          <p:nvPr/>
        </p:nvCxnSpPr>
        <p:spPr>
          <a:xfrm>
            <a:off x="2999452" y="2719545"/>
            <a:ext cx="597683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Rechte verbindingslijn met pijl 6"/>
          <p:cNvCxnSpPr/>
          <p:nvPr/>
        </p:nvCxnSpPr>
        <p:spPr>
          <a:xfrm>
            <a:off x="2999452" y="2719546"/>
            <a:ext cx="126" cy="3565571"/>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107299" y="3374232"/>
            <a:ext cx="2808390" cy="1200329"/>
          </a:xfrm>
          <a:prstGeom prst="rect">
            <a:avLst/>
          </a:prstGeom>
          <a:noFill/>
        </p:spPr>
        <p:txBody>
          <a:bodyPr wrap="square" rtlCol="0">
            <a:spAutoFit/>
          </a:bodyPr>
          <a:lstStyle/>
          <a:p>
            <a:r>
              <a:rPr lang="nl-NL" sz="1800" dirty="0" smtClean="0"/>
              <a:t>In HBO is onderzoek een middel (Jungmann, 2017)</a:t>
            </a:r>
          </a:p>
          <a:p>
            <a:r>
              <a:rPr lang="nl-NL" sz="1800" dirty="0" smtClean="0"/>
              <a:t>Oriëntatie is op de praktijk</a:t>
            </a:r>
            <a:endParaRPr lang="nl-NL" sz="1800" dirty="0"/>
          </a:p>
        </p:txBody>
      </p:sp>
    </p:spTree>
    <p:extLst>
      <p:ext uri="{BB962C8B-B14F-4D97-AF65-F5344CB8AC3E}">
        <p14:creationId xmlns:p14="http://schemas.microsoft.com/office/powerpoint/2010/main" val="949879565"/>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111820"/>
            <a:ext cx="8229600" cy="1077218"/>
          </a:xfrm>
        </p:spPr>
        <p:txBody>
          <a:bodyPr/>
          <a:lstStyle/>
          <a:p>
            <a:r>
              <a:rPr lang="nl-NL" dirty="0" smtClean="0"/>
              <a:t>2. Werken aan bredere geldigheid van het master onderzoek</a:t>
            </a:r>
            <a:endParaRPr lang="nl-NL" dirty="0"/>
          </a:p>
        </p:txBody>
      </p:sp>
      <p:sp>
        <p:nvSpPr>
          <p:cNvPr id="3" name="Content Placeholder 2"/>
          <p:cNvSpPr>
            <a:spLocks noGrp="1"/>
          </p:cNvSpPr>
          <p:nvPr>
            <p:ph idx="1"/>
          </p:nvPr>
        </p:nvSpPr>
        <p:spPr>
          <a:xfrm>
            <a:off x="1016001" y="1762125"/>
            <a:ext cx="8824520" cy="3564053"/>
          </a:xfrm>
        </p:spPr>
        <p:txBody>
          <a:bodyPr/>
          <a:lstStyle/>
          <a:p>
            <a:r>
              <a:rPr lang="nl-NL" dirty="0" smtClean="0"/>
              <a:t>Niet </a:t>
            </a:r>
            <a:r>
              <a:rPr lang="nl-NL" dirty="0" err="1" smtClean="0"/>
              <a:t>generaliseerbaar</a:t>
            </a:r>
            <a:r>
              <a:rPr lang="nl-NL" dirty="0" smtClean="0"/>
              <a:t> maar </a:t>
            </a:r>
            <a:r>
              <a:rPr lang="nl-NL" dirty="0" err="1" smtClean="0"/>
              <a:t>transfereerbaar</a:t>
            </a:r>
            <a:endParaRPr lang="nl-NL" dirty="0" smtClean="0"/>
          </a:p>
          <a:p>
            <a:r>
              <a:rPr lang="nl-NL" dirty="0" smtClean="0"/>
              <a:t>Transfereerbaarheid vergroten door:</a:t>
            </a:r>
          </a:p>
          <a:p>
            <a:pPr lvl="1"/>
            <a:r>
              <a:rPr lang="nl-NL" dirty="0" smtClean="0"/>
              <a:t>Beperkingen van het onderzoek te onderkennen en verantwoorden</a:t>
            </a:r>
          </a:p>
          <a:p>
            <a:pPr lvl="1"/>
            <a:r>
              <a:rPr lang="nl-NL" dirty="0" smtClean="0"/>
              <a:t>Toepasbaarheid in andere situaties te verkennen</a:t>
            </a:r>
          </a:p>
          <a:p>
            <a:pPr lvl="1"/>
            <a:r>
              <a:rPr lang="nl-NL" dirty="0" smtClean="0"/>
              <a:t>Toepasbaarheid in andere situaties te onderzoeken</a:t>
            </a:r>
          </a:p>
          <a:p>
            <a:pPr lvl="1"/>
            <a:r>
              <a:rPr lang="nl-NL" dirty="0" smtClean="0"/>
              <a:t>Steekproeven te trekken die transfereerbaarheid bevorderen</a:t>
            </a:r>
          </a:p>
          <a:p>
            <a:pPr lvl="1"/>
            <a:endParaRPr lang="nl-NL" dirty="0" smtClean="0"/>
          </a:p>
          <a:p>
            <a:endParaRPr lang="nl-NL" dirty="0"/>
          </a:p>
        </p:txBody>
      </p:sp>
      <p:sp>
        <p:nvSpPr>
          <p:cNvPr id="4" name="Down Arrow 3"/>
          <p:cNvSpPr/>
          <p:nvPr/>
        </p:nvSpPr>
        <p:spPr bwMode="auto">
          <a:xfrm>
            <a:off x="9347200" y="2450678"/>
            <a:ext cx="1728240" cy="3456480"/>
          </a:xfrm>
          <a:prstGeom prst="downArrow">
            <a:avLst/>
          </a:prstGeom>
          <a:solidFill>
            <a:srgbClr val="FFFFFF"/>
          </a:solidFill>
          <a:ln w="9525" cap="flat" cmpd="sng" algn="ctr">
            <a:solidFill>
              <a:schemeClr val="tx1"/>
            </a:solidFill>
            <a:prstDash val="solid"/>
            <a:round/>
            <a:headEnd type="none" w="med" len="med"/>
            <a:tailEnd type="none" w="med" len="med"/>
          </a:ln>
          <a:effectLst/>
        </p:spPr>
        <p:txBody>
          <a:bodyPr vert="vert270"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Arial" charset="0"/>
              </a:rPr>
              <a:t>Toenemende grondigheid</a:t>
            </a:r>
          </a:p>
        </p:txBody>
      </p:sp>
    </p:spTree>
    <p:extLst>
      <p:ext uri="{BB962C8B-B14F-4D97-AF65-F5344CB8AC3E}">
        <p14:creationId xmlns:p14="http://schemas.microsoft.com/office/powerpoint/2010/main" val="3742172872"/>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111820"/>
            <a:ext cx="8229600" cy="1077218"/>
          </a:xfrm>
        </p:spPr>
        <p:txBody>
          <a:bodyPr/>
          <a:lstStyle/>
          <a:p>
            <a:r>
              <a:rPr lang="nl-NL" dirty="0" smtClean="0"/>
              <a:t>3. Praktische wijsheid in een complexe wereld</a:t>
            </a:r>
            <a:endParaRPr lang="nl-NL" dirty="0"/>
          </a:p>
        </p:txBody>
      </p:sp>
      <p:sp>
        <p:nvSpPr>
          <p:cNvPr id="3" name="Content Placeholder 2"/>
          <p:cNvSpPr>
            <a:spLocks noGrp="1"/>
          </p:cNvSpPr>
          <p:nvPr>
            <p:ph idx="1"/>
          </p:nvPr>
        </p:nvSpPr>
        <p:spPr>
          <a:xfrm>
            <a:off x="2135450" y="1412720"/>
            <a:ext cx="9048488" cy="5693866"/>
          </a:xfrm>
        </p:spPr>
        <p:txBody>
          <a:bodyPr/>
          <a:lstStyle/>
          <a:p>
            <a:pPr>
              <a:spcBef>
                <a:spcPts val="2400"/>
              </a:spcBef>
            </a:pPr>
            <a:r>
              <a:rPr lang="nl-NL" dirty="0" smtClean="0"/>
              <a:t>Zelfkennis. Inzicht in eigen patronen en hun oorsprong om op eigen handelen te kunnen reflecteren en bij te kunnen sturen</a:t>
            </a:r>
          </a:p>
          <a:p>
            <a:pPr>
              <a:spcBef>
                <a:spcPts val="2400"/>
              </a:spcBef>
            </a:pPr>
            <a:r>
              <a:rPr lang="nl-NL" dirty="0" smtClean="0"/>
              <a:t>‘Voelen’ dat het goed zit om kwaliteit te realiseren en ethisch te handelen</a:t>
            </a:r>
          </a:p>
          <a:p>
            <a:pPr>
              <a:spcBef>
                <a:spcPts val="2400"/>
              </a:spcBef>
            </a:pPr>
            <a:r>
              <a:rPr lang="nl-NL" dirty="0" smtClean="0"/>
              <a:t>Dialoog kunnen initiëren om collectieve intelligentie te mobiliseren</a:t>
            </a:r>
          </a:p>
          <a:p>
            <a:pPr>
              <a:spcBef>
                <a:spcPts val="2400"/>
              </a:spcBef>
            </a:pPr>
            <a:r>
              <a:rPr lang="nl-NL" dirty="0" smtClean="0"/>
              <a:t>“Wendingen” kunnen creëren om vaste patronen te doorbreken</a:t>
            </a:r>
          </a:p>
          <a:p>
            <a:pPr>
              <a:spcBef>
                <a:spcPts val="2400"/>
              </a:spcBef>
            </a:pPr>
            <a:r>
              <a:rPr lang="nl-NL" dirty="0" smtClean="0"/>
              <a:t>Het denken kunnen laten leiden door het maken</a:t>
            </a:r>
            <a:br>
              <a:rPr lang="nl-NL" dirty="0" smtClean="0"/>
            </a:br>
            <a:r>
              <a:rPr lang="nl-NL" dirty="0" smtClean="0"/>
              <a:t>om scheppend tot impliciete kennis te komen</a:t>
            </a:r>
          </a:p>
          <a:p>
            <a:pPr>
              <a:spcBef>
                <a:spcPts val="2400"/>
              </a:spcBef>
            </a:pPr>
            <a:endParaRPr lang="nl-NL"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0077" y="1609249"/>
            <a:ext cx="1185373" cy="845834"/>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4700" b="7529"/>
          <a:stretch/>
        </p:blipFill>
        <p:spPr>
          <a:xfrm>
            <a:off x="928014" y="2564879"/>
            <a:ext cx="1207436" cy="93613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0077" y="3501010"/>
            <a:ext cx="1167364" cy="1167364"/>
          </a:xfrm>
          <a:prstGeom prst="rect">
            <a:avLst/>
          </a:prstGeom>
        </p:spPr>
      </p:pic>
      <p:pic>
        <p:nvPicPr>
          <p:cNvPr id="8" name="Picture 7"/>
          <p:cNvPicPr>
            <a:picLocks noChangeAspect="1"/>
          </p:cNvPicPr>
          <p:nvPr/>
        </p:nvPicPr>
        <p:blipFill rotWithShape="1">
          <a:blip r:embed="rId5">
            <a:extLst>
              <a:ext uri="{28A0092B-C50C-407E-A947-70E740481C1C}">
                <a14:useLocalDpi xmlns:a14="http://schemas.microsoft.com/office/drawing/2010/main" val="0"/>
              </a:ext>
            </a:extLst>
          </a:blip>
          <a:srcRect l="4712" r="18802"/>
          <a:stretch/>
        </p:blipFill>
        <p:spPr>
          <a:xfrm>
            <a:off x="904827" y="4621066"/>
            <a:ext cx="1212613" cy="1014653"/>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4828" y="5627422"/>
            <a:ext cx="1212613" cy="909460"/>
          </a:xfrm>
          <a:prstGeom prst="rect">
            <a:avLst/>
          </a:prstGeom>
        </p:spPr>
      </p:pic>
    </p:spTree>
    <p:extLst>
      <p:ext uri="{BB962C8B-B14F-4D97-AF65-F5344CB8AC3E}">
        <p14:creationId xmlns:p14="http://schemas.microsoft.com/office/powerpoint/2010/main" val="22494181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17600" y="111820"/>
            <a:ext cx="8229600" cy="1077218"/>
          </a:xfrm>
        </p:spPr>
        <p:txBody>
          <a:bodyPr/>
          <a:lstStyle/>
          <a:p>
            <a:r>
              <a:rPr lang="nl-NL" dirty="0" smtClean="0"/>
              <a:t>Studieboek over onderzoek voor werkende professionals in de educatie</a:t>
            </a:r>
            <a:endParaRPr lang="nl-NL" dirty="0"/>
          </a:p>
        </p:txBody>
      </p:sp>
      <p:pic>
        <p:nvPicPr>
          <p:cNvPr id="5" name="Picture 4"/>
          <p:cNvPicPr>
            <a:picLocks noChangeAspect="1"/>
          </p:cNvPicPr>
          <p:nvPr/>
        </p:nvPicPr>
        <p:blipFill>
          <a:blip r:embed="rId2"/>
          <a:stretch>
            <a:fillRect/>
          </a:stretch>
        </p:blipFill>
        <p:spPr>
          <a:xfrm>
            <a:off x="1271330" y="1484730"/>
            <a:ext cx="3581400" cy="5076825"/>
          </a:xfrm>
          <a:prstGeom prst="rect">
            <a:avLst/>
          </a:prstGeom>
        </p:spPr>
      </p:pic>
      <p:sp>
        <p:nvSpPr>
          <p:cNvPr id="6" name="TextBox 5"/>
          <p:cNvSpPr txBox="1"/>
          <p:nvPr/>
        </p:nvSpPr>
        <p:spPr>
          <a:xfrm>
            <a:off x="5519920" y="3140960"/>
            <a:ext cx="3481659" cy="1200329"/>
          </a:xfrm>
          <a:prstGeom prst="rect">
            <a:avLst/>
          </a:prstGeom>
          <a:noFill/>
        </p:spPr>
        <p:txBody>
          <a:bodyPr wrap="none" rtlCol="0">
            <a:spAutoFit/>
          </a:bodyPr>
          <a:lstStyle/>
          <a:p>
            <a:r>
              <a:rPr lang="nl-NL" sz="2400" dirty="0" smtClean="0"/>
              <a:t>Van </a:t>
            </a:r>
            <a:r>
              <a:rPr lang="nl-NL" sz="2400" dirty="0" err="1" smtClean="0"/>
              <a:t>Swet</a:t>
            </a:r>
            <a:r>
              <a:rPr lang="nl-NL" sz="2400" dirty="0" smtClean="0"/>
              <a:t> &amp; Munneke</a:t>
            </a:r>
          </a:p>
          <a:p>
            <a:r>
              <a:rPr lang="nl-NL" sz="2400" dirty="0" smtClean="0"/>
              <a:t>Uitgeverij Boom</a:t>
            </a:r>
          </a:p>
          <a:p>
            <a:r>
              <a:rPr lang="nl-NL" sz="2400" dirty="0" smtClean="0"/>
              <a:t>Beschikbaar: April 2017</a:t>
            </a:r>
            <a:endParaRPr lang="nl-NL" sz="2400" dirty="0"/>
          </a:p>
        </p:txBody>
      </p:sp>
    </p:spTree>
    <p:extLst>
      <p:ext uri="{BB962C8B-B14F-4D97-AF65-F5344CB8AC3E}">
        <p14:creationId xmlns:p14="http://schemas.microsoft.com/office/powerpoint/2010/main" val="414820281"/>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 name="Rechthoek 19"/>
          <p:cNvSpPr/>
          <p:nvPr/>
        </p:nvSpPr>
        <p:spPr>
          <a:xfrm>
            <a:off x="551230" y="1001174"/>
            <a:ext cx="9144000" cy="5856826"/>
          </a:xfrm>
          <a:prstGeom prst="rect">
            <a:avLst/>
          </a:prstGeom>
          <a:solidFill>
            <a:schemeClr val="bg1">
              <a:lumMod val="20000"/>
              <a:lumOff val="80000"/>
            </a:schemeClr>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lang="nl-NL" sz="1200" b="1" dirty="0">
              <a:latin typeface="Verdana" pitchFamily="34" charset="0"/>
            </a:endParaRPr>
          </a:p>
        </p:txBody>
      </p:sp>
      <p:sp>
        <p:nvSpPr>
          <p:cNvPr id="20" name="Rechthoek 19"/>
          <p:cNvSpPr/>
          <p:nvPr/>
        </p:nvSpPr>
        <p:spPr>
          <a:xfrm>
            <a:off x="1018774" y="1628800"/>
            <a:ext cx="8424936" cy="5127376"/>
          </a:xfrm>
          <a:prstGeom prst="rect">
            <a:avLst/>
          </a:prstGeom>
          <a:solidFill>
            <a:srgbClr val="FFFFFF"/>
          </a:solid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nl-NL" sz="1200" b="1" dirty="0">
                <a:latin typeface="Verdana" pitchFamily="34" charset="0"/>
              </a:rPr>
              <a:t>Afstudeerprogramma</a:t>
            </a:r>
          </a:p>
        </p:txBody>
      </p:sp>
      <p:grpSp>
        <p:nvGrpSpPr>
          <p:cNvPr id="3" name="Group 2"/>
          <p:cNvGrpSpPr/>
          <p:nvPr/>
        </p:nvGrpSpPr>
        <p:grpSpPr>
          <a:xfrm>
            <a:off x="4043608" y="2302714"/>
            <a:ext cx="2557190" cy="1760794"/>
            <a:chOff x="4043608" y="2302714"/>
            <a:chExt cx="2557190" cy="1760794"/>
          </a:xfrm>
        </p:grpSpPr>
        <p:sp>
          <p:nvSpPr>
            <p:cNvPr id="7" name="Afgeronde rechthoek 6"/>
            <p:cNvSpPr/>
            <p:nvPr/>
          </p:nvSpPr>
          <p:spPr>
            <a:xfrm>
              <a:off x="5160638" y="3487246"/>
              <a:ext cx="1440160" cy="576262"/>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Prestaties</a:t>
              </a:r>
            </a:p>
          </p:txBody>
        </p:sp>
        <p:cxnSp>
          <p:nvCxnSpPr>
            <p:cNvPr id="21" name="Vorm 20"/>
            <p:cNvCxnSpPr>
              <a:stCxn id="60" idx="3"/>
              <a:endCxn id="7" idx="0"/>
            </p:cNvCxnSpPr>
            <p:nvPr/>
          </p:nvCxnSpPr>
          <p:spPr>
            <a:xfrm>
              <a:off x="4043608" y="2579712"/>
              <a:ext cx="1837110" cy="907534"/>
            </a:xfrm>
            <a:prstGeom prst="bentConnector2">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32" name="Tekstvak 31"/>
            <p:cNvSpPr txBox="1"/>
            <p:nvPr/>
          </p:nvSpPr>
          <p:spPr>
            <a:xfrm>
              <a:off x="4575142" y="2302714"/>
              <a:ext cx="1196161" cy="276999"/>
            </a:xfrm>
            <a:prstGeom prst="rect">
              <a:avLst/>
            </a:prstGeom>
            <a:noFill/>
            <a:effectLst/>
          </p:spPr>
          <p:txBody>
            <a:bodyPr wrap="none" rtlCol="0">
              <a:spAutoFit/>
            </a:bodyPr>
            <a:lstStyle/>
            <a:p>
              <a:r>
                <a:rPr lang="nl-NL" sz="1200" kern="0" spc="-100" dirty="0">
                  <a:latin typeface="Verdana" pitchFamily="34" charset="0"/>
                </a:rPr>
                <a:t>moet blijken uit</a:t>
              </a:r>
            </a:p>
          </p:txBody>
        </p:sp>
      </p:grpSp>
      <p:grpSp>
        <p:nvGrpSpPr>
          <p:cNvPr id="10" name="Group 9"/>
          <p:cNvGrpSpPr/>
          <p:nvPr/>
        </p:nvGrpSpPr>
        <p:grpSpPr>
          <a:xfrm>
            <a:off x="5023602" y="4063508"/>
            <a:ext cx="1575980" cy="1381914"/>
            <a:chOff x="5023602" y="4063508"/>
            <a:chExt cx="1575980" cy="1381914"/>
          </a:xfrm>
        </p:grpSpPr>
        <p:sp>
          <p:nvSpPr>
            <p:cNvPr id="5" name="Afgeronde rechthoek 4"/>
            <p:cNvSpPr/>
            <p:nvPr/>
          </p:nvSpPr>
          <p:spPr>
            <a:xfrm>
              <a:off x="5160266" y="4869160"/>
              <a:ext cx="1439316" cy="576262"/>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Examinatoren</a:t>
              </a:r>
            </a:p>
          </p:txBody>
        </p:sp>
        <p:cxnSp>
          <p:nvCxnSpPr>
            <p:cNvPr id="17" name="Rechte verbindingslijn met pijl 16"/>
            <p:cNvCxnSpPr>
              <a:stCxn id="7" idx="2"/>
              <a:endCxn id="5" idx="0"/>
            </p:cNvCxnSpPr>
            <p:nvPr/>
          </p:nvCxnSpPr>
          <p:spPr>
            <a:xfrm flipH="1">
              <a:off x="5879924" y="4063508"/>
              <a:ext cx="794" cy="805652"/>
            </a:xfrm>
            <a:prstGeom prst="straightConnector1">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55" name="Tekstvak 54"/>
            <p:cNvSpPr txBox="1"/>
            <p:nvPr/>
          </p:nvSpPr>
          <p:spPr>
            <a:xfrm>
              <a:off x="5023602" y="4221089"/>
              <a:ext cx="963725" cy="461665"/>
            </a:xfrm>
            <a:prstGeom prst="rect">
              <a:avLst/>
            </a:prstGeom>
            <a:noFill/>
            <a:effectLst/>
          </p:spPr>
          <p:txBody>
            <a:bodyPr wrap="none" rtlCol="0">
              <a:spAutoFit/>
            </a:bodyPr>
            <a:lstStyle/>
            <a:p>
              <a:pPr algn="ctr"/>
              <a:r>
                <a:rPr lang="nl-NL" sz="1200" kern="0" spc="-100" dirty="0">
                  <a:latin typeface="Verdana" pitchFamily="34" charset="0"/>
                </a:rPr>
                <a:t>beoordeeld </a:t>
              </a:r>
            </a:p>
            <a:p>
              <a:pPr algn="ctr"/>
              <a:r>
                <a:rPr lang="nl-NL" sz="1200" kern="0" spc="-100" dirty="0">
                  <a:latin typeface="Verdana" pitchFamily="34" charset="0"/>
                </a:rPr>
                <a:t>door</a:t>
              </a:r>
            </a:p>
          </p:txBody>
        </p:sp>
      </p:grpSp>
      <p:grpSp>
        <p:nvGrpSpPr>
          <p:cNvPr id="16" name="Group 15"/>
          <p:cNvGrpSpPr/>
          <p:nvPr/>
        </p:nvGrpSpPr>
        <p:grpSpPr>
          <a:xfrm>
            <a:off x="1740230" y="2856199"/>
            <a:ext cx="3420036" cy="3118599"/>
            <a:chOff x="1740230" y="2856199"/>
            <a:chExt cx="3420036" cy="3118599"/>
          </a:xfrm>
        </p:grpSpPr>
        <p:sp>
          <p:nvSpPr>
            <p:cNvPr id="44" name="Tekstvak 43"/>
            <p:cNvSpPr txBox="1"/>
            <p:nvPr/>
          </p:nvSpPr>
          <p:spPr>
            <a:xfrm>
              <a:off x="2019880" y="5432895"/>
              <a:ext cx="691215" cy="461665"/>
            </a:xfrm>
            <a:prstGeom prst="rect">
              <a:avLst/>
            </a:prstGeom>
            <a:noFill/>
            <a:effectLst/>
          </p:spPr>
          <p:txBody>
            <a:bodyPr wrap="none" rtlCol="0">
              <a:spAutoFit/>
            </a:bodyPr>
            <a:lstStyle/>
            <a:p>
              <a:pPr algn="ctr"/>
              <a:r>
                <a:rPr lang="nl-NL" sz="1200" kern="0" spc="-100" dirty="0">
                  <a:latin typeface="Verdana" pitchFamily="34" charset="0"/>
                </a:rPr>
                <a:t>is basis </a:t>
              </a:r>
            </a:p>
            <a:p>
              <a:pPr algn="ctr"/>
              <a:r>
                <a:rPr lang="nl-NL" sz="1200" kern="0" spc="-100" dirty="0">
                  <a:latin typeface="Verdana" pitchFamily="34" charset="0"/>
                </a:rPr>
                <a:t>voor</a:t>
              </a:r>
            </a:p>
          </p:txBody>
        </p:sp>
        <p:grpSp>
          <p:nvGrpSpPr>
            <p:cNvPr id="15" name="Group 14"/>
            <p:cNvGrpSpPr/>
            <p:nvPr/>
          </p:nvGrpSpPr>
          <p:grpSpPr>
            <a:xfrm>
              <a:off x="1740230" y="2856199"/>
              <a:ext cx="3420036" cy="3118599"/>
              <a:chOff x="1740230" y="2856199"/>
              <a:chExt cx="3420036" cy="3118599"/>
            </a:xfrm>
          </p:grpSpPr>
          <p:sp>
            <p:nvSpPr>
              <p:cNvPr id="9" name="Rechthoek 8"/>
              <p:cNvSpPr/>
              <p:nvPr/>
            </p:nvSpPr>
            <p:spPr>
              <a:xfrm>
                <a:off x="1740230" y="4619420"/>
                <a:ext cx="2302880" cy="615334"/>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Beoordelingsmodel</a:t>
                </a:r>
              </a:p>
            </p:txBody>
          </p:sp>
          <p:cxnSp>
            <p:nvCxnSpPr>
              <p:cNvPr id="38" name="Vorm 20"/>
              <p:cNvCxnSpPr>
                <a:endCxn id="9" idx="0"/>
              </p:cNvCxnSpPr>
              <p:nvPr/>
            </p:nvCxnSpPr>
            <p:spPr>
              <a:xfrm rot="10800000" flipV="1">
                <a:off x="2891670" y="3775376"/>
                <a:ext cx="2268596" cy="844044"/>
              </a:xfrm>
              <a:prstGeom prst="bentConnector2">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52" name="Tekstvak 54"/>
              <p:cNvSpPr txBox="1"/>
              <p:nvPr/>
            </p:nvSpPr>
            <p:spPr>
              <a:xfrm>
                <a:off x="2472265" y="2944079"/>
                <a:ext cx="986167" cy="276999"/>
              </a:xfrm>
              <a:prstGeom prst="rect">
                <a:avLst/>
              </a:prstGeom>
              <a:noFill/>
              <a:effectLst/>
            </p:spPr>
            <p:txBody>
              <a:bodyPr wrap="none" rtlCol="0">
                <a:spAutoFit/>
              </a:bodyPr>
              <a:lstStyle/>
              <a:p>
                <a:pPr algn="ctr"/>
                <a:r>
                  <a:rPr lang="nl-NL" sz="1200" kern="0" spc="-100" dirty="0">
                    <a:latin typeface="Verdana" pitchFamily="34" charset="0"/>
                  </a:rPr>
                  <a:t>is input voor</a:t>
                </a:r>
              </a:p>
            </p:txBody>
          </p:sp>
          <p:sp>
            <p:nvSpPr>
              <p:cNvPr id="56" name="Tekstvak 34"/>
              <p:cNvSpPr txBox="1"/>
              <p:nvPr/>
            </p:nvSpPr>
            <p:spPr>
              <a:xfrm>
                <a:off x="3158492" y="3512042"/>
                <a:ext cx="1820722" cy="276999"/>
              </a:xfrm>
              <a:prstGeom prst="rect">
                <a:avLst/>
              </a:prstGeom>
              <a:noFill/>
              <a:effectLst/>
            </p:spPr>
            <p:txBody>
              <a:bodyPr wrap="square" rtlCol="0">
                <a:spAutoFit/>
              </a:bodyPr>
              <a:lstStyle/>
              <a:p>
                <a:pPr algn="ctr"/>
                <a:r>
                  <a:rPr lang="nl-NL" sz="1200" kern="0" spc="-100" dirty="0" smtClean="0">
                    <a:latin typeface="Verdana" pitchFamily="34" charset="0"/>
                  </a:rPr>
                  <a:t>Is input voor</a:t>
                </a:r>
                <a:endParaRPr lang="nl-NL" sz="1200" kern="0" spc="-100" dirty="0">
                  <a:latin typeface="Verdana" pitchFamily="34" charset="0"/>
                </a:endParaRPr>
              </a:p>
            </p:txBody>
          </p:sp>
          <p:cxnSp>
            <p:nvCxnSpPr>
              <p:cNvPr id="57" name="Rechte verbindingslijn met pijl 61"/>
              <p:cNvCxnSpPr/>
              <p:nvPr/>
            </p:nvCxnSpPr>
            <p:spPr>
              <a:xfrm>
                <a:off x="2409879" y="2856199"/>
                <a:ext cx="11352" cy="1759084"/>
              </a:xfrm>
              <a:prstGeom prst="straightConnector1">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78" name="Gebogen verbindingslijn 77"/>
              <p:cNvCxnSpPr>
                <a:stCxn id="9" idx="2"/>
                <a:endCxn id="6" idx="0"/>
              </p:cNvCxnSpPr>
              <p:nvPr/>
            </p:nvCxnSpPr>
            <p:spPr>
              <a:xfrm rot="5400000">
                <a:off x="2520564" y="5603692"/>
                <a:ext cx="740044" cy="2168"/>
              </a:xfrm>
              <a:prstGeom prst="bentConnector3">
                <a:avLst>
                  <a:gd name="adj1" fmla="val 50000"/>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grpSp>
      </p:grpSp>
      <p:sp>
        <p:nvSpPr>
          <p:cNvPr id="40" name="Tekstvak 39" hidden="1"/>
          <p:cNvSpPr txBox="1"/>
          <p:nvPr/>
        </p:nvSpPr>
        <p:spPr>
          <a:xfrm>
            <a:off x="2855643" y="3238496"/>
            <a:ext cx="1035861" cy="276999"/>
          </a:xfrm>
          <a:prstGeom prst="rect">
            <a:avLst/>
          </a:prstGeom>
          <a:noFill/>
          <a:effectLst/>
        </p:spPr>
        <p:txBody>
          <a:bodyPr wrap="none" rtlCol="0">
            <a:spAutoFit/>
          </a:bodyPr>
          <a:lstStyle/>
          <a:p>
            <a:r>
              <a:rPr lang="nl-NL" sz="1200" kern="0" spc="-100" dirty="0">
                <a:latin typeface="Verdana" pitchFamily="34" charset="0"/>
              </a:rPr>
              <a:t>uitgewerkt in</a:t>
            </a:r>
          </a:p>
        </p:txBody>
      </p:sp>
      <p:sp>
        <p:nvSpPr>
          <p:cNvPr id="23" name="TextBox 22"/>
          <p:cNvSpPr txBox="1"/>
          <p:nvPr/>
        </p:nvSpPr>
        <p:spPr>
          <a:xfrm>
            <a:off x="4259745" y="1152770"/>
            <a:ext cx="5850507" cy="332014"/>
          </a:xfrm>
          <a:prstGeom prst="rect">
            <a:avLst/>
          </a:prstGeom>
          <a:noFill/>
        </p:spPr>
        <p:txBody>
          <a:bodyPr wrap="square" rtlCol="0">
            <a:spAutoFit/>
          </a:bodyPr>
          <a:lstStyle/>
          <a:p>
            <a:pPr>
              <a:lnSpc>
                <a:spcPct val="150000"/>
              </a:lnSpc>
              <a:buSzPct val="150000"/>
            </a:pPr>
            <a:r>
              <a:rPr lang="nl-NL" sz="1200" b="1" dirty="0" smtClean="0">
                <a:latin typeface="Verdana" panose="020B0604030504040204" pitchFamily="34" charset="0"/>
                <a:ea typeface="Verdana" panose="020B0604030504040204" pitchFamily="34" charset="0"/>
                <a:cs typeface="Verdana" panose="020B0604030504040204" pitchFamily="34" charset="0"/>
              </a:rPr>
              <a:t>Randvoorwaarden</a:t>
            </a:r>
            <a:endParaRPr lang="nl-NL" sz="12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11" name="Group 10"/>
          <p:cNvGrpSpPr/>
          <p:nvPr/>
        </p:nvGrpSpPr>
        <p:grpSpPr>
          <a:xfrm>
            <a:off x="1156900" y="2579714"/>
            <a:ext cx="4723026" cy="3816422"/>
            <a:chOff x="1156900" y="2579714"/>
            <a:chExt cx="4723026" cy="3816422"/>
          </a:xfrm>
        </p:grpSpPr>
        <p:cxnSp>
          <p:nvCxnSpPr>
            <p:cNvPr id="29" name="Vorm 28"/>
            <p:cNvCxnSpPr>
              <a:stCxn id="6" idx="1"/>
              <a:endCxn id="60" idx="1"/>
            </p:cNvCxnSpPr>
            <p:nvPr/>
          </p:nvCxnSpPr>
          <p:spPr>
            <a:xfrm rot="10800000" flipH="1">
              <a:off x="1738062" y="2579714"/>
              <a:ext cx="496" cy="3605755"/>
            </a:xfrm>
            <a:prstGeom prst="bentConnector3">
              <a:avLst>
                <a:gd name="adj1" fmla="val -46088710"/>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35" name="Tekstvak 34"/>
            <p:cNvSpPr txBox="1"/>
            <p:nvPr/>
          </p:nvSpPr>
          <p:spPr>
            <a:xfrm>
              <a:off x="4115118" y="5805265"/>
              <a:ext cx="1676994" cy="276999"/>
            </a:xfrm>
            <a:prstGeom prst="rect">
              <a:avLst/>
            </a:prstGeom>
            <a:noFill/>
            <a:effectLst/>
          </p:spPr>
          <p:txBody>
            <a:bodyPr wrap="square" rtlCol="0">
              <a:spAutoFit/>
            </a:bodyPr>
            <a:lstStyle/>
            <a:p>
              <a:pPr algn="ctr"/>
              <a:r>
                <a:rPr lang="nl-NL" sz="1200" kern="0" spc="-100" dirty="0">
                  <a:latin typeface="Verdana" pitchFamily="34" charset="0"/>
                </a:rPr>
                <a:t>komen gezamenlijk tot</a:t>
              </a:r>
            </a:p>
          </p:txBody>
        </p:sp>
        <p:sp>
          <p:nvSpPr>
            <p:cNvPr id="36" name="Tekstvak 35"/>
            <p:cNvSpPr txBox="1"/>
            <p:nvPr/>
          </p:nvSpPr>
          <p:spPr>
            <a:xfrm rot="16200000">
              <a:off x="457670" y="4053989"/>
              <a:ext cx="1675459" cy="276999"/>
            </a:xfrm>
            <a:prstGeom prst="rect">
              <a:avLst/>
            </a:prstGeom>
            <a:noFill/>
            <a:effectLst/>
          </p:spPr>
          <p:txBody>
            <a:bodyPr wrap="none" rtlCol="0">
              <a:spAutoFit/>
            </a:bodyPr>
            <a:lstStyle/>
            <a:p>
              <a:r>
                <a:rPr lang="nl-NL" sz="1200" kern="0" spc="-100" dirty="0">
                  <a:latin typeface="Verdana" pitchFamily="34" charset="0"/>
                </a:rPr>
                <a:t>leidt tot conclusie over</a:t>
              </a:r>
            </a:p>
          </p:txBody>
        </p:sp>
        <p:cxnSp>
          <p:nvCxnSpPr>
            <p:cNvPr id="76" name="Vorm 75"/>
            <p:cNvCxnSpPr>
              <a:stCxn id="5" idx="2"/>
              <a:endCxn id="6" idx="3"/>
            </p:cNvCxnSpPr>
            <p:nvPr/>
          </p:nvCxnSpPr>
          <p:spPr>
            <a:xfrm rot="5400000">
              <a:off x="4590412" y="4895953"/>
              <a:ext cx="740045" cy="1838982"/>
            </a:xfrm>
            <a:prstGeom prst="bentConnector2">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6" name="Rechthoek 5"/>
            <p:cNvSpPr/>
            <p:nvPr/>
          </p:nvSpPr>
          <p:spPr>
            <a:xfrm>
              <a:off x="1738062" y="5974799"/>
              <a:ext cx="2302880" cy="421337"/>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Integrale beoordeling</a:t>
              </a:r>
            </a:p>
          </p:txBody>
        </p:sp>
      </p:grpSp>
      <p:grpSp>
        <p:nvGrpSpPr>
          <p:cNvPr id="4" name="Group 3"/>
          <p:cNvGrpSpPr/>
          <p:nvPr/>
        </p:nvGrpSpPr>
        <p:grpSpPr>
          <a:xfrm>
            <a:off x="6563391" y="3210436"/>
            <a:ext cx="2736304" cy="999620"/>
            <a:chOff x="6563391" y="3210436"/>
            <a:chExt cx="2736304" cy="999620"/>
          </a:xfrm>
        </p:grpSpPr>
        <p:sp>
          <p:nvSpPr>
            <p:cNvPr id="8" name="Afgeronde rechthoek 7"/>
            <p:cNvSpPr/>
            <p:nvPr/>
          </p:nvSpPr>
          <p:spPr>
            <a:xfrm>
              <a:off x="7536902" y="3487246"/>
              <a:ext cx="1762793" cy="576262"/>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Beroeps-opdrachten</a:t>
              </a:r>
            </a:p>
          </p:txBody>
        </p:sp>
        <p:cxnSp>
          <p:nvCxnSpPr>
            <p:cNvPr id="19" name="Rechte verbindingslijn met pijl 18"/>
            <p:cNvCxnSpPr/>
            <p:nvPr/>
          </p:nvCxnSpPr>
          <p:spPr>
            <a:xfrm flipH="1">
              <a:off x="6584655" y="3861048"/>
              <a:ext cx="936103" cy="0"/>
            </a:xfrm>
            <a:prstGeom prst="straightConnector1">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31" name="Tekstvak 30"/>
            <p:cNvSpPr txBox="1"/>
            <p:nvPr/>
          </p:nvSpPr>
          <p:spPr>
            <a:xfrm>
              <a:off x="6563391" y="3933057"/>
              <a:ext cx="1110735" cy="276999"/>
            </a:xfrm>
            <a:prstGeom prst="rect">
              <a:avLst/>
            </a:prstGeom>
            <a:noFill/>
            <a:effectLst/>
          </p:spPr>
          <p:txBody>
            <a:bodyPr wrap="square" rtlCol="0">
              <a:spAutoFit/>
            </a:bodyPr>
            <a:lstStyle/>
            <a:p>
              <a:pPr algn="ctr"/>
              <a:r>
                <a:rPr lang="nl-NL" sz="1200" kern="0" spc="-100" dirty="0">
                  <a:latin typeface="Verdana" pitchFamily="34" charset="0"/>
                </a:rPr>
                <a:t>leiden tot</a:t>
              </a:r>
            </a:p>
          </p:txBody>
        </p:sp>
        <p:cxnSp>
          <p:nvCxnSpPr>
            <p:cNvPr id="67" name="Rechte verbindingslijn met pijl 18"/>
            <p:cNvCxnSpPr/>
            <p:nvPr/>
          </p:nvCxnSpPr>
          <p:spPr>
            <a:xfrm>
              <a:off x="6599583" y="3714501"/>
              <a:ext cx="937319" cy="2532"/>
            </a:xfrm>
            <a:prstGeom prst="straightConnector1">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75" name="Tekstvak 31"/>
            <p:cNvSpPr txBox="1"/>
            <p:nvPr/>
          </p:nvSpPr>
          <p:spPr>
            <a:xfrm>
              <a:off x="6595705" y="3210436"/>
              <a:ext cx="1021433" cy="461665"/>
            </a:xfrm>
            <a:prstGeom prst="rect">
              <a:avLst/>
            </a:prstGeom>
            <a:noFill/>
            <a:effectLst/>
          </p:spPr>
          <p:txBody>
            <a:bodyPr wrap="none" rtlCol="0">
              <a:spAutoFit/>
            </a:bodyPr>
            <a:lstStyle/>
            <a:p>
              <a:pPr algn="ctr"/>
              <a:r>
                <a:rPr lang="nl-NL" sz="1200" kern="0" spc="-100" dirty="0">
                  <a:latin typeface="Verdana" pitchFamily="34" charset="0"/>
                </a:rPr>
                <a:t>stellen eisen </a:t>
              </a:r>
            </a:p>
            <a:p>
              <a:pPr algn="ctr"/>
              <a:r>
                <a:rPr lang="nl-NL" sz="1200" kern="0" spc="-100" dirty="0">
                  <a:latin typeface="Verdana" pitchFamily="34" charset="0"/>
                </a:rPr>
                <a:t>aan</a:t>
              </a:r>
            </a:p>
          </p:txBody>
        </p:sp>
      </p:grpSp>
      <p:grpSp>
        <p:nvGrpSpPr>
          <p:cNvPr id="2" name="Group 1"/>
          <p:cNvGrpSpPr/>
          <p:nvPr/>
        </p:nvGrpSpPr>
        <p:grpSpPr>
          <a:xfrm>
            <a:off x="1659787" y="116632"/>
            <a:ext cx="2383821" cy="2751112"/>
            <a:chOff x="1659787" y="116632"/>
            <a:chExt cx="2383821" cy="2751112"/>
          </a:xfrm>
        </p:grpSpPr>
        <p:sp>
          <p:nvSpPr>
            <p:cNvPr id="60" name="Afgeronde rechthoek 59"/>
            <p:cNvSpPr/>
            <p:nvPr/>
          </p:nvSpPr>
          <p:spPr>
            <a:xfrm>
              <a:off x="1738558" y="2291680"/>
              <a:ext cx="2305050" cy="576064"/>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Beroepsbekwaamheid</a:t>
              </a:r>
            </a:p>
          </p:txBody>
        </p:sp>
        <p:sp>
          <p:nvSpPr>
            <p:cNvPr id="39" name="Afgeronde rechthoek 59"/>
            <p:cNvSpPr/>
            <p:nvPr/>
          </p:nvSpPr>
          <p:spPr>
            <a:xfrm>
              <a:off x="1738062" y="116632"/>
              <a:ext cx="2305050" cy="576064"/>
            </a:xfrm>
            <a:prstGeom prst="rect">
              <a:avLst/>
            </a:prstGeom>
            <a:no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Toekomstig werkveld &amp; hbo niveau</a:t>
              </a:r>
            </a:p>
          </p:txBody>
        </p:sp>
        <p:sp>
          <p:nvSpPr>
            <p:cNvPr id="41" name="Tekstvak 31"/>
            <p:cNvSpPr txBox="1"/>
            <p:nvPr/>
          </p:nvSpPr>
          <p:spPr>
            <a:xfrm>
              <a:off x="1659787" y="1859633"/>
              <a:ext cx="1266693" cy="276999"/>
            </a:xfrm>
            <a:prstGeom prst="rect">
              <a:avLst/>
            </a:prstGeom>
            <a:noFill/>
            <a:effectLst/>
          </p:spPr>
          <p:txBody>
            <a:bodyPr wrap="none" rtlCol="0">
              <a:spAutoFit/>
            </a:bodyPr>
            <a:lstStyle/>
            <a:p>
              <a:r>
                <a:rPr lang="nl-NL" sz="1200" kern="0" spc="-100" dirty="0">
                  <a:latin typeface="Verdana" pitchFamily="34" charset="0"/>
                </a:rPr>
                <a:t>stellen eisen aan</a:t>
              </a:r>
            </a:p>
          </p:txBody>
        </p:sp>
        <p:cxnSp>
          <p:nvCxnSpPr>
            <p:cNvPr id="42" name="Rechte verbindingslijn met pijl 61"/>
            <p:cNvCxnSpPr>
              <a:stCxn id="39" idx="2"/>
              <a:endCxn id="60" idx="0"/>
            </p:cNvCxnSpPr>
            <p:nvPr/>
          </p:nvCxnSpPr>
          <p:spPr>
            <a:xfrm>
              <a:off x="2890587" y="692696"/>
              <a:ext cx="496" cy="1598984"/>
            </a:xfrm>
            <a:prstGeom prst="straightConnector1">
              <a:avLst/>
            </a:prstGeom>
            <a:ln>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8272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Dank voor uw aandacht</a:t>
            </a:r>
            <a:endParaRPr lang="nl-NL" dirty="0"/>
          </a:p>
        </p:txBody>
      </p:sp>
      <p:sp>
        <p:nvSpPr>
          <p:cNvPr id="6" name="Tijdelijke aanduiding voor inhoud 5"/>
          <p:cNvSpPr>
            <a:spLocks noGrp="1"/>
          </p:cNvSpPr>
          <p:nvPr>
            <p:ph sz="half" idx="2"/>
          </p:nvPr>
        </p:nvSpPr>
        <p:spPr>
          <a:xfrm>
            <a:off x="5518268" y="3033997"/>
            <a:ext cx="4720010" cy="904863"/>
          </a:xfrm>
        </p:spPr>
        <p:txBody>
          <a:bodyPr/>
          <a:lstStyle/>
          <a:p>
            <a:r>
              <a:rPr lang="nl-NL" sz="2400" dirty="0" err="1" smtClean="0"/>
              <a:t>Daan.andriessen</a:t>
            </a:r>
            <a:r>
              <a:rPr lang="nl-NL" sz="2400" dirty="0" smtClean="0"/>
              <a:t>@</a:t>
            </a:r>
            <a:r>
              <a:rPr lang="nl-NL" sz="2400" dirty="0" err="1" smtClean="0"/>
              <a:t>hu.nl</a:t>
            </a:r>
            <a:endParaRPr lang="nl-NL" sz="2400" dirty="0" smtClean="0"/>
          </a:p>
          <a:p>
            <a:r>
              <a:rPr lang="nl-NL" sz="2400" dirty="0" smtClean="0"/>
              <a:t>@onderzoekcoach.nl</a:t>
            </a:r>
            <a:endParaRPr lang="nl-NL" dirty="0"/>
          </a:p>
        </p:txBody>
      </p:sp>
      <p:pic>
        <p:nvPicPr>
          <p:cNvPr id="5" name="Content Placeholder 4"/>
          <p:cNvPicPr>
            <a:picLocks noGrp="1" noChangeAspect="1"/>
          </p:cNvPicPr>
          <p:nvPr>
            <p:ph sz="half" idx="1"/>
          </p:nvPr>
        </p:nvPicPr>
        <p:blipFill>
          <a:blip r:embed="rId3" cstate="screen">
            <a:extLst>
              <a:ext uri="{28A0092B-C50C-407E-A947-70E740481C1C}">
                <a14:useLocalDpi xmlns:a14="http://schemas.microsoft.com/office/drawing/2010/main" val="0"/>
              </a:ext>
            </a:extLst>
          </a:blip>
          <a:srcRect/>
          <a:stretch>
            <a:fillRect/>
          </a:stretch>
        </p:blipFill>
        <p:spPr>
          <a:xfrm>
            <a:off x="2640014" y="3033997"/>
            <a:ext cx="2592387" cy="2627313"/>
          </a:xfrm>
        </p:spPr>
      </p:pic>
    </p:spTree>
    <p:extLst>
      <p:ext uri="{BB962C8B-B14F-4D97-AF65-F5344CB8AC3E}">
        <p14:creationId xmlns:p14="http://schemas.microsoft.com/office/powerpoint/2010/main" val="233005043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Disclaimer</a:t>
            </a:r>
            <a:endParaRPr lang="nl-N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0296902"/>
              </p:ext>
            </p:extLst>
          </p:nvPr>
        </p:nvGraphicFramePr>
        <p:xfrm>
          <a:off x="983290" y="1492094"/>
          <a:ext cx="10509250" cy="1594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rotWithShape="1">
          <a:blip r:embed="rId7"/>
          <a:srcRect l="3997" t="1999" r="2261"/>
          <a:stretch/>
        </p:blipFill>
        <p:spPr>
          <a:xfrm>
            <a:off x="1127829" y="3009248"/>
            <a:ext cx="4608121" cy="3484511"/>
          </a:xfrm>
          <a:prstGeom prst="rect">
            <a:avLst/>
          </a:prstGeom>
        </p:spPr>
      </p:pic>
    </p:spTree>
    <p:extLst>
      <p:ext uri="{BB962C8B-B14F-4D97-AF65-F5344CB8AC3E}">
        <p14:creationId xmlns:p14="http://schemas.microsoft.com/office/powerpoint/2010/main" val="364844541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Master vs Bachelor </a:t>
            </a:r>
            <a:r>
              <a:rPr lang="en-GB" dirty="0" err="1" smtClean="0"/>
              <a:t>volgens</a:t>
            </a:r>
            <a:r>
              <a:rPr lang="en-GB" dirty="0" smtClean="0"/>
              <a:t> Dublin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2530175"/>
              </p:ext>
            </p:extLst>
          </p:nvPr>
        </p:nvGraphicFramePr>
        <p:xfrm>
          <a:off x="1016000" y="1762125"/>
          <a:ext cx="10509250" cy="4577080"/>
        </p:xfrm>
        <a:graphic>
          <a:graphicData uri="http://schemas.openxmlformats.org/drawingml/2006/table">
            <a:tbl>
              <a:tblPr firstRow="1" bandRow="1">
                <a:tableStyleId>{5C22544A-7EE6-4342-B048-85BDC9FD1C3A}</a:tableStyleId>
              </a:tblPr>
              <a:tblGrid>
                <a:gridCol w="4719950">
                  <a:extLst>
                    <a:ext uri="{9D8B030D-6E8A-4147-A177-3AD203B41FA5}">
                      <a16:colId xmlns:a16="http://schemas.microsoft.com/office/drawing/2014/main" val="20000"/>
                    </a:ext>
                  </a:extLst>
                </a:gridCol>
                <a:gridCol w="5789300">
                  <a:extLst>
                    <a:ext uri="{9D8B030D-6E8A-4147-A177-3AD203B41FA5}">
                      <a16:colId xmlns:a16="http://schemas.microsoft.com/office/drawing/2014/main" val="20001"/>
                    </a:ext>
                  </a:extLst>
                </a:gridCol>
              </a:tblGrid>
              <a:tr h="370840">
                <a:tc>
                  <a:txBody>
                    <a:bodyPr/>
                    <a:lstStyle/>
                    <a:p>
                      <a:r>
                        <a:rPr lang="nl-NL" noProof="0" dirty="0" smtClean="0">
                          <a:solidFill>
                            <a:schemeClr val="tx2"/>
                          </a:solidFill>
                        </a:rPr>
                        <a:t>Bachelor</a:t>
                      </a:r>
                      <a:endParaRPr lang="nl-NL" noProof="0" dirty="0">
                        <a:solidFill>
                          <a:schemeClr val="tx2"/>
                        </a:solidFill>
                      </a:endParaRPr>
                    </a:p>
                  </a:txBody>
                  <a:tcPr>
                    <a:noFill/>
                  </a:tcPr>
                </a:tc>
                <a:tc>
                  <a:txBody>
                    <a:bodyPr/>
                    <a:lstStyle/>
                    <a:p>
                      <a:r>
                        <a:rPr lang="nl-NL" noProof="0" dirty="0" smtClean="0">
                          <a:solidFill>
                            <a:schemeClr val="tx2"/>
                          </a:solidFill>
                        </a:rPr>
                        <a:t>Master </a:t>
                      </a:r>
                      <a:endParaRPr lang="nl-NL" noProof="0" dirty="0">
                        <a:solidFill>
                          <a:schemeClr val="tx2"/>
                        </a:solidFill>
                      </a:endParaRPr>
                    </a:p>
                  </a:txBody>
                  <a:tcPr>
                    <a:noFill/>
                  </a:tcPr>
                </a:tc>
                <a:extLst>
                  <a:ext uri="{0D108BD9-81ED-4DB2-BD59-A6C34878D82A}">
                    <a16:rowId xmlns:a16="http://schemas.microsoft.com/office/drawing/2014/main" val="10000"/>
                  </a:ext>
                </a:extLst>
              </a:tr>
              <a:tr h="370840">
                <a:tc>
                  <a:txBody>
                    <a:bodyPr/>
                    <a:lstStyle/>
                    <a:p>
                      <a:r>
                        <a:rPr lang="nl-NL" sz="1800" b="0" i="0" u="none" strike="noStrike" kern="1200" baseline="0" noProof="0" dirty="0" smtClean="0">
                          <a:solidFill>
                            <a:schemeClr val="dk1"/>
                          </a:solidFill>
                          <a:latin typeface="+mn-lt"/>
                          <a:ea typeface="+mn-ea"/>
                          <a:cs typeface="+mn-cs"/>
                        </a:rPr>
                        <a:t>Heeft aantoonbare kennis en</a:t>
                      </a:r>
                    </a:p>
                    <a:p>
                      <a:r>
                        <a:rPr lang="nl-NL" sz="1800" b="0" i="0" u="none" strike="noStrike" kern="1200" baseline="0" noProof="0" dirty="0" smtClean="0">
                          <a:solidFill>
                            <a:schemeClr val="dk1"/>
                          </a:solidFill>
                          <a:latin typeface="+mn-lt"/>
                          <a:ea typeface="+mn-ea"/>
                          <a:cs typeface="+mn-cs"/>
                        </a:rPr>
                        <a:t>inzicht van een vakgebied (…)</a:t>
                      </a:r>
                      <a:endParaRPr lang="nl-NL" noProof="0" dirty="0"/>
                    </a:p>
                  </a:txBody>
                  <a:tcPr>
                    <a:noFill/>
                  </a:tcPr>
                </a:tc>
                <a:tc>
                  <a:txBody>
                    <a:bodyPr/>
                    <a:lstStyle/>
                    <a:p>
                      <a:r>
                        <a:rPr lang="nl-NL" sz="1800" b="0" i="0" u="none" strike="noStrike" kern="1200" baseline="0" noProof="0" dirty="0" smtClean="0">
                          <a:solidFill>
                            <a:schemeClr val="dk1"/>
                          </a:solidFill>
                          <a:latin typeface="+mn-lt"/>
                          <a:ea typeface="+mn-ea"/>
                          <a:cs typeface="+mn-cs"/>
                        </a:rPr>
                        <a:t>Heeft aantoonbare kennis en inzicht die (…) een basis of een kans bieden om een </a:t>
                      </a:r>
                      <a:r>
                        <a:rPr lang="nl-NL" sz="1800" b="1" i="0" u="none" strike="noStrike" kern="1200" baseline="0" noProof="0" dirty="0" smtClean="0">
                          <a:solidFill>
                            <a:schemeClr val="dk1"/>
                          </a:solidFill>
                          <a:latin typeface="+mn-lt"/>
                          <a:ea typeface="+mn-ea"/>
                          <a:cs typeface="+mn-cs"/>
                        </a:rPr>
                        <a:t>originele</a:t>
                      </a:r>
                    </a:p>
                    <a:p>
                      <a:r>
                        <a:rPr lang="nl-NL" sz="1800" b="1" i="0" u="none" strike="noStrike" kern="1200" baseline="0" noProof="0" dirty="0" smtClean="0">
                          <a:solidFill>
                            <a:schemeClr val="dk1"/>
                          </a:solidFill>
                          <a:latin typeface="+mn-lt"/>
                          <a:ea typeface="+mn-ea"/>
                          <a:cs typeface="+mn-cs"/>
                        </a:rPr>
                        <a:t>bijdrage te leveren </a:t>
                      </a:r>
                      <a:r>
                        <a:rPr lang="nl-NL" sz="1800" b="0" i="0" u="none" strike="noStrike" kern="1200" baseline="0" noProof="0" dirty="0" smtClean="0">
                          <a:solidFill>
                            <a:schemeClr val="dk1"/>
                          </a:solidFill>
                          <a:latin typeface="+mn-lt"/>
                          <a:ea typeface="+mn-ea"/>
                          <a:cs typeface="+mn-cs"/>
                        </a:rPr>
                        <a:t>aan het ontwikkelen en/of </a:t>
                      </a:r>
                      <a:r>
                        <a:rPr lang="nl-NL" sz="1800" b="1" i="0" u="none" strike="noStrike" kern="1200" baseline="0" noProof="0" dirty="0" smtClean="0">
                          <a:solidFill>
                            <a:schemeClr val="dk1"/>
                          </a:solidFill>
                          <a:latin typeface="+mn-lt"/>
                          <a:ea typeface="+mn-ea"/>
                          <a:cs typeface="+mn-cs"/>
                        </a:rPr>
                        <a:t>toepassen</a:t>
                      </a:r>
                      <a:r>
                        <a:rPr lang="nl-NL" sz="1800" b="0" i="0" u="none" strike="noStrike" kern="1200" baseline="0" noProof="0" dirty="0" smtClean="0">
                          <a:solidFill>
                            <a:schemeClr val="dk1"/>
                          </a:solidFill>
                          <a:latin typeface="+mn-lt"/>
                          <a:ea typeface="+mn-ea"/>
                          <a:cs typeface="+mn-cs"/>
                        </a:rPr>
                        <a:t> van ideeën, vaak in </a:t>
                      </a:r>
                      <a:r>
                        <a:rPr lang="nl-NL" sz="1800" b="0" i="0" u="none" strike="noStrike" kern="1200" baseline="0" noProof="0" dirty="0" err="1" smtClean="0">
                          <a:solidFill>
                            <a:schemeClr val="dk1"/>
                          </a:solidFill>
                          <a:latin typeface="+mn-lt"/>
                          <a:ea typeface="+mn-ea"/>
                          <a:cs typeface="+mn-cs"/>
                        </a:rPr>
                        <a:t>onderzoeksverband</a:t>
                      </a:r>
                      <a:r>
                        <a:rPr lang="nl-NL" sz="1800" b="0" i="0" u="none" strike="noStrike" kern="1200" baseline="0" noProof="0" dirty="0" smtClean="0">
                          <a:solidFill>
                            <a:schemeClr val="dk1"/>
                          </a:solidFill>
                          <a:latin typeface="+mn-lt"/>
                          <a:ea typeface="+mn-ea"/>
                          <a:cs typeface="+mn-cs"/>
                        </a:rPr>
                        <a:t>.</a:t>
                      </a:r>
                      <a:endParaRPr lang="nl-NL" noProof="0" dirty="0"/>
                    </a:p>
                  </a:txBody>
                  <a:tcPr>
                    <a:noFill/>
                  </a:tcPr>
                </a:tc>
                <a:extLst>
                  <a:ext uri="{0D108BD9-81ED-4DB2-BD59-A6C34878D82A}">
                    <a16:rowId xmlns:a16="http://schemas.microsoft.com/office/drawing/2014/main" val="10001"/>
                  </a:ext>
                </a:extLst>
              </a:tr>
              <a:tr h="370840">
                <a:tc>
                  <a:txBody>
                    <a:bodyPr/>
                    <a:lstStyle/>
                    <a:p>
                      <a:r>
                        <a:rPr lang="nl-NL" sz="1800" b="0" i="0" u="none" strike="noStrike" kern="1200" baseline="0" noProof="0" dirty="0" smtClean="0">
                          <a:solidFill>
                            <a:schemeClr val="dk1"/>
                          </a:solidFill>
                          <a:latin typeface="+mn-lt"/>
                          <a:ea typeface="+mn-ea"/>
                          <a:cs typeface="+mn-cs"/>
                        </a:rPr>
                        <a:t>Is in staat om relevante gegevens te verzamelen en interpreteren (…) met het doel een oordeel te vormen (…)</a:t>
                      </a:r>
                      <a:endParaRPr lang="nl-NL" noProof="0" dirty="0"/>
                    </a:p>
                  </a:txBody>
                  <a:tcPr>
                    <a:noFill/>
                  </a:tcPr>
                </a:tc>
                <a:tc>
                  <a:txBody>
                    <a:bodyPr/>
                    <a:lstStyle/>
                    <a:p>
                      <a:r>
                        <a:rPr lang="nl-NL" sz="1800" b="0" i="0" u="none" strike="noStrike" kern="1200" baseline="0" noProof="0" dirty="0" smtClean="0">
                          <a:solidFill>
                            <a:schemeClr val="dk1"/>
                          </a:solidFill>
                          <a:latin typeface="+mn-lt"/>
                          <a:ea typeface="+mn-ea"/>
                          <a:cs typeface="+mn-cs"/>
                        </a:rPr>
                        <a:t>Is in staat om oordelen te formuleren op grond van </a:t>
                      </a:r>
                      <a:r>
                        <a:rPr lang="nl-NL" sz="1800" b="1" i="0" u="none" strike="noStrike" kern="1200" baseline="0" noProof="0" dirty="0" smtClean="0">
                          <a:solidFill>
                            <a:schemeClr val="dk1"/>
                          </a:solidFill>
                          <a:latin typeface="+mn-lt"/>
                          <a:ea typeface="+mn-ea"/>
                          <a:cs typeface="+mn-cs"/>
                        </a:rPr>
                        <a:t>onvolledige of beperkte informatie</a:t>
                      </a:r>
                      <a:endParaRPr lang="nl-NL" b="1" noProof="0" dirty="0"/>
                    </a:p>
                  </a:txBody>
                  <a:tcPr>
                    <a:noFill/>
                  </a:tcPr>
                </a:tc>
                <a:extLst>
                  <a:ext uri="{0D108BD9-81ED-4DB2-BD59-A6C34878D82A}">
                    <a16:rowId xmlns:a16="http://schemas.microsoft.com/office/drawing/2014/main" val="10002"/>
                  </a:ext>
                </a:extLst>
              </a:tr>
              <a:tr h="370840">
                <a:tc>
                  <a:txBody>
                    <a:bodyPr/>
                    <a:lstStyle/>
                    <a:p>
                      <a:r>
                        <a:rPr lang="nl-NL" sz="1800" b="0" i="0" u="none" strike="noStrike" kern="1200" baseline="0" noProof="0" dirty="0" smtClean="0">
                          <a:solidFill>
                            <a:schemeClr val="dk1"/>
                          </a:solidFill>
                          <a:latin typeface="+mn-lt"/>
                          <a:ea typeface="+mn-ea"/>
                          <a:cs typeface="+mn-cs"/>
                        </a:rPr>
                        <a:t>Is in staat om informatie, ideeën en oplossingen over te brengen (…)</a:t>
                      </a:r>
                      <a:endParaRPr lang="nl-NL" noProof="0" dirty="0"/>
                    </a:p>
                  </a:txBody>
                  <a:tcPr>
                    <a:noFill/>
                  </a:tcPr>
                </a:tc>
                <a:tc>
                  <a:txBody>
                    <a:bodyPr/>
                    <a:lstStyle/>
                    <a:p>
                      <a:r>
                        <a:rPr lang="nl-NL" sz="1800" b="0" i="0" u="none" strike="noStrike" kern="1200" baseline="0" noProof="0" dirty="0" smtClean="0">
                          <a:solidFill>
                            <a:schemeClr val="dk1"/>
                          </a:solidFill>
                          <a:latin typeface="+mn-lt"/>
                          <a:ea typeface="+mn-ea"/>
                          <a:cs typeface="+mn-cs"/>
                        </a:rPr>
                        <a:t>Is in staat om conclusies, alsmede de </a:t>
                      </a:r>
                      <a:r>
                        <a:rPr lang="nl-NL" sz="1800" b="1" i="0" u="none" strike="noStrike" kern="1200" baseline="0" noProof="0" dirty="0" smtClean="0">
                          <a:solidFill>
                            <a:schemeClr val="dk1"/>
                          </a:solidFill>
                          <a:latin typeface="+mn-lt"/>
                          <a:ea typeface="+mn-ea"/>
                          <a:cs typeface="+mn-cs"/>
                        </a:rPr>
                        <a:t>kennis</a:t>
                      </a:r>
                      <a:r>
                        <a:rPr lang="nl-NL" sz="1800" b="0" i="0" u="none" strike="noStrike" kern="1200" baseline="0" noProof="0" dirty="0" smtClean="0">
                          <a:solidFill>
                            <a:schemeClr val="dk1"/>
                          </a:solidFill>
                          <a:latin typeface="+mn-lt"/>
                          <a:ea typeface="+mn-ea"/>
                          <a:cs typeface="+mn-cs"/>
                        </a:rPr>
                        <a:t>, motieven en overwegingen die hieraan ten grondslag liggen, duidelijk en ondubbelzinnig over te brengen (…)</a:t>
                      </a:r>
                      <a:endParaRPr lang="nl-NL" noProof="0" dirty="0"/>
                    </a:p>
                  </a:txBody>
                  <a:tcPr>
                    <a:noFill/>
                  </a:tcPr>
                </a:tc>
                <a:extLst>
                  <a:ext uri="{0D108BD9-81ED-4DB2-BD59-A6C34878D82A}">
                    <a16:rowId xmlns:a16="http://schemas.microsoft.com/office/drawing/2014/main" val="10003"/>
                  </a:ext>
                </a:extLst>
              </a:tr>
              <a:tr h="370840">
                <a:tc>
                  <a:txBody>
                    <a:bodyPr/>
                    <a:lstStyle/>
                    <a:p>
                      <a:r>
                        <a:rPr lang="nl-NL" sz="1800" b="0" i="0" u="none" strike="noStrike" kern="1200" baseline="0" noProof="0" dirty="0" smtClean="0">
                          <a:solidFill>
                            <a:schemeClr val="dk1"/>
                          </a:solidFill>
                          <a:latin typeface="+mn-lt"/>
                          <a:ea typeface="+mn-ea"/>
                          <a:cs typeface="+mn-cs"/>
                        </a:rPr>
                        <a:t>Bezit de leervaardigheden die noodzakelijk zijn om een vervolgstudie die een hoog</a:t>
                      </a:r>
                    </a:p>
                    <a:p>
                      <a:r>
                        <a:rPr lang="nl-NL" sz="1800" b="0" i="0" u="none" strike="noStrike" kern="1200" baseline="0" noProof="0" dirty="0" smtClean="0">
                          <a:solidFill>
                            <a:schemeClr val="dk1"/>
                          </a:solidFill>
                          <a:latin typeface="+mn-lt"/>
                          <a:ea typeface="+mn-ea"/>
                          <a:cs typeface="+mn-cs"/>
                        </a:rPr>
                        <a:t>niveau van autonomie veronderstelt aan te gaan.</a:t>
                      </a:r>
                      <a:endParaRPr lang="nl-NL" noProof="0" dirty="0"/>
                    </a:p>
                  </a:txBody>
                  <a:tcPr>
                    <a:noFill/>
                  </a:tcPr>
                </a:tc>
                <a:tc>
                  <a:txBody>
                    <a:bodyPr/>
                    <a:lstStyle/>
                    <a:p>
                      <a:r>
                        <a:rPr lang="nl-NL" sz="1800" b="0" i="0" u="none" strike="noStrike" kern="1200" baseline="0" noProof="0" dirty="0" smtClean="0">
                          <a:solidFill>
                            <a:schemeClr val="dk1"/>
                          </a:solidFill>
                          <a:latin typeface="+mn-lt"/>
                          <a:ea typeface="+mn-ea"/>
                          <a:cs typeface="+mn-cs"/>
                        </a:rPr>
                        <a:t>Bezit de leervaardigheden die hem of haar in staat stellen een vervolgstudie aan te gaan met een grotendeels </a:t>
                      </a:r>
                      <a:r>
                        <a:rPr lang="nl-NL" sz="1800" b="1" i="0" u="none" strike="noStrike" kern="1200" baseline="0" noProof="0" dirty="0" smtClean="0">
                          <a:solidFill>
                            <a:schemeClr val="dk1"/>
                          </a:solidFill>
                          <a:latin typeface="+mn-lt"/>
                          <a:ea typeface="+mn-ea"/>
                          <a:cs typeface="+mn-cs"/>
                        </a:rPr>
                        <a:t>zelfgestuurd of autonoom </a:t>
                      </a:r>
                      <a:r>
                        <a:rPr lang="nl-NL" sz="1800" b="0" i="0" u="none" strike="noStrike" kern="1200" baseline="0" noProof="0" dirty="0" smtClean="0">
                          <a:solidFill>
                            <a:schemeClr val="dk1"/>
                          </a:solidFill>
                          <a:latin typeface="+mn-lt"/>
                          <a:ea typeface="+mn-ea"/>
                          <a:cs typeface="+mn-cs"/>
                        </a:rPr>
                        <a:t>karakter.</a:t>
                      </a:r>
                      <a:endParaRPr lang="nl-NL" noProof="0" dirty="0"/>
                    </a:p>
                  </a:txBody>
                  <a:tcPr>
                    <a:noFill/>
                  </a:tcPr>
                </a:tc>
                <a:extLst>
                  <a:ext uri="{0D108BD9-81ED-4DB2-BD59-A6C34878D82A}">
                    <a16:rowId xmlns:a16="http://schemas.microsoft.com/office/drawing/2014/main" val="10004"/>
                  </a:ext>
                </a:extLst>
              </a:tr>
            </a:tbl>
          </a:graphicData>
        </a:graphic>
      </p:graphicFrame>
      <p:sp>
        <p:nvSpPr>
          <p:cNvPr id="3" name="TextBox 2"/>
          <p:cNvSpPr txBox="1"/>
          <p:nvPr/>
        </p:nvSpPr>
        <p:spPr>
          <a:xfrm>
            <a:off x="9408460" y="6453420"/>
            <a:ext cx="2204450" cy="307777"/>
          </a:xfrm>
          <a:prstGeom prst="rect">
            <a:avLst/>
          </a:prstGeom>
          <a:noFill/>
        </p:spPr>
        <p:txBody>
          <a:bodyPr wrap="none" rtlCol="0">
            <a:spAutoFit/>
          </a:bodyPr>
          <a:lstStyle/>
          <a:p>
            <a:r>
              <a:rPr lang="nl-NL" dirty="0" smtClean="0"/>
              <a:t>Bron: Dublin descriptoren</a:t>
            </a:r>
            <a:endParaRPr lang="nl-NL" dirty="0"/>
          </a:p>
        </p:txBody>
      </p:sp>
    </p:spTree>
    <p:extLst>
      <p:ext uri="{BB962C8B-B14F-4D97-AF65-F5344CB8AC3E}">
        <p14:creationId xmlns:p14="http://schemas.microsoft.com/office/powerpoint/2010/main" val="260366920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Master </a:t>
            </a:r>
            <a:r>
              <a:rPr lang="en-GB" dirty="0" err="1" smtClean="0"/>
              <a:t>volgens</a:t>
            </a:r>
            <a:r>
              <a:rPr lang="en-GB" dirty="0" smtClean="0"/>
              <a:t> NLQF &amp; EQF</a:t>
            </a:r>
            <a:endParaRPr lang="nl-NL" dirty="0"/>
          </a:p>
        </p:txBody>
      </p:sp>
      <p:sp>
        <p:nvSpPr>
          <p:cNvPr id="4" name="Text Placeholder 3"/>
          <p:cNvSpPr>
            <a:spLocks noGrp="1"/>
          </p:cNvSpPr>
          <p:nvPr>
            <p:ph type="body" idx="1"/>
          </p:nvPr>
        </p:nvSpPr>
        <p:spPr>
          <a:xfrm>
            <a:off x="609600" y="1713210"/>
            <a:ext cx="5386917" cy="461665"/>
          </a:xfrm>
          <a:ln>
            <a:solidFill>
              <a:schemeClr val="bg1">
                <a:lumMod val="60000"/>
                <a:lumOff val="40000"/>
              </a:schemeClr>
            </a:solidFill>
          </a:ln>
        </p:spPr>
        <p:txBody>
          <a:bodyPr/>
          <a:lstStyle/>
          <a:p>
            <a:r>
              <a:rPr lang="nl-NL" dirty="0"/>
              <a:t>Nederlands </a:t>
            </a:r>
            <a:r>
              <a:rPr lang="nl-NL" dirty="0" smtClean="0"/>
              <a:t>Kwalificatieraamwerk</a:t>
            </a:r>
            <a:endParaRPr lang="nl-NL" dirty="0"/>
          </a:p>
        </p:txBody>
      </p:sp>
      <p:sp>
        <p:nvSpPr>
          <p:cNvPr id="5" name="Content Placeholder 4"/>
          <p:cNvSpPr>
            <a:spLocks noGrp="1"/>
          </p:cNvSpPr>
          <p:nvPr>
            <p:ph sz="half" idx="2"/>
          </p:nvPr>
        </p:nvSpPr>
        <p:spPr>
          <a:xfrm>
            <a:off x="609600" y="2174875"/>
            <a:ext cx="5386917" cy="3970318"/>
          </a:xfrm>
          <a:ln>
            <a:solidFill>
              <a:schemeClr val="bg1">
                <a:lumMod val="60000"/>
                <a:lumOff val="40000"/>
              </a:schemeClr>
            </a:solidFill>
          </a:ln>
        </p:spPr>
        <p:txBody>
          <a:bodyPr/>
          <a:lstStyle/>
          <a:p>
            <a:r>
              <a:rPr lang="nl-NL" sz="2000" dirty="0" smtClean="0"/>
              <a:t>Bezit </a:t>
            </a:r>
            <a:r>
              <a:rPr lang="nl-NL" sz="2000" dirty="0"/>
              <a:t>een </a:t>
            </a:r>
            <a:r>
              <a:rPr lang="nl-NL" sz="2000" b="1" dirty="0"/>
              <a:t>kritisch begrip van een reeks van theorieën, principes en concepten</a:t>
            </a:r>
            <a:r>
              <a:rPr lang="nl-NL" sz="2000" dirty="0"/>
              <a:t>, waaronder de belangrijkste van een beroep, kennisdomein en wetenschapsgebied</a:t>
            </a:r>
            <a:r>
              <a:rPr lang="nl-NL" sz="2000" dirty="0" smtClean="0"/>
              <a:t>.</a:t>
            </a:r>
          </a:p>
          <a:p>
            <a:r>
              <a:rPr lang="nl-NL" sz="2000" dirty="0"/>
              <a:t>Brengt op basis van methodologische kennis </a:t>
            </a:r>
            <a:r>
              <a:rPr lang="nl-NL" sz="2000" b="1" dirty="0" smtClean="0"/>
              <a:t>een fundamenteel </a:t>
            </a:r>
            <a:r>
              <a:rPr lang="nl-NL" sz="2000" b="1" dirty="0"/>
              <a:t>onderzoek </a:t>
            </a:r>
            <a:r>
              <a:rPr lang="nl-NL" sz="2000" dirty="0"/>
              <a:t>zelfstandig tot een goed einde</a:t>
            </a:r>
            <a:r>
              <a:rPr lang="nl-NL" sz="2000" dirty="0" smtClean="0"/>
              <a:t>.</a:t>
            </a:r>
          </a:p>
          <a:p>
            <a:r>
              <a:rPr lang="nl-NL" sz="2000" dirty="0"/>
              <a:t>Analyseert </a:t>
            </a:r>
            <a:r>
              <a:rPr lang="nl-NL" sz="2000" dirty="0" smtClean="0"/>
              <a:t>complexe beroeps- </a:t>
            </a:r>
            <a:r>
              <a:rPr lang="nl-NL" sz="2000" dirty="0"/>
              <a:t>en </a:t>
            </a:r>
            <a:r>
              <a:rPr lang="nl-NL" sz="2000" b="1" dirty="0"/>
              <a:t>wetenschappelijke taken </a:t>
            </a:r>
            <a:r>
              <a:rPr lang="nl-NL" sz="2000" dirty="0"/>
              <a:t>en voert deze uit.</a:t>
            </a:r>
          </a:p>
          <a:p>
            <a:endParaRPr lang="nl-NL" sz="2000" dirty="0"/>
          </a:p>
        </p:txBody>
      </p:sp>
      <p:sp>
        <p:nvSpPr>
          <p:cNvPr id="6" name="Text Placeholder 5"/>
          <p:cNvSpPr>
            <a:spLocks noGrp="1"/>
          </p:cNvSpPr>
          <p:nvPr>
            <p:ph type="body" sz="quarter" idx="3"/>
          </p:nvPr>
        </p:nvSpPr>
        <p:spPr>
          <a:xfrm>
            <a:off x="6193368" y="1713210"/>
            <a:ext cx="5389033" cy="461665"/>
          </a:xfrm>
          <a:ln>
            <a:solidFill>
              <a:schemeClr val="bg1">
                <a:lumMod val="60000"/>
                <a:lumOff val="40000"/>
              </a:schemeClr>
            </a:solidFill>
          </a:ln>
        </p:spPr>
        <p:txBody>
          <a:bodyPr/>
          <a:lstStyle/>
          <a:p>
            <a:r>
              <a:rPr lang="nl-NL" dirty="0" smtClean="0"/>
              <a:t>Europees </a:t>
            </a:r>
            <a:r>
              <a:rPr lang="nl-NL" dirty="0"/>
              <a:t>Kwalificatieraamwerk</a:t>
            </a:r>
          </a:p>
        </p:txBody>
      </p:sp>
      <p:sp>
        <p:nvSpPr>
          <p:cNvPr id="7" name="Content Placeholder 6"/>
          <p:cNvSpPr>
            <a:spLocks noGrp="1"/>
          </p:cNvSpPr>
          <p:nvPr>
            <p:ph sz="quarter" idx="4"/>
          </p:nvPr>
        </p:nvSpPr>
        <p:spPr>
          <a:xfrm>
            <a:off x="6193368" y="2174875"/>
            <a:ext cx="5389033" cy="3970318"/>
          </a:xfrm>
          <a:ln>
            <a:solidFill>
              <a:schemeClr val="bg1">
                <a:lumMod val="60000"/>
                <a:lumOff val="40000"/>
              </a:schemeClr>
            </a:solidFill>
          </a:ln>
        </p:spPr>
        <p:txBody>
          <a:bodyPr/>
          <a:lstStyle/>
          <a:p>
            <a:r>
              <a:rPr lang="nl-NL" sz="2000" dirty="0"/>
              <a:t>Bijzonder gespecialiseerde kennis, die ten </a:t>
            </a:r>
            <a:r>
              <a:rPr lang="nl-NL" sz="2000" dirty="0" smtClean="0"/>
              <a:t>dele zeer </a:t>
            </a:r>
            <a:r>
              <a:rPr lang="nl-NL" sz="2000" dirty="0"/>
              <a:t>geavanceerd is op een werk- </a:t>
            </a:r>
            <a:r>
              <a:rPr lang="nl-NL" sz="2000" dirty="0" smtClean="0"/>
              <a:t>of studiegebied</a:t>
            </a:r>
            <a:r>
              <a:rPr lang="nl-NL" sz="2000" dirty="0"/>
              <a:t>, </a:t>
            </a:r>
            <a:r>
              <a:rPr lang="nl-NL" sz="2000" b="1" dirty="0"/>
              <a:t>als basis voor originele </a:t>
            </a:r>
            <a:r>
              <a:rPr lang="nl-NL" sz="2000" b="1" dirty="0" smtClean="0"/>
              <a:t>ideeën en/of </a:t>
            </a:r>
            <a:r>
              <a:rPr lang="nl-NL" sz="2000" b="1" dirty="0"/>
              <a:t>onderzoek</a:t>
            </a:r>
            <a:r>
              <a:rPr lang="nl-NL" sz="2000" dirty="0"/>
              <a:t>.</a:t>
            </a:r>
            <a:endParaRPr lang="nl-NL" sz="2000" dirty="0" smtClean="0"/>
          </a:p>
          <a:p>
            <a:r>
              <a:rPr lang="nl-NL" sz="2000" dirty="0" smtClean="0"/>
              <a:t>Gespecialiseerde </a:t>
            </a:r>
            <a:r>
              <a:rPr lang="nl-NL" sz="2000" dirty="0"/>
              <a:t>vaardigheden in </a:t>
            </a:r>
            <a:r>
              <a:rPr lang="nl-NL" sz="2000" dirty="0" smtClean="0"/>
              <a:t>probleemoplossing, die </a:t>
            </a:r>
            <a:r>
              <a:rPr lang="nl-NL" sz="2000" b="1" dirty="0"/>
              <a:t>op het gebied van </a:t>
            </a:r>
            <a:r>
              <a:rPr lang="nl-NL" sz="2000" b="1" dirty="0" smtClean="0"/>
              <a:t>onderzoek en/of </a:t>
            </a:r>
            <a:r>
              <a:rPr lang="nl-NL" sz="2000" b="1" dirty="0"/>
              <a:t>innovatie vereist om nieuwe kennis </a:t>
            </a:r>
            <a:r>
              <a:rPr lang="nl-NL" sz="2000" b="1" dirty="0" smtClean="0"/>
              <a:t>en procedures </a:t>
            </a:r>
            <a:r>
              <a:rPr lang="nl-NL" sz="2000" b="1" dirty="0"/>
              <a:t>te ontwikkelen</a:t>
            </a:r>
            <a:r>
              <a:rPr lang="nl-NL" sz="2000" dirty="0"/>
              <a:t> en kennis </a:t>
            </a:r>
            <a:r>
              <a:rPr lang="nl-NL" sz="2000" dirty="0" smtClean="0"/>
              <a:t>uit verschillende </a:t>
            </a:r>
            <a:r>
              <a:rPr lang="nl-NL" sz="2000" dirty="0"/>
              <a:t>vakgebieden te integreren.</a:t>
            </a:r>
          </a:p>
        </p:txBody>
      </p:sp>
      <p:sp>
        <p:nvSpPr>
          <p:cNvPr id="3" name="TextBox 2"/>
          <p:cNvSpPr txBox="1"/>
          <p:nvPr/>
        </p:nvSpPr>
        <p:spPr>
          <a:xfrm>
            <a:off x="10416600" y="6452969"/>
            <a:ext cx="1309333" cy="307777"/>
          </a:xfrm>
          <a:prstGeom prst="rect">
            <a:avLst/>
          </a:prstGeom>
          <a:noFill/>
        </p:spPr>
        <p:txBody>
          <a:bodyPr wrap="none" rtlCol="0">
            <a:spAutoFit/>
          </a:bodyPr>
          <a:lstStyle/>
          <a:p>
            <a:r>
              <a:rPr lang="nl-NL" dirty="0" smtClean="0"/>
              <a:t>Bron: NLQF.nl</a:t>
            </a:r>
            <a:endParaRPr lang="nl-NL" dirty="0"/>
          </a:p>
        </p:txBody>
      </p:sp>
    </p:spTree>
    <p:extLst>
      <p:ext uri="{BB962C8B-B14F-4D97-AF65-F5344CB8AC3E}">
        <p14:creationId xmlns:p14="http://schemas.microsoft.com/office/powerpoint/2010/main" val="250251932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nl-NL"/>
          </a:p>
        </p:txBody>
      </p:sp>
      <p:pic>
        <p:nvPicPr>
          <p:cNvPr id="9" name="Content Placeholder 8"/>
          <p:cNvPicPr>
            <a:picLocks noGrp="1" noChangeAspect="1"/>
          </p:cNvPicPr>
          <p:nvPr>
            <p:ph idx="1"/>
          </p:nvPr>
        </p:nvPicPr>
        <p:blipFill rotWithShape="1">
          <a:blip r:embed="rId2">
            <a:extLst>
              <a:ext uri="{28A0092B-C50C-407E-A947-70E740481C1C}">
                <a14:useLocalDpi xmlns:a14="http://schemas.microsoft.com/office/drawing/2010/main" val="0"/>
              </a:ext>
            </a:extLst>
          </a:blip>
          <a:srcRect l="1053" t="3451" r="476" b="14586"/>
          <a:stretch/>
        </p:blipFill>
        <p:spPr>
          <a:xfrm>
            <a:off x="-24851" y="-27480"/>
            <a:ext cx="12313711" cy="6840950"/>
          </a:xfrm>
        </p:spPr>
      </p:pic>
    </p:spTree>
    <p:extLst>
      <p:ext uri="{BB962C8B-B14F-4D97-AF65-F5344CB8AC3E}">
        <p14:creationId xmlns:p14="http://schemas.microsoft.com/office/powerpoint/2010/main" val="118247328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nl-NL" dirty="0" smtClean="0"/>
              <a:t>De taal van de kwalificaties zit vol met vooronderstellingen over ‘goed werk’</a:t>
            </a:r>
            <a:endParaRPr lang="nl-NL" dirty="0"/>
          </a:p>
        </p:txBody>
      </p:sp>
      <p:sp>
        <p:nvSpPr>
          <p:cNvPr id="2" name="Text Placeholder 1"/>
          <p:cNvSpPr>
            <a:spLocks noGrp="1"/>
          </p:cNvSpPr>
          <p:nvPr>
            <p:ph type="body" idx="1"/>
          </p:nvPr>
        </p:nvSpPr>
        <p:spPr>
          <a:xfrm>
            <a:off x="609600" y="1713210"/>
            <a:ext cx="5386917" cy="461665"/>
          </a:xfrm>
        </p:spPr>
        <p:txBody>
          <a:bodyPr/>
          <a:lstStyle/>
          <a:p>
            <a:r>
              <a:rPr lang="nl-NL" dirty="0" smtClean="0"/>
              <a:t>Er staat wel</a:t>
            </a:r>
            <a:endParaRPr lang="nl-NL" dirty="0"/>
          </a:p>
        </p:txBody>
      </p:sp>
      <p:sp>
        <p:nvSpPr>
          <p:cNvPr id="8" name="Content Placeholder 7"/>
          <p:cNvSpPr>
            <a:spLocks noGrp="1"/>
          </p:cNvSpPr>
          <p:nvPr>
            <p:ph sz="half" idx="2"/>
          </p:nvPr>
        </p:nvSpPr>
        <p:spPr>
          <a:xfrm>
            <a:off x="609600" y="2174875"/>
            <a:ext cx="5386917" cy="4228850"/>
          </a:xfrm>
        </p:spPr>
        <p:txBody>
          <a:bodyPr/>
          <a:lstStyle/>
          <a:p>
            <a:r>
              <a:rPr lang="nl-NL" dirty="0" smtClean="0"/>
              <a:t>Kennis en inzicht</a:t>
            </a:r>
          </a:p>
          <a:p>
            <a:r>
              <a:rPr lang="nl-NL" dirty="0" smtClean="0"/>
              <a:t>Toepassen kennis en inzicht</a:t>
            </a:r>
            <a:br>
              <a:rPr lang="nl-NL" dirty="0" smtClean="0"/>
            </a:br>
            <a:endParaRPr lang="nl-NL" dirty="0" smtClean="0"/>
          </a:p>
          <a:p>
            <a:r>
              <a:rPr lang="nl-NL" dirty="0" smtClean="0"/>
              <a:t>Oordeelsvorming</a:t>
            </a:r>
            <a:br>
              <a:rPr lang="nl-NL" dirty="0" smtClean="0"/>
            </a:br>
            <a:endParaRPr lang="nl-NL" dirty="0" smtClean="0"/>
          </a:p>
          <a:p>
            <a:r>
              <a:rPr lang="nl-NL" dirty="0" smtClean="0"/>
              <a:t>Communicatie</a:t>
            </a:r>
          </a:p>
          <a:p>
            <a:r>
              <a:rPr lang="nl-NL" dirty="0" smtClean="0"/>
              <a:t>Leervaardigheid</a:t>
            </a:r>
          </a:p>
          <a:p>
            <a:endParaRPr lang="nl-NL" dirty="0" smtClean="0"/>
          </a:p>
          <a:p>
            <a:endParaRPr lang="nl-NL" dirty="0" smtClean="0"/>
          </a:p>
          <a:p>
            <a:pPr lvl="1"/>
            <a:endParaRPr lang="nl-NL" dirty="0"/>
          </a:p>
        </p:txBody>
      </p:sp>
      <p:sp>
        <p:nvSpPr>
          <p:cNvPr id="3" name="Text Placeholder 2"/>
          <p:cNvSpPr>
            <a:spLocks noGrp="1"/>
          </p:cNvSpPr>
          <p:nvPr>
            <p:ph type="body" sz="quarter" idx="3"/>
          </p:nvPr>
        </p:nvSpPr>
        <p:spPr>
          <a:xfrm>
            <a:off x="6193368" y="1713210"/>
            <a:ext cx="5389033" cy="461665"/>
          </a:xfrm>
        </p:spPr>
        <p:txBody>
          <a:bodyPr/>
          <a:lstStyle/>
          <a:p>
            <a:r>
              <a:rPr lang="nl-NL" dirty="0" smtClean="0"/>
              <a:t>Er staat niet</a:t>
            </a:r>
            <a:endParaRPr lang="nl-NL" dirty="0"/>
          </a:p>
        </p:txBody>
      </p:sp>
      <p:sp>
        <p:nvSpPr>
          <p:cNvPr id="4" name="Content Placeholder 3"/>
          <p:cNvSpPr>
            <a:spLocks noGrp="1"/>
          </p:cNvSpPr>
          <p:nvPr>
            <p:ph sz="quarter" idx="4"/>
          </p:nvPr>
        </p:nvSpPr>
        <p:spPr>
          <a:xfrm>
            <a:off x="6193368" y="2174875"/>
            <a:ext cx="5389033" cy="4154984"/>
          </a:xfrm>
        </p:spPr>
        <p:txBody>
          <a:bodyPr/>
          <a:lstStyle/>
          <a:p>
            <a:r>
              <a:rPr lang="nl-NL" dirty="0" smtClean="0"/>
              <a:t>Sociale en emotionele intelligentie</a:t>
            </a:r>
          </a:p>
          <a:p>
            <a:r>
              <a:rPr lang="nl-NL" dirty="0" smtClean="0"/>
              <a:t>Inspireren en stimuleren tot verandering en vernieuwing</a:t>
            </a:r>
          </a:p>
          <a:p>
            <a:r>
              <a:rPr lang="nl-NL" dirty="0" smtClean="0"/>
              <a:t>Integreren van hoofd, hart en buikkennis</a:t>
            </a:r>
          </a:p>
          <a:p>
            <a:r>
              <a:rPr lang="nl-NL" dirty="0" smtClean="0"/>
              <a:t>Dialoog kunnen creëren</a:t>
            </a:r>
          </a:p>
          <a:p>
            <a:r>
              <a:rPr lang="nl-NL" dirty="0" smtClean="0"/>
              <a:t>Zelfkennis kunnen ontwikkelen door verkennen van eigen systeem van oorsprong</a:t>
            </a:r>
          </a:p>
          <a:p>
            <a:endParaRPr lang="nl-NL" dirty="0"/>
          </a:p>
        </p:txBody>
      </p:sp>
    </p:spTree>
    <p:extLst>
      <p:ext uri="{BB962C8B-B14F-4D97-AF65-F5344CB8AC3E}">
        <p14:creationId xmlns:p14="http://schemas.microsoft.com/office/powerpoint/2010/main" val="341702913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Masterniveau op basis van een visie op ‘goed werk’</a:t>
            </a:r>
            <a:endParaRPr lang="nl-NL" dirty="0"/>
          </a:p>
        </p:txBody>
      </p:sp>
      <p:sp>
        <p:nvSpPr>
          <p:cNvPr id="7" name="Content Placeholder 6"/>
          <p:cNvSpPr>
            <a:spLocks noGrp="1"/>
          </p:cNvSpPr>
          <p:nvPr>
            <p:ph idx="1"/>
          </p:nvPr>
        </p:nvSpPr>
        <p:spPr>
          <a:xfrm>
            <a:off x="1016001" y="1762125"/>
            <a:ext cx="8824520" cy="5041380"/>
          </a:xfrm>
        </p:spPr>
        <p:txBody>
          <a:bodyPr/>
          <a:lstStyle/>
          <a:p>
            <a:r>
              <a:rPr lang="nl-NL" dirty="0" smtClean="0"/>
              <a:t>De context verandert:</a:t>
            </a:r>
          </a:p>
          <a:p>
            <a:pPr lvl="1"/>
            <a:r>
              <a:rPr lang="nl-NL" dirty="0" smtClean="0"/>
              <a:t>Van gecompliceerde naar complexe situaties </a:t>
            </a:r>
          </a:p>
          <a:p>
            <a:pPr lvl="1"/>
            <a:r>
              <a:rPr lang="nl-NL" dirty="0" smtClean="0"/>
              <a:t>waarin oorzaak-gevolg pas achteraf is vast te stellen </a:t>
            </a:r>
          </a:p>
          <a:p>
            <a:pPr lvl="1"/>
            <a:r>
              <a:rPr lang="nl-NL" dirty="0" smtClean="0"/>
              <a:t>en ‘uitproberen – reflecteren – reageren’ de modus operandi is (</a:t>
            </a:r>
            <a:r>
              <a:rPr lang="nl-NL" dirty="0" err="1" smtClean="0"/>
              <a:t>Snowden</a:t>
            </a:r>
            <a:r>
              <a:rPr lang="nl-NL" dirty="0" smtClean="0"/>
              <a:t>, 2005)</a:t>
            </a:r>
          </a:p>
          <a:p>
            <a:r>
              <a:rPr lang="nl-NL" dirty="0" smtClean="0"/>
              <a:t>Waarin vakmanschap vraag om drie soorten kennis:</a:t>
            </a:r>
          </a:p>
          <a:p>
            <a:pPr marL="990600" lvl="1" indent="-457200">
              <a:buClr>
                <a:schemeClr val="accent2">
                  <a:lumMod val="60000"/>
                  <a:lumOff val="40000"/>
                </a:schemeClr>
              </a:buClr>
              <a:buFont typeface="+mj-lt"/>
              <a:buAutoNum type="arabicPeriod"/>
            </a:pPr>
            <a:r>
              <a:rPr lang="nl-NL" dirty="0" smtClean="0"/>
              <a:t>How-</a:t>
            </a:r>
            <a:r>
              <a:rPr lang="nl-NL" dirty="0" err="1" smtClean="0"/>
              <a:t>to</a:t>
            </a:r>
            <a:r>
              <a:rPr lang="nl-NL" dirty="0" smtClean="0"/>
              <a:t> kennis (</a:t>
            </a:r>
            <a:r>
              <a:rPr lang="nl-NL" dirty="0" err="1" smtClean="0"/>
              <a:t>techne</a:t>
            </a:r>
            <a:r>
              <a:rPr lang="nl-NL" dirty="0" smtClean="0"/>
              <a:t>) -&gt; methodisch werken</a:t>
            </a:r>
          </a:p>
          <a:p>
            <a:pPr marL="990600" lvl="1" indent="-457200">
              <a:buClr>
                <a:schemeClr val="bg2">
                  <a:lumMod val="40000"/>
                  <a:lumOff val="60000"/>
                </a:schemeClr>
              </a:buClr>
              <a:buFont typeface="+mj-lt"/>
              <a:buAutoNum type="arabicPeriod"/>
            </a:pPr>
            <a:r>
              <a:rPr lang="nl-NL" dirty="0" smtClean="0"/>
              <a:t>Theoretische kennis (</a:t>
            </a:r>
            <a:r>
              <a:rPr lang="nl-NL" dirty="0" err="1" smtClean="0"/>
              <a:t>episteme</a:t>
            </a:r>
            <a:r>
              <a:rPr lang="nl-NL" dirty="0" smtClean="0"/>
              <a:t>) -&gt; analytische rationaliteit</a:t>
            </a:r>
          </a:p>
          <a:p>
            <a:pPr marL="990600" lvl="1" indent="-457200">
              <a:buClr>
                <a:srgbClr val="00B050"/>
              </a:buClr>
              <a:buFont typeface="+mj-lt"/>
              <a:buAutoNum type="arabicPeriod"/>
            </a:pPr>
            <a:r>
              <a:rPr lang="nl-NL" dirty="0" smtClean="0"/>
              <a:t>Praktische wijsheid (</a:t>
            </a:r>
            <a:r>
              <a:rPr lang="nl-NL" dirty="0" err="1" smtClean="0"/>
              <a:t>phronesis</a:t>
            </a:r>
            <a:r>
              <a:rPr lang="nl-NL" dirty="0" smtClean="0"/>
              <a:t>) -&gt; werken in onzekerheid, ethisch werken, samenwerken, verbeteringen realiseren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0470" y="4077090"/>
            <a:ext cx="1836738" cy="2623912"/>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8004" r="5656"/>
          <a:stretch/>
        </p:blipFill>
        <p:spPr>
          <a:xfrm>
            <a:off x="9527501" y="1872291"/>
            <a:ext cx="1656230" cy="1918256"/>
          </a:xfrm>
          <a:prstGeom prst="rect">
            <a:avLst/>
          </a:prstGeom>
        </p:spPr>
      </p:pic>
    </p:spTree>
    <p:extLst>
      <p:ext uri="{BB962C8B-B14F-4D97-AF65-F5344CB8AC3E}">
        <p14:creationId xmlns:p14="http://schemas.microsoft.com/office/powerpoint/2010/main" val="11546247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604263"/>
            <a:ext cx="8229600" cy="584775"/>
          </a:xfrm>
        </p:spPr>
        <p:txBody>
          <a:bodyPr/>
          <a:lstStyle/>
          <a:p>
            <a:r>
              <a:rPr lang="nl-NL" dirty="0" smtClean="0"/>
              <a:t>Master is in staat drie rollen te vervullen</a:t>
            </a:r>
            <a:endParaRPr lang="nl-NL" dirty="0"/>
          </a:p>
        </p:txBody>
      </p:sp>
      <p:sp>
        <p:nvSpPr>
          <p:cNvPr id="4" name="Right Arrow 3"/>
          <p:cNvSpPr/>
          <p:nvPr/>
        </p:nvSpPr>
        <p:spPr bwMode="auto">
          <a:xfrm>
            <a:off x="3215600" y="1268700"/>
            <a:ext cx="5832810" cy="1728240"/>
          </a:xfrm>
          <a:prstGeom prst="rightArrow">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tx1"/>
                </a:solidFill>
                <a:effectLst/>
                <a:latin typeface="Arial" charset="0"/>
              </a:rPr>
              <a:t>Primaire</a:t>
            </a:r>
            <a:r>
              <a:rPr kumimoji="0" lang="nl-NL" sz="2400" b="0" i="0" u="none" strike="noStrike" cap="none" normalizeH="0" dirty="0" smtClean="0">
                <a:ln>
                  <a:noFill/>
                </a:ln>
                <a:solidFill>
                  <a:schemeClr val="tx1"/>
                </a:solidFill>
                <a:effectLst/>
                <a:latin typeface="Arial" charset="0"/>
              </a:rPr>
              <a:t> beroep uitoefenen</a:t>
            </a:r>
            <a:endParaRPr kumimoji="0" lang="nl-NL" sz="2400" b="0" i="0" u="none" strike="noStrike" cap="none" normalizeH="0" baseline="0" dirty="0" smtClean="0">
              <a:ln>
                <a:noFill/>
              </a:ln>
              <a:solidFill>
                <a:schemeClr val="tx1"/>
              </a:solidFill>
              <a:effectLst/>
              <a:latin typeface="Arial" charset="0"/>
            </a:endParaRPr>
          </a:p>
        </p:txBody>
      </p:sp>
      <p:sp>
        <p:nvSpPr>
          <p:cNvPr id="5" name="Right Arrow 4"/>
          <p:cNvSpPr/>
          <p:nvPr/>
        </p:nvSpPr>
        <p:spPr bwMode="auto">
          <a:xfrm>
            <a:off x="3215600" y="3212970"/>
            <a:ext cx="5832810" cy="1728240"/>
          </a:xfrm>
          <a:prstGeom prst="rightArrow">
            <a:avLst/>
          </a:prstGeom>
          <a:solidFill>
            <a:schemeClr val="accent4">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tx1"/>
                </a:solidFill>
                <a:effectLst/>
                <a:latin typeface="Arial" charset="0"/>
              </a:rPr>
              <a:t>Kennis ontwikkelen</a:t>
            </a:r>
          </a:p>
        </p:txBody>
      </p:sp>
      <p:sp>
        <p:nvSpPr>
          <p:cNvPr id="6" name="TextBox 5"/>
          <p:cNvSpPr txBox="1"/>
          <p:nvPr/>
        </p:nvSpPr>
        <p:spPr>
          <a:xfrm>
            <a:off x="243562" y="3717040"/>
            <a:ext cx="2566728" cy="707886"/>
          </a:xfrm>
          <a:prstGeom prst="rect">
            <a:avLst/>
          </a:prstGeom>
          <a:noFill/>
        </p:spPr>
        <p:txBody>
          <a:bodyPr wrap="none" rtlCol="0">
            <a:spAutoFit/>
          </a:bodyPr>
          <a:lstStyle/>
          <a:p>
            <a:r>
              <a:rPr lang="nl-NL" sz="2000" dirty="0" smtClean="0"/>
              <a:t>“Kennisontwikkelaar”</a:t>
            </a:r>
          </a:p>
          <a:p>
            <a:r>
              <a:rPr lang="nl-NL" sz="2000" dirty="0" smtClean="0"/>
              <a:t>“Innovator”</a:t>
            </a:r>
            <a:endParaRPr lang="nl-NL" sz="2000" dirty="0"/>
          </a:p>
        </p:txBody>
      </p:sp>
      <p:sp>
        <p:nvSpPr>
          <p:cNvPr id="7" name="TextBox 6"/>
          <p:cNvSpPr txBox="1"/>
          <p:nvPr/>
        </p:nvSpPr>
        <p:spPr>
          <a:xfrm>
            <a:off x="243562" y="1693237"/>
            <a:ext cx="1808508" cy="1323439"/>
          </a:xfrm>
          <a:prstGeom prst="rect">
            <a:avLst/>
          </a:prstGeom>
          <a:noFill/>
        </p:spPr>
        <p:txBody>
          <a:bodyPr wrap="none" rtlCol="0">
            <a:spAutoFit/>
          </a:bodyPr>
          <a:lstStyle/>
          <a:p>
            <a:r>
              <a:rPr lang="nl-NL" sz="2000" dirty="0" smtClean="0"/>
              <a:t>“Zorgverlener”</a:t>
            </a:r>
          </a:p>
          <a:p>
            <a:r>
              <a:rPr lang="nl-NL" sz="2000" dirty="0" smtClean="0"/>
              <a:t>“Ontwerper”</a:t>
            </a:r>
          </a:p>
          <a:p>
            <a:r>
              <a:rPr lang="nl-NL" sz="2000" dirty="0" smtClean="0"/>
              <a:t>“Adviseur”</a:t>
            </a:r>
          </a:p>
          <a:p>
            <a:r>
              <a:rPr lang="nl-NL" sz="2000" dirty="0" smtClean="0"/>
              <a:t>“Bouwer”</a:t>
            </a:r>
            <a:endParaRPr lang="nl-NL" sz="2000" dirty="0"/>
          </a:p>
        </p:txBody>
      </p:sp>
      <p:sp>
        <p:nvSpPr>
          <p:cNvPr id="8" name="Right Arrow 7"/>
          <p:cNvSpPr/>
          <p:nvPr/>
        </p:nvSpPr>
        <p:spPr bwMode="auto">
          <a:xfrm>
            <a:off x="3235228" y="5157240"/>
            <a:ext cx="5832810" cy="1728240"/>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tx1"/>
                </a:solidFill>
                <a:effectLst/>
                <a:latin typeface="Arial" charset="0"/>
              </a:rPr>
              <a:t>Samen veranderen</a:t>
            </a:r>
          </a:p>
        </p:txBody>
      </p:sp>
      <p:sp>
        <p:nvSpPr>
          <p:cNvPr id="9" name="TextBox 8"/>
          <p:cNvSpPr txBox="1"/>
          <p:nvPr/>
        </p:nvSpPr>
        <p:spPr>
          <a:xfrm>
            <a:off x="263190" y="5513528"/>
            <a:ext cx="2821606" cy="1323439"/>
          </a:xfrm>
          <a:prstGeom prst="rect">
            <a:avLst/>
          </a:prstGeom>
          <a:noFill/>
        </p:spPr>
        <p:txBody>
          <a:bodyPr wrap="none" rtlCol="0">
            <a:spAutoFit/>
          </a:bodyPr>
          <a:lstStyle/>
          <a:p>
            <a:r>
              <a:rPr lang="nl-NL" sz="2000" dirty="0" smtClean="0"/>
              <a:t>“Kwaliteitsbevorderaar”</a:t>
            </a:r>
          </a:p>
          <a:p>
            <a:r>
              <a:rPr lang="nl-NL" sz="2000" dirty="0" smtClean="0"/>
              <a:t>“Initiator”</a:t>
            </a:r>
          </a:p>
          <a:p>
            <a:r>
              <a:rPr lang="nl-NL" sz="2000" dirty="0" smtClean="0"/>
              <a:t>“Change agent”</a:t>
            </a:r>
          </a:p>
          <a:p>
            <a:endParaRPr lang="nl-NL" sz="2000" dirty="0"/>
          </a:p>
        </p:txBody>
      </p:sp>
    </p:spTree>
    <p:extLst>
      <p:ext uri="{BB962C8B-B14F-4D97-AF65-F5344CB8AC3E}">
        <p14:creationId xmlns:p14="http://schemas.microsoft.com/office/powerpoint/2010/main" val="1762143067"/>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itel 71"/>
          <p:cNvSpPr>
            <a:spLocks noGrp="1"/>
          </p:cNvSpPr>
          <p:nvPr>
            <p:ph type="title"/>
          </p:nvPr>
        </p:nvSpPr>
        <p:spPr>
          <a:xfrm>
            <a:off x="1117600" y="604263"/>
            <a:ext cx="8229600" cy="584775"/>
          </a:xfrm>
        </p:spPr>
        <p:txBody>
          <a:bodyPr/>
          <a:lstStyle/>
          <a:p>
            <a:r>
              <a:rPr lang="nl-NL" dirty="0"/>
              <a:t>1</a:t>
            </a:r>
            <a:r>
              <a:rPr lang="nl-NL" dirty="0" smtClean="0"/>
              <a:t>. How </a:t>
            </a:r>
            <a:r>
              <a:rPr lang="nl-NL" dirty="0" err="1" smtClean="0"/>
              <a:t>to</a:t>
            </a:r>
            <a:r>
              <a:rPr lang="nl-NL" dirty="0" smtClean="0"/>
              <a:t> kennis in een complexe wereld</a:t>
            </a:r>
            <a:endParaRPr lang="nl-NL" dirty="0"/>
          </a:p>
        </p:txBody>
      </p:sp>
      <p:sp>
        <p:nvSpPr>
          <p:cNvPr id="8" name="TextBox 7"/>
          <p:cNvSpPr txBox="1"/>
          <p:nvPr/>
        </p:nvSpPr>
        <p:spPr>
          <a:xfrm>
            <a:off x="1558926" y="5469121"/>
            <a:ext cx="9073705" cy="1200329"/>
          </a:xfrm>
          <a:prstGeom prst="rect">
            <a:avLst/>
          </a:prstGeom>
          <a:noFill/>
        </p:spPr>
        <p:txBody>
          <a:bodyPr wrap="square" rtlCol="0">
            <a:spAutoFit/>
          </a:bodyPr>
          <a:lstStyle/>
          <a:p>
            <a:pPr marL="342900" indent="-342900">
              <a:buFont typeface="Arial" panose="020B0604020202020204" pitchFamily="34" charset="0"/>
              <a:buChar char="•"/>
            </a:pPr>
            <a:r>
              <a:rPr lang="nl-NL" sz="2400" dirty="0" smtClean="0"/>
              <a:t>BA: juiste methode selecteren en toepassen</a:t>
            </a:r>
          </a:p>
          <a:p>
            <a:pPr marL="342900" indent="-342900">
              <a:buFont typeface="Arial" panose="020B0604020202020204" pitchFamily="34" charset="0"/>
              <a:buChar char="•"/>
            </a:pPr>
            <a:r>
              <a:rPr lang="nl-NL" sz="2400" dirty="0" smtClean="0"/>
              <a:t>MA: juiste methode selecteren, toepassen, evalueren en geleerde lessen toegankelijk maken</a:t>
            </a:r>
            <a:endParaRPr lang="nl-NL" sz="2400" dirty="0"/>
          </a:p>
        </p:txBody>
      </p:sp>
      <p:grpSp>
        <p:nvGrpSpPr>
          <p:cNvPr id="52" name="Group 51"/>
          <p:cNvGrpSpPr/>
          <p:nvPr/>
        </p:nvGrpSpPr>
        <p:grpSpPr>
          <a:xfrm>
            <a:off x="1558926" y="1376363"/>
            <a:ext cx="9109075" cy="3996908"/>
            <a:chOff x="1558926" y="1376362"/>
            <a:chExt cx="9109075" cy="4644999"/>
          </a:xfrm>
        </p:grpSpPr>
        <p:sp>
          <p:nvSpPr>
            <p:cNvPr id="53" name="Rechthoek 1"/>
            <p:cNvSpPr/>
            <p:nvPr/>
          </p:nvSpPr>
          <p:spPr>
            <a:xfrm>
              <a:off x="1662607" y="1826346"/>
              <a:ext cx="1594994" cy="1195594"/>
            </a:xfrm>
            <a:prstGeom prst="cloud">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Idee</a:t>
              </a:r>
            </a:p>
            <a:p>
              <a:pPr algn="ctr"/>
              <a:r>
                <a:rPr lang="nl-NL" dirty="0">
                  <a:solidFill>
                    <a:schemeClr val="bg2"/>
                  </a:solidFill>
                  <a:latin typeface="Verdana" pitchFamily="34" charset="0"/>
                </a:rPr>
                <a:t>Probleem</a:t>
              </a:r>
            </a:p>
            <a:p>
              <a:pPr algn="ctr"/>
              <a:r>
                <a:rPr lang="nl-NL" dirty="0">
                  <a:solidFill>
                    <a:schemeClr val="bg2"/>
                  </a:solidFill>
                  <a:latin typeface="Verdana" pitchFamily="34" charset="0"/>
                </a:rPr>
                <a:t>Wens</a:t>
              </a:r>
            </a:p>
            <a:p>
              <a:pPr algn="ctr"/>
              <a:r>
                <a:rPr lang="nl-NL" dirty="0">
                  <a:solidFill>
                    <a:schemeClr val="bg2"/>
                  </a:solidFill>
                  <a:latin typeface="Verdana" pitchFamily="34" charset="0"/>
                </a:rPr>
                <a:t>Vraag</a:t>
              </a:r>
            </a:p>
          </p:txBody>
        </p:sp>
        <p:sp>
          <p:nvSpPr>
            <p:cNvPr id="54" name="Rechthoek 2"/>
            <p:cNvSpPr/>
            <p:nvPr/>
          </p:nvSpPr>
          <p:spPr>
            <a:xfrm>
              <a:off x="3540224"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Stap 1</a:t>
              </a:r>
            </a:p>
          </p:txBody>
        </p:sp>
        <p:sp>
          <p:nvSpPr>
            <p:cNvPr id="55" name="Rechthoek 3"/>
            <p:cNvSpPr/>
            <p:nvPr/>
          </p:nvSpPr>
          <p:spPr>
            <a:xfrm>
              <a:off x="5340424"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Stap 2</a:t>
              </a:r>
            </a:p>
          </p:txBody>
        </p:sp>
        <p:sp>
          <p:nvSpPr>
            <p:cNvPr id="56" name="Rechthoek 4"/>
            <p:cNvSpPr/>
            <p:nvPr/>
          </p:nvSpPr>
          <p:spPr>
            <a:xfrm>
              <a:off x="7212632"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Stap 3</a:t>
              </a:r>
            </a:p>
          </p:txBody>
        </p:sp>
        <p:sp>
          <p:nvSpPr>
            <p:cNvPr id="57" name="Rechthoek 5"/>
            <p:cNvSpPr/>
            <p:nvPr/>
          </p:nvSpPr>
          <p:spPr>
            <a:xfrm>
              <a:off x="9048328"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2"/>
                  </a:solidFill>
                  <a:latin typeface="Verdana" pitchFamily="34" charset="0"/>
                </a:rPr>
                <a:t>Beroeps-product</a:t>
              </a:r>
            </a:p>
          </p:txBody>
        </p:sp>
        <p:cxnSp>
          <p:nvCxnSpPr>
            <p:cNvPr id="58" name="Rechte verbindingslijn met pijl 11"/>
            <p:cNvCxnSpPr>
              <a:stCxn id="54" idx="3"/>
              <a:endCxn id="55" idx="1"/>
            </p:cNvCxnSpPr>
            <p:nvPr/>
          </p:nvCxnSpPr>
          <p:spPr>
            <a:xfrm>
              <a:off x="4980384" y="2424143"/>
              <a:ext cx="360040"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59" name="Rechte verbindingslijn met pijl 12"/>
            <p:cNvCxnSpPr>
              <a:endCxn id="54" idx="1"/>
            </p:cNvCxnSpPr>
            <p:nvPr/>
          </p:nvCxnSpPr>
          <p:spPr>
            <a:xfrm>
              <a:off x="3180184" y="2424143"/>
              <a:ext cx="360040"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60" name="Rechte verbindingslijn met pijl 16"/>
            <p:cNvCxnSpPr>
              <a:stCxn id="55" idx="3"/>
              <a:endCxn id="56" idx="1"/>
            </p:cNvCxnSpPr>
            <p:nvPr/>
          </p:nvCxnSpPr>
          <p:spPr>
            <a:xfrm>
              <a:off x="6780584" y="2424143"/>
              <a:ext cx="432048"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62" name="Rechte verbindingslijn met pijl 18"/>
            <p:cNvCxnSpPr>
              <a:stCxn id="56" idx="3"/>
              <a:endCxn id="57" idx="1"/>
            </p:cNvCxnSpPr>
            <p:nvPr/>
          </p:nvCxnSpPr>
          <p:spPr>
            <a:xfrm>
              <a:off x="8652792" y="2424143"/>
              <a:ext cx="395536"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63" name="Rechthoek 42"/>
            <p:cNvSpPr/>
            <p:nvPr/>
          </p:nvSpPr>
          <p:spPr>
            <a:xfrm>
              <a:off x="1558926" y="1376362"/>
              <a:ext cx="9109075" cy="196855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nl-NL" i="1" dirty="0">
                  <a:solidFill>
                    <a:schemeClr val="bg2"/>
                  </a:solidFill>
                  <a:latin typeface="Verdana" pitchFamily="34" charset="0"/>
                </a:rPr>
                <a:t>Praktijkproces</a:t>
              </a:r>
            </a:p>
          </p:txBody>
        </p:sp>
        <p:sp>
          <p:nvSpPr>
            <p:cNvPr id="64" name="Rechthoek 43"/>
            <p:cNvSpPr/>
            <p:nvPr/>
          </p:nvSpPr>
          <p:spPr>
            <a:xfrm>
              <a:off x="1560512" y="3725933"/>
              <a:ext cx="9107488" cy="229542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nl-NL" i="1" dirty="0">
                  <a:solidFill>
                    <a:schemeClr val="bg2"/>
                  </a:solidFill>
                  <a:latin typeface="Verdana" pitchFamily="34" charset="0"/>
                </a:rPr>
                <a:t>Verdiepend proces</a:t>
              </a:r>
            </a:p>
          </p:txBody>
        </p:sp>
        <p:grpSp>
          <p:nvGrpSpPr>
            <p:cNvPr id="65" name="Group 64"/>
            <p:cNvGrpSpPr/>
            <p:nvPr/>
          </p:nvGrpSpPr>
          <p:grpSpPr>
            <a:xfrm>
              <a:off x="1631380" y="3020668"/>
              <a:ext cx="1656230" cy="2452951"/>
              <a:chOff x="107380" y="3020667"/>
              <a:chExt cx="1656230" cy="2452951"/>
            </a:xfrm>
          </p:grpSpPr>
          <p:sp>
            <p:nvSpPr>
              <p:cNvPr id="128" name="Rounded Rectangle 127"/>
              <p:cNvSpPr/>
              <p:nvPr/>
            </p:nvSpPr>
            <p:spPr bwMode="auto">
              <a:xfrm>
                <a:off x="107380" y="4455755"/>
                <a:ext cx="683670" cy="28804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129" name="Rounded Rectangle 128"/>
              <p:cNvSpPr/>
              <p:nvPr/>
            </p:nvSpPr>
            <p:spPr bwMode="auto">
              <a:xfrm>
                <a:off x="895348" y="4455755"/>
                <a:ext cx="868262" cy="28804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130" name="Curved Connector 129"/>
              <p:cNvCxnSpPr>
                <a:stCxn id="53" idx="1"/>
                <a:endCxn id="128"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131" name="Curved Connector 130"/>
              <p:cNvCxnSpPr>
                <a:stCxn id="128" idx="2"/>
                <a:endCxn id="129"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132" name="Curved Connector 131"/>
              <p:cNvCxnSpPr>
                <a:stCxn id="129" idx="0"/>
                <a:endCxn id="53" idx="1"/>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133" name="Rectangle 132"/>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66" name="Group 65"/>
            <p:cNvGrpSpPr/>
            <p:nvPr/>
          </p:nvGrpSpPr>
          <p:grpSpPr>
            <a:xfrm>
              <a:off x="3431630" y="2992330"/>
              <a:ext cx="1656230" cy="2452951"/>
              <a:chOff x="107380" y="3020667"/>
              <a:chExt cx="1656230" cy="2452951"/>
            </a:xfrm>
          </p:grpSpPr>
          <p:sp>
            <p:nvSpPr>
              <p:cNvPr id="122" name="Rounded Rectangle 121"/>
              <p:cNvSpPr/>
              <p:nvPr/>
            </p:nvSpPr>
            <p:spPr bwMode="auto">
              <a:xfrm>
                <a:off x="107380" y="4455755"/>
                <a:ext cx="683670" cy="28804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123" name="Rounded Rectangle 122"/>
              <p:cNvSpPr/>
              <p:nvPr/>
            </p:nvSpPr>
            <p:spPr bwMode="auto">
              <a:xfrm>
                <a:off x="895348" y="4455755"/>
                <a:ext cx="868262" cy="28804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124" name="Curved Connector 123"/>
              <p:cNvCxnSpPr>
                <a:endCxn id="122"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125" name="Curved Connector 124"/>
              <p:cNvCxnSpPr>
                <a:stCxn id="122" idx="2"/>
                <a:endCxn id="123"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126" name="Curved Connector 125"/>
              <p:cNvCxnSpPr>
                <a:stCxn id="123"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127" name="Rectangle 126"/>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67" name="Group 66"/>
            <p:cNvGrpSpPr/>
            <p:nvPr/>
          </p:nvGrpSpPr>
          <p:grpSpPr>
            <a:xfrm>
              <a:off x="5231880" y="2963992"/>
              <a:ext cx="1656230" cy="2452951"/>
              <a:chOff x="107380" y="3020667"/>
              <a:chExt cx="1656230" cy="2452951"/>
            </a:xfrm>
          </p:grpSpPr>
          <p:sp>
            <p:nvSpPr>
              <p:cNvPr id="116" name="Rounded Rectangle 115"/>
              <p:cNvSpPr/>
              <p:nvPr/>
            </p:nvSpPr>
            <p:spPr bwMode="auto">
              <a:xfrm>
                <a:off x="107380" y="4455755"/>
                <a:ext cx="683670" cy="28804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117" name="Rounded Rectangle 116"/>
              <p:cNvSpPr/>
              <p:nvPr/>
            </p:nvSpPr>
            <p:spPr bwMode="auto">
              <a:xfrm>
                <a:off x="895348" y="4455755"/>
                <a:ext cx="868262" cy="28804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118" name="Curved Connector 117"/>
              <p:cNvCxnSpPr>
                <a:endCxn id="116"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119" name="Curved Connector 118"/>
              <p:cNvCxnSpPr>
                <a:stCxn id="116" idx="2"/>
                <a:endCxn id="117"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120" name="Curved Connector 119"/>
              <p:cNvCxnSpPr>
                <a:stCxn id="117"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121" name="Rectangle 120"/>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68" name="Group 67"/>
            <p:cNvGrpSpPr/>
            <p:nvPr/>
          </p:nvGrpSpPr>
          <p:grpSpPr>
            <a:xfrm>
              <a:off x="7032130" y="2935654"/>
              <a:ext cx="1656230" cy="2452951"/>
              <a:chOff x="107380" y="3020667"/>
              <a:chExt cx="1656230" cy="2452951"/>
            </a:xfrm>
          </p:grpSpPr>
          <p:sp>
            <p:nvSpPr>
              <p:cNvPr id="110" name="Rounded Rectangle 109"/>
              <p:cNvSpPr/>
              <p:nvPr/>
            </p:nvSpPr>
            <p:spPr bwMode="auto">
              <a:xfrm>
                <a:off x="107380" y="4455755"/>
                <a:ext cx="683670" cy="28804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111" name="Rounded Rectangle 110"/>
              <p:cNvSpPr/>
              <p:nvPr/>
            </p:nvSpPr>
            <p:spPr bwMode="auto">
              <a:xfrm>
                <a:off x="895348" y="4455755"/>
                <a:ext cx="868262" cy="28804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112" name="Curved Connector 111"/>
              <p:cNvCxnSpPr>
                <a:endCxn id="110"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113" name="Curved Connector 112"/>
              <p:cNvCxnSpPr>
                <a:stCxn id="110" idx="2"/>
                <a:endCxn id="111"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114" name="Curved Connector 113"/>
              <p:cNvCxnSpPr>
                <a:stCxn id="111"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115" name="Rectangle 114"/>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nvGrpSpPr>
            <p:cNvPr id="69" name="Group 68"/>
            <p:cNvGrpSpPr/>
            <p:nvPr/>
          </p:nvGrpSpPr>
          <p:grpSpPr>
            <a:xfrm>
              <a:off x="8832380" y="2907316"/>
              <a:ext cx="1656230" cy="2452951"/>
              <a:chOff x="107380" y="3020667"/>
              <a:chExt cx="1656230" cy="2452951"/>
            </a:xfrm>
          </p:grpSpPr>
          <p:sp>
            <p:nvSpPr>
              <p:cNvPr id="70" name="Rounded Rectangle 69"/>
              <p:cNvSpPr/>
              <p:nvPr/>
            </p:nvSpPr>
            <p:spPr bwMode="auto">
              <a:xfrm>
                <a:off x="107380" y="4455755"/>
                <a:ext cx="683670" cy="28804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Vraag</a:t>
                </a:r>
              </a:p>
            </p:txBody>
          </p:sp>
          <p:sp>
            <p:nvSpPr>
              <p:cNvPr id="75" name="Rounded Rectangle 74"/>
              <p:cNvSpPr/>
              <p:nvPr/>
            </p:nvSpPr>
            <p:spPr bwMode="auto">
              <a:xfrm>
                <a:off x="895348" y="4455755"/>
                <a:ext cx="868262" cy="28804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nl-NL" dirty="0"/>
                  <a:t>Antwoord</a:t>
                </a:r>
              </a:p>
            </p:txBody>
          </p:sp>
          <p:cxnSp>
            <p:nvCxnSpPr>
              <p:cNvPr id="76" name="Curved Connector 75"/>
              <p:cNvCxnSpPr>
                <a:endCxn id="70" idx="0"/>
              </p:cNvCxnSpPr>
              <p:nvPr/>
            </p:nvCxnSpPr>
            <p:spPr bwMode="auto">
              <a:xfrm rot="5400000">
                <a:off x="-24884" y="3494767"/>
                <a:ext cx="1435088" cy="486889"/>
              </a:xfrm>
              <a:prstGeom prst="curvedConnector3">
                <a:avLst>
                  <a:gd name="adj1" fmla="val 50000"/>
                </a:avLst>
              </a:prstGeom>
              <a:solidFill>
                <a:schemeClr val="accent1"/>
              </a:solidFill>
              <a:ln w="28575" cap="flat" cmpd="sng" algn="ctr">
                <a:solidFill>
                  <a:schemeClr val="accent4"/>
                </a:solidFill>
                <a:prstDash val="solid"/>
                <a:round/>
                <a:headEnd type="none" w="med" len="med"/>
                <a:tailEnd type="triangle"/>
              </a:ln>
              <a:effectLst/>
            </p:spPr>
          </p:cxnSp>
          <p:cxnSp>
            <p:nvCxnSpPr>
              <p:cNvPr id="77" name="Curved Connector 76"/>
              <p:cNvCxnSpPr>
                <a:stCxn id="70" idx="2"/>
                <a:endCxn id="75" idx="2"/>
              </p:cNvCxnSpPr>
              <p:nvPr/>
            </p:nvCxnSpPr>
            <p:spPr bwMode="auto">
              <a:xfrm rot="16200000" flipH="1">
                <a:off x="889347" y="4303663"/>
                <a:ext cx="12700" cy="880264"/>
              </a:xfrm>
              <a:prstGeom prst="curvedConnector3">
                <a:avLst>
                  <a:gd name="adj1" fmla="val 3518181"/>
                </a:avLst>
              </a:prstGeom>
              <a:solidFill>
                <a:schemeClr val="accent1"/>
              </a:solidFill>
              <a:ln w="28575" cap="flat" cmpd="sng" algn="ctr">
                <a:solidFill>
                  <a:schemeClr val="accent4"/>
                </a:solidFill>
                <a:prstDash val="solid"/>
                <a:round/>
                <a:headEnd type="none" w="med" len="med"/>
                <a:tailEnd type="triangle"/>
              </a:ln>
              <a:effectLst/>
            </p:spPr>
          </p:cxnSp>
          <p:cxnSp>
            <p:nvCxnSpPr>
              <p:cNvPr id="108" name="Curved Connector 107"/>
              <p:cNvCxnSpPr>
                <a:stCxn id="75" idx="0"/>
              </p:cNvCxnSpPr>
              <p:nvPr/>
            </p:nvCxnSpPr>
            <p:spPr bwMode="auto">
              <a:xfrm rot="16200000" flipV="1">
                <a:off x="415248" y="3541523"/>
                <a:ext cx="1435088" cy="393375"/>
              </a:xfrm>
              <a:prstGeom prst="curvedConnector3">
                <a:avLst/>
              </a:prstGeom>
              <a:solidFill>
                <a:schemeClr val="accent1"/>
              </a:solidFill>
              <a:ln w="28575" cap="flat" cmpd="sng" algn="ctr">
                <a:solidFill>
                  <a:schemeClr val="accent4"/>
                </a:solidFill>
                <a:prstDash val="solid"/>
                <a:round/>
                <a:headEnd type="none" w="med" len="med"/>
                <a:tailEnd type="triangle"/>
              </a:ln>
              <a:effectLst/>
            </p:spPr>
          </p:cxnSp>
          <p:sp>
            <p:nvSpPr>
              <p:cNvPr id="109" name="Rectangle 108"/>
              <p:cNvSpPr/>
              <p:nvPr/>
            </p:nvSpPr>
            <p:spPr>
              <a:xfrm>
                <a:off x="138607" y="4660301"/>
                <a:ext cx="1517577" cy="813317"/>
              </a:xfrm>
              <a:prstGeom prst="rect">
                <a:avLst/>
              </a:prstGeom>
              <a:noFill/>
            </p:spPr>
            <p:txBody>
              <a:bodyPr spcFirstLastPara="1" wrap="none" lIns="91440" tIns="45720" rIns="91440" bIns="45720" numCol="1">
                <a:prstTxWarp prst="textArchDown">
                  <a:avLst>
                    <a:gd name="adj" fmla="val 21184168"/>
                  </a:avLst>
                </a:prstTxWarp>
                <a:spAutoFit/>
              </a:bodyPr>
              <a:lstStyle/>
              <a:p>
                <a:pPr algn="ctr"/>
                <a:r>
                  <a:rPr lang="en-US" sz="1600" dirty="0" err="1">
                    <a:ln w="0">
                      <a:noFill/>
                    </a:ln>
                    <a:solidFill>
                      <a:schemeClr val="accent4"/>
                    </a:solidFill>
                  </a:rPr>
                  <a:t>Onderzoekend</a:t>
                </a:r>
                <a:r>
                  <a:rPr lang="en-US" sz="1600" dirty="0">
                    <a:ln w="0">
                      <a:noFill/>
                    </a:ln>
                    <a:solidFill>
                      <a:schemeClr val="accent4"/>
                    </a:solidFill>
                  </a:rPr>
                  <a:t> </a:t>
                </a:r>
                <a:r>
                  <a:rPr lang="en-US" sz="1600" dirty="0" err="1">
                    <a:ln w="0">
                      <a:noFill/>
                    </a:ln>
                    <a:solidFill>
                      <a:schemeClr val="accent4"/>
                    </a:solidFill>
                  </a:rPr>
                  <a:t>vermogen</a:t>
                </a:r>
                <a:endParaRPr lang="en-US" sz="1600" dirty="0">
                  <a:ln w="0">
                    <a:noFill/>
                  </a:ln>
                  <a:solidFill>
                    <a:schemeClr val="accent4"/>
                  </a:solidFill>
                </a:endParaRPr>
              </a:p>
            </p:txBody>
          </p:sp>
        </p:grpSp>
      </p:grpSp>
    </p:spTree>
    <p:extLst>
      <p:ext uri="{BB962C8B-B14F-4D97-AF65-F5344CB8AC3E}">
        <p14:creationId xmlns:p14="http://schemas.microsoft.com/office/powerpoint/2010/main" val="1106884457"/>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HUoverhead[1]">
  <a:themeElements>
    <a:clrScheme name="Custom 1">
      <a:dk1>
        <a:srgbClr val="000000"/>
      </a:dk1>
      <a:lt1>
        <a:srgbClr val="00ADCD"/>
      </a:lt1>
      <a:dk2>
        <a:srgbClr val="000000"/>
      </a:dk2>
      <a:lt2>
        <a:srgbClr val="005A6F"/>
      </a:lt2>
      <a:accent1>
        <a:srgbClr val="FF0000"/>
      </a:accent1>
      <a:accent2>
        <a:srgbClr val="FF007E"/>
      </a:accent2>
      <a:accent3>
        <a:srgbClr val="AAD3E3"/>
      </a:accent3>
      <a:accent4>
        <a:srgbClr val="005666"/>
      </a:accent4>
      <a:accent5>
        <a:srgbClr val="C7EBFE"/>
      </a:accent5>
      <a:accent6>
        <a:srgbClr val="E70072"/>
      </a:accent6>
      <a:hlink>
        <a:srgbClr val="FFBD00"/>
      </a:hlink>
      <a:folHlink>
        <a:srgbClr val="005A6F"/>
      </a:folHlink>
    </a:clrScheme>
    <a:fontScheme name="HUoverhead[1]">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HUoverhead[1] 1">
        <a:dk1>
          <a:srgbClr val="000000"/>
        </a:dk1>
        <a:lt1>
          <a:srgbClr val="FFFFFF"/>
        </a:lt1>
        <a:dk2>
          <a:srgbClr val="00ADCD"/>
        </a:dk2>
        <a:lt2>
          <a:srgbClr val="FFFFFF"/>
        </a:lt2>
        <a:accent1>
          <a:srgbClr val="FF1E00"/>
        </a:accent1>
        <a:accent2>
          <a:srgbClr val="6D6FC7"/>
        </a:accent2>
        <a:accent3>
          <a:srgbClr val="AAD3E3"/>
        </a:accent3>
        <a:accent4>
          <a:srgbClr val="DADADA"/>
        </a:accent4>
        <a:accent5>
          <a:srgbClr val="FFABAA"/>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overhead[1] 2">
        <a:dk1>
          <a:srgbClr val="000000"/>
        </a:dk1>
        <a:lt1>
          <a:srgbClr val="00ADCD"/>
        </a:lt1>
        <a:dk2>
          <a:srgbClr val="000000"/>
        </a:dk2>
        <a:lt2>
          <a:srgbClr val="000000"/>
        </a:lt2>
        <a:accent1>
          <a:srgbClr val="FF1E00"/>
        </a:accent1>
        <a:accent2>
          <a:srgbClr val="6D6FC7"/>
        </a:accent2>
        <a:accent3>
          <a:srgbClr val="AAD3E3"/>
        </a:accent3>
        <a:accent4>
          <a:srgbClr val="000000"/>
        </a:accent4>
        <a:accent5>
          <a:srgbClr val="FFABAA"/>
        </a:accent5>
        <a:accent6>
          <a:srgbClr val="6264B4"/>
        </a:accent6>
        <a:hlink>
          <a:srgbClr val="FD8300"/>
        </a:hlink>
        <a:folHlink>
          <a:srgbClr val="78BB17"/>
        </a:folHlink>
      </a:clrScheme>
      <a:clrMap bg1="lt1" tx1="dk1" bg2="lt2" tx2="dk2" accent1="accent1" accent2="accent2" accent3="accent3" accent4="accent4" accent5="accent5" accent6="accent6" hlink="hlink" folHlink="folHlink"/>
    </a:extraClrScheme>
    <a:extraClrScheme>
      <a:clrScheme name="HUoverhead[1] 3">
        <a:dk1>
          <a:srgbClr val="FFFFFF"/>
        </a:dk1>
        <a:lt1>
          <a:srgbClr val="FFFFFF"/>
        </a:lt1>
        <a:dk2>
          <a:srgbClr val="000000"/>
        </a:dk2>
        <a:lt2>
          <a:srgbClr val="000000"/>
        </a:lt2>
        <a:accent1>
          <a:srgbClr val="FF1E00"/>
        </a:accent1>
        <a:accent2>
          <a:srgbClr val="6D6FC7"/>
        </a:accent2>
        <a:accent3>
          <a:srgbClr val="FFFFFF"/>
        </a:accent3>
        <a:accent4>
          <a:srgbClr val="DADADA"/>
        </a:accent4>
        <a:accent5>
          <a:srgbClr val="FFABAA"/>
        </a:accent5>
        <a:accent6>
          <a:srgbClr val="6264B4"/>
        </a:accent6>
        <a:hlink>
          <a:srgbClr val="FD8300"/>
        </a:hlink>
        <a:folHlink>
          <a:srgbClr val="78BB17"/>
        </a:folHlink>
      </a:clrScheme>
      <a:clrMap bg1="lt1" tx1="dk1" bg2="lt2" tx2="dk2" accent1="accent1" accent2="accent2" accent3="accent3" accent4="accent4" accent5="accent5" accent6="accent6" hlink="hlink" folHlink="folHlink"/>
    </a:extraClrScheme>
    <a:extraClrScheme>
      <a:clrScheme name="HUoverhead[1] 4">
        <a:dk1>
          <a:srgbClr val="000000"/>
        </a:dk1>
        <a:lt1>
          <a:srgbClr val="FFFFFF"/>
        </a:lt1>
        <a:dk2>
          <a:srgbClr val="000000"/>
        </a:dk2>
        <a:lt2>
          <a:srgbClr val="005A6F"/>
        </a:lt2>
        <a:accent1>
          <a:srgbClr val="FF1E00"/>
        </a:accent1>
        <a:accent2>
          <a:srgbClr val="005A6F"/>
        </a:accent2>
        <a:accent3>
          <a:srgbClr val="FFFFFF"/>
        </a:accent3>
        <a:accent4>
          <a:srgbClr val="000000"/>
        </a:accent4>
        <a:accent5>
          <a:srgbClr val="FFABAA"/>
        </a:accent5>
        <a:accent6>
          <a:srgbClr val="005164"/>
        </a:accent6>
        <a:hlink>
          <a:srgbClr val="FF1E00"/>
        </a:hlink>
        <a:folHlink>
          <a:srgbClr val="005A6F"/>
        </a:folHlink>
      </a:clrScheme>
      <a:clrMap bg1="lt1" tx1="dk1" bg2="lt2" tx2="dk2" accent1="accent1" accent2="accent2" accent3="accent3" accent4="accent4" accent5="accent5" accent6="accent6" hlink="hlink" folHlink="folHlink"/>
    </a:extraClrScheme>
    <a:extraClrScheme>
      <a:clrScheme name="HUoverhead[1] 5">
        <a:dk1>
          <a:srgbClr val="000000"/>
        </a:dk1>
        <a:lt1>
          <a:srgbClr val="00ADCD"/>
        </a:lt1>
        <a:dk2>
          <a:srgbClr val="000000"/>
        </a:dk2>
        <a:lt2>
          <a:srgbClr val="005A6F"/>
        </a:lt2>
        <a:accent1>
          <a:srgbClr val="92DDFD"/>
        </a:accent1>
        <a:accent2>
          <a:srgbClr val="FF007E"/>
        </a:accent2>
        <a:accent3>
          <a:srgbClr val="AAD3E3"/>
        </a:accent3>
        <a:accent4>
          <a:srgbClr val="000000"/>
        </a:accent4>
        <a:accent5>
          <a:srgbClr val="C7EBFE"/>
        </a:accent5>
        <a:accent6>
          <a:srgbClr val="E70072"/>
        </a:accent6>
        <a:hlink>
          <a:srgbClr val="FFBD00"/>
        </a:hlink>
        <a:folHlink>
          <a:srgbClr val="005A6F"/>
        </a:folHlink>
      </a:clrScheme>
      <a:clrMap bg1="lt1" tx1="dk1" bg2="lt2" tx2="dk2" accent1="accent1" accent2="accent2" accent3="accent3" accent4="accent4" accent5="accent5" accent6="accent6" hlink="hlink" folHlink="folHlink"/>
    </a:extraClrScheme>
    <a:extraClrScheme>
      <a:clrScheme name="HUoverhead[1] 6">
        <a:dk1>
          <a:srgbClr val="000000"/>
        </a:dk1>
        <a:lt1>
          <a:srgbClr val="00ADCD"/>
        </a:lt1>
        <a:dk2>
          <a:srgbClr val="000000"/>
        </a:dk2>
        <a:lt2>
          <a:srgbClr val="005A6F"/>
        </a:lt2>
        <a:accent1>
          <a:srgbClr val="AAD5DB"/>
        </a:accent1>
        <a:accent2>
          <a:srgbClr val="FF1E00"/>
        </a:accent2>
        <a:accent3>
          <a:srgbClr val="AAD3E3"/>
        </a:accent3>
        <a:accent4>
          <a:srgbClr val="000000"/>
        </a:accent4>
        <a:accent5>
          <a:srgbClr val="D2E7EA"/>
        </a:accent5>
        <a:accent6>
          <a:srgbClr val="E71A00"/>
        </a:accent6>
        <a:hlink>
          <a:srgbClr val="380060"/>
        </a:hlink>
        <a:folHlink>
          <a:srgbClr val="FFFFFF"/>
        </a:folHlink>
      </a:clrScheme>
      <a:clrMap bg1="lt1" tx1="dk1" bg2="lt2" tx2="dk2" accent1="accent1" accent2="accent2" accent3="accent3" accent4="accent4" accent5="accent5" accent6="accent6" hlink="hlink" folHlink="folHlink"/>
    </a:extraClrScheme>
    <a:extraClrScheme>
      <a:clrScheme name="HUoverhead[1] 7">
        <a:dk1>
          <a:srgbClr val="000000"/>
        </a:dk1>
        <a:lt1>
          <a:srgbClr val="00ADCD"/>
        </a:lt1>
        <a:dk2>
          <a:srgbClr val="000000"/>
        </a:dk2>
        <a:lt2>
          <a:srgbClr val="005A6F"/>
        </a:lt2>
        <a:accent1>
          <a:srgbClr val="AAFFFD"/>
        </a:accent1>
        <a:accent2>
          <a:srgbClr val="ED0010"/>
        </a:accent2>
        <a:accent3>
          <a:srgbClr val="AAD3E3"/>
        </a:accent3>
        <a:accent4>
          <a:srgbClr val="000000"/>
        </a:accent4>
        <a:accent5>
          <a:srgbClr val="D2FFFE"/>
        </a:accent5>
        <a:accent6>
          <a:srgbClr val="D7000D"/>
        </a:accent6>
        <a:hlink>
          <a:srgbClr val="380060"/>
        </a:hlink>
        <a:folHlink>
          <a:srgbClr val="FFFFFF"/>
        </a:folHlink>
      </a:clrScheme>
      <a:clrMap bg1="lt1" tx1="dk1" bg2="lt2" tx2="dk2" accent1="accent1" accent2="accent2" accent3="accent3" accent4="accent4" accent5="accent5" accent6="accent6" hlink="hlink" folHlink="folHlink"/>
    </a:extraClrScheme>
    <a:extraClrScheme>
      <a:clrScheme name="HUoverhead[1] 8">
        <a:dk1>
          <a:srgbClr val="000000"/>
        </a:dk1>
        <a:lt1>
          <a:srgbClr val="00A0D2"/>
        </a:lt1>
        <a:dk2>
          <a:srgbClr val="000000"/>
        </a:dk2>
        <a:lt2>
          <a:srgbClr val="005A6F"/>
        </a:lt2>
        <a:accent1>
          <a:srgbClr val="AAFFFD"/>
        </a:accent1>
        <a:accent2>
          <a:srgbClr val="ED0010"/>
        </a:accent2>
        <a:accent3>
          <a:srgbClr val="AACDE5"/>
        </a:accent3>
        <a:accent4>
          <a:srgbClr val="000000"/>
        </a:accent4>
        <a:accent5>
          <a:srgbClr val="D2FFFE"/>
        </a:accent5>
        <a:accent6>
          <a:srgbClr val="D7000D"/>
        </a:accent6>
        <a:hlink>
          <a:srgbClr val="380060"/>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718FCA-80BC-4E4C-9FAB-D43C65C85237}">
  <ds:schemaRefs>
    <ds:schemaRef ds:uri="http://schemas.microsoft.com/office/2006/metadata/properties"/>
    <ds:schemaRef ds:uri="http://schemas.microsoft.com/office/infopath/2007/PartnerControls"/>
    <ds:schemaRef ds:uri="http://schemas.microsoft.com/office/2006/documentManagement/types"/>
    <ds:schemaRef ds:uri="http://purl.org/dc/dcmitype/"/>
    <ds:schemaRef ds:uri="http://purl.org/dc/elements/1.1/"/>
    <ds:schemaRef ds:uri="http://schemas.openxmlformats.org/package/2006/metadata/core-properties"/>
    <ds:schemaRef ds:uri="http://purl.org/dc/terms/"/>
    <ds:schemaRef ds:uri="http://www.w3.org/XML/1998/namespace"/>
  </ds:schemaRefs>
</ds:datastoreItem>
</file>

<file path=customXml/itemProps2.xml><?xml version="1.0" encoding="utf-8"?>
<ds:datastoreItem xmlns:ds="http://schemas.openxmlformats.org/officeDocument/2006/customXml" ds:itemID="{34749357-6E86-4B5E-B29F-F6346595AC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F668B39-88F3-4038-9A39-A650086D79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HUoverhead[1]</Template>
  <TotalTime>0</TotalTime>
  <Words>1031</Words>
  <Application>Microsoft Office PowerPoint</Application>
  <PresentationFormat>Breedbeeld</PresentationFormat>
  <Paragraphs>233</Paragraphs>
  <Slides>19</Slides>
  <Notes>4</Notes>
  <HiddenSlides>3</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19</vt:i4>
      </vt:variant>
    </vt:vector>
  </HeadingPairs>
  <TitlesOfParts>
    <vt:vector size="28" baseType="lpstr">
      <vt:lpstr>Arial</vt:lpstr>
      <vt:lpstr>Arial Narrow</vt:lpstr>
      <vt:lpstr>Calibri</vt:lpstr>
      <vt:lpstr>Cambria</vt:lpstr>
      <vt:lpstr>Symbol</vt:lpstr>
      <vt:lpstr>Times New Roman</vt:lpstr>
      <vt:lpstr>Verdana</vt:lpstr>
      <vt:lpstr>Zapf Dingbats</vt:lpstr>
      <vt:lpstr>HUoverhead[1]</vt:lpstr>
      <vt:lpstr>Onderzoekend vermogen van masterstudenten   </vt:lpstr>
      <vt:lpstr>Disclaimer</vt:lpstr>
      <vt:lpstr>Master vs Bachelor volgens Dublin</vt:lpstr>
      <vt:lpstr>Master volgens NLQF &amp; EQF</vt:lpstr>
      <vt:lpstr>PowerPoint-presentatie</vt:lpstr>
      <vt:lpstr>De taal van de kwalificaties zit vol met vooronderstellingen over ‘goed werk’</vt:lpstr>
      <vt:lpstr>Masterniveau op basis van een visie op ‘goed werk’</vt:lpstr>
      <vt:lpstr>Master is in staat drie rollen te vervullen</vt:lpstr>
      <vt:lpstr>1. How to kennis in een complexe wereld</vt:lpstr>
      <vt:lpstr>1. HBO-ers maken verschillende beroepsproducten</vt:lpstr>
      <vt:lpstr>2. Theoretische kennis</vt:lpstr>
      <vt:lpstr>2. Masters doen praktijkgericht onderzoek</vt:lpstr>
      <vt:lpstr>2. Ontwikkelen theoretische kennis in een complexe wereld</vt:lpstr>
      <vt:lpstr>2. De master kan kennis ontwikkelen voor meerdere situaties</vt:lpstr>
      <vt:lpstr>2. Werken aan bredere geldigheid van het master onderzoek</vt:lpstr>
      <vt:lpstr>3. Praktische wijsheid in een complexe wereld</vt:lpstr>
      <vt:lpstr>Studieboek over onderzoek voor werkende professionals in de educatie</vt:lpstr>
      <vt:lpstr>PowerPoint-presentatie</vt:lpstr>
      <vt:lpstr>Dank voor uw aandacht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2014-04-30T14:39:19Z</dcterms:created>
  <dcterms:modified xsi:type="dcterms:W3CDTF">2017-03-27T08:42:48Z</dcterms:modified>
</cp:coreProperties>
</file>