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13"/>
  </p:notesMasterIdLst>
  <p:handoutMasterIdLst>
    <p:handoutMasterId r:id="rId14"/>
  </p:handoutMasterIdLst>
  <p:sldIdLst>
    <p:sldId id="697" r:id="rId2"/>
    <p:sldId id="687" r:id="rId3"/>
    <p:sldId id="704" r:id="rId4"/>
    <p:sldId id="698" r:id="rId5"/>
    <p:sldId id="703" r:id="rId6"/>
    <p:sldId id="699" r:id="rId7"/>
    <p:sldId id="700" r:id="rId8"/>
    <p:sldId id="701" r:id="rId9"/>
    <p:sldId id="705" r:id="rId10"/>
    <p:sldId id="702" r:id="rId11"/>
    <p:sldId id="686" r:id="rId12"/>
  </p:sldIdLst>
  <p:sldSz cx="12192000" cy="6858000"/>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orient="horz" pos="2931" userDrawn="1">
          <p15:clr>
            <a:srgbClr val="A4A3A4"/>
          </p15:clr>
        </p15:guide>
        <p15:guide id="3" orient="horz" pos="2659" userDrawn="1">
          <p15:clr>
            <a:srgbClr val="A4A3A4"/>
          </p15:clr>
        </p15:guide>
        <p15:guide id="4" orient="horz" pos="3113" userDrawn="1">
          <p15:clr>
            <a:srgbClr val="A4A3A4"/>
          </p15:clr>
        </p15:guide>
        <p15:guide id="5" orient="horz" pos="3566" userDrawn="1">
          <p15:clr>
            <a:srgbClr val="A4A3A4"/>
          </p15:clr>
        </p15:guide>
        <p15:guide id="6" orient="horz" pos="3294" userDrawn="1">
          <p15:clr>
            <a:srgbClr val="A4A3A4"/>
          </p15:clr>
        </p15:guide>
        <p15:guide id="7" pos="7061" userDrawn="1">
          <p15:clr>
            <a:srgbClr val="A4A3A4"/>
          </p15:clr>
        </p15:guide>
        <p15:guide id="8" pos="1844" userDrawn="1">
          <p15:clr>
            <a:srgbClr val="A4A3A4"/>
          </p15:clr>
        </p15:guide>
        <p15:guide id="9" pos="2872" userDrawn="1">
          <p15:clr>
            <a:srgbClr val="A4A3A4"/>
          </p15:clr>
        </p15:guide>
        <p15:guide id="10" pos="2631" userDrawn="1">
          <p15:clr>
            <a:srgbClr val="A4A3A4"/>
          </p15:clr>
        </p15:guide>
        <p15:guide id="11" pos="3114" userDrawn="1">
          <p15:clr>
            <a:srgbClr val="A4A3A4"/>
          </p15:clr>
        </p15:guide>
        <p15:guide id="1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BFF"/>
    <a:srgbClr val="FFFFFF"/>
    <a:srgbClr val="00ADCD"/>
    <a:srgbClr val="000000"/>
    <a:srgbClr val="ED0010"/>
    <a:srgbClr val="005A6F"/>
    <a:srgbClr val="449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2" autoAdjust="0"/>
    <p:restoredTop sz="86323" autoAdjust="0"/>
  </p:normalViewPr>
  <p:slideViewPr>
    <p:cSldViewPr>
      <p:cViewPr varScale="1">
        <p:scale>
          <a:sx n="106" d="100"/>
          <a:sy n="106" d="100"/>
        </p:scale>
        <p:origin x="144" y="246"/>
      </p:cViewPr>
      <p:guideLst>
        <p:guide orient="horz" pos="799"/>
        <p:guide orient="horz" pos="2931"/>
        <p:guide orient="horz" pos="2659"/>
        <p:guide orient="horz" pos="3113"/>
        <p:guide orient="horz" pos="3566"/>
        <p:guide orient="horz" pos="3294"/>
        <p:guide pos="7061"/>
        <p:guide pos="1844"/>
        <p:guide pos="2872"/>
        <p:guide pos="2631"/>
        <p:guide pos="3114"/>
        <p:guide pos="3840"/>
      </p:guideLst>
    </p:cSldViewPr>
  </p:slideViewPr>
  <p:outlineViewPr>
    <p:cViewPr>
      <p:scale>
        <a:sx n="33" d="100"/>
        <a:sy n="33" d="100"/>
      </p:scale>
      <p:origin x="0" y="28848"/>
    </p:cViewPr>
    <p:sldLst>
      <p:sld r:id="rId1" collapse="1"/>
      <p:sld r:id="rId2" collapse="1"/>
      <p:sld r:id="rId3" collapse="1"/>
    </p:sldLst>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66" d="100"/>
          <a:sy n="66" d="100"/>
        </p:scale>
        <p:origin x="-2820" y="-114"/>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6.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dirty="0" smtClean="0"/>
              <a:t>Daan Andriessen</a:t>
            </a:r>
            <a:endParaRPr lang="en-US" dirty="0"/>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14 </a:t>
            </a:r>
            <a:r>
              <a:rPr lang="en-US" dirty="0" err="1" smtClean="0"/>
              <a:t>mei</a:t>
            </a:r>
            <a:r>
              <a:rPr lang="en-US" dirty="0" smtClean="0"/>
              <a:t> 2014</a:t>
            </a:r>
            <a:endParaRPr lang="en-US" dirty="0"/>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dirty="0" err="1" smtClean="0"/>
              <a:t>Hogeschool</a:t>
            </a:r>
            <a:r>
              <a:rPr lang="en-US" dirty="0" smtClean="0"/>
              <a:t> Utrecht</a:t>
            </a:r>
            <a:endParaRPr lang="en-US" dirty="0"/>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D2B652-71C0-4EF7-816A-669E805B489F}" type="slidenum">
              <a:rPr lang="en-US"/>
              <a:pPr/>
              <a:t>‹nr.›</a:t>
            </a:fld>
            <a:endParaRPr lang="en-US"/>
          </a:p>
        </p:txBody>
      </p:sp>
    </p:spTree>
    <p:extLst>
      <p:ext uri="{BB962C8B-B14F-4D97-AF65-F5344CB8AC3E}">
        <p14:creationId xmlns:p14="http://schemas.microsoft.com/office/powerpoint/2010/main" val="641460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xxxxxxxxxxxxxxx</a:t>
            </a:r>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899A6844-684D-4C82-B36F-A6009A65C239}" type="datetime1">
              <a:rPr lang="en-US"/>
              <a:pPr/>
              <a:t>6/1/2016</a:t>
            </a:fld>
            <a:endParaRPr lang="en-US"/>
          </a:p>
        </p:txBody>
      </p:sp>
      <p:sp>
        <p:nvSpPr>
          <p:cNvPr id="5018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t>xxxxxxxxxxxxx</a:t>
            </a:r>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C982541-F064-4AD8-B17A-E2C0366F414A}" type="slidenum">
              <a:rPr lang="en-US"/>
              <a:pPr/>
              <a:t>‹nr.›</a:t>
            </a:fld>
            <a:endParaRPr lang="en-US"/>
          </a:p>
        </p:txBody>
      </p:sp>
    </p:spTree>
    <p:extLst>
      <p:ext uri="{BB962C8B-B14F-4D97-AF65-F5344CB8AC3E}">
        <p14:creationId xmlns:p14="http://schemas.microsoft.com/office/powerpoint/2010/main" val="3635691018"/>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6/1/2016</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a:t>
            </a:fld>
            <a:endParaRPr lang="en-US"/>
          </a:p>
        </p:txBody>
      </p:sp>
    </p:spTree>
    <p:extLst>
      <p:ext uri="{BB962C8B-B14F-4D97-AF65-F5344CB8AC3E}">
        <p14:creationId xmlns:p14="http://schemas.microsoft.com/office/powerpoint/2010/main" val="293937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6/1/2016</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6</a:t>
            </a:fld>
            <a:endParaRPr lang="en-US"/>
          </a:p>
        </p:txBody>
      </p:sp>
    </p:spTree>
    <p:extLst>
      <p:ext uri="{BB962C8B-B14F-4D97-AF65-F5344CB8AC3E}">
        <p14:creationId xmlns:p14="http://schemas.microsoft.com/office/powerpoint/2010/main" val="1686402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6/1/2016</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8</a:t>
            </a:fld>
            <a:endParaRPr lang="en-US"/>
          </a:p>
        </p:txBody>
      </p:sp>
      <p:graphicFrame>
        <p:nvGraphicFramePr>
          <p:cNvPr id="8" name="Table 7"/>
          <p:cNvGraphicFramePr>
            <a:graphicFrameLocks noGrp="1"/>
          </p:cNvGraphicFramePr>
          <p:nvPr>
            <p:extLst/>
          </p:nvPr>
        </p:nvGraphicFramePr>
        <p:xfrm>
          <a:off x="832971" y="4719257"/>
          <a:ext cx="5223674" cy="4785079"/>
        </p:xfrm>
        <a:graphic>
          <a:graphicData uri="http://schemas.openxmlformats.org/drawingml/2006/table">
            <a:tbl>
              <a:tblPr firstRow="1" firstCol="1" bandRow="1">
                <a:tableStyleId>{5C22544A-7EE6-4342-B048-85BDC9FD1C3A}</a:tableStyleId>
              </a:tblPr>
              <a:tblGrid>
                <a:gridCol w="2992858"/>
                <a:gridCol w="2230816"/>
              </a:tblGrid>
              <a:tr h="4785079">
                <a:tc>
                  <a:txBody>
                    <a:bodyPr/>
                    <a:lstStyle/>
                    <a:p>
                      <a:pPr marL="0" lv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Meerdere keren de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doorlopen: telkens wanneer kennis nodig is om de juist handelingen te doen of beslissingen te nemen.</a:t>
                      </a:r>
                      <a:br>
                        <a:rPr lang="nl-NL" sz="1500" b="0" kern="1200" dirty="0">
                          <a:solidFill>
                            <a:schemeClr val="tx1"/>
                          </a:solidFill>
                          <a:effectLst/>
                          <a:latin typeface="+mn-lt"/>
                          <a:ea typeface="+mn-ea"/>
                          <a:cs typeface="+mn-cs"/>
                        </a:rPr>
                      </a:br>
                      <a:r>
                        <a:rPr lang="nl-NL" sz="1500" b="0" kern="1200" dirty="0">
                          <a:solidFill>
                            <a:schemeClr val="tx1"/>
                          </a:solidFill>
                          <a:effectLst/>
                          <a:latin typeface="+mn-lt"/>
                          <a:ea typeface="+mn-ea"/>
                          <a:cs typeface="+mn-cs"/>
                        </a:rPr>
                        <a:t>Is dit haalbaar? Is er dan geen gevaar dat het onderzoek algauw vervalt in eventjes uitzoeken? Of onzorgvuldigheid? Ik hoor ook wel eens zeggen dat veel onderzoek in het hbo daarom zo `plat is als een surfplank`. Zit de kwaliteit van hbo onderzoek in het meerdere keren een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oppervlakkig doorlopen, en zorgt de optelsom voor de kwaliteit,  en niet het zeer grondig doorlopen zoals vaak bij academisch onderzoek? En passen de methoden en technieken, en vooral de kwaliteitseisen die nu vaak vanuit het sociaal empirisch onderzoek aangeleerd worden, dan nog wel bij onderzoek in het hbo? Wat zijn de consequenties voor een curriculum?</a:t>
                      </a:r>
                      <a:endParaRPr lang="en-US" sz="1500" b="0" kern="1200" dirty="0">
                        <a:solidFill>
                          <a:schemeClr val="tx1"/>
                        </a:solidFill>
                        <a:effectLst/>
                        <a:latin typeface="+mn-lt"/>
                        <a:ea typeface="+mn-ea"/>
                        <a:cs typeface="+mn-cs"/>
                      </a:endParaRPr>
                    </a:p>
                  </a:txBody>
                  <a:tcPr marL="60338" marR="60338" marT="0" marB="0"/>
                </a:tc>
                <a:tc>
                  <a:txBody>
                    <a:bodyPr/>
                    <a:lstStyle/>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Sheet van onderzoek in methodisch werken.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Je gaat grondige aanpakken inzetten bij de cruciale informatie / knellende eisen. Andere informatie kan meer op basis van uitzoeken.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Wel moet je ergens in de toets de studenten een keergrondig door een cyclus laten lopen. Voorbeeld noemen van business plan SBRM</a:t>
                      </a:r>
                      <a:r>
                        <a:rPr lang="nl-NL" sz="1500" b="0" kern="1200" dirty="0" smtClean="0">
                          <a:solidFill>
                            <a:schemeClr val="tx1"/>
                          </a:solidFill>
                          <a:effectLst/>
                          <a:latin typeface="+mn-lt"/>
                          <a:ea typeface="+mn-ea"/>
                          <a:cs typeface="+mn-cs"/>
                        </a:rPr>
                        <a:t>.</a:t>
                      </a:r>
                      <a:endParaRPr lang="en-US" sz="1500" b="0" kern="1200" dirty="0">
                        <a:solidFill>
                          <a:schemeClr val="tx1"/>
                        </a:solidFill>
                        <a:effectLst/>
                        <a:latin typeface="+mn-lt"/>
                        <a:ea typeface="+mn-ea"/>
                        <a:cs typeface="+mn-cs"/>
                      </a:endParaRPr>
                    </a:p>
                  </a:txBody>
                  <a:tcPr marL="60338" marR="60338" marT="0" marB="0"/>
                </a:tc>
              </a:tr>
            </a:tbl>
          </a:graphicData>
        </a:graphic>
      </p:graphicFrame>
    </p:spTree>
    <p:extLst>
      <p:ext uri="{BB962C8B-B14F-4D97-AF65-F5344CB8AC3E}">
        <p14:creationId xmlns:p14="http://schemas.microsoft.com/office/powerpoint/2010/main" val="3591263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6/1/2016</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10</a:t>
            </a:fld>
            <a:endParaRPr lang="en-US"/>
          </a:p>
        </p:txBody>
      </p:sp>
    </p:spTree>
    <p:extLst>
      <p:ext uri="{BB962C8B-B14F-4D97-AF65-F5344CB8AC3E}">
        <p14:creationId xmlns:p14="http://schemas.microsoft.com/office/powerpoint/2010/main" val="77727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6/1/2016</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11</a:t>
            </a:fld>
            <a:endParaRPr lang="en-US"/>
          </a:p>
        </p:txBody>
      </p:sp>
    </p:spTree>
    <p:extLst>
      <p:ext uri="{BB962C8B-B14F-4D97-AF65-F5344CB8AC3E}">
        <p14:creationId xmlns:p14="http://schemas.microsoft.com/office/powerpoint/2010/main" val="2424140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cstate="screen"/>
          <a:srcRect/>
          <a:stretch>
            <a:fillRect/>
          </a:stretch>
        </a:blipFill>
        <a:effectLst/>
      </p:bgPr>
    </p:bg>
    <p:spTree>
      <p:nvGrpSpPr>
        <p:cNvPr id="1" name=""/>
        <p:cNvGrpSpPr/>
        <p:nvPr/>
      </p:nvGrpSpPr>
      <p:grpSpPr>
        <a:xfrm>
          <a:off x="0" y="0"/>
          <a:ext cx="0" cy="0"/>
          <a:chOff x="0" y="0"/>
          <a:chExt cx="0" cy="0"/>
        </a:xfrm>
      </p:grpSpPr>
      <p:sp>
        <p:nvSpPr>
          <p:cNvPr id="25656" name="Rectangle 56"/>
          <p:cNvSpPr>
            <a:spLocks noGrp="1" noChangeArrowheads="1"/>
          </p:cNvSpPr>
          <p:nvPr>
            <p:ph type="ctrTitle" sz="quarter"/>
          </p:nvPr>
        </p:nvSpPr>
        <p:spPr>
          <a:xfrm>
            <a:off x="2398184" y="2286000"/>
            <a:ext cx="8777816" cy="579438"/>
          </a:xfrm>
        </p:spPr>
        <p:txBody>
          <a:bodyPr anchor="t"/>
          <a:lstStyle>
            <a:lvl1pPr>
              <a:defRPr/>
            </a:lvl1pPr>
          </a:lstStyle>
          <a:p>
            <a:r>
              <a:rPr lang="en-US"/>
              <a:t>Klik om het opmaakprofiel te bewerken</a:t>
            </a:r>
          </a:p>
        </p:txBody>
      </p:sp>
      <p:sp>
        <p:nvSpPr>
          <p:cNvPr id="25657" name="Rectangle 57"/>
          <p:cNvSpPr>
            <a:spLocks noGrp="1" noChangeArrowheads="1"/>
          </p:cNvSpPr>
          <p:nvPr>
            <p:ph type="subTitle" sz="quarter" idx="1"/>
          </p:nvPr>
        </p:nvSpPr>
        <p:spPr>
          <a:xfrm>
            <a:off x="2398184" y="3886201"/>
            <a:ext cx="8777816" cy="338554"/>
          </a:xfrm>
        </p:spPr>
        <p:txBody>
          <a:bodyPr/>
          <a:lstStyle>
            <a:lvl1pPr marL="0" indent="0">
              <a:lnSpc>
                <a:spcPct val="80000"/>
              </a:lnSpc>
              <a:buFont typeface="Zapf Dingbats" charset="2"/>
              <a:buNone/>
              <a:defRPr sz="2000"/>
            </a:lvl1pPr>
          </a:lstStyle>
          <a:p>
            <a:r>
              <a:rPr lang="en-US"/>
              <a:t>Klik om het opmaakprofiel van de modelondertitel te bewerken</a:t>
            </a:r>
          </a:p>
        </p:txBody>
      </p:sp>
      <p:sp>
        <p:nvSpPr>
          <p:cNvPr id="25659" name="Rectangle 59"/>
          <p:cNvSpPr>
            <a:spLocks noGrp="1" noChangeArrowheads="1"/>
          </p:cNvSpPr>
          <p:nvPr>
            <p:ph type="dt" sz="quarter" idx="2"/>
          </p:nvPr>
        </p:nvSpPr>
        <p:spPr/>
        <p:txBody>
          <a:bodyPr/>
          <a:lstStyle>
            <a:lvl1pPr>
              <a:defRPr/>
            </a:lvl1pPr>
          </a:lstStyle>
          <a:p>
            <a:fld id="{6D15C709-B4B5-481B-8B9E-7CDECBDCEE3E}" type="datetime1">
              <a:rPr lang="en-US"/>
              <a:pPr/>
              <a:t>6/1/2016</a:t>
            </a:fld>
            <a:endParaRPr lang="en-US">
              <a:solidFill>
                <a:schemeClr val="tx1"/>
              </a:solidFill>
            </a:endParaRPr>
          </a:p>
        </p:txBody>
      </p:sp>
      <p:sp>
        <p:nvSpPr>
          <p:cNvPr id="25660" name="Rectangle 60"/>
          <p:cNvSpPr>
            <a:spLocks noGrp="1" noChangeArrowheads="1"/>
          </p:cNvSpPr>
          <p:nvPr>
            <p:ph type="sldNum" sz="quarter" idx="4"/>
          </p:nvPr>
        </p:nvSpPr>
        <p:spPr/>
        <p:txBody>
          <a:bodyPr/>
          <a:lstStyle>
            <a:lvl1pPr>
              <a:defRPr/>
            </a:lvl1pPr>
          </a:lstStyle>
          <a:p>
            <a:fld id="{43A870AF-068C-4C4C-912B-C69E9F9B685B}" type="slidenum">
              <a:rPr lang="en-US"/>
              <a:pPr/>
              <a:t>‹nr.›</a:t>
            </a:fld>
            <a:endParaRPr lang="en-US"/>
          </a:p>
        </p:txBody>
      </p:sp>
      <p:sp>
        <p:nvSpPr>
          <p:cNvPr id="25661" name="Rectangle 61"/>
          <p:cNvSpPr>
            <a:spLocks noGrp="1" noChangeArrowheads="1"/>
          </p:cNvSpPr>
          <p:nvPr>
            <p:ph type="ftr" sz="quarter" idx="3"/>
          </p:nvPr>
        </p:nvSpPr>
        <p:spPr/>
        <p:txBody>
          <a:bodyPr/>
          <a:lstStyle>
            <a:lvl1pPr>
              <a:defRPr/>
            </a:lvl1pPr>
          </a:lstStyle>
          <a:p>
            <a:r>
              <a:rPr lang="en-US"/>
              <a:t>HU powerpoint template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3055240" y="1762126"/>
            <a:ext cx="8470011" cy="222214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fld id="{FE03806A-8D86-4D0C-8DF6-F5F2C0B06F7D}" type="datetime1">
              <a:rPr lang="en-US"/>
              <a:pPr/>
              <a:t>6/1/2016</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BF036AFC-80D3-4903-9161-E71F35B833B9}"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98467" y="609600"/>
            <a:ext cx="1169551" cy="3779838"/>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5519013" y="609600"/>
            <a:ext cx="3176254" cy="3779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fld id="{30EEBB58-5C86-4F41-A68E-669DE10B0615}" type="datetime1">
              <a:rPr lang="en-US"/>
              <a:pPr/>
              <a:t>6/1/2016</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E647BAB4-B6D9-408D-BC36-C5BFF082CCA6}"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oud en tekst">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1016001" y="1762126"/>
            <a:ext cx="5151967"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ABAD440B-3720-4A7B-98EB-69F3181CF893}" type="datetime1">
              <a:rPr lang="en-US"/>
              <a:pPr/>
              <a:t>6/1/2016</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7E4074F9-0052-4797-8325-E6CE4056EF78}"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el, grafiek en tekst">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grafiek 2"/>
          <p:cNvSpPr>
            <a:spLocks noGrp="1"/>
          </p:cNvSpPr>
          <p:nvPr>
            <p:ph type="chart" sz="half" idx="1"/>
          </p:nvPr>
        </p:nvSpPr>
        <p:spPr>
          <a:xfrm>
            <a:off x="1016001" y="1762126"/>
            <a:ext cx="5151967" cy="523220"/>
          </a:xfrm>
        </p:spPr>
        <p:txBody>
          <a:bodyPr/>
          <a:lstStyle/>
          <a:p>
            <a:endParaRPr lang="en-US"/>
          </a:p>
        </p:txBody>
      </p:sp>
      <p:sp>
        <p:nvSpPr>
          <p:cNvPr id="4" name="Tijdelijke aanduiding voor tekst 3"/>
          <p:cNvSpPr>
            <a:spLocks noGrp="1"/>
          </p:cNvSpPr>
          <p:nvPr>
            <p:ph type="body"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4386D03E-2848-439E-B66F-1790BBE2B21D}" type="datetime1">
              <a:rPr lang="en-US"/>
              <a:pPr/>
              <a:t>6/1/2016</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416D2276-9825-42AE-A9D7-9D175FE8E073}"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el en diagram of organigram">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SmartArt 2"/>
          <p:cNvSpPr>
            <a:spLocks noGrp="1"/>
          </p:cNvSpPr>
          <p:nvPr>
            <p:ph type="dgm" idx="1"/>
          </p:nvPr>
        </p:nvSpPr>
        <p:spPr>
          <a:xfrm>
            <a:off x="1016000" y="1762126"/>
            <a:ext cx="10509251" cy="523220"/>
          </a:xfrm>
        </p:spPr>
        <p:txBody>
          <a:bodyPr/>
          <a:lstStyle/>
          <a:p>
            <a:endParaRPr lang="en-US"/>
          </a:p>
        </p:txBody>
      </p:sp>
      <p:sp>
        <p:nvSpPr>
          <p:cNvPr id="4" name="Tijdelijke aanduiding voor datum 3"/>
          <p:cNvSpPr>
            <a:spLocks noGrp="1"/>
          </p:cNvSpPr>
          <p:nvPr>
            <p:ph type="dt" sz="half" idx="10"/>
          </p:nvPr>
        </p:nvSpPr>
        <p:spPr>
          <a:xfrm>
            <a:off x="1016000" y="6248400"/>
            <a:ext cx="1828800" cy="457200"/>
          </a:xfrm>
        </p:spPr>
        <p:txBody>
          <a:bodyPr/>
          <a:lstStyle>
            <a:lvl1pPr>
              <a:defRPr/>
            </a:lvl1pPr>
          </a:lstStyle>
          <a:p>
            <a:fld id="{877567FD-9F32-4826-97DF-D0FDB52DEF86}" type="datetime1">
              <a:rPr lang="en-US"/>
              <a:pPr/>
              <a:t>6/1/2016</a:t>
            </a:fld>
            <a:endParaRPr lang="en-US" sz="1400">
              <a:solidFill>
                <a:schemeClr val="tx1"/>
              </a:solidFill>
            </a:endParaRPr>
          </a:p>
        </p:txBody>
      </p:sp>
      <p:sp>
        <p:nvSpPr>
          <p:cNvPr id="5" name="Tijdelijke aanduiding voor dianummer 4"/>
          <p:cNvSpPr>
            <a:spLocks noGrp="1"/>
          </p:cNvSpPr>
          <p:nvPr>
            <p:ph type="sldNum" sz="quarter" idx="11"/>
          </p:nvPr>
        </p:nvSpPr>
        <p:spPr>
          <a:xfrm>
            <a:off x="8737600" y="6248400"/>
            <a:ext cx="2540000" cy="457200"/>
          </a:xfrm>
        </p:spPr>
        <p:txBody>
          <a:bodyPr/>
          <a:lstStyle>
            <a:lvl1pPr>
              <a:defRPr/>
            </a:lvl1pPr>
          </a:lstStyle>
          <a:p>
            <a:fld id="{A3F7EE63-9F91-4B85-8B98-25D65BDF9C52}" type="slidenum">
              <a:rPr lang="en-US"/>
              <a:pPr/>
              <a:t>‹nr.›</a:t>
            </a:fld>
            <a:endParaRPr lang="en-US"/>
          </a:p>
        </p:txBody>
      </p:sp>
      <p:sp>
        <p:nvSpPr>
          <p:cNvPr id="6" name="Tijdelijke aanduiding voor voettekst 5"/>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tabel 2"/>
          <p:cNvSpPr>
            <a:spLocks noGrp="1"/>
          </p:cNvSpPr>
          <p:nvPr>
            <p:ph type="tbl" idx="1"/>
          </p:nvPr>
        </p:nvSpPr>
        <p:spPr>
          <a:xfrm>
            <a:off x="1016000" y="1762126"/>
            <a:ext cx="10509251" cy="523220"/>
          </a:xfrm>
        </p:spPr>
        <p:txBody>
          <a:bodyPr/>
          <a:lstStyle/>
          <a:p>
            <a:endParaRPr lang="en-US"/>
          </a:p>
        </p:txBody>
      </p:sp>
      <p:sp>
        <p:nvSpPr>
          <p:cNvPr id="4" name="Tijdelijke aanduiding voor datum 3"/>
          <p:cNvSpPr>
            <a:spLocks noGrp="1"/>
          </p:cNvSpPr>
          <p:nvPr>
            <p:ph type="dt" sz="half" idx="10"/>
          </p:nvPr>
        </p:nvSpPr>
        <p:spPr>
          <a:xfrm>
            <a:off x="1016000" y="6248400"/>
            <a:ext cx="1828800" cy="457200"/>
          </a:xfrm>
        </p:spPr>
        <p:txBody>
          <a:bodyPr/>
          <a:lstStyle>
            <a:lvl1pPr>
              <a:defRPr/>
            </a:lvl1pPr>
          </a:lstStyle>
          <a:p>
            <a:fld id="{3F607963-52FB-4148-8BC8-A161B714EB33}" type="datetime1">
              <a:rPr lang="en-US"/>
              <a:pPr/>
              <a:t>6/1/2016</a:t>
            </a:fld>
            <a:endParaRPr lang="en-US" sz="1400">
              <a:solidFill>
                <a:schemeClr val="tx1"/>
              </a:solidFill>
            </a:endParaRPr>
          </a:p>
        </p:txBody>
      </p:sp>
      <p:sp>
        <p:nvSpPr>
          <p:cNvPr id="5" name="Tijdelijke aanduiding voor dianummer 4"/>
          <p:cNvSpPr>
            <a:spLocks noGrp="1"/>
          </p:cNvSpPr>
          <p:nvPr>
            <p:ph type="sldNum" sz="quarter" idx="11"/>
          </p:nvPr>
        </p:nvSpPr>
        <p:spPr>
          <a:xfrm>
            <a:off x="8737600" y="6248400"/>
            <a:ext cx="2540000" cy="457200"/>
          </a:xfrm>
        </p:spPr>
        <p:txBody>
          <a:bodyPr/>
          <a:lstStyle>
            <a:lvl1pPr>
              <a:defRPr/>
            </a:lvl1pPr>
          </a:lstStyle>
          <a:p>
            <a:fld id="{CD260715-8519-478B-BE6D-390FF4F55BC3}" type="slidenum">
              <a:rPr lang="en-US"/>
              <a:pPr/>
              <a:t>‹nr.›</a:t>
            </a:fld>
            <a:endParaRPr lang="en-US"/>
          </a:p>
        </p:txBody>
      </p:sp>
      <p:sp>
        <p:nvSpPr>
          <p:cNvPr id="6" name="Tijdelijke aanduiding voor voettekst 5"/>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tekst 2"/>
          <p:cNvSpPr>
            <a:spLocks noGrp="1"/>
          </p:cNvSpPr>
          <p:nvPr>
            <p:ph type="body" sz="half" idx="1"/>
          </p:nvPr>
        </p:nvSpPr>
        <p:spPr>
          <a:xfrm>
            <a:off x="1016001" y="1762126"/>
            <a:ext cx="5151967"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1AB3D8FB-94DA-4736-8AB1-AE2CEBB8EBB7}" type="datetime1">
              <a:rPr lang="en-US"/>
              <a:pPr/>
              <a:t>6/1/2016</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98415AE6-3F9F-4CE4-B0AA-724C755C89C5}"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el slide">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5568000" y="4572001"/>
            <a:ext cx="6014400" cy="1235075"/>
          </a:xfrm>
          <a:prstGeom prst="rect">
            <a:avLst/>
          </a:prstGeom>
        </p:spPr>
        <p:txBody>
          <a:bodyPr lIns="0" bIns="0" anchor="b">
            <a:noAutofit/>
          </a:bodyPr>
          <a:lstStyle>
            <a:lvl1pPr>
              <a:defRPr sz="1600" b="0" i="0">
                <a:solidFill>
                  <a:schemeClr val="bg1"/>
                </a:solidFill>
                <a:latin typeface="Arial"/>
                <a:cs typeface="Arial"/>
              </a:defRPr>
            </a:lvl1pPr>
            <a:lvl2pPr>
              <a:defRPr sz="1600" b="0" i="0">
                <a:solidFill>
                  <a:schemeClr val="bg1"/>
                </a:solidFill>
                <a:latin typeface="Arial"/>
                <a:cs typeface="Arial"/>
              </a:defRPr>
            </a:lvl2pPr>
            <a:lvl3pPr>
              <a:defRPr sz="1600" b="0" i="0">
                <a:solidFill>
                  <a:schemeClr val="bg1"/>
                </a:solidFill>
                <a:latin typeface="Arial"/>
                <a:cs typeface="Arial"/>
              </a:defRPr>
            </a:lvl3pPr>
            <a:lvl4pPr>
              <a:defRPr sz="1600" b="0" i="0">
                <a:solidFill>
                  <a:schemeClr val="bg1"/>
                </a:solidFill>
                <a:latin typeface="Arial"/>
                <a:cs typeface="Arial"/>
              </a:defRPr>
            </a:lvl4pPr>
            <a:lvl5pPr>
              <a:defRPr sz="1600" b="0" i="0">
                <a:solidFill>
                  <a:schemeClr val="bg1"/>
                </a:solidFill>
                <a:latin typeface="Arial"/>
                <a:cs typeface="Arial"/>
              </a:defRPr>
            </a:lvl5pPr>
          </a:lstStyle>
          <a:p>
            <a:pPr lvl="0"/>
            <a:r>
              <a:rPr lang="nl-NL" smtClean="0"/>
              <a:t>Click to edit Master text styles</a:t>
            </a:r>
          </a:p>
          <a:p>
            <a:pPr lvl="1"/>
            <a:r>
              <a:rPr lang="nl-NL" smtClean="0"/>
              <a:t>Second level</a:t>
            </a:r>
          </a:p>
          <a:p>
            <a:pPr lvl="2"/>
            <a:r>
              <a:rPr lang="nl-NL" smtClean="0"/>
              <a:t>Third level</a:t>
            </a:r>
          </a:p>
        </p:txBody>
      </p:sp>
      <p:sp>
        <p:nvSpPr>
          <p:cNvPr id="3" name="Subtitle 2"/>
          <p:cNvSpPr>
            <a:spLocks noGrp="1"/>
          </p:cNvSpPr>
          <p:nvPr>
            <p:ph type="subTitle" idx="1"/>
          </p:nvPr>
        </p:nvSpPr>
        <p:spPr>
          <a:xfrm>
            <a:off x="3201600" y="3351600"/>
            <a:ext cx="8380800" cy="1220400"/>
          </a:xfrm>
          <a:prstGeom prst="rect">
            <a:avLst/>
          </a:prstGeom>
        </p:spPr>
        <p:txBody>
          <a:bodyPr>
            <a:noAutofit/>
          </a:bodyPr>
          <a:lstStyle>
            <a:lvl1pPr marL="0" indent="0" algn="l">
              <a:buNone/>
              <a:defRPr sz="3200" b="0" i="0" baseline="0">
                <a:solidFill>
                  <a:schemeClr val="bg1"/>
                </a:solidFill>
                <a:latin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Hoofdstuk">
    <p:spTree>
      <p:nvGrpSpPr>
        <p:cNvPr id="1" name=""/>
        <p:cNvGrpSpPr/>
        <p:nvPr/>
      </p:nvGrpSpPr>
      <p:grpSpPr>
        <a:xfrm>
          <a:off x="0" y="0"/>
          <a:ext cx="0" cy="0"/>
          <a:chOff x="0" y="0"/>
          <a:chExt cx="0" cy="0"/>
        </a:xfrm>
      </p:grpSpPr>
      <p:sp>
        <p:nvSpPr>
          <p:cNvPr id="2" name="Title 1"/>
          <p:cNvSpPr>
            <a:spLocks noGrp="1"/>
          </p:cNvSpPr>
          <p:nvPr>
            <p:ph type="title"/>
          </p:nvPr>
        </p:nvSpPr>
        <p:spPr>
          <a:xfrm>
            <a:off x="1440000" y="1870069"/>
            <a:ext cx="10286400" cy="646331"/>
          </a:xfrm>
        </p:spPr>
        <p:txBody>
          <a:bodyPr/>
          <a:lstStyle>
            <a:lvl1pPr marL="0" indent="0">
              <a:defRPr sz="3600" baseline="0">
                <a:solidFill>
                  <a:schemeClr val="bg1"/>
                </a:solidFill>
              </a:defRPr>
            </a:lvl1pPr>
          </a:lstStyle>
          <a:p>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title</a:t>
            </a:r>
            <a:r>
              <a:rPr lang="nl-NL" dirty="0" smtClean="0"/>
              <a:t> </a:t>
            </a:r>
            <a:r>
              <a:rPr lang="nl-NL" dirty="0" err="1" smtClean="0"/>
              <a:t>style</a:t>
            </a:r>
            <a:endParaRPr lang="en-US" dirty="0"/>
          </a:p>
        </p:txBody>
      </p:sp>
      <p:sp>
        <p:nvSpPr>
          <p:cNvPr id="8" name="Text Placeholder 7"/>
          <p:cNvSpPr>
            <a:spLocks noGrp="1"/>
          </p:cNvSpPr>
          <p:nvPr>
            <p:ph type="body" sz="quarter" idx="13"/>
          </p:nvPr>
        </p:nvSpPr>
        <p:spPr>
          <a:xfrm>
            <a:off x="1886400" y="2610002"/>
            <a:ext cx="9926400" cy="3181199"/>
          </a:xfrm>
          <a:prstGeom prst="rect">
            <a:avLst/>
          </a:prstGeom>
        </p:spPr>
        <p:txBody>
          <a:bodyPr>
            <a:normAutofit/>
          </a:bodyPr>
          <a:lstStyle>
            <a:lvl2pPr marL="0" indent="0">
              <a:defRPr sz="3200" baseline="0">
                <a:solidFill>
                  <a:schemeClr val="bg1"/>
                </a:solidFill>
              </a:defRPr>
            </a:lvl2pPr>
          </a:lstStyle>
          <a:p>
            <a:pPr lvl="1"/>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text</a:t>
            </a:r>
            <a:r>
              <a:rPr lang="nl-NL" dirty="0" smtClean="0"/>
              <a:t> </a:t>
            </a:r>
            <a:r>
              <a:rPr lang="nl-NL" dirty="0" err="1" smtClean="0"/>
              <a:t>styles</a:t>
            </a:r>
            <a:endParaRPr lang="nl-NL" dirty="0" smtClean="0"/>
          </a:p>
        </p:txBody>
      </p:sp>
      <p:sp>
        <p:nvSpPr>
          <p:cNvPr id="10" name="Slide Number Placeholder 5"/>
          <p:cNvSpPr>
            <a:spLocks noGrp="1"/>
          </p:cNvSpPr>
          <p:nvPr>
            <p:ph type="sldNum" sz="quarter" idx="14"/>
          </p:nvPr>
        </p:nvSpPr>
        <p:spPr/>
        <p:txBody>
          <a:bodyPr/>
          <a:lstStyle>
            <a:lvl1pPr>
              <a:defRPr>
                <a:solidFill>
                  <a:schemeClr val="bg1"/>
                </a:solidFill>
              </a:defRPr>
            </a:lvl1pPr>
          </a:lstStyle>
          <a:p>
            <a:pPr>
              <a:defRPr/>
            </a:pPr>
            <a:fld id="{67BB5746-2804-4C46-BFE1-7EAF2B227B8F}" type="slidenum">
              <a:rPr lang="en-US"/>
              <a:pPr>
                <a:defRPr/>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a:xfrm>
            <a:off x="1016000" y="1762125"/>
            <a:ext cx="10509251" cy="2049792"/>
          </a:xfrm>
        </p:spPr>
        <p:txBody>
          <a:bodyPr/>
          <a:lstStyle>
            <a:lvl1pPr>
              <a:defRPr sz="2400"/>
            </a:lvl1pPr>
            <a:lvl2pPr>
              <a:defRPr sz="2400"/>
            </a:lvl2pPr>
            <a:lvl3pPr>
              <a:defRPr sz="2000"/>
            </a:lvl3pPr>
            <a:lvl4pPr>
              <a:defRPr sz="2000"/>
            </a:lvl4pPr>
            <a:lvl5pPr>
              <a:defRPr sz="18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Tijdelijke aanduiding voor datum 3"/>
          <p:cNvSpPr>
            <a:spLocks noGrp="1"/>
          </p:cNvSpPr>
          <p:nvPr>
            <p:ph type="dt" sz="half" idx="10"/>
          </p:nvPr>
        </p:nvSpPr>
        <p:spPr/>
        <p:txBody>
          <a:bodyPr/>
          <a:lstStyle>
            <a:lvl1pPr>
              <a:defRPr/>
            </a:lvl1pPr>
          </a:lstStyle>
          <a:p>
            <a:fld id="{239D9C4F-425A-4354-BEE2-600AEA543FA5}" type="datetime1">
              <a:rPr lang="en-US"/>
              <a:pPr/>
              <a:t>6/1/2016</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47674635-06A2-4DD4-9800-CC8105869400}"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3777060"/>
            <a:ext cx="10363200" cy="584775"/>
          </a:xfrm>
        </p:spPr>
        <p:txBody>
          <a:bodyPr anchor="t"/>
          <a:lstStyle>
            <a:lvl1pPr algn="l">
              <a:defRPr sz="3200" b="1" cap="none"/>
            </a:lvl1pPr>
          </a:lstStyle>
          <a:p>
            <a:r>
              <a:rPr lang="nl-NL" dirty="0" smtClean="0"/>
              <a:t>Klik om de stijl te bewerken</a:t>
            </a:r>
            <a:endParaRPr lang="en-US" dirty="0"/>
          </a:p>
        </p:txBody>
      </p:sp>
      <p:sp>
        <p:nvSpPr>
          <p:cNvPr id="3" name="Tijdelijke aanduiding voor tekst 2"/>
          <p:cNvSpPr>
            <a:spLocks noGrp="1"/>
          </p:cNvSpPr>
          <p:nvPr>
            <p:ph type="body" idx="1"/>
          </p:nvPr>
        </p:nvSpPr>
        <p:spPr>
          <a:xfrm>
            <a:off x="963084" y="337695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D25C7CB1-CE24-4733-BC6D-5251698EC3CF}" type="datetime1">
              <a:rPr lang="en-US"/>
              <a:pPr/>
              <a:t>6/1/2016</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135200FC-4D2C-4F7D-A9AF-E5AC4D727749}"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1016001" y="1762126"/>
            <a:ext cx="5151967"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371167" y="1762126"/>
            <a:ext cx="5154084"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fld id="{C0471303-336C-4688-9001-329D254F7D07}" type="datetime1">
              <a:rPr lang="en-US"/>
              <a:pPr/>
              <a:t>6/1/2016</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30B5C846-0E00-41AB-9682-523AA1DBC057}"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832863"/>
            <a:ext cx="10972800" cy="584775"/>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09600" y="1343878"/>
            <a:ext cx="5386917"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93368" y="1343878"/>
            <a:ext cx="5389033"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fld id="{0F025838-667F-4B56-B4A3-08AE78748FC7}" type="datetime1">
              <a:rPr lang="en-US"/>
              <a:pPr/>
              <a:t>6/1/2016</a:t>
            </a:fld>
            <a:endParaRPr lang="en-US" sz="1400">
              <a:solidFill>
                <a:schemeClr val="tx1"/>
              </a:solidFill>
            </a:endParaRPr>
          </a:p>
        </p:txBody>
      </p:sp>
      <p:sp>
        <p:nvSpPr>
          <p:cNvPr id="8" name="Tijdelijke aanduiding voor dianummer 7"/>
          <p:cNvSpPr>
            <a:spLocks noGrp="1"/>
          </p:cNvSpPr>
          <p:nvPr>
            <p:ph type="sldNum" sz="quarter" idx="11"/>
          </p:nvPr>
        </p:nvSpPr>
        <p:spPr/>
        <p:txBody>
          <a:bodyPr/>
          <a:lstStyle>
            <a:lvl1pPr>
              <a:defRPr/>
            </a:lvl1pPr>
          </a:lstStyle>
          <a:p>
            <a:fld id="{0F63F463-6421-4A98-B72D-B4B83EFEACEF}" type="slidenum">
              <a:rPr lang="en-US"/>
              <a:pPr/>
              <a:t>‹nr.›</a:t>
            </a:fld>
            <a:endParaRPr lang="en-US"/>
          </a:p>
        </p:txBody>
      </p:sp>
      <p:sp>
        <p:nvSpPr>
          <p:cNvPr id="9" name="Tijdelijke aanduiding voor voettekst 8"/>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lstStyle>
          <a:p>
            <a:fld id="{F927D187-82F3-431B-A336-5E9EA372C814}" type="datetime1">
              <a:rPr lang="en-US"/>
              <a:pPr/>
              <a:t>6/1/2016</a:t>
            </a:fld>
            <a:endParaRPr lang="en-US" sz="1400">
              <a:solidFill>
                <a:schemeClr val="tx1"/>
              </a:solidFill>
            </a:endParaRPr>
          </a:p>
        </p:txBody>
      </p:sp>
      <p:sp>
        <p:nvSpPr>
          <p:cNvPr id="4" name="Tijdelijke aanduiding voor dianummer 3"/>
          <p:cNvSpPr>
            <a:spLocks noGrp="1"/>
          </p:cNvSpPr>
          <p:nvPr>
            <p:ph type="sldNum" sz="quarter" idx="11"/>
          </p:nvPr>
        </p:nvSpPr>
        <p:spPr/>
        <p:txBody>
          <a:bodyPr/>
          <a:lstStyle>
            <a:lvl1pPr>
              <a:defRPr/>
            </a:lvl1pPr>
          </a:lstStyle>
          <a:p>
            <a:fld id="{1F465D7B-63A6-4AF1-91B8-3AFBDC0394A9}" type="slidenum">
              <a:rPr lang="en-US"/>
              <a:pPr/>
              <a:t>‹nr.›</a:t>
            </a:fld>
            <a:endParaRPr lang="en-US"/>
          </a:p>
        </p:txBody>
      </p:sp>
      <p:sp>
        <p:nvSpPr>
          <p:cNvPr id="5" name="Tijdelijke aanduiding voor voettekst 4"/>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9D5412F4-9978-4156-8CD6-2A6E4A1D9689}" type="datetime1">
              <a:rPr lang="en-US"/>
              <a:pPr/>
              <a:t>6/1/2016</a:t>
            </a:fld>
            <a:endParaRPr lang="en-US" sz="1400">
              <a:solidFill>
                <a:schemeClr val="tx1"/>
              </a:solidFill>
            </a:endParaRPr>
          </a:p>
        </p:txBody>
      </p:sp>
      <p:sp>
        <p:nvSpPr>
          <p:cNvPr id="3" name="Tijdelijke aanduiding voor dianummer 2"/>
          <p:cNvSpPr>
            <a:spLocks noGrp="1"/>
          </p:cNvSpPr>
          <p:nvPr>
            <p:ph type="sldNum" sz="quarter" idx="11"/>
          </p:nvPr>
        </p:nvSpPr>
        <p:spPr/>
        <p:txBody>
          <a:bodyPr/>
          <a:lstStyle>
            <a:lvl1pPr>
              <a:defRPr/>
            </a:lvl1pPr>
          </a:lstStyle>
          <a:p>
            <a:fld id="{D7FF78F6-7890-48E9-97D5-39D2E304C0A8}" type="slidenum">
              <a:rPr lang="en-US"/>
              <a:pPr/>
              <a:t>‹nr.›</a:t>
            </a:fld>
            <a:endParaRPr lang="en-US"/>
          </a:p>
        </p:txBody>
      </p:sp>
      <p:sp>
        <p:nvSpPr>
          <p:cNvPr id="4" name="Tijdelijke aanduiding voor voettekst 3"/>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1034990"/>
            <a:ext cx="4011084" cy="400110"/>
          </a:xfrm>
        </p:spPr>
        <p:txBody>
          <a:bodyPr/>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4766733" y="273051"/>
            <a:ext cx="6815667" cy="2776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4A13B974-EC61-4778-AFE0-32A8441C20A8}" type="datetime1">
              <a:rPr lang="en-US"/>
              <a:pPr/>
              <a:t>6/1/2016</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99AC4ED3-EC2C-48EE-8F1B-956D7E2CF79D}"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967228"/>
            <a:ext cx="7315200" cy="400110"/>
          </a:xfrm>
        </p:spPr>
        <p:txBody>
          <a:bodyPr/>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DE2DDD60-246C-4E99-90BA-DF0B848BED19}" type="datetime1">
              <a:rPr lang="en-US"/>
              <a:pPr/>
              <a:t>6/1/2016</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DC1083F8-2F82-4B3C-96D2-B48883D35FF1}"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cstate="screen"/>
          <a:srcRect/>
          <a:stretch>
            <a:fillRect/>
          </a:stretch>
        </a:blipFill>
        <a:effectLst/>
      </p:bgPr>
    </p:bg>
    <p:spTree>
      <p:nvGrpSpPr>
        <p:cNvPr id="1" name=""/>
        <p:cNvGrpSpPr/>
        <p:nvPr/>
      </p:nvGrpSpPr>
      <p:grpSpPr>
        <a:xfrm>
          <a:off x="0" y="0"/>
          <a:ext cx="0" cy="0"/>
          <a:chOff x="0" y="0"/>
          <a:chExt cx="0" cy="0"/>
        </a:xfrm>
      </p:grpSpPr>
      <p:sp>
        <p:nvSpPr>
          <p:cNvPr id="24618" name="Rectangle 42"/>
          <p:cNvSpPr>
            <a:spLocks noGrp="1" noChangeArrowheads="1"/>
          </p:cNvSpPr>
          <p:nvPr>
            <p:ph type="title"/>
          </p:nvPr>
        </p:nvSpPr>
        <p:spPr bwMode="auto">
          <a:xfrm>
            <a:off x="1117600" y="609600"/>
            <a:ext cx="8229600" cy="579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Klik om het opmaakprofiel te bewerken</a:t>
            </a:r>
          </a:p>
        </p:txBody>
      </p:sp>
      <p:sp>
        <p:nvSpPr>
          <p:cNvPr id="24623" name="Rectangle 47"/>
          <p:cNvSpPr>
            <a:spLocks noGrp="1" noChangeAspect="1" noChangeArrowheads="1"/>
          </p:cNvSpPr>
          <p:nvPr>
            <p:ph type="body" idx="1"/>
          </p:nvPr>
        </p:nvSpPr>
        <p:spPr bwMode="auto">
          <a:xfrm>
            <a:off x="1016000" y="1762126"/>
            <a:ext cx="10509251" cy="2222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24624" name="Rectangle 48"/>
          <p:cNvSpPr>
            <a:spLocks noGrp="1" noChangeArrowheads="1"/>
          </p:cNvSpPr>
          <p:nvPr>
            <p:ph type="dt" sz="half" idx="2"/>
          </p:nvPr>
        </p:nvSpPr>
        <p:spPr bwMode="auto">
          <a:xfrm>
            <a:off x="1016000" y="6248400"/>
            <a:ext cx="1828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000">
                <a:solidFill>
                  <a:schemeClr val="accent1"/>
                </a:solidFill>
              </a:defRPr>
            </a:lvl1pPr>
          </a:lstStyle>
          <a:p>
            <a:fld id="{4AA8E884-7609-4276-B7D3-25002086DE77}" type="datetime1">
              <a:rPr lang="en-US"/>
              <a:pPr/>
              <a:t>6/1/2016</a:t>
            </a:fld>
            <a:endParaRPr lang="en-US"/>
          </a:p>
        </p:txBody>
      </p:sp>
      <p:sp>
        <p:nvSpPr>
          <p:cNvPr id="24625" name="Rectangle 49"/>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000">
                <a:solidFill>
                  <a:schemeClr val="accent1"/>
                </a:solidFill>
              </a:defRPr>
            </a:lvl1pPr>
          </a:lstStyle>
          <a:p>
            <a:fld id="{548834DF-D9C0-463A-8FF8-37C4BF9B4F0B}" type="slidenum">
              <a:rPr lang="en-US"/>
              <a:pPr/>
              <a:t>‹nr.›</a:t>
            </a:fld>
            <a:endParaRPr lang="en-US"/>
          </a:p>
        </p:txBody>
      </p:sp>
      <p:sp>
        <p:nvSpPr>
          <p:cNvPr id="24626" name="Rectangle 50"/>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ctr">
              <a:defRPr sz="1000">
                <a:solidFill>
                  <a:schemeClr val="accent1"/>
                </a:solidFill>
              </a:defRPr>
            </a:lvl1pPr>
          </a:lstStyle>
          <a:p>
            <a:r>
              <a:rPr lang="en-US"/>
              <a:t>HU powerpoint template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8" r:id="rId18"/>
  </p:sldLayoutIdLst>
  <p:txStyles>
    <p:titleStyle>
      <a:lvl1pPr algn="l" rtl="0" fontAlgn="base">
        <a:spcBef>
          <a:spcPct val="0"/>
        </a:spcBef>
        <a:spcAft>
          <a:spcPct val="0"/>
        </a:spcAft>
        <a:defRPr sz="3200" b="1">
          <a:solidFill>
            <a:srgbClr val="000000"/>
          </a:solidFill>
          <a:latin typeface="+mj-lt"/>
          <a:ea typeface="+mj-ea"/>
          <a:cs typeface="+mj-cs"/>
        </a:defRPr>
      </a:lvl1pPr>
      <a:lvl2pPr algn="l" rtl="0" fontAlgn="base">
        <a:spcBef>
          <a:spcPct val="0"/>
        </a:spcBef>
        <a:spcAft>
          <a:spcPct val="0"/>
        </a:spcAft>
        <a:defRPr sz="3200" b="1">
          <a:solidFill>
            <a:srgbClr val="000000"/>
          </a:solidFill>
          <a:latin typeface="Arial" charset="0"/>
        </a:defRPr>
      </a:lvl2pPr>
      <a:lvl3pPr algn="l" rtl="0" fontAlgn="base">
        <a:spcBef>
          <a:spcPct val="0"/>
        </a:spcBef>
        <a:spcAft>
          <a:spcPct val="0"/>
        </a:spcAft>
        <a:defRPr sz="3200" b="1">
          <a:solidFill>
            <a:srgbClr val="000000"/>
          </a:solidFill>
          <a:latin typeface="Arial" charset="0"/>
        </a:defRPr>
      </a:lvl3pPr>
      <a:lvl4pPr algn="l" rtl="0" fontAlgn="base">
        <a:spcBef>
          <a:spcPct val="0"/>
        </a:spcBef>
        <a:spcAft>
          <a:spcPct val="0"/>
        </a:spcAft>
        <a:defRPr sz="3200" b="1">
          <a:solidFill>
            <a:srgbClr val="000000"/>
          </a:solidFill>
          <a:latin typeface="Arial" charset="0"/>
        </a:defRPr>
      </a:lvl4pPr>
      <a:lvl5pPr algn="l" rtl="0" fontAlgn="base">
        <a:spcBef>
          <a:spcPct val="0"/>
        </a:spcBef>
        <a:spcAft>
          <a:spcPct val="0"/>
        </a:spcAft>
        <a:defRPr sz="3200" b="1">
          <a:solidFill>
            <a:srgbClr val="000000"/>
          </a:solidFill>
          <a:latin typeface="Arial" charset="0"/>
        </a:defRPr>
      </a:lvl5pPr>
      <a:lvl6pPr marL="457200" algn="l" rtl="0" fontAlgn="base">
        <a:spcBef>
          <a:spcPct val="0"/>
        </a:spcBef>
        <a:spcAft>
          <a:spcPct val="0"/>
        </a:spcAft>
        <a:defRPr sz="3200" b="1">
          <a:solidFill>
            <a:srgbClr val="000000"/>
          </a:solidFill>
          <a:latin typeface="Arial" charset="0"/>
        </a:defRPr>
      </a:lvl6pPr>
      <a:lvl7pPr marL="914400" algn="l" rtl="0" fontAlgn="base">
        <a:spcBef>
          <a:spcPct val="0"/>
        </a:spcBef>
        <a:spcAft>
          <a:spcPct val="0"/>
        </a:spcAft>
        <a:defRPr sz="3200" b="1">
          <a:solidFill>
            <a:srgbClr val="000000"/>
          </a:solidFill>
          <a:latin typeface="Arial" charset="0"/>
        </a:defRPr>
      </a:lvl7pPr>
      <a:lvl8pPr marL="1371600" algn="l" rtl="0" fontAlgn="base">
        <a:spcBef>
          <a:spcPct val="0"/>
        </a:spcBef>
        <a:spcAft>
          <a:spcPct val="0"/>
        </a:spcAft>
        <a:defRPr sz="3200" b="1">
          <a:solidFill>
            <a:srgbClr val="000000"/>
          </a:solidFill>
          <a:latin typeface="Arial" charset="0"/>
        </a:defRPr>
      </a:lvl8pPr>
      <a:lvl9pPr marL="1828800" algn="l" rtl="0" fontAlgn="base">
        <a:spcBef>
          <a:spcPct val="0"/>
        </a:spcBef>
        <a:spcAft>
          <a:spcPct val="0"/>
        </a:spcAft>
        <a:defRPr sz="3200" b="1">
          <a:solidFill>
            <a:srgbClr val="000000"/>
          </a:solidFill>
          <a:latin typeface="Arial" charset="0"/>
        </a:defRPr>
      </a:lvl9pPr>
    </p:titleStyle>
    <p:bodyStyle>
      <a:lvl1pPr marL="342900" indent="-342900" algn="l" rtl="0" fontAlgn="base">
        <a:spcBef>
          <a:spcPct val="20000"/>
        </a:spcBef>
        <a:spcAft>
          <a:spcPct val="0"/>
        </a:spcAft>
        <a:buClr>
          <a:srgbClr val="ED0010"/>
        </a:buClr>
        <a:buSzPct val="60000"/>
        <a:buFont typeface="Zapf Dingbats" charset="2"/>
        <a:buChar char="n"/>
        <a:defRPr sz="2800">
          <a:solidFill>
            <a:srgbClr val="000000"/>
          </a:solidFill>
          <a:latin typeface="+mn-lt"/>
          <a:ea typeface="+mn-ea"/>
          <a:cs typeface="+mn-cs"/>
        </a:defRPr>
      </a:lvl1pPr>
      <a:lvl2pPr marL="819150" indent="-285750" algn="l" rtl="0" fontAlgn="base">
        <a:spcBef>
          <a:spcPct val="20000"/>
        </a:spcBef>
        <a:spcAft>
          <a:spcPct val="0"/>
        </a:spcAft>
        <a:buClr>
          <a:schemeClr val="accent1"/>
        </a:buClr>
        <a:buSzPct val="60000"/>
        <a:buFont typeface="Zapf Dingbats" charset="2"/>
        <a:buChar char="n"/>
        <a:defRPr sz="2600">
          <a:solidFill>
            <a:srgbClr val="000000"/>
          </a:solidFill>
          <a:latin typeface="+mn-lt"/>
        </a:defRPr>
      </a:lvl2pPr>
      <a:lvl3pPr marL="1143000" indent="-228600" algn="l" rtl="0" fontAlgn="base">
        <a:spcBef>
          <a:spcPct val="20000"/>
        </a:spcBef>
        <a:spcAft>
          <a:spcPct val="0"/>
        </a:spcAft>
        <a:buClr>
          <a:schemeClr val="accent1"/>
        </a:buClr>
        <a:buSzPct val="60000"/>
        <a:buFont typeface="Zapf Dingbats" charset="2"/>
        <a:buChar char="n"/>
        <a:defRPr sz="2400">
          <a:solidFill>
            <a:srgbClr val="000000"/>
          </a:solidFill>
          <a:latin typeface="+mn-lt"/>
        </a:defRPr>
      </a:lvl3pPr>
      <a:lvl4pPr marL="1562100" indent="-228600" algn="l" rtl="0" fontAlgn="base">
        <a:spcBef>
          <a:spcPct val="20000"/>
        </a:spcBef>
        <a:spcAft>
          <a:spcPct val="0"/>
        </a:spcAft>
        <a:buClr>
          <a:schemeClr val="accent1"/>
        </a:buClr>
        <a:buSzPct val="60000"/>
        <a:buFont typeface="Zapf Dingbats" charset="2"/>
        <a:buChar char="n"/>
        <a:defRPr sz="2200">
          <a:solidFill>
            <a:srgbClr val="000000"/>
          </a:solidFill>
          <a:latin typeface="+mn-lt"/>
        </a:defRPr>
      </a:lvl4pPr>
      <a:lvl5pPr marL="19812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5pPr>
      <a:lvl6pPr marL="24384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6pPr>
      <a:lvl7pPr marL="28956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7pPr>
      <a:lvl8pPr marL="33528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8pPr>
      <a:lvl9pPr marL="38100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p:txBody>
          <a:bodyPr/>
          <a:lstStyle/>
          <a:p>
            <a:r>
              <a:rPr lang="nl-NL" smtClean="0"/>
              <a:t>Het toetsen van onderzoekend vermogen in het afstudeerprogramma</a:t>
            </a:r>
            <a:endParaRPr lang="nl-NL" dirty="0"/>
          </a:p>
        </p:txBody>
      </p:sp>
      <p:sp>
        <p:nvSpPr>
          <p:cNvPr id="3" name="Ondertitel 2"/>
          <p:cNvSpPr>
            <a:spLocks noGrp="1"/>
          </p:cNvSpPr>
          <p:nvPr>
            <p:ph type="subTitle" sz="quarter" idx="1"/>
          </p:nvPr>
        </p:nvSpPr>
        <p:spPr>
          <a:xfrm>
            <a:off x="2398184" y="3886201"/>
            <a:ext cx="8777816" cy="2123658"/>
          </a:xfrm>
        </p:spPr>
        <p:txBody>
          <a:bodyPr/>
          <a:lstStyle/>
          <a:p>
            <a:r>
              <a:rPr lang="nl-NL" dirty="0" smtClean="0"/>
              <a:t>Drie tips voor examencommissies</a:t>
            </a:r>
          </a:p>
          <a:p>
            <a:endParaRPr lang="nl-NL" dirty="0" smtClean="0"/>
          </a:p>
          <a:p>
            <a:r>
              <a:rPr lang="nl-NL" dirty="0" smtClean="0"/>
              <a:t>Bunnik, 26 mei 2016</a:t>
            </a:r>
          </a:p>
          <a:p>
            <a:endParaRPr lang="nl-NL" dirty="0" smtClean="0"/>
          </a:p>
          <a:p>
            <a:r>
              <a:rPr lang="nl-NL" dirty="0" smtClean="0"/>
              <a:t>Dr. Daan Andriessen </a:t>
            </a:r>
          </a:p>
          <a:p>
            <a:r>
              <a:rPr lang="nl-NL" dirty="0" smtClean="0"/>
              <a:t>Lectoraat Methodologie van Praktijkgericht Onderzoek</a:t>
            </a:r>
            <a:br>
              <a:rPr lang="nl-NL" dirty="0" smtClean="0"/>
            </a:br>
            <a:r>
              <a:rPr lang="nl-NL" dirty="0" smtClean="0"/>
              <a:t>Hogeschool Utrecht</a:t>
            </a:r>
            <a:endParaRPr lang="nl-NL" dirty="0"/>
          </a:p>
        </p:txBody>
      </p:sp>
    </p:spTree>
    <p:extLst>
      <p:ext uri="{BB962C8B-B14F-4D97-AF65-F5344CB8AC3E}">
        <p14:creationId xmlns:p14="http://schemas.microsoft.com/office/powerpoint/2010/main" val="272881547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7600" y="111820"/>
            <a:ext cx="9125656" cy="1077218"/>
          </a:xfrm>
        </p:spPr>
        <p:txBody>
          <a:bodyPr/>
          <a:lstStyle/>
          <a:p>
            <a:r>
              <a:rPr lang="nl-NL" dirty="0" smtClean="0"/>
              <a:t>3. Hbo-niveau </a:t>
            </a:r>
            <a:r>
              <a:rPr lang="nl-NL" dirty="0"/>
              <a:t>van </a:t>
            </a:r>
            <a:r>
              <a:rPr lang="nl-NL" dirty="0" smtClean="0"/>
              <a:t>onderzoekend vermogen verschilt per opleiding</a:t>
            </a:r>
            <a:endParaRPr lang="nl-NL" dirty="0"/>
          </a:p>
        </p:txBody>
      </p:sp>
      <p:graphicFrame>
        <p:nvGraphicFramePr>
          <p:cNvPr id="4" name="Content Placeholder 5"/>
          <p:cNvGraphicFramePr>
            <a:graphicFrameLocks/>
          </p:cNvGraphicFramePr>
          <p:nvPr>
            <p:extLst>
              <p:ext uri="{D42A27DB-BD31-4B8C-83A1-F6EECF244321}">
                <p14:modId xmlns:p14="http://schemas.microsoft.com/office/powerpoint/2010/main" val="777498540"/>
              </p:ext>
            </p:extLst>
          </p:nvPr>
        </p:nvGraphicFramePr>
        <p:xfrm>
          <a:off x="1847528" y="1762123"/>
          <a:ext cx="8320412" cy="4547276"/>
        </p:xfrm>
        <a:graphic>
          <a:graphicData uri="http://schemas.openxmlformats.org/drawingml/2006/table">
            <a:tbl>
              <a:tblPr firstRow="1" firstCol="1">
                <a:tableStyleId>{F5AB1C69-6EDB-4FF4-983F-18BD219EF322}</a:tableStyleId>
              </a:tblPr>
              <a:tblGrid>
                <a:gridCol w="2376264"/>
                <a:gridCol w="1783942"/>
                <a:gridCol w="2080103"/>
                <a:gridCol w="2080103"/>
              </a:tblGrid>
              <a:tr h="1052159">
                <a:tc>
                  <a:txBody>
                    <a:bodyPr/>
                    <a:lstStyle/>
                    <a:p>
                      <a:pPr algn="r">
                        <a:lnSpc>
                          <a:spcPct val="100000"/>
                        </a:lnSpc>
                        <a:spcAft>
                          <a:spcPts val="0"/>
                        </a:spcAft>
                      </a:pPr>
                      <a:r>
                        <a:rPr lang="nl-NL" sz="1600" b="1" i="1" noProof="0" dirty="0" smtClean="0">
                          <a:solidFill>
                            <a:schemeClr val="bg2"/>
                          </a:solidFill>
                        </a:rPr>
                        <a:t>Methodische</a:t>
                      </a:r>
                      <a:r>
                        <a:rPr lang="nl-NL" sz="1600" b="1" i="1" baseline="0" noProof="0" dirty="0" smtClean="0">
                          <a:solidFill>
                            <a:schemeClr val="bg2"/>
                          </a:solidFill>
                        </a:rPr>
                        <a:t> grondigheid</a:t>
                      </a:r>
                      <a:endParaRPr lang="nl-NL" sz="1600" b="1" i="1" noProof="0" dirty="0" smtClean="0">
                        <a:solidFill>
                          <a:schemeClr val="bg2"/>
                        </a:solidFill>
                      </a:endParaRPr>
                    </a:p>
                    <a:p>
                      <a:pPr algn="l">
                        <a:lnSpc>
                          <a:spcPct val="100000"/>
                        </a:lnSpc>
                        <a:spcAft>
                          <a:spcPts val="0"/>
                        </a:spcAft>
                      </a:pPr>
                      <a:endParaRPr lang="nl-NL" sz="1600" b="1" i="1" noProof="0" dirty="0" smtClean="0">
                        <a:solidFill>
                          <a:schemeClr val="bg2"/>
                        </a:solidFill>
                      </a:endParaRPr>
                    </a:p>
                    <a:p>
                      <a:pPr algn="l">
                        <a:lnSpc>
                          <a:spcPct val="100000"/>
                        </a:lnSpc>
                        <a:spcAft>
                          <a:spcPts val="0"/>
                        </a:spcAft>
                      </a:pPr>
                      <a:r>
                        <a:rPr lang="nl-NL" sz="1600" b="1" i="1" noProof="0" dirty="0" smtClean="0">
                          <a:solidFill>
                            <a:schemeClr val="bg2"/>
                          </a:solidFill>
                        </a:rPr>
                        <a:t>Praktische relevantie</a:t>
                      </a:r>
                      <a:endParaRPr lang="nl-NL" sz="1600" b="1" i="1" noProof="0" dirty="0">
                        <a:solidFill>
                          <a:schemeClr val="bg2"/>
                        </a:solidFill>
                        <a:latin typeface="Times New Roman"/>
                        <a:ea typeface="Times New Roman"/>
                        <a:cs typeface="Arial"/>
                      </a:endParaRPr>
                    </a:p>
                  </a:txBody>
                  <a:tcPr marL="68580" marR="68580" marT="0" marB="0"/>
                </a:tc>
                <a:tc>
                  <a:txBody>
                    <a:bodyPr/>
                    <a:lstStyle/>
                    <a:p>
                      <a:pPr algn="ctr"/>
                      <a:r>
                        <a:rPr lang="nl-NL" sz="1600" b="1" dirty="0" smtClean="0">
                          <a:solidFill>
                            <a:schemeClr val="bg2"/>
                          </a:solidFill>
                        </a:rPr>
                        <a:t>Bescheiden</a:t>
                      </a:r>
                      <a:endParaRPr lang="en-US" sz="1600" b="1" dirty="0">
                        <a:solidFill>
                          <a:schemeClr val="bg2"/>
                        </a:solidFill>
                      </a:endParaRPr>
                    </a:p>
                  </a:txBody>
                  <a:tcPr/>
                </a:tc>
                <a:tc>
                  <a:txBody>
                    <a:bodyPr/>
                    <a:lstStyle/>
                    <a:p>
                      <a:pPr algn="ctr"/>
                      <a:r>
                        <a:rPr lang="nl-NL" sz="1600" b="1" dirty="0" smtClean="0">
                          <a:solidFill>
                            <a:schemeClr val="bg2"/>
                          </a:solidFill>
                        </a:rPr>
                        <a:t>Diepgaander</a:t>
                      </a:r>
                      <a:endParaRPr lang="en-US" sz="1600" b="1" dirty="0">
                        <a:solidFill>
                          <a:schemeClr val="bg2"/>
                        </a:solidFill>
                      </a:endParaRPr>
                    </a:p>
                  </a:txBody>
                  <a:tcPr/>
                </a:tc>
                <a:tc>
                  <a:txBody>
                    <a:bodyPr/>
                    <a:lstStyle/>
                    <a:p>
                      <a:pPr algn="ctr"/>
                      <a:r>
                        <a:rPr lang="nl-NL" sz="1600" b="1" dirty="0" smtClean="0">
                          <a:solidFill>
                            <a:schemeClr val="bg2"/>
                          </a:solidFill>
                        </a:rPr>
                        <a:t>Uitgebreid</a:t>
                      </a:r>
                      <a:endParaRPr lang="en-US" sz="1600" b="1" dirty="0">
                        <a:solidFill>
                          <a:schemeClr val="bg2"/>
                        </a:solidFill>
                      </a:endParaRPr>
                    </a:p>
                  </a:txBody>
                  <a:tcPr/>
                </a:tc>
              </a:tr>
              <a:tr h="1165039">
                <a:tc>
                  <a:txBody>
                    <a:bodyPr/>
                    <a:lstStyle/>
                    <a:p>
                      <a:pPr indent="-3810">
                        <a:lnSpc>
                          <a:spcPct val="100000"/>
                        </a:lnSpc>
                        <a:spcAft>
                          <a:spcPts val="0"/>
                        </a:spcAft>
                      </a:pPr>
                      <a:r>
                        <a:rPr lang="nl-NL" sz="1600" b="1" noProof="0" dirty="0" smtClean="0">
                          <a:solidFill>
                            <a:schemeClr val="bg2"/>
                          </a:solidFill>
                        </a:rPr>
                        <a:t>Relevant voor de situatie / opdrachtgever</a:t>
                      </a:r>
                      <a:endParaRPr lang="nl-NL" sz="1600" b="1" noProof="0" dirty="0">
                        <a:solidFill>
                          <a:schemeClr val="bg2"/>
                        </a:solidFill>
                        <a:latin typeface="Times New Roman"/>
                        <a:ea typeface="Times New Roman"/>
                      </a:endParaRPr>
                    </a:p>
                  </a:txBody>
                  <a:tcPr marL="68580" marR="68580" marT="0" marB="0" anchor="ctr"/>
                </a:tc>
                <a:tc>
                  <a:txBody>
                    <a:bodyPr/>
                    <a:lstStyle/>
                    <a:p>
                      <a:pPr algn="ctr"/>
                      <a:r>
                        <a:rPr lang="nl-NL" sz="1600" b="1" dirty="0" smtClean="0">
                          <a:solidFill>
                            <a:schemeClr val="bg2"/>
                          </a:solidFill>
                        </a:rPr>
                        <a:t>BA</a:t>
                      </a:r>
                      <a:endParaRPr lang="en-US" sz="1600" b="1" dirty="0">
                        <a:solidFill>
                          <a:schemeClr val="bg2"/>
                        </a:solidFill>
                      </a:endParaRPr>
                    </a:p>
                  </a:txBody>
                  <a:tcPr anchor="ctr">
                    <a:solidFill>
                      <a:srgbClr val="BBCBE5"/>
                    </a:solidFill>
                  </a:tcPr>
                </a:tc>
                <a:tc>
                  <a:txBody>
                    <a:bodyPr/>
                    <a:lstStyle/>
                    <a:p>
                      <a:pPr algn="ctr"/>
                      <a:endParaRPr lang="en-US" sz="1600" b="1" dirty="0">
                        <a:solidFill>
                          <a:schemeClr val="bg2"/>
                        </a:solidFill>
                      </a:endParaRPr>
                    </a:p>
                  </a:txBody>
                  <a:tcPr anchor="ctr"/>
                </a:tc>
                <a:tc>
                  <a:txBody>
                    <a:bodyPr/>
                    <a:lstStyle/>
                    <a:p>
                      <a:pPr algn="ctr"/>
                      <a:endParaRPr lang="en-US" sz="1600" b="1" dirty="0">
                        <a:solidFill>
                          <a:schemeClr val="bg2"/>
                        </a:solidFill>
                      </a:endParaRPr>
                    </a:p>
                  </a:txBody>
                  <a:tcPr anchor="ctr">
                    <a:solidFill>
                      <a:srgbClr val="EEF1F7"/>
                    </a:solidFill>
                  </a:tcPr>
                </a:tc>
              </a:tr>
              <a:tr h="1165039">
                <a:tc>
                  <a:txBody>
                    <a:bodyPr/>
                    <a:lstStyle/>
                    <a:p>
                      <a:pPr indent="-3810">
                        <a:lnSpc>
                          <a:spcPct val="100000"/>
                        </a:lnSpc>
                        <a:spcAft>
                          <a:spcPts val="0"/>
                        </a:spcAft>
                      </a:pPr>
                      <a:r>
                        <a:rPr lang="nl-NL" sz="1600" b="1" noProof="0" dirty="0" smtClean="0">
                          <a:solidFill>
                            <a:schemeClr val="bg2"/>
                          </a:solidFill>
                        </a:rPr>
                        <a:t>Relevant voor het vakgebied</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r>
                        <a:rPr lang="nl-NL" sz="1600" b="1" dirty="0" smtClean="0">
                          <a:solidFill>
                            <a:schemeClr val="bg2"/>
                          </a:solidFill>
                        </a:rPr>
                        <a:t>MA</a:t>
                      </a:r>
                      <a:endParaRPr lang="en-US" sz="1600" b="1" dirty="0">
                        <a:solidFill>
                          <a:schemeClr val="bg2"/>
                        </a:solidFill>
                      </a:endParaRPr>
                    </a:p>
                  </a:txBody>
                  <a:tcPr anchor="ctr">
                    <a:solidFill>
                      <a:srgbClr val="7BBAD3"/>
                    </a:solidFill>
                  </a:tcPr>
                </a:tc>
                <a:tc>
                  <a:txBody>
                    <a:bodyPr/>
                    <a:lstStyle/>
                    <a:p>
                      <a:pPr algn="ctr"/>
                      <a:endParaRPr lang="en-US" sz="1600" b="1" dirty="0">
                        <a:solidFill>
                          <a:schemeClr val="bg2"/>
                        </a:solidFill>
                      </a:endParaRPr>
                    </a:p>
                  </a:txBody>
                  <a:tcPr anchor="ctr"/>
                </a:tc>
              </a:tr>
              <a:tr h="1165039">
                <a:tc>
                  <a:txBody>
                    <a:bodyPr/>
                    <a:lstStyle/>
                    <a:p>
                      <a:pPr indent="-3810">
                        <a:lnSpc>
                          <a:spcPct val="100000"/>
                        </a:lnSpc>
                        <a:spcAft>
                          <a:spcPts val="0"/>
                        </a:spcAft>
                      </a:pPr>
                      <a:r>
                        <a:rPr lang="nl-NL" sz="1600" b="1" noProof="0" dirty="0" smtClean="0">
                          <a:solidFill>
                            <a:schemeClr val="bg2"/>
                          </a:solidFill>
                        </a:rPr>
                        <a:t>Relevant voor wetenschap en maatschappij</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endParaRPr lang="en-US" sz="1600" b="1" dirty="0">
                        <a:solidFill>
                          <a:schemeClr val="bg2"/>
                        </a:solidFill>
                      </a:endParaRPr>
                    </a:p>
                  </a:txBody>
                  <a:tcPr anchor="ctr"/>
                </a:tc>
                <a:tc>
                  <a:txBody>
                    <a:bodyPr/>
                    <a:lstStyle/>
                    <a:p>
                      <a:pPr algn="ctr"/>
                      <a:r>
                        <a:rPr lang="nl-NL" sz="1600" b="1" dirty="0" smtClean="0">
                          <a:solidFill>
                            <a:schemeClr val="bg2"/>
                          </a:solidFill>
                          <a:effectLst/>
                        </a:rPr>
                        <a:t>PhD</a:t>
                      </a:r>
                      <a:endParaRPr lang="en-US" sz="1600" b="1" dirty="0">
                        <a:solidFill>
                          <a:schemeClr val="bg2"/>
                        </a:solidFill>
                        <a:effectLst/>
                      </a:endParaRPr>
                    </a:p>
                  </a:txBody>
                  <a:tcPr anchor="ctr">
                    <a:solidFill>
                      <a:srgbClr val="4B78B9"/>
                    </a:solidFill>
                  </a:tcPr>
                </a:tc>
              </a:tr>
            </a:tbl>
          </a:graphicData>
        </a:graphic>
      </p:graphicFrame>
      <p:cxnSp>
        <p:nvCxnSpPr>
          <p:cNvPr id="6" name="Rechte verbindingslijn met pijl 5"/>
          <p:cNvCxnSpPr/>
          <p:nvPr/>
        </p:nvCxnSpPr>
        <p:spPr>
          <a:xfrm>
            <a:off x="4223740" y="2780910"/>
            <a:ext cx="597683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4223740" y="2780910"/>
            <a:ext cx="126" cy="3565571"/>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1"/>
          <p:cNvSpPr txBox="1"/>
          <p:nvPr/>
        </p:nvSpPr>
        <p:spPr>
          <a:xfrm>
            <a:off x="8577415" y="6309401"/>
            <a:ext cx="1665841" cy="307777"/>
          </a:xfrm>
          <a:prstGeom prst="rect">
            <a:avLst/>
          </a:prstGeom>
          <a:noFill/>
        </p:spPr>
        <p:txBody>
          <a:bodyPr wrap="none" rtlCol="0">
            <a:spAutoFit/>
          </a:bodyPr>
          <a:lstStyle/>
          <a:p>
            <a:r>
              <a:rPr lang="nl-NL" dirty="0">
                <a:solidFill>
                  <a:schemeClr val="bg2"/>
                </a:solidFill>
              </a:rPr>
              <a:t>Naar Butter (2013)</a:t>
            </a:r>
            <a:endParaRPr lang="en-US" dirty="0">
              <a:solidFill>
                <a:schemeClr val="bg2"/>
              </a:solidFill>
            </a:endParaRPr>
          </a:p>
        </p:txBody>
      </p:sp>
      <p:sp>
        <p:nvSpPr>
          <p:cNvPr id="12" name="Tekstvak 11"/>
          <p:cNvSpPr txBox="1"/>
          <p:nvPr/>
        </p:nvSpPr>
        <p:spPr>
          <a:xfrm>
            <a:off x="4276578" y="2267558"/>
            <a:ext cx="4193777" cy="369332"/>
          </a:xfrm>
          <a:prstGeom prst="rect">
            <a:avLst/>
          </a:prstGeom>
          <a:noFill/>
        </p:spPr>
        <p:txBody>
          <a:bodyPr wrap="none" rtlCol="0">
            <a:spAutoFit/>
          </a:bodyPr>
          <a:lstStyle/>
          <a:p>
            <a:r>
              <a:rPr lang="nl-NL" sz="1800" b="1" dirty="0">
                <a:latin typeface="Verdana" pitchFamily="34" charset="0"/>
              </a:rPr>
              <a:t>Methodische grondigheid (MG)</a:t>
            </a:r>
          </a:p>
        </p:txBody>
      </p:sp>
      <p:sp>
        <p:nvSpPr>
          <p:cNvPr id="13" name="Tekstvak 12"/>
          <p:cNvSpPr txBox="1"/>
          <p:nvPr/>
        </p:nvSpPr>
        <p:spPr>
          <a:xfrm rot="5400000">
            <a:off x="2236802" y="4385190"/>
            <a:ext cx="3623108" cy="369332"/>
          </a:xfrm>
          <a:prstGeom prst="rect">
            <a:avLst/>
          </a:prstGeom>
          <a:noFill/>
        </p:spPr>
        <p:txBody>
          <a:bodyPr wrap="none" rtlCol="0">
            <a:spAutoFit/>
          </a:bodyPr>
          <a:lstStyle>
            <a:defPPr>
              <a:defRPr lang="en-US"/>
            </a:defPPr>
            <a:lvl1pPr>
              <a:defRPr sz="1800" b="1">
                <a:effectLst>
                  <a:outerShdw blurRad="38100" dist="38100" dir="2700000" algn="tl">
                    <a:srgbClr val="000000">
                      <a:alpha val="43137"/>
                    </a:srgbClr>
                  </a:outerShdw>
                </a:effectLst>
                <a:latin typeface="Verdana" pitchFamily="34" charset="0"/>
              </a:defRPr>
            </a:lvl1pPr>
          </a:lstStyle>
          <a:p>
            <a:r>
              <a:rPr lang="nl-NL" dirty="0">
                <a:effectLst/>
              </a:rPr>
              <a:t>Praktische relevantie (PR)</a:t>
            </a:r>
          </a:p>
        </p:txBody>
      </p:sp>
    </p:spTree>
    <p:extLst>
      <p:ext uri="{BB962C8B-B14F-4D97-AF65-F5344CB8AC3E}">
        <p14:creationId xmlns:p14="http://schemas.microsoft.com/office/powerpoint/2010/main" val="279936488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smtClean="0"/>
              <a:t>Dank voor uw aandacht</a:t>
            </a:r>
            <a:endParaRPr lang="nl-NL" dirty="0"/>
          </a:p>
        </p:txBody>
      </p:sp>
      <p:pic>
        <p:nvPicPr>
          <p:cNvPr id="5" name="Content Placeholder 4"/>
          <p:cNvPicPr>
            <a:picLocks noGrp="1" noChangeAspect="1"/>
          </p:cNvPicPr>
          <p:nvPr>
            <p:ph sz="half" idx="1"/>
          </p:nvPr>
        </p:nvPicPr>
        <p:blipFill>
          <a:blip r:embed="rId3" cstate="screen">
            <a:extLst>
              <a:ext uri="{28A0092B-C50C-407E-A947-70E740481C1C}">
                <a14:useLocalDpi xmlns:a14="http://schemas.microsoft.com/office/drawing/2010/main" val="0"/>
              </a:ext>
            </a:extLst>
          </a:blip>
          <a:stretch>
            <a:fillRect/>
          </a:stretch>
        </p:blipFill>
        <p:spPr>
          <a:xfrm>
            <a:off x="2375694" y="1762125"/>
            <a:ext cx="2432050" cy="2432050"/>
          </a:xfrm>
        </p:spPr>
      </p:pic>
      <p:sp>
        <p:nvSpPr>
          <p:cNvPr id="6" name="Tijdelijke aanduiding voor inhoud 5"/>
          <p:cNvSpPr>
            <a:spLocks noGrp="1"/>
          </p:cNvSpPr>
          <p:nvPr>
            <p:ph sz="half" idx="2"/>
          </p:nvPr>
        </p:nvSpPr>
        <p:spPr/>
        <p:txBody>
          <a:bodyPr/>
          <a:lstStyle/>
          <a:p>
            <a:r>
              <a:rPr lang="nl-NL" smtClean="0"/>
              <a:t>Daan.andriessen@hu.nl</a:t>
            </a:r>
          </a:p>
          <a:p>
            <a:r>
              <a:rPr lang="nl-NL" smtClean="0"/>
              <a:t>www.methodologie.hu.nl</a:t>
            </a:r>
          </a:p>
          <a:p>
            <a:r>
              <a:rPr lang="nl-NL" smtClean="0"/>
              <a:t>@onderzoekcoach.nl</a:t>
            </a:r>
          </a:p>
          <a:p>
            <a:endParaRPr lang="nl-NL" smtClean="0"/>
          </a:p>
          <a:p>
            <a:endParaRPr lang="nl-NL" dirty="0"/>
          </a:p>
        </p:txBody>
      </p:sp>
    </p:spTree>
    <p:extLst>
      <p:ext uri="{BB962C8B-B14F-4D97-AF65-F5344CB8AC3E}">
        <p14:creationId xmlns:p14="http://schemas.microsoft.com/office/powerpoint/2010/main" val="323453301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Drie tips voor examencommissies</a:t>
            </a:r>
            <a:endParaRPr lang="nl-NL" dirty="0"/>
          </a:p>
        </p:txBody>
      </p:sp>
      <p:sp>
        <p:nvSpPr>
          <p:cNvPr id="3" name="Content Placeholder 2"/>
          <p:cNvSpPr>
            <a:spLocks noGrp="1"/>
          </p:cNvSpPr>
          <p:nvPr>
            <p:ph idx="1"/>
          </p:nvPr>
        </p:nvSpPr>
        <p:spPr>
          <a:xfrm>
            <a:off x="1016001" y="1762125"/>
            <a:ext cx="6160150" cy="4573560"/>
          </a:xfrm>
        </p:spPr>
        <p:txBody>
          <a:bodyPr/>
          <a:lstStyle/>
          <a:p>
            <a:pPr marL="514350" indent="-514350">
              <a:buFont typeface="+mj-lt"/>
              <a:buAutoNum type="arabicPeriod"/>
            </a:pPr>
            <a:r>
              <a:rPr lang="nl-NL" sz="2800" dirty="0" smtClean="0"/>
              <a:t>Focus niet op onderzoek maar maak een integrale analyse van het afstudeerprogramma</a:t>
            </a:r>
            <a:br>
              <a:rPr lang="nl-NL" sz="2800" dirty="0" smtClean="0"/>
            </a:br>
            <a:endParaRPr lang="nl-NL" sz="2800" dirty="0" smtClean="0"/>
          </a:p>
          <a:p>
            <a:pPr marL="514350" indent="-514350">
              <a:buFont typeface="+mj-lt"/>
              <a:buAutoNum type="arabicPeriod"/>
            </a:pPr>
            <a:r>
              <a:rPr lang="nl-NL" sz="2800" dirty="0" smtClean="0"/>
              <a:t>Vraag om een visie op onderzoekend vermogen</a:t>
            </a:r>
            <a:br>
              <a:rPr lang="nl-NL" sz="2800" dirty="0" smtClean="0"/>
            </a:br>
            <a:endParaRPr lang="nl-NL" sz="2800" dirty="0" smtClean="0"/>
          </a:p>
          <a:p>
            <a:pPr marL="514350" indent="-514350">
              <a:buFont typeface="+mj-lt"/>
              <a:buAutoNum type="arabicPeriod"/>
            </a:pPr>
            <a:r>
              <a:rPr lang="nl-NL" sz="2800" dirty="0" smtClean="0"/>
              <a:t>Beoordeel het hbo-niveau van eindkwalificaties en beoordelingsmodellen</a:t>
            </a:r>
            <a:endParaRPr lang="nl-NL" sz="2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0905" t="17740" r="11433"/>
          <a:stretch/>
        </p:blipFill>
        <p:spPr>
          <a:xfrm>
            <a:off x="7324688" y="1556741"/>
            <a:ext cx="2777044" cy="1654542"/>
          </a:xfrm>
          <a:prstGeom prst="rect">
            <a:avLst/>
          </a:prstGeom>
        </p:spPr>
      </p:pic>
      <p:grpSp>
        <p:nvGrpSpPr>
          <p:cNvPr id="9" name="Group 8"/>
          <p:cNvGrpSpPr/>
          <p:nvPr/>
        </p:nvGrpSpPr>
        <p:grpSpPr>
          <a:xfrm>
            <a:off x="7427106" y="3501010"/>
            <a:ext cx="2674626" cy="1440878"/>
            <a:chOff x="1558926" y="1376362"/>
            <a:chExt cx="9109075" cy="4644999"/>
          </a:xfrm>
        </p:grpSpPr>
        <p:sp>
          <p:nvSpPr>
            <p:cNvPr id="10" name="Rechthoek 1"/>
            <p:cNvSpPr/>
            <p:nvPr/>
          </p:nvSpPr>
          <p:spPr>
            <a:xfrm>
              <a:off x="1662607" y="1826346"/>
              <a:ext cx="1594994" cy="1195594"/>
            </a:xfrm>
            <a:prstGeom prst="cloud">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 dirty="0">
                  <a:solidFill>
                    <a:schemeClr val="bg2"/>
                  </a:solidFill>
                  <a:latin typeface="Verdana" pitchFamily="34" charset="0"/>
                </a:rPr>
                <a:t>Idee</a:t>
              </a:r>
            </a:p>
            <a:p>
              <a:pPr algn="ctr"/>
              <a:r>
                <a:rPr lang="nl-NL" sz="400" dirty="0">
                  <a:solidFill>
                    <a:schemeClr val="bg2"/>
                  </a:solidFill>
                  <a:latin typeface="Verdana" pitchFamily="34" charset="0"/>
                </a:rPr>
                <a:t>Probleem</a:t>
              </a:r>
            </a:p>
            <a:p>
              <a:pPr algn="ctr"/>
              <a:r>
                <a:rPr lang="nl-NL" sz="400" dirty="0">
                  <a:solidFill>
                    <a:schemeClr val="bg2"/>
                  </a:solidFill>
                  <a:latin typeface="Verdana" pitchFamily="34" charset="0"/>
                </a:rPr>
                <a:t>Wens</a:t>
              </a:r>
            </a:p>
            <a:p>
              <a:pPr algn="ctr"/>
              <a:r>
                <a:rPr lang="nl-NL" sz="400" dirty="0">
                  <a:solidFill>
                    <a:schemeClr val="bg2"/>
                  </a:solidFill>
                  <a:latin typeface="Verdana" pitchFamily="34" charset="0"/>
                </a:rPr>
                <a:t>Vraag</a:t>
              </a:r>
            </a:p>
          </p:txBody>
        </p:sp>
        <p:sp>
          <p:nvSpPr>
            <p:cNvPr id="11" name="Rechthoek 2"/>
            <p:cNvSpPr/>
            <p:nvPr/>
          </p:nvSpPr>
          <p:spPr>
            <a:xfrm>
              <a:off x="35402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 dirty="0">
                  <a:solidFill>
                    <a:schemeClr val="bg2"/>
                  </a:solidFill>
                  <a:latin typeface="Verdana" pitchFamily="34" charset="0"/>
                </a:rPr>
                <a:t>Stap 1</a:t>
              </a:r>
            </a:p>
          </p:txBody>
        </p:sp>
        <p:sp>
          <p:nvSpPr>
            <p:cNvPr id="12" name="Rechthoek 3"/>
            <p:cNvSpPr/>
            <p:nvPr/>
          </p:nvSpPr>
          <p:spPr>
            <a:xfrm>
              <a:off x="53404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 dirty="0">
                  <a:solidFill>
                    <a:schemeClr val="bg2"/>
                  </a:solidFill>
                  <a:latin typeface="Verdana" pitchFamily="34" charset="0"/>
                </a:rPr>
                <a:t>Stap 2</a:t>
              </a:r>
            </a:p>
          </p:txBody>
        </p:sp>
        <p:sp>
          <p:nvSpPr>
            <p:cNvPr id="13" name="Rechthoek 4"/>
            <p:cNvSpPr/>
            <p:nvPr/>
          </p:nvSpPr>
          <p:spPr>
            <a:xfrm>
              <a:off x="7212632"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 dirty="0">
                  <a:solidFill>
                    <a:schemeClr val="bg2"/>
                  </a:solidFill>
                  <a:latin typeface="Verdana" pitchFamily="34" charset="0"/>
                </a:rPr>
                <a:t>Stap 3</a:t>
              </a:r>
            </a:p>
          </p:txBody>
        </p:sp>
        <p:sp>
          <p:nvSpPr>
            <p:cNvPr id="14" name="Rechthoek 5"/>
            <p:cNvSpPr/>
            <p:nvPr/>
          </p:nvSpPr>
          <p:spPr>
            <a:xfrm>
              <a:off x="9048328"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 dirty="0">
                  <a:solidFill>
                    <a:schemeClr val="bg2"/>
                  </a:solidFill>
                  <a:latin typeface="Verdana" pitchFamily="34" charset="0"/>
                </a:rPr>
                <a:t>Beroeps-product</a:t>
              </a:r>
            </a:p>
          </p:txBody>
        </p:sp>
        <p:cxnSp>
          <p:nvCxnSpPr>
            <p:cNvPr id="15" name="Rechte verbindingslijn met pijl 11"/>
            <p:cNvCxnSpPr>
              <a:stCxn id="11" idx="3"/>
              <a:endCxn id="12" idx="1"/>
            </p:cNvCxnSpPr>
            <p:nvPr/>
          </p:nvCxnSpPr>
          <p:spPr>
            <a:xfrm>
              <a:off x="49803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6" name="Rechte verbindingslijn met pijl 12"/>
            <p:cNvCxnSpPr>
              <a:endCxn id="11" idx="1"/>
            </p:cNvCxnSpPr>
            <p:nvPr/>
          </p:nvCxnSpPr>
          <p:spPr>
            <a:xfrm>
              <a:off x="31801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a:stCxn id="12" idx="3"/>
              <a:endCxn id="13" idx="1"/>
            </p:cNvCxnSpPr>
            <p:nvPr/>
          </p:nvCxnSpPr>
          <p:spPr>
            <a:xfrm>
              <a:off x="6780584" y="2424143"/>
              <a:ext cx="432048"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8" name="Rechte verbindingslijn met pijl 18"/>
            <p:cNvCxnSpPr>
              <a:stCxn id="13" idx="3"/>
              <a:endCxn id="14" idx="1"/>
            </p:cNvCxnSpPr>
            <p:nvPr/>
          </p:nvCxnSpPr>
          <p:spPr>
            <a:xfrm>
              <a:off x="8652792" y="2424143"/>
              <a:ext cx="395536"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19" name="Rechthoek 42"/>
            <p:cNvSpPr/>
            <p:nvPr/>
          </p:nvSpPr>
          <p:spPr>
            <a:xfrm>
              <a:off x="1558926" y="1376362"/>
              <a:ext cx="9109075" cy="196855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l-NL" sz="400" i="1" dirty="0">
                  <a:solidFill>
                    <a:schemeClr val="bg2"/>
                  </a:solidFill>
                  <a:latin typeface="Verdana" pitchFamily="34" charset="0"/>
                </a:rPr>
                <a:t>Praktijkproces</a:t>
              </a:r>
            </a:p>
          </p:txBody>
        </p:sp>
        <p:sp>
          <p:nvSpPr>
            <p:cNvPr id="20" name="Rechthoek 43"/>
            <p:cNvSpPr/>
            <p:nvPr/>
          </p:nvSpPr>
          <p:spPr>
            <a:xfrm>
              <a:off x="1560512" y="3725933"/>
              <a:ext cx="9107488" cy="229542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nl-NL" sz="400" i="1" dirty="0">
                  <a:solidFill>
                    <a:schemeClr val="bg2"/>
                  </a:solidFill>
                  <a:latin typeface="Verdana" pitchFamily="34" charset="0"/>
                </a:rPr>
                <a:t>Verdiepend proces</a:t>
              </a:r>
            </a:p>
          </p:txBody>
        </p:sp>
        <p:grpSp>
          <p:nvGrpSpPr>
            <p:cNvPr id="21" name="Group 20"/>
            <p:cNvGrpSpPr/>
            <p:nvPr/>
          </p:nvGrpSpPr>
          <p:grpSpPr>
            <a:xfrm>
              <a:off x="1631380" y="3020668"/>
              <a:ext cx="1656230" cy="2452951"/>
              <a:chOff x="107380" y="3020667"/>
              <a:chExt cx="1656230" cy="2452951"/>
            </a:xfrm>
          </p:grpSpPr>
          <p:sp>
            <p:nvSpPr>
              <p:cNvPr id="50" name="Rounded Rectangle 49"/>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Vraag</a:t>
                </a:r>
              </a:p>
            </p:txBody>
          </p:sp>
          <p:sp>
            <p:nvSpPr>
              <p:cNvPr id="51" name="Rounded Rectangle 50"/>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Antwoord</a:t>
                </a:r>
              </a:p>
            </p:txBody>
          </p:sp>
          <p:cxnSp>
            <p:nvCxnSpPr>
              <p:cNvPr id="52" name="Curved Connector 51"/>
              <p:cNvCxnSpPr>
                <a:stCxn id="10" idx="1"/>
                <a:endCxn id="50"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53" name="Curved Connector 52"/>
              <p:cNvCxnSpPr>
                <a:stCxn id="50" idx="2"/>
                <a:endCxn id="51"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54" name="Curved Connector 53"/>
              <p:cNvCxnSpPr>
                <a:stCxn id="51" idx="0"/>
                <a:endCxn id="10" idx="1"/>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55" name="Rectangle 54"/>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500" dirty="0" err="1">
                    <a:ln w="0">
                      <a:noFill/>
                    </a:ln>
                    <a:solidFill>
                      <a:schemeClr val="accent4"/>
                    </a:solidFill>
                  </a:rPr>
                  <a:t>Onderzoekend</a:t>
                </a:r>
                <a:r>
                  <a:rPr lang="en-US" sz="500" dirty="0">
                    <a:ln w="0">
                      <a:noFill/>
                    </a:ln>
                    <a:solidFill>
                      <a:schemeClr val="accent4"/>
                    </a:solidFill>
                  </a:rPr>
                  <a:t> </a:t>
                </a:r>
                <a:r>
                  <a:rPr lang="en-US" sz="500" dirty="0" err="1">
                    <a:ln w="0">
                      <a:noFill/>
                    </a:ln>
                    <a:solidFill>
                      <a:schemeClr val="accent4"/>
                    </a:solidFill>
                  </a:rPr>
                  <a:t>vermogen</a:t>
                </a:r>
                <a:endParaRPr lang="en-US" sz="500" dirty="0">
                  <a:ln w="0">
                    <a:noFill/>
                  </a:ln>
                  <a:solidFill>
                    <a:schemeClr val="accent4"/>
                  </a:solidFill>
                </a:endParaRPr>
              </a:p>
            </p:txBody>
          </p:sp>
        </p:grpSp>
        <p:grpSp>
          <p:nvGrpSpPr>
            <p:cNvPr id="22" name="Group 21"/>
            <p:cNvGrpSpPr/>
            <p:nvPr/>
          </p:nvGrpSpPr>
          <p:grpSpPr>
            <a:xfrm>
              <a:off x="3431630" y="2992330"/>
              <a:ext cx="1656230" cy="2452951"/>
              <a:chOff x="107380" y="3020667"/>
              <a:chExt cx="1656230" cy="2452951"/>
            </a:xfrm>
          </p:grpSpPr>
          <p:sp>
            <p:nvSpPr>
              <p:cNvPr id="44" name="Rounded Rectangle 43"/>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Vraag</a:t>
                </a:r>
              </a:p>
            </p:txBody>
          </p:sp>
          <p:sp>
            <p:nvSpPr>
              <p:cNvPr id="45" name="Rounded Rectangle 44"/>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Antwoord</a:t>
                </a:r>
              </a:p>
            </p:txBody>
          </p:sp>
          <p:cxnSp>
            <p:nvCxnSpPr>
              <p:cNvPr id="46" name="Curved Connector 45"/>
              <p:cNvCxnSpPr>
                <a:endCxn id="44"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47" name="Curved Connector 46"/>
              <p:cNvCxnSpPr>
                <a:stCxn id="44" idx="2"/>
                <a:endCxn id="45"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48" name="Curved Connector 47"/>
              <p:cNvCxnSpPr>
                <a:stCxn id="45"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49" name="Rectangle 48"/>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500" dirty="0" err="1">
                    <a:ln w="0">
                      <a:noFill/>
                    </a:ln>
                    <a:solidFill>
                      <a:schemeClr val="accent4"/>
                    </a:solidFill>
                  </a:rPr>
                  <a:t>Onderzoekend</a:t>
                </a:r>
                <a:r>
                  <a:rPr lang="en-US" sz="500" dirty="0">
                    <a:ln w="0">
                      <a:noFill/>
                    </a:ln>
                    <a:solidFill>
                      <a:schemeClr val="accent4"/>
                    </a:solidFill>
                  </a:rPr>
                  <a:t> </a:t>
                </a:r>
                <a:r>
                  <a:rPr lang="en-US" sz="500" dirty="0" err="1">
                    <a:ln w="0">
                      <a:noFill/>
                    </a:ln>
                    <a:solidFill>
                      <a:schemeClr val="accent4"/>
                    </a:solidFill>
                  </a:rPr>
                  <a:t>vermogen</a:t>
                </a:r>
                <a:endParaRPr lang="en-US" sz="500" dirty="0">
                  <a:ln w="0">
                    <a:noFill/>
                  </a:ln>
                  <a:solidFill>
                    <a:schemeClr val="accent4"/>
                  </a:solidFill>
                </a:endParaRPr>
              </a:p>
            </p:txBody>
          </p:sp>
        </p:grpSp>
        <p:grpSp>
          <p:nvGrpSpPr>
            <p:cNvPr id="23" name="Group 22"/>
            <p:cNvGrpSpPr/>
            <p:nvPr/>
          </p:nvGrpSpPr>
          <p:grpSpPr>
            <a:xfrm>
              <a:off x="5231880" y="2963992"/>
              <a:ext cx="1656230" cy="2452951"/>
              <a:chOff x="107380" y="3020667"/>
              <a:chExt cx="1656230" cy="2452951"/>
            </a:xfrm>
          </p:grpSpPr>
          <p:sp>
            <p:nvSpPr>
              <p:cNvPr id="38" name="Rounded Rectangle 37"/>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Vraag</a:t>
                </a:r>
              </a:p>
            </p:txBody>
          </p:sp>
          <p:sp>
            <p:nvSpPr>
              <p:cNvPr id="39" name="Rounded Rectangle 38"/>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Antwoord</a:t>
                </a:r>
              </a:p>
            </p:txBody>
          </p:sp>
          <p:cxnSp>
            <p:nvCxnSpPr>
              <p:cNvPr id="40" name="Curved Connector 39"/>
              <p:cNvCxnSpPr>
                <a:endCxn id="38"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41" name="Curved Connector 40"/>
              <p:cNvCxnSpPr>
                <a:stCxn id="38" idx="2"/>
                <a:endCxn id="39"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42" name="Curved Connector 41"/>
              <p:cNvCxnSpPr>
                <a:stCxn id="39"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43" name="Rectangle 42"/>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500" dirty="0" err="1">
                    <a:ln w="0">
                      <a:noFill/>
                    </a:ln>
                    <a:solidFill>
                      <a:schemeClr val="accent4"/>
                    </a:solidFill>
                  </a:rPr>
                  <a:t>Onderzoekend</a:t>
                </a:r>
                <a:r>
                  <a:rPr lang="en-US" sz="500" dirty="0">
                    <a:ln w="0">
                      <a:noFill/>
                    </a:ln>
                    <a:solidFill>
                      <a:schemeClr val="accent4"/>
                    </a:solidFill>
                  </a:rPr>
                  <a:t> </a:t>
                </a:r>
                <a:r>
                  <a:rPr lang="en-US" sz="500" dirty="0" err="1">
                    <a:ln w="0">
                      <a:noFill/>
                    </a:ln>
                    <a:solidFill>
                      <a:schemeClr val="accent4"/>
                    </a:solidFill>
                  </a:rPr>
                  <a:t>vermogen</a:t>
                </a:r>
                <a:endParaRPr lang="en-US" sz="500" dirty="0">
                  <a:ln w="0">
                    <a:noFill/>
                  </a:ln>
                  <a:solidFill>
                    <a:schemeClr val="accent4"/>
                  </a:solidFill>
                </a:endParaRPr>
              </a:p>
            </p:txBody>
          </p:sp>
        </p:grpSp>
        <p:grpSp>
          <p:nvGrpSpPr>
            <p:cNvPr id="24" name="Group 23"/>
            <p:cNvGrpSpPr/>
            <p:nvPr/>
          </p:nvGrpSpPr>
          <p:grpSpPr>
            <a:xfrm>
              <a:off x="7032130" y="2935654"/>
              <a:ext cx="1656230" cy="2452951"/>
              <a:chOff x="107380" y="3020667"/>
              <a:chExt cx="1656230" cy="2452951"/>
            </a:xfrm>
          </p:grpSpPr>
          <p:sp>
            <p:nvSpPr>
              <p:cNvPr id="32" name="Rounded Rectangle 31"/>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Vraag</a:t>
                </a:r>
              </a:p>
            </p:txBody>
          </p:sp>
          <p:sp>
            <p:nvSpPr>
              <p:cNvPr id="33" name="Rounded Rectangle 32"/>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Antwoord</a:t>
                </a:r>
              </a:p>
            </p:txBody>
          </p:sp>
          <p:cxnSp>
            <p:nvCxnSpPr>
              <p:cNvPr id="34" name="Curved Connector 33"/>
              <p:cNvCxnSpPr>
                <a:endCxn id="32"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35" name="Curved Connector 34"/>
              <p:cNvCxnSpPr>
                <a:stCxn id="32" idx="2"/>
                <a:endCxn id="3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36" name="Curved Connector 35"/>
              <p:cNvCxnSpPr>
                <a:stCxn id="33"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37" name="Rectangle 36"/>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500" dirty="0" err="1">
                    <a:ln w="0">
                      <a:noFill/>
                    </a:ln>
                    <a:solidFill>
                      <a:schemeClr val="accent4"/>
                    </a:solidFill>
                  </a:rPr>
                  <a:t>Onderzoekend</a:t>
                </a:r>
                <a:r>
                  <a:rPr lang="en-US" sz="500" dirty="0">
                    <a:ln w="0">
                      <a:noFill/>
                    </a:ln>
                    <a:solidFill>
                      <a:schemeClr val="accent4"/>
                    </a:solidFill>
                  </a:rPr>
                  <a:t> </a:t>
                </a:r>
                <a:r>
                  <a:rPr lang="en-US" sz="500" dirty="0" err="1">
                    <a:ln w="0">
                      <a:noFill/>
                    </a:ln>
                    <a:solidFill>
                      <a:schemeClr val="accent4"/>
                    </a:solidFill>
                  </a:rPr>
                  <a:t>vermogen</a:t>
                </a:r>
                <a:endParaRPr lang="en-US" sz="500" dirty="0">
                  <a:ln w="0">
                    <a:noFill/>
                  </a:ln>
                  <a:solidFill>
                    <a:schemeClr val="accent4"/>
                  </a:solidFill>
                </a:endParaRPr>
              </a:p>
            </p:txBody>
          </p:sp>
        </p:grpSp>
        <p:grpSp>
          <p:nvGrpSpPr>
            <p:cNvPr id="25" name="Group 24"/>
            <p:cNvGrpSpPr/>
            <p:nvPr/>
          </p:nvGrpSpPr>
          <p:grpSpPr>
            <a:xfrm>
              <a:off x="8832380" y="2907316"/>
              <a:ext cx="1656230" cy="2452951"/>
              <a:chOff x="107380" y="3020667"/>
              <a:chExt cx="1656230" cy="2452951"/>
            </a:xfrm>
          </p:grpSpPr>
          <p:sp>
            <p:nvSpPr>
              <p:cNvPr id="26" name="Rounded Rectangle 25"/>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Vraag</a:t>
                </a:r>
              </a:p>
            </p:txBody>
          </p:sp>
          <p:sp>
            <p:nvSpPr>
              <p:cNvPr id="27" name="Rounded Rectangle 26"/>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sz="400" dirty="0"/>
                  <a:t>Antwoord</a:t>
                </a:r>
              </a:p>
            </p:txBody>
          </p:sp>
          <p:cxnSp>
            <p:nvCxnSpPr>
              <p:cNvPr id="28" name="Curved Connector 27"/>
              <p:cNvCxnSpPr>
                <a:endCxn id="26"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29" name="Curved Connector 28"/>
              <p:cNvCxnSpPr>
                <a:stCxn id="26" idx="2"/>
                <a:endCxn id="27"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30" name="Curved Connector 29"/>
              <p:cNvCxnSpPr>
                <a:stCxn id="27"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31" name="Rectangle 30"/>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500" dirty="0" err="1">
                    <a:ln w="0">
                      <a:noFill/>
                    </a:ln>
                    <a:solidFill>
                      <a:schemeClr val="accent4"/>
                    </a:solidFill>
                  </a:rPr>
                  <a:t>Onderzoekend</a:t>
                </a:r>
                <a:r>
                  <a:rPr lang="en-US" sz="500" dirty="0">
                    <a:ln w="0">
                      <a:noFill/>
                    </a:ln>
                    <a:solidFill>
                      <a:schemeClr val="accent4"/>
                    </a:solidFill>
                  </a:rPr>
                  <a:t> </a:t>
                </a:r>
                <a:r>
                  <a:rPr lang="en-US" sz="500" dirty="0" err="1">
                    <a:ln w="0">
                      <a:noFill/>
                    </a:ln>
                    <a:solidFill>
                      <a:schemeClr val="accent4"/>
                    </a:solidFill>
                  </a:rPr>
                  <a:t>vermogen</a:t>
                </a:r>
                <a:endParaRPr lang="en-US" sz="500" dirty="0">
                  <a:ln w="0">
                    <a:noFill/>
                  </a:ln>
                  <a:solidFill>
                    <a:schemeClr val="accent4"/>
                  </a:solidFill>
                </a:endParaRPr>
              </a:p>
            </p:txBody>
          </p:sp>
        </p:grpSp>
      </p:grpSp>
      <p:pic>
        <p:nvPicPr>
          <p:cNvPr id="62" name="Picture 61"/>
          <p:cNvPicPr>
            <a:picLocks noChangeAspect="1"/>
          </p:cNvPicPr>
          <p:nvPr/>
        </p:nvPicPr>
        <p:blipFill rotWithShape="1">
          <a:blip r:embed="rId3" cstate="print">
            <a:extLst>
              <a:ext uri="{28A0092B-C50C-407E-A947-70E740481C1C}">
                <a14:useLocalDpi xmlns:a14="http://schemas.microsoft.com/office/drawing/2010/main" val="0"/>
              </a:ext>
            </a:extLst>
          </a:blip>
          <a:srcRect l="14072" t="23697" r="15768" b="10120"/>
          <a:stretch/>
        </p:blipFill>
        <p:spPr>
          <a:xfrm>
            <a:off x="7427105" y="5150698"/>
            <a:ext cx="2726551" cy="1446742"/>
          </a:xfrm>
          <a:prstGeom prst="rect">
            <a:avLst/>
          </a:prstGeom>
        </p:spPr>
      </p:pic>
    </p:spTree>
    <p:extLst>
      <p:ext uri="{BB962C8B-B14F-4D97-AF65-F5344CB8AC3E}">
        <p14:creationId xmlns:p14="http://schemas.microsoft.com/office/powerpoint/2010/main" val="377943585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hoek 19"/>
          <p:cNvSpPr/>
          <p:nvPr/>
        </p:nvSpPr>
        <p:spPr>
          <a:xfrm>
            <a:off x="1631504" y="1196690"/>
            <a:ext cx="8892480" cy="561678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11" name="Group 10"/>
          <p:cNvGrpSpPr/>
          <p:nvPr/>
        </p:nvGrpSpPr>
        <p:grpSpPr>
          <a:xfrm>
            <a:off x="8184232" y="2709014"/>
            <a:ext cx="2232248" cy="576262"/>
            <a:chOff x="8184232" y="2709014"/>
            <a:chExt cx="2232248" cy="576262"/>
          </a:xfrm>
        </p:grpSpPr>
        <p:sp>
          <p:nvSpPr>
            <p:cNvPr id="8" name="Afgeronde rechthoek 7"/>
            <p:cNvSpPr/>
            <p:nvPr/>
          </p:nvSpPr>
          <p:spPr>
            <a:xfrm>
              <a:off x="8976320" y="2709014"/>
              <a:ext cx="1440160" cy="576262"/>
            </a:xfrm>
            <a:prstGeom prst="roundRect">
              <a:avLst/>
            </a:prstGeom>
            <a:solidFill>
              <a:srgbClr val="92D05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Beroeps-opdracht</a:t>
              </a:r>
              <a:r>
                <a:rPr lang="nl-NL" sz="1200" b="1" dirty="0">
                  <a:latin typeface="Verdana" pitchFamily="34" charset="0"/>
                </a:rPr>
                <a:t> (en)</a:t>
              </a:r>
            </a:p>
          </p:txBody>
        </p:sp>
        <p:cxnSp>
          <p:nvCxnSpPr>
            <p:cNvPr id="19" name="Rechte verbindingslijn met pijl 18"/>
            <p:cNvCxnSpPr>
              <a:stCxn id="8" idx="1"/>
              <a:endCxn id="7" idx="3"/>
            </p:cNvCxnSpPr>
            <p:nvPr/>
          </p:nvCxnSpPr>
          <p:spPr>
            <a:xfrm flipH="1">
              <a:off x="8184232" y="2997145"/>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8190528" y="2709337"/>
              <a:ext cx="785793" cy="276999"/>
            </a:xfrm>
            <a:prstGeom prst="rect">
              <a:avLst/>
            </a:prstGeom>
            <a:noFill/>
          </p:spPr>
          <p:txBody>
            <a:bodyPr wrap="none" rtlCol="0">
              <a:spAutoFit/>
            </a:bodyPr>
            <a:lstStyle/>
            <a:p>
              <a:r>
                <a:rPr lang="nl-NL" sz="1200" kern="0" spc="-100" dirty="0">
                  <a:latin typeface="Verdana" pitchFamily="34" charset="0"/>
                </a:rPr>
                <a:t>leiden tot</a:t>
              </a:r>
            </a:p>
          </p:txBody>
        </p:sp>
      </p:grpSp>
      <p:grpSp>
        <p:nvGrpSpPr>
          <p:cNvPr id="10" name="Group 9"/>
          <p:cNvGrpSpPr/>
          <p:nvPr/>
        </p:nvGrpSpPr>
        <p:grpSpPr>
          <a:xfrm>
            <a:off x="5232400" y="1567920"/>
            <a:ext cx="2951832" cy="1717356"/>
            <a:chOff x="5232400" y="1567920"/>
            <a:chExt cx="2951832" cy="1717356"/>
          </a:xfrm>
        </p:grpSpPr>
        <p:sp>
          <p:nvSpPr>
            <p:cNvPr id="7" name="Afgeronde rechthoek 6"/>
            <p:cNvSpPr/>
            <p:nvPr/>
          </p:nvSpPr>
          <p:spPr>
            <a:xfrm>
              <a:off x="6744072" y="2709014"/>
              <a:ext cx="1440160" cy="5762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5232400" y="1844918"/>
              <a:ext cx="2231752" cy="8640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5447929" y="1567920"/>
              <a:ext cx="1196161" cy="276999"/>
            </a:xfrm>
            <a:prstGeom prst="rect">
              <a:avLst/>
            </a:prstGeom>
            <a:noFill/>
          </p:spPr>
          <p:txBody>
            <a:bodyPr wrap="none" rtlCol="0">
              <a:spAutoFit/>
            </a:bodyPr>
            <a:lstStyle/>
            <a:p>
              <a:r>
                <a:rPr lang="nl-NL" sz="1200" kern="0" spc="-100" dirty="0">
                  <a:latin typeface="Verdana" pitchFamily="34" charset="0"/>
                </a:rPr>
                <a:t>moet blijken uit</a:t>
              </a:r>
            </a:p>
          </p:txBody>
        </p:sp>
      </p:grpSp>
      <p:sp>
        <p:nvSpPr>
          <p:cNvPr id="60" name="Afgeronde rechthoek 59"/>
          <p:cNvSpPr/>
          <p:nvPr/>
        </p:nvSpPr>
        <p:spPr>
          <a:xfrm>
            <a:off x="2927350" y="1556886"/>
            <a:ext cx="230505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Beroepsbekwaamheid</a:t>
            </a:r>
          </a:p>
        </p:txBody>
      </p:sp>
      <p:grpSp>
        <p:nvGrpSpPr>
          <p:cNvPr id="3" name="Group 2"/>
          <p:cNvGrpSpPr/>
          <p:nvPr/>
        </p:nvGrpSpPr>
        <p:grpSpPr>
          <a:xfrm>
            <a:off x="2927350" y="2132950"/>
            <a:ext cx="2305050" cy="792088"/>
            <a:chOff x="2927350" y="2132950"/>
            <a:chExt cx="2305050" cy="792088"/>
          </a:xfrm>
        </p:grpSpPr>
        <p:sp>
          <p:nvSpPr>
            <p:cNvPr id="4" name="Afgeronde rechthoek 3"/>
            <p:cNvSpPr/>
            <p:nvPr/>
          </p:nvSpPr>
          <p:spPr>
            <a:xfrm>
              <a:off x="2927350" y="2564998"/>
              <a:ext cx="2305050" cy="360040"/>
            </a:xfrm>
            <a:prstGeom prst="roundRect">
              <a:avLst/>
            </a:prstGeom>
            <a:solidFill>
              <a:srgbClr val="92D05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Eindkwalificaties</a:t>
              </a:r>
            </a:p>
          </p:txBody>
        </p:sp>
        <p:cxnSp>
          <p:nvCxnSpPr>
            <p:cNvPr id="62" name="Rechte verbindingslijn met pijl 61"/>
            <p:cNvCxnSpPr>
              <a:stCxn id="60" idx="2"/>
              <a:endCxn id="4" idx="0"/>
            </p:cNvCxnSpPr>
            <p:nvPr/>
          </p:nvCxnSpPr>
          <p:spPr>
            <a:xfrm>
              <a:off x="4079875" y="213295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kstvak 62"/>
            <p:cNvSpPr txBox="1"/>
            <p:nvPr/>
          </p:nvSpPr>
          <p:spPr>
            <a:xfrm>
              <a:off x="3143673" y="2204959"/>
              <a:ext cx="960519" cy="276999"/>
            </a:xfrm>
            <a:prstGeom prst="rect">
              <a:avLst/>
            </a:prstGeom>
            <a:noFill/>
          </p:spPr>
          <p:txBody>
            <a:bodyPr wrap="none" rtlCol="0">
              <a:spAutoFit/>
            </a:bodyPr>
            <a:lstStyle/>
            <a:p>
              <a:r>
                <a:rPr lang="nl-NL" sz="1200" kern="0" spc="-100" dirty="0">
                  <a:latin typeface="Verdana" pitchFamily="34" charset="0"/>
                </a:rPr>
                <a:t>verwoord in</a:t>
              </a:r>
            </a:p>
          </p:txBody>
        </p:sp>
      </p:grpSp>
      <p:sp>
        <p:nvSpPr>
          <p:cNvPr id="2" name="Title 1"/>
          <p:cNvSpPr>
            <a:spLocks noGrp="1"/>
          </p:cNvSpPr>
          <p:nvPr>
            <p:ph type="title"/>
          </p:nvPr>
        </p:nvSpPr>
        <p:spPr>
          <a:xfrm>
            <a:off x="1117600" y="234931"/>
            <a:ext cx="9010960" cy="954107"/>
          </a:xfrm>
        </p:spPr>
        <p:txBody>
          <a:bodyPr/>
          <a:lstStyle/>
          <a:p>
            <a:r>
              <a:rPr lang="nl-NL" sz="2800" dirty="0" smtClean="0"/>
              <a:t>1. Focus </a:t>
            </a:r>
            <a:r>
              <a:rPr lang="nl-NL" sz="2800" dirty="0"/>
              <a:t>niet op onderzoek maar maak een integrale analyse van het afstudeerprogramma</a:t>
            </a:r>
          </a:p>
        </p:txBody>
      </p:sp>
    </p:spTree>
    <p:extLst>
      <p:ext uri="{BB962C8B-B14F-4D97-AF65-F5344CB8AC3E}">
        <p14:creationId xmlns:p14="http://schemas.microsoft.com/office/powerpoint/2010/main" val="6107053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04264"/>
            <a:ext cx="6902240" cy="584775"/>
          </a:xfrm>
        </p:spPr>
        <p:txBody>
          <a:bodyPr/>
          <a:lstStyle/>
          <a:p>
            <a:r>
              <a:rPr lang="nl-NL" dirty="0" smtClean="0"/>
              <a:t>Beroepsproduct in het hbo</a:t>
            </a:r>
            <a:endParaRPr lang="nl-NL" dirty="0"/>
          </a:p>
        </p:txBody>
      </p:sp>
      <p:sp>
        <p:nvSpPr>
          <p:cNvPr id="3" name="Rectangle 2"/>
          <p:cNvSpPr/>
          <p:nvPr/>
        </p:nvSpPr>
        <p:spPr bwMode="auto">
          <a:xfrm>
            <a:off x="1919420"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Advies</a:t>
            </a:r>
          </a:p>
          <a:p>
            <a:pPr algn="ctr"/>
            <a:r>
              <a:rPr lang="nl-NL" i="1" dirty="0"/>
              <a:t>Raad aan opdrachtgever wat te doen om een situatie te veranderen of te verbeteren</a:t>
            </a:r>
            <a:br>
              <a:rPr lang="nl-NL" i="1" dirty="0"/>
            </a:br>
            <a:endParaRPr lang="nl-NL" i="1" dirty="0"/>
          </a:p>
          <a:p>
            <a:pPr marL="177800" indent="-177800">
              <a:spcAft>
                <a:spcPts val="0"/>
              </a:spcAft>
              <a:buFont typeface="Symbol"/>
              <a:buChar char=""/>
              <a:tabLst>
                <a:tab pos="228600" algn="l"/>
              </a:tabLst>
            </a:pPr>
            <a:r>
              <a:rPr lang="nl-NL" dirty="0"/>
              <a:t>Organisatie advies</a:t>
            </a:r>
          </a:p>
          <a:p>
            <a:pPr marL="177800" indent="-177800">
              <a:spcAft>
                <a:spcPts val="0"/>
              </a:spcAft>
              <a:buFont typeface="Symbol"/>
              <a:buChar char=""/>
              <a:tabLst>
                <a:tab pos="228600" algn="l"/>
              </a:tabLst>
            </a:pPr>
            <a:r>
              <a:rPr lang="nl-NL" dirty="0"/>
              <a:t>Juridisch advies</a:t>
            </a:r>
          </a:p>
          <a:p>
            <a:pPr marL="177800" indent="-177800">
              <a:spcAft>
                <a:spcPts val="0"/>
              </a:spcAft>
              <a:buFont typeface="Symbol"/>
              <a:buChar char=""/>
              <a:tabLst>
                <a:tab pos="228600" algn="l"/>
              </a:tabLst>
            </a:pPr>
            <a:r>
              <a:rPr lang="nl-NL" dirty="0"/>
              <a:t>Communicatie advies</a:t>
            </a:r>
          </a:p>
          <a:p>
            <a:pPr algn="ctr"/>
            <a:endParaRPr lang="nl-NL" i="1" dirty="0">
              <a:solidFill>
                <a:srgbClr val="000000"/>
              </a:solidFill>
              <a:latin typeface="Calibri"/>
              <a:ea typeface="Cambria"/>
              <a:cs typeface="Times New Roman"/>
            </a:endParaRPr>
          </a:p>
          <a:p>
            <a:pPr algn="ctr"/>
            <a:endParaRPr lang="nl-NL" b="1" dirty="0"/>
          </a:p>
        </p:txBody>
      </p:sp>
      <p:sp>
        <p:nvSpPr>
          <p:cNvPr id="4" name="Rectangle 3"/>
          <p:cNvSpPr/>
          <p:nvPr/>
        </p:nvSpPr>
        <p:spPr bwMode="auto">
          <a:xfrm>
            <a:off x="7382088"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Ontwerp</a:t>
            </a:r>
          </a:p>
          <a:p>
            <a:pPr algn="ctr">
              <a:spcAft>
                <a:spcPts val="0"/>
              </a:spcAft>
            </a:pPr>
            <a:r>
              <a:rPr lang="nl-NL" i="1" dirty="0"/>
              <a:t>Visuele of schematische weergave van een product of interventie</a:t>
            </a:r>
            <a:br>
              <a:rPr lang="nl-NL" i="1" dirty="0"/>
            </a:br>
            <a:endParaRPr lang="nl-NL" i="1" dirty="0">
              <a:solidFill>
                <a:srgbClr val="000000"/>
              </a:solidFill>
              <a:latin typeface="Calibri"/>
              <a:ea typeface="Cambria"/>
              <a:cs typeface="Times New Roman"/>
            </a:endParaRPr>
          </a:p>
          <a:p>
            <a:pPr marL="177800" indent="-177800">
              <a:spcAft>
                <a:spcPts val="0"/>
              </a:spcAft>
              <a:buFont typeface="Symbol"/>
              <a:buChar char=""/>
              <a:tabLst>
                <a:tab pos="228600" algn="l"/>
              </a:tabLst>
            </a:pPr>
            <a:r>
              <a:rPr lang="nl-NL" dirty="0"/>
              <a:t>Bouwplan</a:t>
            </a:r>
          </a:p>
          <a:p>
            <a:pPr marL="177800" indent="-177800">
              <a:spcAft>
                <a:spcPts val="0"/>
              </a:spcAft>
              <a:buFont typeface="Symbol"/>
              <a:buChar char=""/>
              <a:tabLst>
                <a:tab pos="228600" algn="l"/>
              </a:tabLst>
            </a:pPr>
            <a:r>
              <a:rPr lang="nl-NL" dirty="0"/>
              <a:t>Technisch ontwerp</a:t>
            </a:r>
          </a:p>
          <a:p>
            <a:pPr marL="177800" indent="-177800">
              <a:spcAft>
                <a:spcPts val="0"/>
              </a:spcAft>
              <a:buFont typeface="Symbol"/>
              <a:buChar char=""/>
              <a:tabLst>
                <a:tab pos="228600" algn="l"/>
              </a:tabLst>
            </a:pPr>
            <a:r>
              <a:rPr lang="nl-NL" dirty="0"/>
              <a:t>Bestemmingsplan</a:t>
            </a:r>
            <a:endParaRPr lang="nl-NL" i="1" dirty="0">
              <a:solidFill>
                <a:srgbClr val="000000"/>
              </a:solidFill>
              <a:latin typeface="Calibri"/>
              <a:ea typeface="Cambria"/>
              <a:cs typeface="Times New Roman"/>
            </a:endParaRPr>
          </a:p>
          <a:p>
            <a:pPr algn="ctr"/>
            <a:endParaRPr lang="nl-NL" b="1" dirty="0"/>
          </a:p>
        </p:txBody>
      </p:sp>
      <p:sp>
        <p:nvSpPr>
          <p:cNvPr id="5" name="Rectangle 4"/>
          <p:cNvSpPr/>
          <p:nvPr/>
        </p:nvSpPr>
        <p:spPr bwMode="auto">
          <a:xfrm>
            <a:off x="1920188"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Handeling</a:t>
            </a:r>
          </a:p>
          <a:p>
            <a:pPr>
              <a:spcAft>
                <a:spcPts val="0"/>
              </a:spcAft>
            </a:pPr>
            <a:r>
              <a:rPr lang="nl-NL" i="1" dirty="0"/>
              <a:t>Professioneel gedrag naar belanghebbenden</a:t>
            </a:r>
            <a:br>
              <a:rPr lang="nl-NL" i="1" dirty="0"/>
            </a:b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a:t>Les geven</a:t>
            </a:r>
          </a:p>
          <a:p>
            <a:pPr marL="177800" indent="-177800">
              <a:spcAft>
                <a:spcPts val="0"/>
              </a:spcAft>
              <a:buFont typeface="Symbol"/>
              <a:buChar char=""/>
              <a:tabLst>
                <a:tab pos="228600" algn="l"/>
              </a:tabLst>
            </a:pPr>
            <a:r>
              <a:rPr lang="nl-NL" dirty="0"/>
              <a:t>Verplegen</a:t>
            </a:r>
          </a:p>
          <a:p>
            <a:pPr marL="177800" indent="-177800">
              <a:spcAft>
                <a:spcPts val="0"/>
              </a:spcAft>
              <a:buFont typeface="Symbol"/>
              <a:buChar char=""/>
              <a:tabLst>
                <a:tab pos="228600" algn="l"/>
              </a:tabLst>
            </a:pPr>
            <a:r>
              <a:rPr lang="nl-NL" dirty="0"/>
              <a:t>Muziekuitvoering</a:t>
            </a:r>
            <a:endParaRPr lang="nl-NL" dirty="0">
              <a:solidFill>
                <a:srgbClr val="000000"/>
              </a:solidFill>
              <a:latin typeface="Calibri"/>
              <a:ea typeface="Cambria"/>
              <a:cs typeface="Times New Roman"/>
            </a:endParaRPr>
          </a:p>
          <a:p>
            <a:pPr algn="ctr"/>
            <a:endParaRPr lang="nl-NL" i="1" dirty="0">
              <a:solidFill>
                <a:srgbClr val="000000"/>
              </a:solidFill>
              <a:latin typeface="Calibri"/>
              <a:ea typeface="Cambria"/>
              <a:cs typeface="Times New Roman"/>
            </a:endParaRPr>
          </a:p>
          <a:p>
            <a:pPr algn="ctr"/>
            <a:endParaRPr lang="nl-NL" b="1" dirty="0"/>
          </a:p>
        </p:txBody>
      </p:sp>
      <p:sp>
        <p:nvSpPr>
          <p:cNvPr id="6" name="Rectangle 5"/>
          <p:cNvSpPr/>
          <p:nvPr/>
        </p:nvSpPr>
        <p:spPr bwMode="auto">
          <a:xfrm>
            <a:off x="7392493"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Fabricaat</a:t>
            </a:r>
          </a:p>
          <a:p>
            <a:pPr algn="ctr">
              <a:spcAft>
                <a:spcPts val="0"/>
              </a:spcAft>
            </a:pPr>
            <a:r>
              <a:rPr lang="nl-NL" i="1" dirty="0"/>
              <a:t>Concreet fysiek of digitaal eindproduct dat de eindgebruiker functioneel kan inzetten</a:t>
            </a:r>
          </a:p>
          <a:p>
            <a:pPr marL="177800" indent="-177800">
              <a:spcAft>
                <a:spcPts val="0"/>
              </a:spcAft>
              <a:buFont typeface="Symbol"/>
              <a:buChar char=""/>
              <a:tabLst>
                <a:tab pos="228600" algn="l"/>
              </a:tabLst>
            </a:pPr>
            <a:r>
              <a:rPr lang="nl-NL" dirty="0"/>
              <a:t>ICT applicatie</a:t>
            </a:r>
          </a:p>
          <a:p>
            <a:pPr marL="177800" indent="-177800">
              <a:spcAft>
                <a:spcPts val="0"/>
              </a:spcAft>
              <a:buFont typeface="Symbol"/>
              <a:buChar char=""/>
              <a:tabLst>
                <a:tab pos="228600" algn="l"/>
              </a:tabLst>
            </a:pPr>
            <a:r>
              <a:rPr lang="nl-NL" dirty="0"/>
              <a:t>Apparaat</a:t>
            </a:r>
          </a:p>
          <a:p>
            <a:pPr marL="177800" indent="-177800">
              <a:spcAft>
                <a:spcPts val="0"/>
              </a:spcAft>
              <a:buFont typeface="Symbol"/>
              <a:buChar char=""/>
              <a:tabLst>
                <a:tab pos="228600" algn="l"/>
              </a:tabLst>
            </a:pPr>
            <a:r>
              <a:rPr lang="nl-NL" dirty="0"/>
              <a:t>Kunstobject</a:t>
            </a:r>
          </a:p>
        </p:txBody>
      </p:sp>
      <p:sp>
        <p:nvSpPr>
          <p:cNvPr id="7" name="Rectangle 6"/>
          <p:cNvSpPr/>
          <p:nvPr/>
        </p:nvSpPr>
        <p:spPr bwMode="auto">
          <a:xfrm>
            <a:off x="4655980" y="3069418"/>
            <a:ext cx="2880220" cy="1943802"/>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Analyse</a:t>
            </a:r>
          </a:p>
          <a:p>
            <a:pPr algn="ctr">
              <a:spcAft>
                <a:spcPts val="0"/>
              </a:spcAft>
            </a:pPr>
            <a:r>
              <a:rPr lang="nl-NL" i="1" dirty="0"/>
              <a:t>Samenhangende ontleding van een vraagstuk dat dient tot inzicht</a:t>
            </a: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err="1"/>
              <a:t>Labanalyse</a:t>
            </a:r>
            <a:endParaRPr lang="nl-NL" dirty="0"/>
          </a:p>
          <a:p>
            <a:pPr marL="177800" indent="-177800">
              <a:spcAft>
                <a:spcPts val="0"/>
              </a:spcAft>
              <a:buFont typeface="Symbol"/>
              <a:buChar char=""/>
              <a:tabLst>
                <a:tab pos="228600" algn="l"/>
              </a:tabLst>
            </a:pPr>
            <a:r>
              <a:rPr lang="nl-NL" dirty="0"/>
              <a:t>Forensisch rapport</a:t>
            </a:r>
          </a:p>
          <a:p>
            <a:pPr algn="ctr"/>
            <a:endParaRPr lang="nl-NL" b="1" dirty="0"/>
          </a:p>
        </p:txBody>
      </p:sp>
      <p:sp>
        <p:nvSpPr>
          <p:cNvPr id="8" name="Tekstvak 6"/>
          <p:cNvSpPr txBox="1"/>
          <p:nvPr/>
        </p:nvSpPr>
        <p:spPr>
          <a:xfrm>
            <a:off x="8606873" y="6453421"/>
            <a:ext cx="1665841" cy="307777"/>
          </a:xfrm>
          <a:prstGeom prst="rect">
            <a:avLst/>
          </a:prstGeom>
          <a:noFill/>
        </p:spPr>
        <p:txBody>
          <a:bodyPr wrap="none" rtlCol="0">
            <a:spAutoFit/>
          </a:bodyPr>
          <a:lstStyle/>
          <a:p>
            <a:r>
              <a:rPr lang="nl-NL" dirty="0"/>
              <a:t>Naar Losse (2016)</a:t>
            </a:r>
          </a:p>
        </p:txBody>
      </p:sp>
    </p:spTree>
    <p:extLst>
      <p:ext uri="{BB962C8B-B14F-4D97-AF65-F5344CB8AC3E}">
        <p14:creationId xmlns:p14="http://schemas.microsoft.com/office/powerpoint/2010/main" val="1594381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hoek 19"/>
          <p:cNvSpPr/>
          <p:nvPr/>
        </p:nvSpPr>
        <p:spPr>
          <a:xfrm>
            <a:off x="1631504" y="1196690"/>
            <a:ext cx="8892480" cy="561678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sp>
        <p:nvSpPr>
          <p:cNvPr id="4" name="Afgeronde rechthoek 3"/>
          <p:cNvSpPr/>
          <p:nvPr/>
        </p:nvSpPr>
        <p:spPr>
          <a:xfrm>
            <a:off x="2927350" y="2564998"/>
            <a:ext cx="2305050" cy="360040"/>
          </a:xfrm>
          <a:prstGeom prst="roundRect">
            <a:avLst/>
          </a:prstGeom>
          <a:solidFill>
            <a:srgbClr val="92D05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Eindkwalificaties</a:t>
            </a:r>
          </a:p>
        </p:txBody>
      </p:sp>
      <p:sp>
        <p:nvSpPr>
          <p:cNvPr id="7" name="Afgeronde rechthoek 6"/>
          <p:cNvSpPr/>
          <p:nvPr/>
        </p:nvSpPr>
        <p:spPr>
          <a:xfrm>
            <a:off x="6744072" y="2709014"/>
            <a:ext cx="1440160" cy="5762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sp>
        <p:nvSpPr>
          <p:cNvPr id="8" name="Afgeronde rechthoek 7"/>
          <p:cNvSpPr/>
          <p:nvPr/>
        </p:nvSpPr>
        <p:spPr>
          <a:xfrm>
            <a:off x="8976320" y="2709014"/>
            <a:ext cx="1440160" cy="576262"/>
          </a:xfrm>
          <a:prstGeom prst="roundRect">
            <a:avLst/>
          </a:prstGeom>
          <a:solidFill>
            <a:srgbClr val="92D05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Beroeps-opdracht</a:t>
            </a:r>
            <a:r>
              <a:rPr lang="nl-NL" sz="1200" b="1" dirty="0">
                <a:latin typeface="Verdana" pitchFamily="34" charset="0"/>
              </a:rPr>
              <a:t> (en)</a:t>
            </a:r>
          </a:p>
        </p:txBody>
      </p:sp>
      <p:cxnSp>
        <p:nvCxnSpPr>
          <p:cNvPr id="19" name="Rechte verbindingslijn met pijl 18"/>
          <p:cNvCxnSpPr>
            <a:stCxn id="8" idx="1"/>
            <a:endCxn id="7" idx="3"/>
          </p:cNvCxnSpPr>
          <p:nvPr/>
        </p:nvCxnSpPr>
        <p:spPr>
          <a:xfrm flipH="1">
            <a:off x="8184232" y="2997145"/>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Vorm 20"/>
          <p:cNvCxnSpPr>
            <a:stCxn id="60" idx="3"/>
            <a:endCxn id="7" idx="0"/>
          </p:cNvCxnSpPr>
          <p:nvPr/>
        </p:nvCxnSpPr>
        <p:spPr>
          <a:xfrm>
            <a:off x="5232400" y="1844918"/>
            <a:ext cx="2231752" cy="8640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8190528" y="2709337"/>
            <a:ext cx="785793" cy="276999"/>
          </a:xfrm>
          <a:prstGeom prst="rect">
            <a:avLst/>
          </a:prstGeom>
          <a:noFill/>
        </p:spPr>
        <p:txBody>
          <a:bodyPr wrap="none" rtlCol="0">
            <a:spAutoFit/>
          </a:bodyPr>
          <a:lstStyle/>
          <a:p>
            <a:r>
              <a:rPr lang="nl-NL" sz="1200" kern="0" spc="-100" dirty="0">
                <a:latin typeface="Verdana" pitchFamily="34" charset="0"/>
              </a:rPr>
              <a:t>leiden tot</a:t>
            </a:r>
          </a:p>
        </p:txBody>
      </p:sp>
      <p:sp>
        <p:nvSpPr>
          <p:cNvPr id="32" name="Tekstvak 31"/>
          <p:cNvSpPr txBox="1"/>
          <p:nvPr/>
        </p:nvSpPr>
        <p:spPr>
          <a:xfrm>
            <a:off x="5447929" y="1567920"/>
            <a:ext cx="1196161" cy="276999"/>
          </a:xfrm>
          <a:prstGeom prst="rect">
            <a:avLst/>
          </a:prstGeom>
          <a:noFill/>
        </p:spPr>
        <p:txBody>
          <a:bodyPr wrap="none" rtlCol="0">
            <a:spAutoFit/>
          </a:bodyPr>
          <a:lstStyle/>
          <a:p>
            <a:r>
              <a:rPr lang="nl-NL" sz="1200" kern="0" spc="-100" dirty="0">
                <a:latin typeface="Verdana" pitchFamily="34" charset="0"/>
              </a:rPr>
              <a:t>moet blijken uit</a:t>
            </a:r>
          </a:p>
        </p:txBody>
      </p:sp>
      <p:grpSp>
        <p:nvGrpSpPr>
          <p:cNvPr id="3" name="Group 2"/>
          <p:cNvGrpSpPr/>
          <p:nvPr/>
        </p:nvGrpSpPr>
        <p:grpSpPr>
          <a:xfrm>
            <a:off x="6572436" y="3285276"/>
            <a:ext cx="1610580" cy="1727994"/>
            <a:chOff x="6572436" y="3285276"/>
            <a:chExt cx="1610580" cy="1727994"/>
          </a:xfrm>
        </p:grpSpPr>
        <p:sp>
          <p:nvSpPr>
            <p:cNvPr id="5" name="Afgeronde rechthoek 4"/>
            <p:cNvSpPr/>
            <p:nvPr/>
          </p:nvSpPr>
          <p:spPr>
            <a:xfrm>
              <a:off x="6743700" y="4437008"/>
              <a:ext cx="1439316" cy="576262"/>
            </a:xfrm>
            <a:prstGeom prst="roundRect">
              <a:avLst/>
            </a:prstGeom>
            <a:solidFill>
              <a:schemeClr val="accent4">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Examinatoren</a:t>
              </a:r>
            </a:p>
          </p:txBody>
        </p:sp>
        <p:cxnSp>
          <p:nvCxnSpPr>
            <p:cNvPr id="17" name="Rechte verbindingslijn met pijl 16"/>
            <p:cNvCxnSpPr>
              <a:stCxn id="7" idx="2"/>
              <a:endCxn id="5" idx="0"/>
            </p:cNvCxnSpPr>
            <p:nvPr/>
          </p:nvCxnSpPr>
          <p:spPr>
            <a:xfrm flipH="1">
              <a:off x="7463358" y="3285276"/>
              <a:ext cx="794" cy="1151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Tekstvak 54"/>
            <p:cNvSpPr txBox="1"/>
            <p:nvPr/>
          </p:nvSpPr>
          <p:spPr>
            <a:xfrm>
              <a:off x="6572436" y="3615502"/>
              <a:ext cx="963725" cy="461665"/>
            </a:xfrm>
            <a:prstGeom prst="rect">
              <a:avLst/>
            </a:prstGeom>
            <a:noFill/>
          </p:spPr>
          <p:txBody>
            <a:bodyPr wrap="none" rtlCol="0">
              <a:spAutoFit/>
            </a:bodyPr>
            <a:lstStyle/>
            <a:p>
              <a:pPr algn="ctr"/>
              <a:r>
                <a:rPr lang="nl-NL" sz="1200" kern="0" spc="-100" dirty="0">
                  <a:latin typeface="Verdana" pitchFamily="34" charset="0"/>
                </a:rPr>
                <a:t>beoordeeld </a:t>
              </a:r>
            </a:p>
            <a:p>
              <a:pPr algn="ctr"/>
              <a:r>
                <a:rPr lang="nl-NL" sz="1200" kern="0" spc="-100" dirty="0">
                  <a:latin typeface="Verdana" pitchFamily="34" charset="0"/>
                </a:rPr>
                <a:t>door</a:t>
              </a:r>
            </a:p>
          </p:txBody>
        </p:sp>
      </p:grpSp>
      <p:sp>
        <p:nvSpPr>
          <p:cNvPr id="60" name="Afgeronde rechthoek 59"/>
          <p:cNvSpPr/>
          <p:nvPr/>
        </p:nvSpPr>
        <p:spPr>
          <a:xfrm>
            <a:off x="2927350" y="1556886"/>
            <a:ext cx="230505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Beroepsbekwaamheid</a:t>
            </a:r>
          </a:p>
        </p:txBody>
      </p:sp>
      <p:cxnSp>
        <p:nvCxnSpPr>
          <p:cNvPr id="62" name="Rechte verbindingslijn met pijl 61"/>
          <p:cNvCxnSpPr>
            <a:stCxn id="60" idx="2"/>
            <a:endCxn id="4" idx="0"/>
          </p:cNvCxnSpPr>
          <p:nvPr/>
        </p:nvCxnSpPr>
        <p:spPr>
          <a:xfrm>
            <a:off x="4079875" y="213295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kstvak 62"/>
          <p:cNvSpPr txBox="1"/>
          <p:nvPr/>
        </p:nvSpPr>
        <p:spPr>
          <a:xfrm>
            <a:off x="3143673" y="2204959"/>
            <a:ext cx="960519" cy="276999"/>
          </a:xfrm>
          <a:prstGeom prst="rect">
            <a:avLst/>
          </a:prstGeom>
          <a:noFill/>
        </p:spPr>
        <p:txBody>
          <a:bodyPr wrap="none" rtlCol="0">
            <a:spAutoFit/>
          </a:bodyPr>
          <a:lstStyle/>
          <a:p>
            <a:r>
              <a:rPr lang="nl-NL" sz="1200" kern="0" spc="-100" dirty="0">
                <a:latin typeface="Verdana" pitchFamily="34" charset="0"/>
              </a:rPr>
              <a:t>verwoord in</a:t>
            </a:r>
          </a:p>
        </p:txBody>
      </p:sp>
      <p:grpSp>
        <p:nvGrpSpPr>
          <p:cNvPr id="14" name="Group 13"/>
          <p:cNvGrpSpPr/>
          <p:nvPr/>
        </p:nvGrpSpPr>
        <p:grpSpPr>
          <a:xfrm>
            <a:off x="2495601" y="2925038"/>
            <a:ext cx="4248099" cy="3672408"/>
            <a:chOff x="2495601" y="2925038"/>
            <a:chExt cx="4248099" cy="3672408"/>
          </a:xfrm>
        </p:grpSpPr>
        <p:cxnSp>
          <p:nvCxnSpPr>
            <p:cNvPr id="72" name="Rechte verbindingslijn met pijl 71"/>
            <p:cNvCxnSpPr>
              <a:stCxn id="4" idx="2"/>
              <a:endCxn id="27" idx="0"/>
            </p:cNvCxnSpPr>
            <p:nvPr/>
          </p:nvCxnSpPr>
          <p:spPr>
            <a:xfrm>
              <a:off x="4079875" y="292503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Afgeronde rechthoek 80"/>
            <p:cNvSpPr/>
            <p:nvPr/>
          </p:nvSpPr>
          <p:spPr>
            <a:xfrm>
              <a:off x="2927350" y="4293190"/>
              <a:ext cx="2304554" cy="2304256"/>
            </a:xfrm>
            <a:prstGeom prst="roundRect">
              <a:avLst/>
            </a:prstGeom>
            <a:solidFill>
              <a:srgbClr val="92D050"/>
            </a:solidFill>
          </p:spPr>
          <p:style>
            <a:lnRef idx="1">
              <a:schemeClr val="accent1"/>
            </a:lnRef>
            <a:fillRef idx="2">
              <a:schemeClr val="accent1"/>
            </a:fillRef>
            <a:effectRef idx="1">
              <a:schemeClr val="accent1"/>
            </a:effectRef>
            <a:fontRef idx="minor">
              <a:schemeClr val="dk1"/>
            </a:fontRef>
          </p:style>
          <p:txBody>
            <a:bodyPr lIns="0" rIns="0" rtlCol="0" anchor="b" anchorCtr="0"/>
            <a:lstStyle/>
            <a:p>
              <a:pPr algn="ctr"/>
              <a:r>
                <a:rPr lang="nl-NL" sz="1200" b="1" dirty="0">
                  <a:latin typeface="Verdana" pitchFamily="34" charset="0"/>
                </a:rPr>
                <a:t>Beoordelingsmodel(</a:t>
              </a:r>
              <a:r>
                <a:rPr lang="nl-NL" sz="1200" b="1" dirty="0" err="1">
                  <a:latin typeface="Verdana" pitchFamily="34" charset="0"/>
                </a:rPr>
                <a:t>len</a:t>
              </a:r>
              <a:r>
                <a:rPr lang="nl-NL" sz="1200" b="1" dirty="0">
                  <a:latin typeface="Verdana" pitchFamily="34" charset="0"/>
                </a:rPr>
                <a:t>)</a:t>
              </a:r>
            </a:p>
          </p:txBody>
        </p:sp>
        <p:sp>
          <p:nvSpPr>
            <p:cNvPr id="9" name="Rechthoek 8"/>
            <p:cNvSpPr/>
            <p:nvPr/>
          </p:nvSpPr>
          <p:spPr>
            <a:xfrm>
              <a:off x="3143672" y="4437206"/>
              <a:ext cx="1872208" cy="576262"/>
            </a:xfrm>
            <a:prstGeom prst="rect">
              <a:avLst/>
            </a:prstGeom>
            <a:solidFill>
              <a:srgbClr val="DAEFC3"/>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Prestatiecriteria en </a:t>
              </a:r>
              <a:r>
                <a:rPr lang="nl-NL" sz="1200" b="1" dirty="0" err="1">
                  <a:latin typeface="Verdana" pitchFamily="34" charset="0"/>
                </a:rPr>
                <a:t>beoordelings-schalen</a:t>
              </a:r>
              <a:endParaRPr lang="nl-NL" sz="1200" b="1" dirty="0">
                <a:latin typeface="Verdana" pitchFamily="34" charset="0"/>
              </a:endParaRPr>
            </a:p>
          </p:txBody>
        </p:sp>
        <p:sp>
          <p:nvSpPr>
            <p:cNvPr id="34" name="Tekstvak 33"/>
            <p:cNvSpPr txBox="1"/>
            <p:nvPr/>
          </p:nvSpPr>
          <p:spPr>
            <a:xfrm>
              <a:off x="2495601" y="3789135"/>
              <a:ext cx="1659429" cy="461665"/>
            </a:xfrm>
            <a:prstGeom prst="rect">
              <a:avLst/>
            </a:prstGeom>
            <a:noFill/>
          </p:spPr>
          <p:txBody>
            <a:bodyPr wrap="none" rtlCol="0">
              <a:spAutoFit/>
            </a:bodyPr>
            <a:lstStyle/>
            <a:p>
              <a:pPr algn="r"/>
              <a:r>
                <a:rPr lang="nl-NL" sz="1200" kern="0" spc="-100" dirty="0">
                  <a:latin typeface="Verdana" pitchFamily="34" charset="0"/>
                </a:rPr>
                <a:t>per prestatie </a:t>
              </a:r>
            </a:p>
            <a:p>
              <a:pPr algn="r"/>
              <a:r>
                <a:rPr lang="nl-NL" sz="1200" kern="0" spc="-100" dirty="0">
                  <a:latin typeface="Verdana" pitchFamily="34" charset="0"/>
                </a:rPr>
                <a:t>geoperationaliseerd in </a:t>
              </a:r>
            </a:p>
          </p:txBody>
        </p:sp>
        <p:sp>
          <p:nvSpPr>
            <p:cNvPr id="44" name="Tekstvak 43"/>
            <p:cNvSpPr txBox="1"/>
            <p:nvPr/>
          </p:nvSpPr>
          <p:spPr>
            <a:xfrm>
              <a:off x="5610938" y="4437083"/>
              <a:ext cx="845103" cy="276999"/>
            </a:xfrm>
            <a:prstGeom prst="rect">
              <a:avLst/>
            </a:prstGeom>
            <a:noFill/>
          </p:spPr>
          <p:txBody>
            <a:bodyPr wrap="none" rtlCol="0">
              <a:spAutoFit/>
            </a:bodyPr>
            <a:lstStyle/>
            <a:p>
              <a:r>
                <a:rPr lang="nl-NL" sz="1200" kern="0" spc="-100" dirty="0">
                  <a:latin typeface="Verdana" pitchFamily="34" charset="0"/>
                </a:rPr>
                <a:t>helpen de</a:t>
              </a:r>
            </a:p>
          </p:txBody>
        </p:sp>
        <p:cxnSp>
          <p:nvCxnSpPr>
            <p:cNvPr id="78" name="Gebogen verbindingslijn 77"/>
            <p:cNvCxnSpPr>
              <a:stCxn id="9" idx="3"/>
              <a:endCxn id="5" idx="1"/>
            </p:cNvCxnSpPr>
            <p:nvPr/>
          </p:nvCxnSpPr>
          <p:spPr>
            <a:xfrm flipV="1">
              <a:off x="5015880" y="4725139"/>
              <a:ext cx="1727820" cy="19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Afgeronde rechthoek 26"/>
            <p:cNvSpPr/>
            <p:nvPr/>
          </p:nvSpPr>
          <p:spPr>
            <a:xfrm>
              <a:off x="2927350" y="3357086"/>
              <a:ext cx="2305050" cy="360362"/>
            </a:xfrm>
            <a:prstGeom prst="roundRect">
              <a:avLst/>
            </a:prstGeom>
            <a:solidFill>
              <a:srgbClr val="92D05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Beoordelingsdimensies</a:t>
              </a:r>
            </a:p>
          </p:txBody>
        </p:sp>
        <p:cxnSp>
          <p:nvCxnSpPr>
            <p:cNvPr id="38" name="Rechte verbindingslijn met pijl 37"/>
            <p:cNvCxnSpPr>
              <a:stCxn id="27" idx="2"/>
              <a:endCxn id="81" idx="0"/>
            </p:cNvCxnSpPr>
            <p:nvPr/>
          </p:nvCxnSpPr>
          <p:spPr>
            <a:xfrm flipH="1">
              <a:off x="4079627" y="3717448"/>
              <a:ext cx="248" cy="575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kstvak 39"/>
            <p:cNvSpPr txBox="1"/>
            <p:nvPr/>
          </p:nvSpPr>
          <p:spPr>
            <a:xfrm>
              <a:off x="3071665" y="3008080"/>
              <a:ext cx="1035861" cy="276999"/>
            </a:xfrm>
            <a:prstGeom prst="rect">
              <a:avLst/>
            </a:prstGeom>
            <a:noFill/>
          </p:spPr>
          <p:txBody>
            <a:bodyPr wrap="none" rtlCol="0">
              <a:spAutoFit/>
            </a:bodyPr>
            <a:lstStyle/>
            <a:p>
              <a:r>
                <a:rPr lang="nl-NL" sz="1200" kern="0" spc="-100" dirty="0">
                  <a:latin typeface="Verdana" pitchFamily="34" charset="0"/>
                </a:rPr>
                <a:t>uitgewerkt in</a:t>
              </a:r>
            </a:p>
          </p:txBody>
        </p:sp>
      </p:grpSp>
      <p:sp>
        <p:nvSpPr>
          <p:cNvPr id="2" name="Title 1"/>
          <p:cNvSpPr>
            <a:spLocks noGrp="1"/>
          </p:cNvSpPr>
          <p:nvPr>
            <p:ph type="title"/>
          </p:nvPr>
        </p:nvSpPr>
        <p:spPr>
          <a:xfrm>
            <a:off x="1117600" y="234931"/>
            <a:ext cx="9010960" cy="954107"/>
          </a:xfrm>
        </p:spPr>
        <p:txBody>
          <a:bodyPr/>
          <a:lstStyle/>
          <a:p>
            <a:r>
              <a:rPr lang="nl-NL" sz="2800" dirty="0" smtClean="0"/>
              <a:t>1. Focus </a:t>
            </a:r>
            <a:r>
              <a:rPr lang="nl-NL" sz="2800" dirty="0"/>
              <a:t>niet op onderzoek maar maak een integrale analyse van het afstudeerprogramma</a:t>
            </a:r>
          </a:p>
        </p:txBody>
      </p:sp>
      <p:grpSp>
        <p:nvGrpSpPr>
          <p:cNvPr id="15" name="Group 14"/>
          <p:cNvGrpSpPr/>
          <p:nvPr/>
        </p:nvGrpSpPr>
        <p:grpSpPr>
          <a:xfrm>
            <a:off x="1991545" y="1844918"/>
            <a:ext cx="5471813" cy="4321075"/>
            <a:chOff x="1991545" y="1844918"/>
            <a:chExt cx="5471813" cy="4321075"/>
          </a:xfrm>
        </p:grpSpPr>
        <p:sp>
          <p:nvSpPr>
            <p:cNvPr id="6" name="Rechthoek 5"/>
            <p:cNvSpPr/>
            <p:nvPr/>
          </p:nvSpPr>
          <p:spPr>
            <a:xfrm>
              <a:off x="3143672" y="5589731"/>
              <a:ext cx="1872208" cy="576262"/>
            </a:xfrm>
            <a:prstGeom prst="rect">
              <a:avLst/>
            </a:prstGeom>
            <a:solidFill>
              <a:srgbClr val="DAEFC3"/>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Beslissings-procedure</a:t>
              </a:r>
              <a:r>
                <a:rPr lang="nl-NL" sz="1200" b="1" dirty="0">
                  <a:latin typeface="Verdana" pitchFamily="34" charset="0"/>
                </a:rPr>
                <a:t>(s)</a:t>
              </a:r>
            </a:p>
          </p:txBody>
        </p:sp>
        <p:cxnSp>
          <p:nvCxnSpPr>
            <p:cNvPr id="29" name="Vorm 28"/>
            <p:cNvCxnSpPr>
              <a:stCxn id="6" idx="1"/>
              <a:endCxn id="60" idx="1"/>
            </p:cNvCxnSpPr>
            <p:nvPr/>
          </p:nvCxnSpPr>
          <p:spPr>
            <a:xfrm rot="10800000">
              <a:off x="2927350" y="1844918"/>
              <a:ext cx="216322" cy="4032944"/>
            </a:xfrm>
            <a:prstGeom prst="bentConnector3">
              <a:avLst>
                <a:gd name="adj1" fmla="val 411744"/>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kstvak 34"/>
            <p:cNvSpPr txBox="1"/>
            <p:nvPr/>
          </p:nvSpPr>
          <p:spPr>
            <a:xfrm>
              <a:off x="5591945" y="5589335"/>
              <a:ext cx="1157689" cy="276999"/>
            </a:xfrm>
            <a:prstGeom prst="rect">
              <a:avLst/>
            </a:prstGeom>
            <a:noFill/>
          </p:spPr>
          <p:txBody>
            <a:bodyPr wrap="none" rtlCol="0">
              <a:spAutoFit/>
            </a:bodyPr>
            <a:lstStyle/>
            <a:p>
              <a:r>
                <a:rPr lang="nl-NL" sz="1200" kern="0" spc="-100" dirty="0">
                  <a:latin typeface="Verdana" pitchFamily="34" charset="0"/>
                </a:rPr>
                <a:t>bepalen scores</a:t>
              </a:r>
            </a:p>
          </p:txBody>
        </p:sp>
        <p:cxnSp>
          <p:nvCxnSpPr>
            <p:cNvPr id="76" name="Vorm 75"/>
            <p:cNvCxnSpPr>
              <a:stCxn id="5" idx="2"/>
              <a:endCxn id="6" idx="3"/>
            </p:cNvCxnSpPr>
            <p:nvPr/>
          </p:nvCxnSpPr>
          <p:spPr>
            <a:xfrm rot="5400000">
              <a:off x="5807323" y="4221827"/>
              <a:ext cx="864592" cy="244747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kstvak 35"/>
            <p:cNvSpPr txBox="1"/>
            <p:nvPr/>
          </p:nvSpPr>
          <p:spPr>
            <a:xfrm rot="16200000">
              <a:off x="1292315" y="3983788"/>
              <a:ext cx="1675459" cy="276999"/>
            </a:xfrm>
            <a:prstGeom prst="rect">
              <a:avLst/>
            </a:prstGeom>
            <a:noFill/>
          </p:spPr>
          <p:txBody>
            <a:bodyPr wrap="none" rtlCol="0">
              <a:spAutoFit/>
            </a:bodyPr>
            <a:lstStyle/>
            <a:p>
              <a:r>
                <a:rPr lang="nl-NL" sz="1200" kern="0" spc="-100" dirty="0">
                  <a:latin typeface="Verdana" pitchFamily="34" charset="0"/>
                </a:rPr>
                <a:t>leidt tot conclusie over</a:t>
              </a:r>
            </a:p>
          </p:txBody>
        </p:sp>
      </p:grpSp>
    </p:spTree>
    <p:extLst>
      <p:ext uri="{BB962C8B-B14F-4D97-AF65-F5344CB8AC3E}">
        <p14:creationId xmlns:p14="http://schemas.microsoft.com/office/powerpoint/2010/main" val="3401391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240" y="111820"/>
            <a:ext cx="8497180" cy="1077218"/>
          </a:xfrm>
        </p:spPr>
        <p:txBody>
          <a:bodyPr/>
          <a:lstStyle/>
          <a:p>
            <a:r>
              <a:rPr lang="nl-NL" dirty="0" smtClean="0"/>
              <a:t>2. Vraag </a:t>
            </a:r>
            <a:r>
              <a:rPr lang="nl-NL" dirty="0"/>
              <a:t>om een visie op onderzoekend vermogen</a:t>
            </a:r>
          </a:p>
        </p:txBody>
      </p:sp>
      <p:sp>
        <p:nvSpPr>
          <p:cNvPr id="3" name="Tijdelijke aanduiding voor inhoud 2"/>
          <p:cNvSpPr>
            <a:spLocks noGrp="1"/>
          </p:cNvSpPr>
          <p:nvPr>
            <p:ph idx="1"/>
          </p:nvPr>
        </p:nvSpPr>
        <p:spPr>
          <a:xfrm>
            <a:off x="2279650" y="1788227"/>
            <a:ext cx="5322210" cy="1717393"/>
          </a:xfrm>
        </p:spPr>
        <p:txBody>
          <a:bodyPr/>
          <a:lstStyle/>
          <a:p>
            <a:pPr marL="457200" indent="-457200">
              <a:buFont typeface="+mj-lt"/>
              <a:buAutoNum type="arabicPeriod"/>
            </a:pPr>
            <a:r>
              <a:rPr lang="nl-NL" smtClean="0"/>
              <a:t>Onderzoekende </a:t>
            </a:r>
            <a:r>
              <a:rPr lang="nl-NL" i="1" smtClean="0"/>
              <a:t>houding</a:t>
            </a:r>
            <a:endParaRPr lang="nl-NL" smtClean="0"/>
          </a:p>
          <a:p>
            <a:pPr marL="457200" indent="-457200">
              <a:buFont typeface="+mj-lt"/>
              <a:buAutoNum type="arabicPeriod"/>
            </a:pPr>
            <a:r>
              <a:rPr lang="nl-NL" smtClean="0"/>
              <a:t>Onderzoeksresultaten van anderen </a:t>
            </a:r>
            <a:r>
              <a:rPr lang="nl-NL" i="1" smtClean="0"/>
              <a:t>toepassen</a:t>
            </a:r>
          </a:p>
          <a:p>
            <a:pPr marL="457200" indent="-457200">
              <a:buFont typeface="+mj-lt"/>
              <a:buAutoNum type="arabicPeriod"/>
            </a:pPr>
            <a:r>
              <a:rPr lang="nl-NL" smtClean="0"/>
              <a:t>Onderzoek </a:t>
            </a:r>
            <a:r>
              <a:rPr lang="nl-NL" i="1" smtClean="0"/>
              <a:t>doen</a:t>
            </a:r>
            <a:endParaRPr lang="nl-NL" i="1" dirty="0"/>
          </a:p>
        </p:txBody>
      </p:sp>
      <p:grpSp>
        <p:nvGrpSpPr>
          <p:cNvPr id="10" name="Group 9"/>
          <p:cNvGrpSpPr/>
          <p:nvPr/>
        </p:nvGrpSpPr>
        <p:grpSpPr>
          <a:xfrm>
            <a:off x="2351566" y="3645031"/>
            <a:ext cx="7993024" cy="2415217"/>
            <a:chOff x="827566" y="3645030"/>
            <a:chExt cx="7993024" cy="2415217"/>
          </a:xfrm>
        </p:grpSpPr>
        <p:sp>
          <p:nvSpPr>
            <p:cNvPr id="4" name="Down Arrow 3"/>
            <p:cNvSpPr/>
            <p:nvPr/>
          </p:nvSpPr>
          <p:spPr bwMode="auto">
            <a:xfrm>
              <a:off x="1475570" y="3645030"/>
              <a:ext cx="2592360" cy="14402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nl-NL" dirty="0"/>
                <a:t>Met als doel</a:t>
              </a:r>
            </a:p>
          </p:txBody>
        </p:sp>
        <p:sp>
          <p:nvSpPr>
            <p:cNvPr id="5" name="TextBox 4"/>
            <p:cNvSpPr txBox="1"/>
            <p:nvPr/>
          </p:nvSpPr>
          <p:spPr>
            <a:xfrm>
              <a:off x="827566" y="5229250"/>
              <a:ext cx="7993024" cy="830997"/>
            </a:xfrm>
            <a:prstGeom prst="rect">
              <a:avLst/>
            </a:prstGeom>
            <a:noFill/>
          </p:spPr>
          <p:txBody>
            <a:bodyPr wrap="square" rtlCol="0">
              <a:spAutoFit/>
            </a:bodyPr>
            <a:lstStyle/>
            <a:p>
              <a:r>
                <a:rPr lang="nl-NL" sz="2400" dirty="0">
                  <a:latin typeface="+mn-lt"/>
                </a:rPr>
                <a:t>Antwoorden geven op vragen die tijdens de beroepsuitoefening naar boven komen</a:t>
              </a:r>
            </a:p>
          </p:txBody>
        </p:sp>
      </p:grpSp>
      <p:grpSp>
        <p:nvGrpSpPr>
          <p:cNvPr id="11" name="Group 10"/>
          <p:cNvGrpSpPr/>
          <p:nvPr/>
        </p:nvGrpSpPr>
        <p:grpSpPr>
          <a:xfrm>
            <a:off x="7032130" y="1788226"/>
            <a:ext cx="3542958" cy="3297004"/>
            <a:chOff x="5508130" y="1788226"/>
            <a:chExt cx="3542958" cy="3297004"/>
          </a:xfrm>
        </p:grpSpPr>
        <p:sp>
          <p:nvSpPr>
            <p:cNvPr id="6" name="TextBox 5"/>
            <p:cNvSpPr txBox="1"/>
            <p:nvPr/>
          </p:nvSpPr>
          <p:spPr>
            <a:xfrm>
              <a:off x="5508130" y="1788226"/>
              <a:ext cx="3542958" cy="17173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457200" indent="-457200">
                <a:spcBef>
                  <a:spcPct val="20000"/>
                </a:spcBef>
                <a:buClr>
                  <a:srgbClr val="ED0010"/>
                </a:buClr>
                <a:buSzPct val="60000"/>
                <a:buFont typeface="+mj-lt"/>
                <a:buAutoNum type="arabicPeriod"/>
                <a:defRPr sz="2400">
                  <a:solidFill>
                    <a:srgbClr val="000000"/>
                  </a:solidFill>
                  <a:latin typeface="+mn-lt"/>
                </a:defRPr>
              </a:lvl1pPr>
              <a:lvl2pPr marL="819150" indent="-285750">
                <a:spcBef>
                  <a:spcPct val="20000"/>
                </a:spcBef>
                <a:buClr>
                  <a:schemeClr val="accent1"/>
                </a:buClr>
                <a:buSzPct val="60000"/>
                <a:buFont typeface="Zapf Dingbats" charset="2"/>
                <a:buChar char="n"/>
                <a:defRPr sz="2400">
                  <a:solidFill>
                    <a:srgbClr val="000000"/>
                  </a:solidFill>
                  <a:latin typeface="+mn-lt"/>
                </a:defRPr>
              </a:lvl2pPr>
              <a:lvl3pPr marL="1143000" indent="-228600">
                <a:spcBef>
                  <a:spcPct val="20000"/>
                </a:spcBef>
                <a:buClr>
                  <a:schemeClr val="accent1"/>
                </a:buClr>
                <a:buSzPct val="60000"/>
                <a:buFont typeface="Zapf Dingbats" charset="2"/>
                <a:buChar char="n"/>
                <a:defRPr sz="2000">
                  <a:solidFill>
                    <a:srgbClr val="000000"/>
                  </a:solidFill>
                  <a:latin typeface="+mn-lt"/>
                </a:defRPr>
              </a:lvl3pPr>
              <a:lvl4pPr marL="1562100" indent="-228600">
                <a:spcBef>
                  <a:spcPct val="20000"/>
                </a:spcBef>
                <a:buClr>
                  <a:schemeClr val="accent1"/>
                </a:buClr>
                <a:buSzPct val="60000"/>
                <a:buFont typeface="Zapf Dingbats" charset="2"/>
                <a:buChar char="n"/>
                <a:defRPr sz="2000">
                  <a:solidFill>
                    <a:srgbClr val="000000"/>
                  </a:solidFill>
                  <a:latin typeface="+mn-lt"/>
                </a:defRPr>
              </a:lvl4pPr>
              <a:lvl5pPr marL="1981200" indent="-228600">
                <a:spcBef>
                  <a:spcPct val="20000"/>
                </a:spcBef>
                <a:buClr>
                  <a:schemeClr val="accent1"/>
                </a:buClr>
                <a:buSzPct val="60000"/>
                <a:buFont typeface="Zapf Dingbats" charset="2"/>
                <a:buChar char="n"/>
                <a:defRPr sz="1800">
                  <a:solidFill>
                    <a:srgbClr val="000000"/>
                  </a:solidFill>
                  <a:latin typeface="+mn-lt"/>
                </a:defRPr>
              </a:lvl5pPr>
              <a:lvl6pPr marL="24384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6pPr>
              <a:lvl7pPr marL="28956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7pPr>
              <a:lvl8pPr marL="33528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8pPr>
              <a:lvl9pPr marL="38100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9pPr>
            </a:lstStyle>
            <a:p>
              <a:pPr marL="342900" indent="-342900">
                <a:buFont typeface="Arial" panose="020B0604020202020204" pitchFamily="34" charset="0"/>
                <a:buChar char="→"/>
              </a:pPr>
              <a:r>
                <a:rPr lang="nl-NL" dirty="0"/>
                <a:t>Reflecteren</a:t>
              </a:r>
            </a:p>
            <a:p>
              <a:pPr marL="342900" indent="-342900">
                <a:buFont typeface="Arial" panose="020B0604020202020204" pitchFamily="34" charset="0"/>
                <a:buChar char="→"/>
              </a:pPr>
              <a:r>
                <a:rPr lang="nl-NL" dirty="0" err="1"/>
                <a:t>Evidence</a:t>
              </a:r>
              <a:r>
                <a:rPr lang="nl-NL" dirty="0"/>
                <a:t> raadplegen</a:t>
              </a:r>
              <a:br>
                <a:rPr lang="nl-NL" dirty="0"/>
              </a:br>
              <a:endParaRPr lang="nl-NL" dirty="0"/>
            </a:p>
            <a:p>
              <a:pPr marL="342900" indent="-342900">
                <a:buFont typeface="Arial" panose="020B0604020202020204" pitchFamily="34" charset="0"/>
                <a:buChar char="→"/>
              </a:pPr>
              <a:r>
                <a:rPr lang="nl-NL" dirty="0"/>
                <a:t>Onderzoek doen</a:t>
              </a:r>
            </a:p>
          </p:txBody>
        </p:sp>
        <p:sp>
          <p:nvSpPr>
            <p:cNvPr id="8" name="Up Arrow 7"/>
            <p:cNvSpPr/>
            <p:nvPr/>
          </p:nvSpPr>
          <p:spPr bwMode="auto">
            <a:xfrm>
              <a:off x="5714219" y="3645030"/>
              <a:ext cx="2592360" cy="1440200"/>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nl-NL" dirty="0"/>
                <a:t>Door middel van</a:t>
              </a:r>
            </a:p>
          </p:txBody>
        </p:sp>
      </p:grpSp>
      <p:sp>
        <p:nvSpPr>
          <p:cNvPr id="9" name="Tekstvak 6"/>
          <p:cNvSpPr txBox="1"/>
          <p:nvPr/>
        </p:nvSpPr>
        <p:spPr>
          <a:xfrm>
            <a:off x="7218336" y="6381411"/>
            <a:ext cx="3416063" cy="307777"/>
          </a:xfrm>
          <a:prstGeom prst="rect">
            <a:avLst/>
          </a:prstGeom>
          <a:noFill/>
        </p:spPr>
        <p:txBody>
          <a:bodyPr wrap="none" rtlCol="0">
            <a:spAutoFit/>
          </a:bodyPr>
          <a:lstStyle/>
          <a:p>
            <a:r>
              <a:rPr lang="nl-NL" dirty="0"/>
              <a:t>Naar Andriessen (2014) en Losse (2016)</a:t>
            </a:r>
          </a:p>
        </p:txBody>
      </p:sp>
    </p:spTree>
    <p:extLst>
      <p:ext uri="{BB962C8B-B14F-4D97-AF65-F5344CB8AC3E}">
        <p14:creationId xmlns:p14="http://schemas.microsoft.com/office/powerpoint/2010/main" val="12175199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11820"/>
            <a:ext cx="6902240" cy="1077218"/>
          </a:xfrm>
        </p:spPr>
        <p:txBody>
          <a:bodyPr/>
          <a:lstStyle/>
          <a:p>
            <a:r>
              <a:rPr lang="nl-NL" dirty="0"/>
              <a:t>Onderzoekend vermogen draagt bij aan het beroepsproduct</a:t>
            </a:r>
          </a:p>
        </p:txBody>
      </p:sp>
      <p:sp>
        <p:nvSpPr>
          <p:cNvPr id="3" name="Rectangle 2"/>
          <p:cNvSpPr/>
          <p:nvPr/>
        </p:nvSpPr>
        <p:spPr bwMode="auto">
          <a:xfrm>
            <a:off x="1919420"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Advies</a:t>
            </a:r>
          </a:p>
          <a:p>
            <a:pPr algn="ctr"/>
            <a:r>
              <a:rPr lang="nl-NL" i="1" dirty="0"/>
              <a:t>Raad aan opdrachtgever wat te doen om een situatie te veranderen of te verbeteren</a:t>
            </a:r>
            <a:br>
              <a:rPr lang="nl-NL" i="1" dirty="0"/>
            </a:br>
            <a:endParaRPr lang="nl-NL" i="1" dirty="0"/>
          </a:p>
          <a:p>
            <a:pPr marL="177800" indent="-177800">
              <a:spcAft>
                <a:spcPts val="0"/>
              </a:spcAft>
              <a:buFont typeface="Symbol"/>
              <a:buChar char=""/>
              <a:tabLst>
                <a:tab pos="228600" algn="l"/>
              </a:tabLst>
            </a:pPr>
            <a:r>
              <a:rPr lang="nl-NL" dirty="0"/>
              <a:t>Organisatie advies</a:t>
            </a:r>
          </a:p>
          <a:p>
            <a:pPr marL="177800" indent="-177800">
              <a:spcAft>
                <a:spcPts val="0"/>
              </a:spcAft>
              <a:buFont typeface="Symbol"/>
              <a:buChar char=""/>
              <a:tabLst>
                <a:tab pos="228600" algn="l"/>
              </a:tabLst>
            </a:pPr>
            <a:r>
              <a:rPr lang="nl-NL" dirty="0"/>
              <a:t>Juridisch advies</a:t>
            </a:r>
          </a:p>
          <a:p>
            <a:pPr marL="177800" indent="-177800">
              <a:spcAft>
                <a:spcPts val="0"/>
              </a:spcAft>
              <a:buFont typeface="Symbol"/>
              <a:buChar char=""/>
              <a:tabLst>
                <a:tab pos="228600" algn="l"/>
              </a:tabLst>
            </a:pPr>
            <a:r>
              <a:rPr lang="nl-NL" dirty="0"/>
              <a:t>Communicatie advies</a:t>
            </a:r>
          </a:p>
          <a:p>
            <a:pPr algn="ctr"/>
            <a:endParaRPr lang="nl-NL" i="1" dirty="0">
              <a:solidFill>
                <a:srgbClr val="000000"/>
              </a:solidFill>
              <a:latin typeface="Calibri"/>
              <a:ea typeface="Cambria"/>
              <a:cs typeface="Times New Roman"/>
            </a:endParaRPr>
          </a:p>
          <a:p>
            <a:pPr algn="ctr"/>
            <a:endParaRPr lang="nl-NL" b="1" dirty="0"/>
          </a:p>
        </p:txBody>
      </p:sp>
      <p:sp>
        <p:nvSpPr>
          <p:cNvPr id="4" name="Rectangle 3"/>
          <p:cNvSpPr/>
          <p:nvPr/>
        </p:nvSpPr>
        <p:spPr bwMode="auto">
          <a:xfrm>
            <a:off x="7382088"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Ontwerp</a:t>
            </a:r>
          </a:p>
          <a:p>
            <a:pPr algn="ctr">
              <a:spcAft>
                <a:spcPts val="0"/>
              </a:spcAft>
            </a:pPr>
            <a:r>
              <a:rPr lang="nl-NL" i="1" dirty="0"/>
              <a:t>Visuele of schematische weergave van een product of interventie</a:t>
            </a:r>
            <a:br>
              <a:rPr lang="nl-NL" i="1" dirty="0"/>
            </a:br>
            <a:endParaRPr lang="nl-NL" i="1" dirty="0">
              <a:solidFill>
                <a:srgbClr val="000000"/>
              </a:solidFill>
              <a:latin typeface="Calibri"/>
              <a:ea typeface="Cambria"/>
              <a:cs typeface="Times New Roman"/>
            </a:endParaRPr>
          </a:p>
          <a:p>
            <a:pPr marL="177800" indent="-177800">
              <a:spcAft>
                <a:spcPts val="0"/>
              </a:spcAft>
              <a:buFont typeface="Symbol"/>
              <a:buChar char=""/>
              <a:tabLst>
                <a:tab pos="228600" algn="l"/>
              </a:tabLst>
            </a:pPr>
            <a:r>
              <a:rPr lang="nl-NL" dirty="0"/>
              <a:t>Bouwplan</a:t>
            </a:r>
          </a:p>
          <a:p>
            <a:pPr marL="177800" indent="-177800">
              <a:spcAft>
                <a:spcPts val="0"/>
              </a:spcAft>
              <a:buFont typeface="Symbol"/>
              <a:buChar char=""/>
              <a:tabLst>
                <a:tab pos="228600" algn="l"/>
              </a:tabLst>
            </a:pPr>
            <a:r>
              <a:rPr lang="nl-NL" dirty="0"/>
              <a:t>Technisch ontwerp</a:t>
            </a:r>
          </a:p>
          <a:p>
            <a:pPr marL="177800" indent="-177800">
              <a:spcAft>
                <a:spcPts val="0"/>
              </a:spcAft>
              <a:buFont typeface="Symbol"/>
              <a:buChar char=""/>
              <a:tabLst>
                <a:tab pos="228600" algn="l"/>
              </a:tabLst>
            </a:pPr>
            <a:r>
              <a:rPr lang="nl-NL" dirty="0"/>
              <a:t>Bestemmingsplan</a:t>
            </a:r>
            <a:endParaRPr lang="nl-NL" i="1" dirty="0">
              <a:solidFill>
                <a:srgbClr val="000000"/>
              </a:solidFill>
              <a:latin typeface="Calibri"/>
              <a:ea typeface="Cambria"/>
              <a:cs typeface="Times New Roman"/>
            </a:endParaRPr>
          </a:p>
          <a:p>
            <a:pPr algn="ctr"/>
            <a:endParaRPr lang="nl-NL" b="1" dirty="0"/>
          </a:p>
        </p:txBody>
      </p:sp>
      <p:sp>
        <p:nvSpPr>
          <p:cNvPr id="5" name="Rectangle 4"/>
          <p:cNvSpPr/>
          <p:nvPr/>
        </p:nvSpPr>
        <p:spPr bwMode="auto">
          <a:xfrm>
            <a:off x="1920188"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Handeling</a:t>
            </a:r>
          </a:p>
          <a:p>
            <a:pPr>
              <a:spcAft>
                <a:spcPts val="0"/>
              </a:spcAft>
            </a:pPr>
            <a:r>
              <a:rPr lang="nl-NL" i="1" dirty="0"/>
              <a:t>Professioneel gedrag naar belanghebbenden</a:t>
            </a:r>
            <a:br>
              <a:rPr lang="nl-NL" i="1" dirty="0"/>
            </a:b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a:t>Les geven</a:t>
            </a:r>
          </a:p>
          <a:p>
            <a:pPr marL="177800" indent="-177800">
              <a:spcAft>
                <a:spcPts val="0"/>
              </a:spcAft>
              <a:buFont typeface="Symbol"/>
              <a:buChar char=""/>
              <a:tabLst>
                <a:tab pos="228600" algn="l"/>
              </a:tabLst>
            </a:pPr>
            <a:r>
              <a:rPr lang="nl-NL" dirty="0"/>
              <a:t>Verplegen</a:t>
            </a:r>
          </a:p>
          <a:p>
            <a:pPr marL="177800" indent="-177800">
              <a:spcAft>
                <a:spcPts val="0"/>
              </a:spcAft>
              <a:buFont typeface="Symbol"/>
              <a:buChar char=""/>
              <a:tabLst>
                <a:tab pos="228600" algn="l"/>
              </a:tabLst>
            </a:pPr>
            <a:r>
              <a:rPr lang="nl-NL" dirty="0"/>
              <a:t>Muziekuitvoering</a:t>
            </a:r>
            <a:endParaRPr lang="nl-NL" dirty="0">
              <a:solidFill>
                <a:srgbClr val="000000"/>
              </a:solidFill>
              <a:latin typeface="Calibri"/>
              <a:ea typeface="Cambria"/>
              <a:cs typeface="Times New Roman"/>
            </a:endParaRPr>
          </a:p>
          <a:p>
            <a:pPr algn="ctr"/>
            <a:endParaRPr lang="nl-NL" i="1" dirty="0">
              <a:solidFill>
                <a:srgbClr val="000000"/>
              </a:solidFill>
              <a:latin typeface="Calibri"/>
              <a:ea typeface="Cambria"/>
              <a:cs typeface="Times New Roman"/>
            </a:endParaRPr>
          </a:p>
          <a:p>
            <a:pPr algn="ctr"/>
            <a:endParaRPr lang="nl-NL" b="1" dirty="0"/>
          </a:p>
        </p:txBody>
      </p:sp>
      <p:sp>
        <p:nvSpPr>
          <p:cNvPr id="6" name="Rectangle 5"/>
          <p:cNvSpPr/>
          <p:nvPr/>
        </p:nvSpPr>
        <p:spPr bwMode="auto">
          <a:xfrm>
            <a:off x="7392493"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Fabricaat</a:t>
            </a:r>
          </a:p>
          <a:p>
            <a:pPr algn="ctr">
              <a:spcAft>
                <a:spcPts val="0"/>
              </a:spcAft>
            </a:pPr>
            <a:r>
              <a:rPr lang="nl-NL" i="1" dirty="0"/>
              <a:t>Concreet fysiek of digitaal eindproduct dat de eindgebruiker functioneel kan inzetten</a:t>
            </a:r>
          </a:p>
          <a:p>
            <a:pPr marL="177800" indent="-177800">
              <a:spcAft>
                <a:spcPts val="0"/>
              </a:spcAft>
              <a:buFont typeface="Symbol"/>
              <a:buChar char=""/>
              <a:tabLst>
                <a:tab pos="228600" algn="l"/>
              </a:tabLst>
            </a:pPr>
            <a:r>
              <a:rPr lang="nl-NL" dirty="0"/>
              <a:t>ICT applicatie</a:t>
            </a:r>
          </a:p>
          <a:p>
            <a:pPr marL="177800" indent="-177800">
              <a:spcAft>
                <a:spcPts val="0"/>
              </a:spcAft>
              <a:buFont typeface="Symbol"/>
              <a:buChar char=""/>
              <a:tabLst>
                <a:tab pos="228600" algn="l"/>
              </a:tabLst>
            </a:pPr>
            <a:r>
              <a:rPr lang="nl-NL" dirty="0"/>
              <a:t>Apparaat</a:t>
            </a:r>
          </a:p>
          <a:p>
            <a:pPr marL="177800" indent="-177800">
              <a:spcAft>
                <a:spcPts val="0"/>
              </a:spcAft>
              <a:buFont typeface="Symbol"/>
              <a:buChar char=""/>
              <a:tabLst>
                <a:tab pos="228600" algn="l"/>
              </a:tabLst>
            </a:pPr>
            <a:r>
              <a:rPr lang="nl-NL" dirty="0"/>
              <a:t>Kunstobject</a:t>
            </a:r>
          </a:p>
        </p:txBody>
      </p:sp>
      <p:sp>
        <p:nvSpPr>
          <p:cNvPr id="7" name="Rectangle 6"/>
          <p:cNvSpPr/>
          <p:nvPr/>
        </p:nvSpPr>
        <p:spPr bwMode="auto">
          <a:xfrm>
            <a:off x="4655980" y="3069418"/>
            <a:ext cx="2880220" cy="1943802"/>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Analyse</a:t>
            </a:r>
          </a:p>
          <a:p>
            <a:pPr algn="ctr">
              <a:spcAft>
                <a:spcPts val="0"/>
              </a:spcAft>
            </a:pPr>
            <a:r>
              <a:rPr lang="nl-NL" i="1" dirty="0"/>
              <a:t>Samenhangende ontleding van een vraagstuk dat dient tot inzicht</a:t>
            </a: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err="1"/>
              <a:t>Labanalyse</a:t>
            </a:r>
            <a:endParaRPr lang="nl-NL" dirty="0"/>
          </a:p>
          <a:p>
            <a:pPr marL="177800" indent="-177800">
              <a:spcAft>
                <a:spcPts val="0"/>
              </a:spcAft>
              <a:buFont typeface="Symbol"/>
              <a:buChar char=""/>
              <a:tabLst>
                <a:tab pos="228600" algn="l"/>
              </a:tabLst>
            </a:pPr>
            <a:r>
              <a:rPr lang="nl-NL" dirty="0"/>
              <a:t>Forensisch rapport</a:t>
            </a:r>
          </a:p>
          <a:p>
            <a:pPr algn="ctr"/>
            <a:endParaRPr lang="nl-NL" b="1" dirty="0"/>
          </a:p>
        </p:txBody>
      </p:sp>
      <p:sp>
        <p:nvSpPr>
          <p:cNvPr id="8" name="Tekstvak 6"/>
          <p:cNvSpPr txBox="1"/>
          <p:nvPr/>
        </p:nvSpPr>
        <p:spPr>
          <a:xfrm>
            <a:off x="8606873" y="6453421"/>
            <a:ext cx="1665841" cy="307777"/>
          </a:xfrm>
          <a:prstGeom prst="rect">
            <a:avLst/>
          </a:prstGeom>
          <a:noFill/>
        </p:spPr>
        <p:txBody>
          <a:bodyPr wrap="none" rtlCol="0">
            <a:spAutoFit/>
          </a:bodyPr>
          <a:lstStyle/>
          <a:p>
            <a:r>
              <a:rPr lang="nl-NL" dirty="0"/>
              <a:t>Naar Losse (2016)</a:t>
            </a:r>
          </a:p>
        </p:txBody>
      </p:sp>
      <p:sp>
        <p:nvSpPr>
          <p:cNvPr id="9" name="Rectangle 8"/>
          <p:cNvSpPr/>
          <p:nvPr/>
        </p:nvSpPr>
        <p:spPr bwMode="auto">
          <a:xfrm>
            <a:off x="191180" y="1773238"/>
            <a:ext cx="1152160" cy="4535694"/>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Arial" charset="0"/>
              </a:rPr>
              <a:t>BEROEPS-</a:t>
            </a:r>
            <a:br>
              <a:rPr kumimoji="0" lang="nl-NL" sz="1400" b="0" i="0" u="none" strike="noStrike" cap="none" normalizeH="0" baseline="0" dirty="0" smtClean="0">
                <a:ln>
                  <a:noFill/>
                </a:ln>
                <a:solidFill>
                  <a:schemeClr val="tx1"/>
                </a:solidFill>
                <a:effectLst/>
                <a:latin typeface="Arial" charset="0"/>
              </a:rPr>
            </a:br>
            <a:r>
              <a:rPr kumimoji="0" lang="nl-NL" sz="1400" b="0" i="0" u="none" strike="noStrike" cap="none" normalizeH="0" baseline="0" dirty="0" smtClean="0">
                <a:ln>
                  <a:noFill/>
                </a:ln>
                <a:solidFill>
                  <a:schemeClr val="tx1"/>
                </a:solidFill>
                <a:effectLst/>
                <a:latin typeface="Arial" charset="0"/>
              </a:rPr>
              <a:t>ROLLEN</a:t>
            </a:r>
          </a:p>
        </p:txBody>
      </p:sp>
    </p:spTree>
    <p:extLst>
      <p:ext uri="{BB962C8B-B14F-4D97-AF65-F5344CB8AC3E}">
        <p14:creationId xmlns:p14="http://schemas.microsoft.com/office/powerpoint/2010/main" val="392664979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kstvak 70"/>
          <p:cNvSpPr txBox="1"/>
          <p:nvPr/>
        </p:nvSpPr>
        <p:spPr>
          <a:xfrm>
            <a:off x="9404410" y="6489341"/>
            <a:ext cx="1228221" cy="307777"/>
          </a:xfrm>
          <a:prstGeom prst="rect">
            <a:avLst/>
          </a:prstGeom>
          <a:noFill/>
        </p:spPr>
        <p:txBody>
          <a:bodyPr wrap="none" rtlCol="0">
            <a:spAutoFit/>
          </a:bodyPr>
          <a:lstStyle/>
          <a:p>
            <a:r>
              <a:rPr lang="nl-NL" dirty="0">
                <a:solidFill>
                  <a:schemeClr val="bg2"/>
                </a:solidFill>
              </a:rPr>
              <a:t>Losse (2016)</a:t>
            </a:r>
          </a:p>
        </p:txBody>
      </p:sp>
      <p:sp>
        <p:nvSpPr>
          <p:cNvPr id="72" name="Titel 71"/>
          <p:cNvSpPr>
            <a:spLocks noGrp="1"/>
          </p:cNvSpPr>
          <p:nvPr>
            <p:ph type="title"/>
          </p:nvPr>
        </p:nvSpPr>
        <p:spPr>
          <a:xfrm>
            <a:off x="1055300" y="234932"/>
            <a:ext cx="9325884" cy="954107"/>
          </a:xfrm>
        </p:spPr>
        <p:txBody>
          <a:bodyPr/>
          <a:lstStyle/>
          <a:p>
            <a:r>
              <a:rPr lang="nl-NL" sz="2800" dirty="0"/>
              <a:t>Onderzoekend vermogen ondersteunt beroepsproduct</a:t>
            </a:r>
          </a:p>
        </p:txBody>
      </p:sp>
      <p:grpSp>
        <p:nvGrpSpPr>
          <p:cNvPr id="7" name="Group 6"/>
          <p:cNvGrpSpPr/>
          <p:nvPr/>
        </p:nvGrpSpPr>
        <p:grpSpPr>
          <a:xfrm>
            <a:off x="1558926" y="1376362"/>
            <a:ext cx="9109075" cy="4644999"/>
            <a:chOff x="1558926" y="1376362"/>
            <a:chExt cx="9109075" cy="4644999"/>
          </a:xfrm>
        </p:grpSpPr>
        <p:sp>
          <p:nvSpPr>
            <p:cNvPr id="2" name="Rechthoek 1"/>
            <p:cNvSpPr/>
            <p:nvPr/>
          </p:nvSpPr>
          <p:spPr>
            <a:xfrm>
              <a:off x="1662607" y="1826346"/>
              <a:ext cx="1594994" cy="1195594"/>
            </a:xfrm>
            <a:prstGeom prst="cloud">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Idee</a:t>
              </a:r>
            </a:p>
            <a:p>
              <a:pPr algn="ctr"/>
              <a:r>
                <a:rPr lang="nl-NL" dirty="0">
                  <a:solidFill>
                    <a:schemeClr val="bg2"/>
                  </a:solidFill>
                  <a:latin typeface="Verdana" pitchFamily="34" charset="0"/>
                </a:rPr>
                <a:t>Probleem</a:t>
              </a:r>
            </a:p>
            <a:p>
              <a:pPr algn="ctr"/>
              <a:r>
                <a:rPr lang="nl-NL" dirty="0">
                  <a:solidFill>
                    <a:schemeClr val="bg2"/>
                  </a:solidFill>
                  <a:latin typeface="Verdana" pitchFamily="34" charset="0"/>
                </a:rPr>
                <a:t>Wens</a:t>
              </a:r>
            </a:p>
            <a:p>
              <a:pPr algn="ctr"/>
              <a:r>
                <a:rPr lang="nl-NL" dirty="0">
                  <a:solidFill>
                    <a:schemeClr val="bg2"/>
                  </a:solidFill>
                  <a:latin typeface="Verdana" pitchFamily="34" charset="0"/>
                </a:rPr>
                <a:t>Vraag</a:t>
              </a:r>
            </a:p>
          </p:txBody>
        </p:sp>
        <p:sp>
          <p:nvSpPr>
            <p:cNvPr id="3" name="Rechthoek 2"/>
            <p:cNvSpPr/>
            <p:nvPr/>
          </p:nvSpPr>
          <p:spPr>
            <a:xfrm>
              <a:off x="35402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1</a:t>
              </a:r>
            </a:p>
          </p:txBody>
        </p:sp>
        <p:sp>
          <p:nvSpPr>
            <p:cNvPr id="4" name="Rechthoek 3"/>
            <p:cNvSpPr/>
            <p:nvPr/>
          </p:nvSpPr>
          <p:spPr>
            <a:xfrm>
              <a:off x="53404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2</a:t>
              </a:r>
            </a:p>
          </p:txBody>
        </p:sp>
        <p:sp>
          <p:nvSpPr>
            <p:cNvPr id="5" name="Rechthoek 4"/>
            <p:cNvSpPr/>
            <p:nvPr/>
          </p:nvSpPr>
          <p:spPr>
            <a:xfrm>
              <a:off x="7212632"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3</a:t>
              </a:r>
            </a:p>
          </p:txBody>
        </p:sp>
        <p:sp>
          <p:nvSpPr>
            <p:cNvPr id="6" name="Rechthoek 5"/>
            <p:cNvSpPr/>
            <p:nvPr/>
          </p:nvSpPr>
          <p:spPr>
            <a:xfrm>
              <a:off x="9048328"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Beroeps-product</a:t>
              </a:r>
            </a:p>
          </p:txBody>
        </p:sp>
        <p:cxnSp>
          <p:nvCxnSpPr>
            <p:cNvPr id="12" name="Rechte verbindingslijn met pijl 11"/>
            <p:cNvCxnSpPr>
              <a:stCxn id="3" idx="3"/>
              <a:endCxn id="4" idx="1"/>
            </p:cNvCxnSpPr>
            <p:nvPr/>
          </p:nvCxnSpPr>
          <p:spPr>
            <a:xfrm>
              <a:off x="49803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a:endCxn id="3" idx="1"/>
            </p:cNvCxnSpPr>
            <p:nvPr/>
          </p:nvCxnSpPr>
          <p:spPr>
            <a:xfrm>
              <a:off x="31801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a:stCxn id="4" idx="3"/>
              <a:endCxn id="5" idx="1"/>
            </p:cNvCxnSpPr>
            <p:nvPr/>
          </p:nvCxnSpPr>
          <p:spPr>
            <a:xfrm>
              <a:off x="6780584" y="2424143"/>
              <a:ext cx="432048"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a:stCxn id="5" idx="3"/>
              <a:endCxn id="6" idx="1"/>
            </p:cNvCxnSpPr>
            <p:nvPr/>
          </p:nvCxnSpPr>
          <p:spPr>
            <a:xfrm>
              <a:off x="8652792" y="2424143"/>
              <a:ext cx="395536"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43" name="Rechthoek 42"/>
            <p:cNvSpPr/>
            <p:nvPr/>
          </p:nvSpPr>
          <p:spPr>
            <a:xfrm>
              <a:off x="1558926" y="1376362"/>
              <a:ext cx="9109075" cy="196855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l-NL" i="1" dirty="0">
                  <a:solidFill>
                    <a:schemeClr val="bg2"/>
                  </a:solidFill>
                  <a:latin typeface="Verdana" pitchFamily="34" charset="0"/>
                </a:rPr>
                <a:t>Praktijkproces</a:t>
              </a:r>
            </a:p>
          </p:txBody>
        </p:sp>
        <p:sp>
          <p:nvSpPr>
            <p:cNvPr id="44" name="Rechthoek 43"/>
            <p:cNvSpPr/>
            <p:nvPr/>
          </p:nvSpPr>
          <p:spPr>
            <a:xfrm>
              <a:off x="1560512" y="3725933"/>
              <a:ext cx="9107488" cy="229542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nl-NL" i="1" dirty="0">
                  <a:solidFill>
                    <a:schemeClr val="bg2"/>
                  </a:solidFill>
                  <a:latin typeface="Verdana" pitchFamily="34" charset="0"/>
                </a:rPr>
                <a:t>Verdiepend proces</a:t>
              </a:r>
            </a:p>
          </p:txBody>
        </p:sp>
        <p:grpSp>
          <p:nvGrpSpPr>
            <p:cNvPr id="79" name="Group 78"/>
            <p:cNvGrpSpPr/>
            <p:nvPr/>
          </p:nvGrpSpPr>
          <p:grpSpPr>
            <a:xfrm>
              <a:off x="1631380" y="3020668"/>
              <a:ext cx="1656230" cy="2452951"/>
              <a:chOff x="107380" y="3020667"/>
              <a:chExt cx="1656230" cy="2452951"/>
            </a:xfrm>
          </p:grpSpPr>
          <p:sp>
            <p:nvSpPr>
              <p:cNvPr id="45" name="Rounded Rectangle 44"/>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73" name="Rounded Rectangle 72"/>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51" name="Curved Connector 50"/>
              <p:cNvCxnSpPr>
                <a:stCxn id="2" idx="1"/>
                <a:endCxn id="45"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61" name="Curved Connector 60"/>
              <p:cNvCxnSpPr>
                <a:stCxn id="45" idx="2"/>
                <a:endCxn id="7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74" name="Curved Connector 73"/>
              <p:cNvCxnSpPr>
                <a:stCxn id="73" idx="0"/>
                <a:endCxn id="2" idx="1"/>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78" name="Rectangle 77"/>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80" name="Group 79"/>
            <p:cNvGrpSpPr/>
            <p:nvPr/>
          </p:nvGrpSpPr>
          <p:grpSpPr>
            <a:xfrm>
              <a:off x="3431630" y="2992330"/>
              <a:ext cx="1656230" cy="2452951"/>
              <a:chOff x="107380" y="3020667"/>
              <a:chExt cx="1656230" cy="2452951"/>
            </a:xfrm>
          </p:grpSpPr>
          <p:sp>
            <p:nvSpPr>
              <p:cNvPr id="81" name="Rounded Rectangle 80"/>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82" name="Rounded Rectangle 81"/>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83" name="Curved Connector 82"/>
              <p:cNvCxnSpPr>
                <a:endCxn id="81"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84" name="Curved Connector 83"/>
              <p:cNvCxnSpPr>
                <a:stCxn id="81" idx="2"/>
                <a:endCxn id="82"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85" name="Curved Connector 84"/>
              <p:cNvCxnSpPr>
                <a:stCxn id="82"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86" name="Rectangle 85"/>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87" name="Group 86"/>
            <p:cNvGrpSpPr/>
            <p:nvPr/>
          </p:nvGrpSpPr>
          <p:grpSpPr>
            <a:xfrm>
              <a:off x="5231880" y="2963992"/>
              <a:ext cx="1656230" cy="2452951"/>
              <a:chOff x="107380" y="3020667"/>
              <a:chExt cx="1656230" cy="2452951"/>
            </a:xfrm>
          </p:grpSpPr>
          <p:sp>
            <p:nvSpPr>
              <p:cNvPr id="88" name="Rounded Rectangle 87"/>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89" name="Rounded Rectangle 88"/>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90" name="Curved Connector 89"/>
              <p:cNvCxnSpPr>
                <a:endCxn id="88"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91" name="Curved Connector 90"/>
              <p:cNvCxnSpPr>
                <a:stCxn id="88" idx="2"/>
                <a:endCxn id="89"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92" name="Curved Connector 91"/>
              <p:cNvCxnSpPr>
                <a:stCxn id="89"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93" name="Rectangle 92"/>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94" name="Group 93"/>
            <p:cNvGrpSpPr/>
            <p:nvPr/>
          </p:nvGrpSpPr>
          <p:grpSpPr>
            <a:xfrm>
              <a:off x="7032130" y="2935654"/>
              <a:ext cx="1656230" cy="2452951"/>
              <a:chOff x="107380" y="3020667"/>
              <a:chExt cx="1656230" cy="2452951"/>
            </a:xfrm>
          </p:grpSpPr>
          <p:sp>
            <p:nvSpPr>
              <p:cNvPr id="95" name="Rounded Rectangle 94"/>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96" name="Rounded Rectangle 95"/>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97" name="Curved Connector 96"/>
              <p:cNvCxnSpPr>
                <a:endCxn id="95"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98" name="Curved Connector 97"/>
              <p:cNvCxnSpPr>
                <a:stCxn id="95" idx="2"/>
                <a:endCxn id="96"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99" name="Curved Connector 98"/>
              <p:cNvCxnSpPr>
                <a:stCxn id="96"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00" name="Rectangle 99"/>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101" name="Group 100"/>
            <p:cNvGrpSpPr/>
            <p:nvPr/>
          </p:nvGrpSpPr>
          <p:grpSpPr>
            <a:xfrm>
              <a:off x="8832380" y="2907316"/>
              <a:ext cx="1656230" cy="2452951"/>
              <a:chOff x="107380" y="3020667"/>
              <a:chExt cx="1656230" cy="2452951"/>
            </a:xfrm>
          </p:grpSpPr>
          <p:sp>
            <p:nvSpPr>
              <p:cNvPr id="102" name="Rounded Rectangle 101"/>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103" name="Rounded Rectangle 102"/>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104" name="Curved Connector 103"/>
              <p:cNvCxnSpPr>
                <a:endCxn id="102"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105" name="Curved Connector 104"/>
              <p:cNvCxnSpPr>
                <a:stCxn id="102" idx="2"/>
                <a:endCxn id="10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06" name="Curved Connector 105"/>
              <p:cNvCxnSpPr>
                <a:stCxn id="103"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07" name="Rectangle 106"/>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spTree>
    <p:extLst>
      <p:ext uri="{BB962C8B-B14F-4D97-AF65-F5344CB8AC3E}">
        <p14:creationId xmlns:p14="http://schemas.microsoft.com/office/powerpoint/2010/main" val="42762545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80622"/>
            <a:ext cx="9299000" cy="1569660"/>
          </a:xfrm>
        </p:spPr>
        <p:txBody>
          <a:bodyPr/>
          <a:lstStyle/>
          <a:p>
            <a:r>
              <a:rPr lang="nl-NL" dirty="0"/>
              <a:t>3. Beoordeel het hbo-niveau van eindkwalificaties en beoordelingsmodellen</a:t>
            </a:r>
          </a:p>
        </p:txBody>
      </p:sp>
      <p:cxnSp>
        <p:nvCxnSpPr>
          <p:cNvPr id="4" name="Straight Arrow Connector 3"/>
          <p:cNvCxnSpPr/>
          <p:nvPr/>
        </p:nvCxnSpPr>
        <p:spPr bwMode="auto">
          <a:xfrm flipH="1">
            <a:off x="2927350" y="4221163"/>
            <a:ext cx="1249363" cy="143986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6" name="Straight Arrow Connector 5"/>
          <p:cNvCxnSpPr/>
          <p:nvPr/>
        </p:nvCxnSpPr>
        <p:spPr bwMode="auto">
          <a:xfrm>
            <a:off x="4176713" y="4221163"/>
            <a:ext cx="2999437"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8" name="Straight Arrow Connector 7"/>
          <p:cNvCxnSpPr/>
          <p:nvPr/>
        </p:nvCxnSpPr>
        <p:spPr bwMode="auto">
          <a:xfrm flipV="1">
            <a:off x="4176713" y="1757967"/>
            <a:ext cx="0" cy="2463197"/>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0" name="TextBox 9"/>
          <p:cNvSpPr txBox="1"/>
          <p:nvPr/>
        </p:nvSpPr>
        <p:spPr>
          <a:xfrm>
            <a:off x="7197452" y="3990330"/>
            <a:ext cx="2456122" cy="461665"/>
          </a:xfrm>
          <a:prstGeom prst="rect">
            <a:avLst/>
          </a:prstGeom>
          <a:noFill/>
        </p:spPr>
        <p:txBody>
          <a:bodyPr wrap="none" rtlCol="0">
            <a:spAutoFit/>
          </a:bodyPr>
          <a:lstStyle/>
          <a:p>
            <a:r>
              <a:rPr lang="nl-NL" sz="2400" b="1" dirty="0" smtClean="0"/>
              <a:t>Zelfstandigheid</a:t>
            </a:r>
            <a:endParaRPr lang="nl-NL" sz="2400" b="1" dirty="0"/>
          </a:p>
        </p:txBody>
      </p:sp>
      <p:sp>
        <p:nvSpPr>
          <p:cNvPr id="11" name="TextBox 10"/>
          <p:cNvSpPr txBox="1"/>
          <p:nvPr/>
        </p:nvSpPr>
        <p:spPr>
          <a:xfrm>
            <a:off x="910609" y="5430192"/>
            <a:ext cx="2031325" cy="461665"/>
          </a:xfrm>
          <a:prstGeom prst="rect">
            <a:avLst/>
          </a:prstGeom>
          <a:noFill/>
        </p:spPr>
        <p:txBody>
          <a:bodyPr wrap="none" rtlCol="0">
            <a:spAutoFit/>
          </a:bodyPr>
          <a:lstStyle/>
          <a:p>
            <a:r>
              <a:rPr lang="nl-NL" sz="2400" b="1" dirty="0" smtClean="0"/>
              <a:t>Complexiteit</a:t>
            </a:r>
            <a:endParaRPr lang="nl-NL" sz="2400" b="1" dirty="0"/>
          </a:p>
        </p:txBody>
      </p:sp>
      <p:sp>
        <p:nvSpPr>
          <p:cNvPr id="12" name="TextBox 11"/>
          <p:cNvSpPr txBox="1"/>
          <p:nvPr/>
        </p:nvSpPr>
        <p:spPr>
          <a:xfrm>
            <a:off x="4374257" y="1412720"/>
            <a:ext cx="3449983" cy="830997"/>
          </a:xfrm>
          <a:prstGeom prst="rect">
            <a:avLst/>
          </a:prstGeom>
          <a:noFill/>
        </p:spPr>
        <p:txBody>
          <a:bodyPr wrap="none" rtlCol="0">
            <a:spAutoFit/>
          </a:bodyPr>
          <a:lstStyle/>
          <a:p>
            <a:r>
              <a:rPr lang="nl-NL" sz="2400" b="1" dirty="0" smtClean="0"/>
              <a:t>Niveau onderzoekend </a:t>
            </a:r>
            <a:br>
              <a:rPr lang="nl-NL" sz="2400" b="1" dirty="0" smtClean="0"/>
            </a:br>
            <a:r>
              <a:rPr lang="nl-NL" sz="2400" b="1" dirty="0" smtClean="0"/>
              <a:t>vermogen</a:t>
            </a:r>
            <a:endParaRPr lang="nl-NL" sz="2400" b="1" dirty="0"/>
          </a:p>
        </p:txBody>
      </p:sp>
    </p:spTree>
    <p:extLst>
      <p:ext uri="{BB962C8B-B14F-4D97-AF65-F5344CB8AC3E}">
        <p14:creationId xmlns:p14="http://schemas.microsoft.com/office/powerpoint/2010/main" val="259183163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HUoverhead[1]">
  <a:themeElements>
    <a:clrScheme name="Custom 1">
      <a:dk1>
        <a:srgbClr val="000000"/>
      </a:dk1>
      <a:lt1>
        <a:srgbClr val="00ADCD"/>
      </a:lt1>
      <a:dk2>
        <a:srgbClr val="000000"/>
      </a:dk2>
      <a:lt2>
        <a:srgbClr val="005A6F"/>
      </a:lt2>
      <a:accent1>
        <a:srgbClr val="FF0000"/>
      </a:accent1>
      <a:accent2>
        <a:srgbClr val="FF007E"/>
      </a:accent2>
      <a:accent3>
        <a:srgbClr val="AAD3E3"/>
      </a:accent3>
      <a:accent4>
        <a:srgbClr val="005666"/>
      </a:accent4>
      <a:accent5>
        <a:srgbClr val="C7EBFE"/>
      </a:accent5>
      <a:accent6>
        <a:srgbClr val="E70072"/>
      </a:accent6>
      <a:hlink>
        <a:srgbClr val="FFBD00"/>
      </a:hlink>
      <a:folHlink>
        <a:srgbClr val="005A6F"/>
      </a:folHlink>
    </a:clrScheme>
    <a:fontScheme name="HUoverhead[1]">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HUoverhead[1] 1">
        <a:dk1>
          <a:srgbClr val="000000"/>
        </a:dk1>
        <a:lt1>
          <a:srgbClr val="FFFFFF"/>
        </a:lt1>
        <a:dk2>
          <a:srgbClr val="00ADCD"/>
        </a:dk2>
        <a:lt2>
          <a:srgbClr val="FFFFFF"/>
        </a:lt2>
        <a:accent1>
          <a:srgbClr val="FF1E00"/>
        </a:accent1>
        <a:accent2>
          <a:srgbClr val="6D6FC7"/>
        </a:accent2>
        <a:accent3>
          <a:srgbClr val="AAD3E3"/>
        </a:accent3>
        <a:accent4>
          <a:srgbClr val="DADADA"/>
        </a:accent4>
        <a:accent5>
          <a:srgbClr val="FFABAA"/>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overhead[1] 2">
        <a:dk1>
          <a:srgbClr val="000000"/>
        </a:dk1>
        <a:lt1>
          <a:srgbClr val="00ADCD"/>
        </a:lt1>
        <a:dk2>
          <a:srgbClr val="000000"/>
        </a:dk2>
        <a:lt2>
          <a:srgbClr val="000000"/>
        </a:lt2>
        <a:accent1>
          <a:srgbClr val="FF1E00"/>
        </a:accent1>
        <a:accent2>
          <a:srgbClr val="6D6FC7"/>
        </a:accent2>
        <a:accent3>
          <a:srgbClr val="AAD3E3"/>
        </a:accent3>
        <a:accent4>
          <a:srgbClr val="000000"/>
        </a:accent4>
        <a:accent5>
          <a:srgbClr val="FFABAA"/>
        </a:accent5>
        <a:accent6>
          <a:srgbClr val="6264B4"/>
        </a:accent6>
        <a:hlink>
          <a:srgbClr val="FD8300"/>
        </a:hlink>
        <a:folHlink>
          <a:srgbClr val="78BB17"/>
        </a:folHlink>
      </a:clrScheme>
      <a:clrMap bg1="lt1" tx1="dk1" bg2="lt2" tx2="dk2" accent1="accent1" accent2="accent2" accent3="accent3" accent4="accent4" accent5="accent5" accent6="accent6" hlink="hlink" folHlink="folHlink"/>
    </a:extraClrScheme>
    <a:extraClrScheme>
      <a:clrScheme name="HUoverhead[1] 3">
        <a:dk1>
          <a:srgbClr val="FFFFFF"/>
        </a:dk1>
        <a:lt1>
          <a:srgbClr val="FFFFFF"/>
        </a:lt1>
        <a:dk2>
          <a:srgbClr val="000000"/>
        </a:dk2>
        <a:lt2>
          <a:srgbClr val="000000"/>
        </a:lt2>
        <a:accent1>
          <a:srgbClr val="FF1E00"/>
        </a:accent1>
        <a:accent2>
          <a:srgbClr val="6D6FC7"/>
        </a:accent2>
        <a:accent3>
          <a:srgbClr val="FFFFFF"/>
        </a:accent3>
        <a:accent4>
          <a:srgbClr val="DADADA"/>
        </a:accent4>
        <a:accent5>
          <a:srgbClr val="FFABAA"/>
        </a:accent5>
        <a:accent6>
          <a:srgbClr val="6264B4"/>
        </a:accent6>
        <a:hlink>
          <a:srgbClr val="FD8300"/>
        </a:hlink>
        <a:folHlink>
          <a:srgbClr val="78BB17"/>
        </a:folHlink>
      </a:clrScheme>
      <a:clrMap bg1="lt1" tx1="dk1" bg2="lt2" tx2="dk2" accent1="accent1" accent2="accent2" accent3="accent3" accent4="accent4" accent5="accent5" accent6="accent6" hlink="hlink" folHlink="folHlink"/>
    </a:extraClrScheme>
    <a:extraClrScheme>
      <a:clrScheme name="HUoverhead[1] 4">
        <a:dk1>
          <a:srgbClr val="000000"/>
        </a:dk1>
        <a:lt1>
          <a:srgbClr val="FFFFFF"/>
        </a:lt1>
        <a:dk2>
          <a:srgbClr val="000000"/>
        </a:dk2>
        <a:lt2>
          <a:srgbClr val="005A6F"/>
        </a:lt2>
        <a:accent1>
          <a:srgbClr val="FF1E00"/>
        </a:accent1>
        <a:accent2>
          <a:srgbClr val="005A6F"/>
        </a:accent2>
        <a:accent3>
          <a:srgbClr val="FFFFFF"/>
        </a:accent3>
        <a:accent4>
          <a:srgbClr val="000000"/>
        </a:accent4>
        <a:accent5>
          <a:srgbClr val="FFABAA"/>
        </a:accent5>
        <a:accent6>
          <a:srgbClr val="005164"/>
        </a:accent6>
        <a:hlink>
          <a:srgbClr val="FF1E00"/>
        </a:hlink>
        <a:folHlink>
          <a:srgbClr val="005A6F"/>
        </a:folHlink>
      </a:clrScheme>
      <a:clrMap bg1="lt1" tx1="dk1" bg2="lt2" tx2="dk2" accent1="accent1" accent2="accent2" accent3="accent3" accent4="accent4" accent5="accent5" accent6="accent6" hlink="hlink" folHlink="folHlink"/>
    </a:extraClrScheme>
    <a:extraClrScheme>
      <a:clrScheme name="HUoverhead[1] 5">
        <a:dk1>
          <a:srgbClr val="000000"/>
        </a:dk1>
        <a:lt1>
          <a:srgbClr val="00ADCD"/>
        </a:lt1>
        <a:dk2>
          <a:srgbClr val="000000"/>
        </a:dk2>
        <a:lt2>
          <a:srgbClr val="005A6F"/>
        </a:lt2>
        <a:accent1>
          <a:srgbClr val="92DDFD"/>
        </a:accent1>
        <a:accent2>
          <a:srgbClr val="FF007E"/>
        </a:accent2>
        <a:accent3>
          <a:srgbClr val="AAD3E3"/>
        </a:accent3>
        <a:accent4>
          <a:srgbClr val="000000"/>
        </a:accent4>
        <a:accent5>
          <a:srgbClr val="C7EBFE"/>
        </a:accent5>
        <a:accent6>
          <a:srgbClr val="E70072"/>
        </a:accent6>
        <a:hlink>
          <a:srgbClr val="FFBD00"/>
        </a:hlink>
        <a:folHlink>
          <a:srgbClr val="005A6F"/>
        </a:folHlink>
      </a:clrScheme>
      <a:clrMap bg1="lt1" tx1="dk1" bg2="lt2" tx2="dk2" accent1="accent1" accent2="accent2" accent3="accent3" accent4="accent4" accent5="accent5" accent6="accent6" hlink="hlink" folHlink="folHlink"/>
    </a:extraClrScheme>
    <a:extraClrScheme>
      <a:clrScheme name="HUoverhead[1] 6">
        <a:dk1>
          <a:srgbClr val="000000"/>
        </a:dk1>
        <a:lt1>
          <a:srgbClr val="00ADCD"/>
        </a:lt1>
        <a:dk2>
          <a:srgbClr val="000000"/>
        </a:dk2>
        <a:lt2>
          <a:srgbClr val="005A6F"/>
        </a:lt2>
        <a:accent1>
          <a:srgbClr val="AAD5DB"/>
        </a:accent1>
        <a:accent2>
          <a:srgbClr val="FF1E00"/>
        </a:accent2>
        <a:accent3>
          <a:srgbClr val="AAD3E3"/>
        </a:accent3>
        <a:accent4>
          <a:srgbClr val="000000"/>
        </a:accent4>
        <a:accent5>
          <a:srgbClr val="D2E7EA"/>
        </a:accent5>
        <a:accent6>
          <a:srgbClr val="E71A00"/>
        </a:accent6>
        <a:hlink>
          <a:srgbClr val="380060"/>
        </a:hlink>
        <a:folHlink>
          <a:srgbClr val="FFFFFF"/>
        </a:folHlink>
      </a:clrScheme>
      <a:clrMap bg1="lt1" tx1="dk1" bg2="lt2" tx2="dk2" accent1="accent1" accent2="accent2" accent3="accent3" accent4="accent4" accent5="accent5" accent6="accent6" hlink="hlink" folHlink="folHlink"/>
    </a:extraClrScheme>
    <a:extraClrScheme>
      <a:clrScheme name="HUoverhead[1] 7">
        <a:dk1>
          <a:srgbClr val="000000"/>
        </a:dk1>
        <a:lt1>
          <a:srgbClr val="00ADCD"/>
        </a:lt1>
        <a:dk2>
          <a:srgbClr val="000000"/>
        </a:dk2>
        <a:lt2>
          <a:srgbClr val="005A6F"/>
        </a:lt2>
        <a:accent1>
          <a:srgbClr val="AAFFFD"/>
        </a:accent1>
        <a:accent2>
          <a:srgbClr val="ED0010"/>
        </a:accent2>
        <a:accent3>
          <a:srgbClr val="AAD3E3"/>
        </a:accent3>
        <a:accent4>
          <a:srgbClr val="000000"/>
        </a:accent4>
        <a:accent5>
          <a:srgbClr val="D2FFFE"/>
        </a:accent5>
        <a:accent6>
          <a:srgbClr val="D7000D"/>
        </a:accent6>
        <a:hlink>
          <a:srgbClr val="380060"/>
        </a:hlink>
        <a:folHlink>
          <a:srgbClr val="FFFFFF"/>
        </a:folHlink>
      </a:clrScheme>
      <a:clrMap bg1="lt1" tx1="dk1" bg2="lt2" tx2="dk2" accent1="accent1" accent2="accent2" accent3="accent3" accent4="accent4" accent5="accent5" accent6="accent6" hlink="hlink" folHlink="folHlink"/>
    </a:extraClrScheme>
    <a:extraClrScheme>
      <a:clrScheme name="HUoverhead[1] 8">
        <a:dk1>
          <a:srgbClr val="000000"/>
        </a:dk1>
        <a:lt1>
          <a:srgbClr val="00A0D2"/>
        </a:lt1>
        <a:dk2>
          <a:srgbClr val="000000"/>
        </a:dk2>
        <a:lt2>
          <a:srgbClr val="005A6F"/>
        </a:lt2>
        <a:accent1>
          <a:srgbClr val="AAFFFD"/>
        </a:accent1>
        <a:accent2>
          <a:srgbClr val="ED0010"/>
        </a:accent2>
        <a:accent3>
          <a:srgbClr val="AACDE5"/>
        </a:accent3>
        <a:accent4>
          <a:srgbClr val="000000"/>
        </a:accent4>
        <a:accent5>
          <a:srgbClr val="D2FFFE"/>
        </a:accent5>
        <a:accent6>
          <a:srgbClr val="D7000D"/>
        </a:accent6>
        <a:hlink>
          <a:srgbClr val="38006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HUoverhead[1]</Template>
  <TotalTime>0</TotalTime>
  <Words>555</Words>
  <Application>Microsoft Office PowerPoint</Application>
  <PresentationFormat>Breedbeeld</PresentationFormat>
  <Paragraphs>210</Paragraphs>
  <Slides>11</Slides>
  <Notes>5</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11</vt:i4>
      </vt:variant>
    </vt:vector>
  </HeadingPairs>
  <TitlesOfParts>
    <vt:vector size="20" baseType="lpstr">
      <vt:lpstr>Arial</vt:lpstr>
      <vt:lpstr>Arial Narrow</vt:lpstr>
      <vt:lpstr>Calibri</vt:lpstr>
      <vt:lpstr>Cambria</vt:lpstr>
      <vt:lpstr>Symbol</vt:lpstr>
      <vt:lpstr>Times New Roman</vt:lpstr>
      <vt:lpstr>Verdana</vt:lpstr>
      <vt:lpstr>Zapf Dingbats</vt:lpstr>
      <vt:lpstr>HUoverhead[1]</vt:lpstr>
      <vt:lpstr>Het toetsen van onderzoekend vermogen in het afstudeerprogramma</vt:lpstr>
      <vt:lpstr>Drie tips voor examencommissies</vt:lpstr>
      <vt:lpstr>1. Focus niet op onderzoek maar maak een integrale analyse van het afstudeerprogramma</vt:lpstr>
      <vt:lpstr>Beroepsproduct in het hbo</vt:lpstr>
      <vt:lpstr>1. Focus niet op onderzoek maar maak een integrale analyse van het afstudeerprogramma</vt:lpstr>
      <vt:lpstr>2. Vraag om een visie op onderzoekend vermogen</vt:lpstr>
      <vt:lpstr>Onderzoekend vermogen draagt bij aan het beroepsproduct</vt:lpstr>
      <vt:lpstr>Onderzoekend vermogen ondersteunt beroepsproduct</vt:lpstr>
      <vt:lpstr>3. Beoordeel het hbo-niveau van eindkwalificaties en beoordelingsmodellen</vt:lpstr>
      <vt:lpstr>3. Hbo-niveau van onderzoekend vermogen verschilt per opleiding</vt:lpstr>
      <vt:lpstr>Dank voor uw aandacht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2014-04-30T14:39:19Z</dcterms:created>
  <dcterms:modified xsi:type="dcterms:W3CDTF">2016-06-01T11:53:57Z</dcterms:modified>
</cp:coreProperties>
</file>