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75" r:id="rId4"/>
    <p:sldId id="263" r:id="rId5"/>
    <p:sldId id="280" r:id="rId6"/>
    <p:sldId id="281" r:id="rId7"/>
    <p:sldId id="267" r:id="rId8"/>
    <p:sldId id="276" r:id="rId9"/>
    <p:sldId id="279" r:id="rId10"/>
    <p:sldId id="274" r:id="rId11"/>
    <p:sldId id="288" r:id="rId12"/>
    <p:sldId id="282" r:id="rId13"/>
    <p:sldId id="283" r:id="rId14"/>
    <p:sldId id="284" r:id="rId15"/>
    <p:sldId id="285" r:id="rId16"/>
    <p:sldId id="286" r:id="rId17"/>
    <p:sldId id="287" r:id="rId18"/>
    <p:sldId id="289" r:id="rId19"/>
    <p:sldId id="273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0707"/>
    <a:srgbClr val="6B1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214-7A2B-4D5A-9B60-0D8CBBA91905}" type="datetimeFigureOut">
              <a:rPr lang="nl-NL" smtClean="0"/>
              <a:pPr/>
              <a:t>1-6-2016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412F-B110-42E3-A59B-69C2CA2F94E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214-7A2B-4D5A-9B60-0D8CBBA91905}" type="datetimeFigureOut">
              <a:rPr lang="nl-NL" smtClean="0"/>
              <a:pPr/>
              <a:t>1-6-2016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412F-B110-42E3-A59B-69C2CA2F94E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214-7A2B-4D5A-9B60-0D8CBBA91905}" type="datetimeFigureOut">
              <a:rPr lang="nl-NL" smtClean="0"/>
              <a:pPr/>
              <a:t>1-6-2016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412F-B110-42E3-A59B-69C2CA2F94E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214-7A2B-4D5A-9B60-0D8CBBA91905}" type="datetimeFigureOut">
              <a:rPr lang="nl-NL" smtClean="0"/>
              <a:pPr/>
              <a:t>1-6-2016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412F-B110-42E3-A59B-69C2CA2F94E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214-7A2B-4D5A-9B60-0D8CBBA91905}" type="datetimeFigureOut">
              <a:rPr lang="nl-NL" smtClean="0"/>
              <a:pPr/>
              <a:t>1-6-2016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412F-B110-42E3-A59B-69C2CA2F94E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214-7A2B-4D5A-9B60-0D8CBBA91905}" type="datetimeFigureOut">
              <a:rPr lang="nl-NL" smtClean="0"/>
              <a:pPr/>
              <a:t>1-6-2016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412F-B110-42E3-A59B-69C2CA2F94E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214-7A2B-4D5A-9B60-0D8CBBA91905}" type="datetimeFigureOut">
              <a:rPr lang="nl-NL" smtClean="0"/>
              <a:pPr/>
              <a:t>1-6-2016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412F-B110-42E3-A59B-69C2CA2F94E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214-7A2B-4D5A-9B60-0D8CBBA91905}" type="datetimeFigureOut">
              <a:rPr lang="nl-NL" smtClean="0"/>
              <a:pPr/>
              <a:t>1-6-2016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412F-B110-42E3-A59B-69C2CA2F94E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214-7A2B-4D5A-9B60-0D8CBBA91905}" type="datetimeFigureOut">
              <a:rPr lang="nl-NL" smtClean="0"/>
              <a:pPr/>
              <a:t>1-6-2016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412F-B110-42E3-A59B-69C2CA2F94E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214-7A2B-4D5A-9B60-0D8CBBA91905}" type="datetimeFigureOut">
              <a:rPr lang="nl-NL" smtClean="0"/>
              <a:pPr/>
              <a:t>1-6-2016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412F-B110-42E3-A59B-69C2CA2F94E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214-7A2B-4D5A-9B60-0D8CBBA91905}" type="datetimeFigureOut">
              <a:rPr lang="nl-NL" smtClean="0"/>
              <a:pPr/>
              <a:t>1-6-2016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412F-B110-42E3-A59B-69C2CA2F94E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1A7214-7A2B-4D5A-9B60-0D8CBBA91905}" type="datetimeFigureOut">
              <a:rPr lang="nl-NL" smtClean="0"/>
              <a:pPr/>
              <a:t>1-6-2016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81412F-B110-42E3-A59B-69C2CA2F94E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115616" y="1556792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i="1" dirty="0"/>
              <a:t>Netwerkvorming examencommissies: overbodige luxe?</a:t>
            </a:r>
            <a:r>
              <a:rPr lang="nl-NL" sz="4000" dirty="0"/>
              <a:t> </a:t>
            </a:r>
            <a:endParaRPr lang="nl-NL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1115616" y="4797152"/>
            <a:ext cx="6745528" cy="1286478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717032"/>
            <a:ext cx="2057574" cy="164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07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7772400" cy="3456384"/>
          </a:xfrm>
        </p:spPr>
        <p:txBody>
          <a:bodyPr>
            <a:noAutofit/>
          </a:bodyPr>
          <a:lstStyle/>
          <a:p>
            <a:pPr algn="ctr"/>
            <a:r>
              <a:rPr lang="nl-NL" sz="3200" dirty="0">
                <a:solidFill>
                  <a:schemeClr val="tx1"/>
                </a:solidFill>
              </a:rPr>
              <a:t>Ruim 1/3</a:t>
            </a:r>
            <a:r>
              <a:rPr lang="nl-NL" sz="3200" baseline="30000" dirty="0">
                <a:solidFill>
                  <a:schemeClr val="tx1"/>
                </a:solidFill>
              </a:rPr>
              <a:t>e</a:t>
            </a:r>
            <a:r>
              <a:rPr lang="nl-NL" sz="3200" dirty="0">
                <a:solidFill>
                  <a:schemeClr val="tx1"/>
                </a:solidFill>
              </a:rPr>
              <a:t> van de examencommissies geeft aan </a:t>
            </a:r>
            <a:r>
              <a:rPr lang="nl-NL" sz="3200" b="1" dirty="0">
                <a:solidFill>
                  <a:schemeClr val="tx1"/>
                </a:solidFill>
              </a:rPr>
              <a:t>on</a:t>
            </a:r>
            <a:r>
              <a:rPr lang="nl-NL" sz="3200" dirty="0">
                <a:solidFill>
                  <a:schemeClr val="tx1"/>
                </a:solidFill>
              </a:rPr>
              <a:t>voldoende tijd te krijgen.</a:t>
            </a:r>
          </a:p>
          <a:p>
            <a:pPr algn="ctr"/>
            <a:endParaRPr lang="nl-NL" sz="3200" dirty="0">
              <a:solidFill>
                <a:schemeClr val="tx1"/>
              </a:solidFill>
            </a:endParaRP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Rood: ja klopt, schandalig eigenlijk</a:t>
            </a: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Geel: geen idee</a:t>
            </a: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Groen: nee joh, is meer dan 50%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797152"/>
            <a:ext cx="17281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48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7772400" cy="3456384"/>
          </a:xfrm>
        </p:spPr>
        <p:txBody>
          <a:bodyPr>
            <a:noAutofit/>
          </a:bodyPr>
          <a:lstStyle/>
          <a:p>
            <a:pPr algn="ctr"/>
            <a:r>
              <a:rPr lang="nl-NL" sz="3200" dirty="0">
                <a:solidFill>
                  <a:schemeClr val="tx1"/>
                </a:solidFill>
              </a:rPr>
              <a:t>De examinatoren ontvangen richtlijnen voor de constructie van tentamens.</a:t>
            </a:r>
          </a:p>
          <a:p>
            <a:pPr algn="ctr"/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Rood: 48%, mager hoor</a:t>
            </a:r>
            <a:endParaRPr lang="nl-NL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Geel: 68%, maar kan beter</a:t>
            </a: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Groen: 88%, </a:t>
            </a:r>
            <a:r>
              <a:rPr lang="nl-NL" sz="3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noblesse </a:t>
            </a:r>
            <a:r>
              <a:rPr lang="nl-NL" sz="32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oblige</a:t>
            </a:r>
            <a:endParaRPr lang="nl-NL" sz="3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48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7772400" cy="3456384"/>
          </a:xfrm>
        </p:spPr>
        <p:txBody>
          <a:bodyPr>
            <a:noAutofit/>
          </a:bodyPr>
          <a:lstStyle/>
          <a:p>
            <a:pPr algn="ctr"/>
            <a:r>
              <a:rPr lang="nl-NL" sz="3200" dirty="0">
                <a:solidFill>
                  <a:schemeClr val="tx1"/>
                </a:solidFill>
              </a:rPr>
              <a:t>De examencommissie onderzoekt periodiek de kwaliteit eindwerken (of laat dit onderzoeken).</a:t>
            </a:r>
          </a:p>
          <a:p>
            <a:pPr algn="ctr"/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Rood: 88%, gelukkig</a:t>
            </a:r>
            <a:endParaRPr lang="nl-NL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Geel: 58%, niet slecht</a:t>
            </a: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Groen: 38%, zorgwekkend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843732"/>
            <a:ext cx="2448272" cy="158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48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7772400" cy="3456384"/>
          </a:xfrm>
        </p:spPr>
        <p:txBody>
          <a:bodyPr>
            <a:noAutofit/>
          </a:bodyPr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De examencommissie is […] nagegaan (of heeft laten nagaan) of examinatoren handelen conform de richtlijnen en regelingen over fraude.</a:t>
            </a:r>
          </a:p>
          <a:p>
            <a:pPr algn="ctr"/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Rood: 40% helaas</a:t>
            </a:r>
            <a:endParaRPr lang="nl-NL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Geel: 60%, best wel goed</a:t>
            </a: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Groen: 80%, en terecht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48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7772400" cy="3456384"/>
          </a:xfrm>
        </p:spPr>
        <p:txBody>
          <a:bodyPr>
            <a:noAutofit/>
          </a:bodyPr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De COBEX gaat veel te veel mee in zielige verhalen van studenten over hun ‘bijzondere’ omstandigheden.</a:t>
            </a:r>
          </a:p>
          <a:p>
            <a:pPr algn="ctr"/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Rood: oneens, en dat hoort zo</a:t>
            </a: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Geel: ach, tja,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mmm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nou…</a:t>
            </a: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Groen: mee eens, ik ben het helemaal zat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797152"/>
            <a:ext cx="2160240" cy="162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48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7772400" cy="3456384"/>
          </a:xfrm>
        </p:spPr>
        <p:txBody>
          <a:bodyPr>
            <a:noAutofit/>
          </a:bodyPr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Het BSA mag </a:t>
            </a:r>
            <a:r>
              <a:rPr lang="nl-NL" sz="2800" b="1" dirty="0">
                <a:solidFill>
                  <a:schemeClr val="tx1"/>
                </a:solidFill>
              </a:rPr>
              <a:t>twee </a:t>
            </a:r>
            <a:r>
              <a:rPr lang="nl-NL" sz="2800" dirty="0">
                <a:solidFill>
                  <a:schemeClr val="tx1"/>
                </a:solidFill>
              </a:rPr>
              <a:t>keer worden verleend, mits er bijzondere omstandigheden zijn.</a:t>
            </a:r>
          </a:p>
          <a:p>
            <a:pPr algn="ctr"/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Rood: nee joh, dat was vroeger</a:t>
            </a: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Geel: geen idee</a:t>
            </a: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Groen: ja, sinds kort, hadden ze veel eerder moeten doen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48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7772400" cy="3456384"/>
          </a:xfrm>
        </p:spPr>
        <p:txBody>
          <a:bodyPr>
            <a:noAutofit/>
          </a:bodyPr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Het externe lid mag in 2016/17 niet meer in dienst zijn van de eigen hogeschool.</a:t>
            </a:r>
          </a:p>
          <a:p>
            <a:pPr algn="ctr"/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Rood: staat nergens, maar wel een goed idee</a:t>
            </a: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Geel: dat maken we zelf wel uit</a:t>
            </a: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Groen: ja, hè hè, hadden ze veel eerder moeten besluiten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911471"/>
            <a:ext cx="2827040" cy="108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48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7772400" cy="3456384"/>
          </a:xfrm>
        </p:spPr>
        <p:txBody>
          <a:bodyPr>
            <a:noAutofit/>
          </a:bodyPr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Ook examencommissies kunnen in hoger beroep gaan bij CBHO in Den Haag.</a:t>
            </a:r>
          </a:p>
          <a:p>
            <a:pPr algn="ctr"/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Rood: nee, echt niet, en terecht</a:t>
            </a: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Geel: nee, maar zou wel moeten kunnen</a:t>
            </a: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Groen: ja, dat kan sinds 2014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48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7920880" cy="3456384"/>
          </a:xfrm>
        </p:spPr>
        <p:txBody>
          <a:bodyPr>
            <a:noAutofit/>
          </a:bodyPr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Netwerkvorming is goed, maar kan prima zonder sturing van de VH of van de NVE. </a:t>
            </a:r>
          </a:p>
          <a:p>
            <a:pPr algn="ctr"/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Rood: oneens, er is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nù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sturing nodig</a:t>
            </a: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Geel: nou, voorlopig gaat het prima zo, via studiedagen en scholing</a:t>
            </a:r>
          </a:p>
          <a:p>
            <a:pPr marL="891540" lvl="1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Groen: mee eens, sturing schaadt de onafhankelijkheid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797152"/>
            <a:ext cx="1567061" cy="156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48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124744"/>
            <a:ext cx="400050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14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7772400" cy="3168352"/>
          </a:xfrm>
        </p:spPr>
        <p:txBody>
          <a:bodyPr>
            <a:noAutofit/>
          </a:bodyPr>
          <a:lstStyle/>
          <a:p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Rondje voorstellen</a:t>
            </a:r>
          </a:p>
          <a:p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Frank Hubert &amp; Anne Klaas Schilder</a:t>
            </a:r>
          </a:p>
          <a:p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W: </a:t>
            </a:r>
            <a:r>
              <a:rPr lang="nl-NL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www.nvexamens.nl</a:t>
            </a: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E:  secretariaat@</a:t>
            </a:r>
            <a:r>
              <a:rPr lang="nl-NL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nvexamens.nl</a:t>
            </a: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764704"/>
            <a:ext cx="3124572" cy="211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91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536" y="620688"/>
            <a:ext cx="8136904" cy="3384376"/>
          </a:xfrm>
        </p:spPr>
        <p:txBody>
          <a:bodyPr>
            <a:noAutofit/>
          </a:bodyPr>
          <a:lstStyle/>
          <a:p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Nederlandse Vereniging voor Examens</a:t>
            </a:r>
          </a:p>
          <a:p>
            <a:endParaRPr lang="nl-N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NVE heeft tot doel de bevordering van de kwaliteit van het examineren in Nederland. Zij doet dit onder meer door:</a:t>
            </a:r>
          </a:p>
          <a:p>
            <a:endParaRPr lang="nl-N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Het </a:t>
            </a:r>
            <a:r>
              <a:rPr lang="nl-NL" sz="2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bevorderen van kennis en inzicht </a:t>
            </a: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de aard, doelstellingen, techniek en praktijk van het examineren,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Het </a:t>
            </a:r>
            <a:r>
              <a:rPr lang="nl-NL" sz="2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verhogen van de bekwaamheid en deskundigheid </a:t>
            </a: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van allen die betrokken zijn bij de praktijk van het examineren,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</a:t>
            </a:r>
            <a:r>
              <a:rPr lang="nl-NL" sz="2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ontwikkeling van normen en gedragscodes </a:t>
            </a: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voor het examineren, 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Het </a:t>
            </a:r>
            <a:r>
              <a:rPr lang="nl-NL" sz="2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creëren van platforms</a:t>
            </a:r>
            <a:r>
              <a:rPr lang="nl-N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 andere vormen van overleg voor allen die in de examenpraktijk werkzaam zijn.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866937"/>
            <a:ext cx="2664296" cy="166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07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7772400" cy="564084"/>
          </a:xfrm>
        </p:spPr>
        <p:txBody>
          <a:bodyPr>
            <a:noAutofit/>
          </a:bodyPr>
          <a:lstStyle/>
          <a:p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Wat kan netwerkvorming voor en door leden examencommissies dan opleveren?</a:t>
            </a:r>
          </a:p>
          <a:p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Nou, volgens de </a:t>
            </a:r>
          </a:p>
          <a:p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Inspectie moeten VH</a:t>
            </a:r>
          </a:p>
          <a:p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VSNU….</a:t>
            </a:r>
          </a:p>
          <a:p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806487"/>
            <a:ext cx="2298551" cy="324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7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7772400" cy="564084"/>
          </a:xfrm>
        </p:spPr>
        <p:txBody>
          <a:bodyPr>
            <a:noAutofit/>
          </a:bodyPr>
          <a:lstStyle/>
          <a:p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…“een landelijk netwerk van examencommissies […] faciliteren om onderling ervaringen </a:t>
            </a:r>
          </a:p>
          <a:p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uit te wisselen.” </a:t>
            </a:r>
          </a:p>
          <a:p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(p. 54 </a:t>
            </a:r>
            <a:r>
              <a:rPr lang="nl-NL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Verdere Versterking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806487"/>
            <a:ext cx="2298551" cy="324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9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568" y="692696"/>
            <a:ext cx="7920880" cy="4032448"/>
          </a:xfrm>
        </p:spPr>
        <p:txBody>
          <a:bodyPr>
            <a:noAutofit/>
          </a:bodyPr>
          <a:lstStyle/>
          <a:p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Lang leve de stelling, zoals:</a:t>
            </a:r>
          </a:p>
          <a:p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nl-NL" sz="3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enige echte reden dat ik vandaag meedoe, is dat het gratis is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nl-NL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Groen: klopt, het leven is al duur genoeg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Geel: nee hoor, daar sta ik boven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Rood: </a:t>
            </a:r>
            <a:r>
              <a:rPr lang="nl-NL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huh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is het gratis?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1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568" y="836712"/>
            <a:ext cx="7772400" cy="3744416"/>
          </a:xfrm>
        </p:spPr>
        <p:txBody>
          <a:bodyPr>
            <a:noAutofit/>
          </a:bodyPr>
          <a:lstStyle/>
          <a:p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nl-NL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de WHW stelt onrealistisch hoge eisen aan (leden) examencommissies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Rood: inderdaad, absurd eigenlijk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Geel: dat valt wel mee hoor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Groen: man, de eisen zouden nog hoger moeten zijn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293096"/>
            <a:ext cx="3204389" cy="21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2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568" y="836712"/>
            <a:ext cx="7772400" cy="3744416"/>
          </a:xfrm>
        </p:spPr>
        <p:txBody>
          <a:bodyPr>
            <a:noAutofit/>
          </a:bodyPr>
          <a:lstStyle/>
          <a:p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Of; </a:t>
            </a:r>
            <a:r>
              <a:rPr lang="nl-NL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WHW gaat uit van ‘onafhankelijk functioneren’. Dit conflicteert met je andere taken voor de organisatie</a:t>
            </a: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Rood: inderdaad, best lastig soms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Geel: dat valt wel mee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Groen: ik herken het wel bij anderen, maar niet bij mezelf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17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568" y="836712"/>
            <a:ext cx="7772400" cy="3744416"/>
          </a:xfrm>
        </p:spPr>
        <p:txBody>
          <a:bodyPr>
            <a:noAutofit/>
          </a:bodyPr>
          <a:lstStyle/>
          <a:p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Hoe nu verder:</a:t>
            </a:r>
          </a:p>
          <a:p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Telkens een stelling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groepjes van 4 á 5 personen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Stelling kort bespreken, keuze maken, dan centraal bespreken</a:t>
            </a:r>
          </a:p>
          <a:p>
            <a:pPr marL="457200" indent="-457200" algn="ctr"/>
            <a:endParaRPr lang="nl-NL" sz="3200" i="1" dirty="0">
              <a:solidFill>
                <a:srgbClr val="FF0000"/>
              </a:solidFill>
            </a:endParaRPr>
          </a:p>
          <a:p>
            <a:pPr marL="457200" indent="-457200" algn="ctr"/>
            <a:r>
              <a:rPr lang="nl-NL" sz="3200" i="1" dirty="0">
                <a:solidFill>
                  <a:srgbClr val="FF0000"/>
                </a:solidFill>
              </a:rPr>
              <a:t>En ken uw VV-rapport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6"/>
          <a:stretch/>
        </p:blipFill>
        <p:spPr>
          <a:xfrm>
            <a:off x="611560" y="5757525"/>
            <a:ext cx="2817440" cy="5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84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807</TotalTime>
  <Words>671</Words>
  <Application>Microsoft Office PowerPoint</Application>
  <PresentationFormat>Diavoorstelling (4:3)</PresentationFormat>
  <Paragraphs>95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Verdana</vt:lpstr>
      <vt:lpstr>Wingdings</vt:lpstr>
      <vt:lpstr>Wingdings 2</vt:lpstr>
      <vt:lpstr>Aspect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University of Twente - ICTS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Bosch-Padberg</dc:creator>
  <cp:lastModifiedBy>W. van Veen</cp:lastModifiedBy>
  <cp:revision>117</cp:revision>
  <cp:lastPrinted>2014-12-10T12:36:58Z</cp:lastPrinted>
  <dcterms:created xsi:type="dcterms:W3CDTF">2012-11-01T09:13:15Z</dcterms:created>
  <dcterms:modified xsi:type="dcterms:W3CDTF">2016-06-01T08:05:35Z</dcterms:modified>
</cp:coreProperties>
</file>