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58" r:id="rId3"/>
    <p:sldId id="274" r:id="rId4"/>
    <p:sldId id="275" r:id="rId5"/>
    <p:sldId id="268" r:id="rId6"/>
    <p:sldId id="285" r:id="rId7"/>
    <p:sldId id="286" r:id="rId8"/>
    <p:sldId id="279" r:id="rId9"/>
    <p:sldId id="284" r:id="rId10"/>
    <p:sldId id="280" r:id="rId11"/>
    <p:sldId id="281" r:id="rId12"/>
    <p:sldId id="283" r:id="rId13"/>
    <p:sldId id="282" r:id="rId14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817" autoAdjust="0"/>
  </p:normalViewPr>
  <p:slideViewPr>
    <p:cSldViewPr snapToGrid="0">
      <p:cViewPr varScale="1">
        <p:scale>
          <a:sx n="96" d="100"/>
          <a:sy n="96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0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805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805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11B78943-F71A-416E-840A-5662AA452BCE}" type="datetimeFigureOut">
              <a:rPr lang="nl-NL" smtClean="0"/>
              <a:t>1-6-2016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8054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8" y="9428584"/>
            <a:ext cx="2889938" cy="498054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1B313E42-C908-4973-89FB-3C076DAF1D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461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805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8055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50203E3B-3565-4D44-AC33-79370491487E}" type="datetimeFigureOut">
              <a:rPr lang="nl-NL" smtClean="0"/>
              <a:t>1-6-2016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8054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8" y="9428584"/>
            <a:ext cx="2889938" cy="498054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BDD2CC75-A51A-42AB-B124-C4BC0F040F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6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CC75-A51A-42AB-B124-C4BC0F040F4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152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CC75-A51A-42AB-B124-C4BC0F040F4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243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CC75-A51A-42AB-B124-C4BC0F040F4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544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CC75-A51A-42AB-B124-C4BC0F040F4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97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CC75-A51A-42AB-B124-C4BC0F040F4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41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CC75-A51A-42AB-B124-C4BC0F040F4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50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CC75-A51A-42AB-B124-C4BC0F040F4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152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CC75-A51A-42AB-B124-C4BC0F040F4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766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CC75-A51A-42AB-B124-C4BC0F040F4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42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CC75-A51A-42AB-B124-C4BC0F040F4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623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CC75-A51A-42AB-B124-C4BC0F040F4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82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CC75-A51A-42AB-B124-C4BC0F040F4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59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rgbClr val="FFFF0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B445-401A-423A-9F7D-2DEEED827CFC}" type="datetimeFigureOut">
              <a:rPr lang="nl-NL" smtClean="0"/>
              <a:t>1-6-2016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92A8-37F0-47DD-8783-55E93CF15A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76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60350"/>
            <a:ext cx="8534400" cy="10566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09859"/>
            <a:ext cx="8534400" cy="4567103"/>
          </a:xfrm>
          <a:prstGeom prst="rect">
            <a:avLst/>
          </a:prstGeom>
        </p:spPr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B445-401A-423A-9F7D-2DEEED827CFC}" type="datetimeFigureOut">
              <a:rPr lang="nl-NL" smtClean="0"/>
              <a:t>1-6-2016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340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164763" y="6356350"/>
            <a:ext cx="1758345" cy="365125"/>
          </a:xfrm>
        </p:spPr>
        <p:txBody>
          <a:bodyPr/>
          <a:lstStyle/>
          <a:p>
            <a:fld id="{E02F92A8-37F0-47DD-8783-55E93CF15A1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10164763" y="2009104"/>
            <a:ext cx="1758345" cy="4167858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rgbClr val="FFFF00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80210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640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00"/>
                </a:solidFill>
              </a:defRPr>
            </a:lvl1pPr>
          </a:lstStyle>
          <a:p>
            <a:fld id="{4EAEB445-401A-423A-9F7D-2DEEED827CFC}" type="datetimeFigureOut">
              <a:rPr lang="nl-NL" smtClean="0"/>
              <a:pPr/>
              <a:t>1-6-2016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</a:defRPr>
            </a:lvl1pPr>
          </a:lstStyle>
          <a:p>
            <a:fld id="{E02F92A8-37F0-47DD-8783-55E93CF15A16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 descr="geelpaar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164960" y="276716"/>
            <a:ext cx="1768392" cy="1616478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 userDrawn="1"/>
        </p:nvSpPr>
        <p:spPr>
          <a:xfrm>
            <a:off x="838200" y="260350"/>
            <a:ext cx="8534400" cy="10566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1"/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900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11200" indent="-439738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−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68400" indent="-4572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▪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xamens.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andicap-studie.nl/downloads/HS_Toetsen2013_def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52432"/>
            <a:ext cx="8534400" cy="1056672"/>
          </a:xfrm>
        </p:spPr>
        <p:txBody>
          <a:bodyPr/>
          <a:lstStyle/>
          <a:p>
            <a:r>
              <a:rPr lang="nl-NL" sz="4400" b="1" dirty="0"/>
              <a:t>Een voldoende halen, 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of </a:t>
            </a:r>
            <a:r>
              <a:rPr lang="nl-NL" sz="4400" b="1" dirty="0"/>
              <a:t>laten zien wat je kan?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178632"/>
            <a:ext cx="8534400" cy="2998330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b="1" dirty="0" smtClean="0"/>
              <a:t>Welkom!</a:t>
            </a:r>
          </a:p>
          <a:p>
            <a:pPr marL="0" indent="0" algn="ctr">
              <a:buNone/>
            </a:pPr>
            <a:endParaRPr lang="nl-NL" sz="4800" b="1" dirty="0"/>
          </a:p>
          <a:p>
            <a:pPr marL="0" indent="0" algn="ctr">
              <a:buNone/>
            </a:pPr>
            <a:r>
              <a:rPr lang="nl-NL" b="1" dirty="0" smtClean="0"/>
              <a:t>studiemiddag voor </a:t>
            </a:r>
            <a:r>
              <a:rPr lang="nl-NL" b="1" dirty="0"/>
              <a:t>leden van </a:t>
            </a:r>
            <a:r>
              <a:rPr lang="nl-NL" b="1" dirty="0" smtClean="0"/>
              <a:t>examencommissies</a:t>
            </a:r>
          </a:p>
          <a:p>
            <a:pPr marL="0" indent="0" algn="ctr">
              <a:buNone/>
            </a:pPr>
            <a:r>
              <a:rPr lang="nl-NL" sz="2000" b="1" dirty="0" smtClean="0"/>
              <a:t>VH, 26 mei 2016</a:t>
            </a:r>
            <a:endParaRPr lang="nl-NL" sz="20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62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(10’, in 2-tallen)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398" y="1944709"/>
            <a:ext cx="9040971" cy="423225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Lees de uitgereikte casuïstiek </a:t>
            </a:r>
            <a:r>
              <a:rPr lang="nl-NL" dirty="0"/>
              <a:t>en kom in overleg met uw buurman/-vrouw tot een besluit. 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Beargumenteer uw besluit op basis van de </a:t>
            </a:r>
            <a:r>
              <a:rPr lang="nl-NL" u="sng" dirty="0" smtClean="0"/>
              <a:t>hiervoor genoemde criteria</a:t>
            </a:r>
            <a:r>
              <a:rPr lang="nl-NL" dirty="0" smtClean="0"/>
              <a:t>.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NB</a:t>
            </a:r>
            <a:r>
              <a:rPr lang="nl-NL" dirty="0"/>
              <a:t>: 		Vanzelfsprekend ontbreekt in de casus vaak </a:t>
            </a:r>
            <a:r>
              <a:rPr lang="nl-NL" dirty="0" smtClean="0"/>
              <a:t>		veel </a:t>
            </a:r>
            <a:r>
              <a:rPr lang="nl-NL" dirty="0"/>
              <a:t>relevante, </a:t>
            </a:r>
            <a:r>
              <a:rPr lang="nl-NL" dirty="0" err="1"/>
              <a:t>opleidingsspecifieke</a:t>
            </a:r>
            <a:r>
              <a:rPr lang="nl-NL" dirty="0"/>
              <a:t> </a:t>
            </a:r>
            <a:r>
              <a:rPr lang="nl-NL" dirty="0" smtClean="0"/>
              <a:t>			informatie. Beperk </a:t>
            </a:r>
            <a:r>
              <a:rPr lang="nl-NL" dirty="0"/>
              <a:t>u in dat geval tot de </a:t>
            </a:r>
            <a:r>
              <a:rPr lang="nl-NL" dirty="0" smtClean="0"/>
              <a:t>			vraag</a:t>
            </a:r>
            <a:r>
              <a:rPr lang="nl-NL" dirty="0"/>
              <a:t>: zouden we </a:t>
            </a:r>
            <a:r>
              <a:rPr lang="nl-NL" b="1" dirty="0"/>
              <a:t>in principe</a:t>
            </a:r>
            <a:r>
              <a:rPr lang="nl-NL" dirty="0"/>
              <a:t> bereid zijn om </a:t>
            </a:r>
            <a:r>
              <a:rPr lang="nl-NL" dirty="0" smtClean="0"/>
              <a:t>		het </a:t>
            </a:r>
            <a:r>
              <a:rPr lang="nl-NL" dirty="0"/>
              <a:t>verzoek te honoreren?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Inleiding </a:t>
            </a:r>
          </a:p>
          <a:p>
            <a:r>
              <a:rPr lang="nl-NL" dirty="0" err="1"/>
              <a:t>Facts</a:t>
            </a:r>
            <a:r>
              <a:rPr lang="nl-NL" dirty="0"/>
              <a:t> &amp; </a:t>
            </a:r>
            <a:r>
              <a:rPr lang="nl-NL" dirty="0" err="1"/>
              <a:t>figures</a:t>
            </a:r>
            <a:endParaRPr lang="nl-NL" dirty="0"/>
          </a:p>
          <a:p>
            <a:pPr lvl="0"/>
            <a:r>
              <a:rPr lang="nl-NL" dirty="0"/>
              <a:t>Relevante criteria </a:t>
            </a:r>
          </a:p>
          <a:p>
            <a:r>
              <a:rPr lang="nl-NL" dirty="0"/>
              <a:t>Referentie-model </a:t>
            </a:r>
          </a:p>
          <a:p>
            <a:r>
              <a:rPr lang="nl-NL" b="1" dirty="0"/>
              <a:t>Opdracht</a:t>
            </a:r>
            <a:r>
              <a:rPr lang="nl-NL" dirty="0"/>
              <a:t> </a:t>
            </a:r>
          </a:p>
          <a:p>
            <a:pPr lvl="0"/>
            <a:r>
              <a:rPr lang="nl-NL" dirty="0" smtClean="0"/>
              <a:t>Afronding</a:t>
            </a:r>
            <a:endParaRPr lang="nl-NL" dirty="0"/>
          </a:p>
          <a:p>
            <a:pPr lvl="0"/>
            <a:r>
              <a:rPr lang="nl-NL" dirty="0"/>
              <a:t>Sluiting</a:t>
            </a:r>
          </a:p>
        </p:txBody>
      </p:sp>
    </p:spTree>
    <p:extLst>
      <p:ext uri="{BB962C8B-B14F-4D97-AF65-F5344CB8AC3E}">
        <p14:creationId xmlns:p14="http://schemas.microsoft.com/office/powerpoint/2010/main" val="19600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Bespreking van de 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398" y="1944709"/>
            <a:ext cx="9040971" cy="423225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 smtClean="0"/>
              <a:t>Benoem uw besluit en verdedig dit met argumenten.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Inleiding </a:t>
            </a:r>
          </a:p>
          <a:p>
            <a:r>
              <a:rPr lang="nl-NL" dirty="0" err="1"/>
              <a:t>Facts</a:t>
            </a:r>
            <a:r>
              <a:rPr lang="nl-NL" dirty="0"/>
              <a:t> &amp; </a:t>
            </a:r>
            <a:r>
              <a:rPr lang="nl-NL" dirty="0" err="1"/>
              <a:t>figures</a:t>
            </a:r>
            <a:endParaRPr lang="nl-NL" dirty="0"/>
          </a:p>
          <a:p>
            <a:pPr lvl="0"/>
            <a:r>
              <a:rPr lang="nl-NL" dirty="0"/>
              <a:t>Relevante criteria </a:t>
            </a:r>
          </a:p>
          <a:p>
            <a:r>
              <a:rPr lang="nl-NL" dirty="0"/>
              <a:t>Referentie-model </a:t>
            </a:r>
          </a:p>
          <a:p>
            <a:r>
              <a:rPr lang="nl-NL" b="1" dirty="0"/>
              <a:t>Opdracht</a:t>
            </a:r>
            <a:r>
              <a:rPr lang="nl-NL" dirty="0"/>
              <a:t> </a:t>
            </a:r>
          </a:p>
          <a:p>
            <a:pPr lvl="0"/>
            <a:r>
              <a:rPr lang="nl-NL" dirty="0" smtClean="0"/>
              <a:t>Afronding</a:t>
            </a:r>
            <a:endParaRPr lang="nl-NL" dirty="0"/>
          </a:p>
          <a:p>
            <a:pPr lvl="0"/>
            <a:r>
              <a:rPr lang="nl-NL" dirty="0"/>
              <a:t>Sluiting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57" y="2943225"/>
            <a:ext cx="2249618" cy="224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Afronding: aanvullend </a:t>
            </a:r>
            <a:r>
              <a:rPr lang="nl-NL" dirty="0"/>
              <a:t>materiaal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62785"/>
            <a:ext cx="9193696" cy="475667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FFFF00"/>
                </a:solidFill>
              </a:rPr>
              <a:t>Laat uw visitekaartje (emailadres) achter, </a:t>
            </a:r>
          </a:p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	</a:t>
            </a:r>
            <a:r>
              <a:rPr lang="nl-NL" dirty="0" smtClean="0">
                <a:solidFill>
                  <a:srgbClr val="FFFF00"/>
                </a:solidFill>
              </a:rPr>
              <a:t>dan krijgt u het toegestuurd.</a:t>
            </a:r>
          </a:p>
          <a:p>
            <a:pPr lvl="0"/>
            <a:r>
              <a:rPr lang="nl-NL" dirty="0" smtClean="0"/>
              <a:t>Artikel: </a:t>
            </a:r>
            <a:r>
              <a:rPr lang="nl-NL" dirty="0"/>
              <a:t>‘Waarom doven niet kunnen lezen’</a:t>
            </a:r>
          </a:p>
          <a:p>
            <a:pPr lvl="0"/>
            <a:r>
              <a:rPr lang="nl-NL" dirty="0" smtClean="0"/>
              <a:t>Artikel: </a:t>
            </a:r>
            <a:r>
              <a:rPr lang="nl-NL" dirty="0"/>
              <a:t>‘Ieder zijn eigen </a:t>
            </a:r>
            <a:r>
              <a:rPr lang="nl-NL" dirty="0" smtClean="0"/>
              <a:t>toets?’ *</a:t>
            </a:r>
            <a:endParaRPr lang="nl-NL" dirty="0"/>
          </a:p>
          <a:p>
            <a:pPr lvl="0"/>
            <a:r>
              <a:rPr lang="nl-NL" dirty="0" smtClean="0"/>
              <a:t>Artikel: ‘</a:t>
            </a:r>
            <a:r>
              <a:rPr lang="nl-NL" dirty="0"/>
              <a:t>Eens dyslectisch, altijd dyslectisch’ </a:t>
            </a:r>
            <a:r>
              <a:rPr lang="nl-NL" dirty="0" smtClean="0"/>
              <a:t>*</a:t>
            </a:r>
          </a:p>
          <a:p>
            <a:pPr lvl="0"/>
            <a:r>
              <a:rPr lang="nl-NL" dirty="0" smtClean="0"/>
              <a:t>Artikel: ‘Toetsen, niet minder maar anders’ *</a:t>
            </a:r>
          </a:p>
          <a:p>
            <a:pPr lvl="0"/>
            <a:r>
              <a:rPr lang="nl-NL" dirty="0" smtClean="0"/>
              <a:t>Tool: ‘Tips </a:t>
            </a:r>
            <a:r>
              <a:rPr lang="nl-NL" dirty="0"/>
              <a:t>voor een soepel proces van </a:t>
            </a:r>
            <a:r>
              <a:rPr lang="nl-NL" dirty="0" smtClean="0"/>
              <a:t>aanvraag’</a:t>
            </a:r>
            <a:endParaRPr lang="nl-NL" dirty="0"/>
          </a:p>
          <a:p>
            <a:pPr lvl="0"/>
            <a:r>
              <a:rPr lang="nl-NL" dirty="0" smtClean="0"/>
              <a:t>Gedicht: </a:t>
            </a:r>
            <a:r>
              <a:rPr lang="nl-NL" dirty="0"/>
              <a:t>‘Ik wil niet weten wat je later wilt gaan worden</a:t>
            </a:r>
            <a:r>
              <a:rPr lang="nl-NL" dirty="0" smtClean="0"/>
              <a:t>’</a:t>
            </a:r>
          </a:p>
          <a:p>
            <a:pPr lvl="0"/>
            <a:r>
              <a:rPr lang="nl-NL" dirty="0" smtClean="0"/>
              <a:t>Document: ‘Ter inspiratie en overweging…’</a:t>
            </a:r>
          </a:p>
          <a:p>
            <a:pPr marL="0" lvl="0" indent="0">
              <a:buNone/>
            </a:pPr>
            <a:r>
              <a:rPr lang="nl-NL" sz="2000" dirty="0" smtClean="0"/>
              <a:t>* Deze artikelen verschenen eerder in het tijdschrift ‘Examens’. Zie </a:t>
            </a:r>
            <a:r>
              <a:rPr lang="nl-NL" sz="2000" u="sng" dirty="0">
                <a:hlinkClick r:id="rId3"/>
              </a:rPr>
              <a:t>www.e-xamens.nl</a:t>
            </a:r>
            <a:r>
              <a:rPr lang="nl-NL" sz="2000" dirty="0"/>
              <a:t>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Inleiding </a:t>
            </a:r>
          </a:p>
          <a:p>
            <a:r>
              <a:rPr lang="nl-NL" dirty="0" err="1"/>
              <a:t>Facts</a:t>
            </a:r>
            <a:r>
              <a:rPr lang="nl-NL" dirty="0"/>
              <a:t> &amp; </a:t>
            </a:r>
            <a:r>
              <a:rPr lang="nl-NL" dirty="0" err="1"/>
              <a:t>figures</a:t>
            </a:r>
            <a:endParaRPr lang="nl-NL" dirty="0"/>
          </a:p>
          <a:p>
            <a:pPr lvl="0"/>
            <a:r>
              <a:rPr lang="nl-NL" dirty="0"/>
              <a:t>Relevante criteria </a:t>
            </a:r>
          </a:p>
          <a:p>
            <a:r>
              <a:rPr lang="nl-NL" dirty="0"/>
              <a:t>Referentie-model </a:t>
            </a:r>
          </a:p>
          <a:p>
            <a:r>
              <a:rPr lang="nl-NL" dirty="0"/>
              <a:t>Opdracht </a:t>
            </a:r>
          </a:p>
          <a:p>
            <a:pPr lvl="0"/>
            <a:r>
              <a:rPr lang="nl-NL" b="1" dirty="0" smtClean="0"/>
              <a:t>Afronding</a:t>
            </a:r>
            <a:endParaRPr lang="nl-NL" b="1" dirty="0"/>
          </a:p>
          <a:p>
            <a:pPr lvl="0"/>
            <a:r>
              <a:rPr lang="nl-NL" dirty="0"/>
              <a:t>Sluiting</a:t>
            </a:r>
          </a:p>
        </p:txBody>
      </p:sp>
    </p:spTree>
    <p:extLst>
      <p:ext uri="{BB962C8B-B14F-4D97-AF65-F5344CB8AC3E}">
        <p14:creationId xmlns:p14="http://schemas.microsoft.com/office/powerpoint/2010/main" val="4689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62786"/>
            <a:ext cx="8534400" cy="211191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Nog iemand een vraag of slotopmerking?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Inleiding </a:t>
            </a:r>
          </a:p>
          <a:p>
            <a:r>
              <a:rPr lang="nl-NL" dirty="0" err="1"/>
              <a:t>Facts</a:t>
            </a:r>
            <a:r>
              <a:rPr lang="nl-NL" dirty="0"/>
              <a:t> &amp; </a:t>
            </a:r>
            <a:r>
              <a:rPr lang="nl-NL" dirty="0" err="1"/>
              <a:t>figures</a:t>
            </a:r>
            <a:endParaRPr lang="nl-NL" dirty="0"/>
          </a:p>
          <a:p>
            <a:pPr lvl="0"/>
            <a:r>
              <a:rPr lang="nl-NL" dirty="0"/>
              <a:t>Relevante criteria </a:t>
            </a:r>
          </a:p>
          <a:p>
            <a:r>
              <a:rPr lang="nl-NL" dirty="0"/>
              <a:t>Referentie-model </a:t>
            </a:r>
          </a:p>
          <a:p>
            <a:r>
              <a:rPr lang="nl-NL" dirty="0"/>
              <a:t>Opdracht </a:t>
            </a:r>
          </a:p>
          <a:p>
            <a:pPr lvl="0"/>
            <a:r>
              <a:rPr lang="nl-NL" dirty="0" smtClean="0"/>
              <a:t>Afronding</a:t>
            </a:r>
            <a:endParaRPr lang="nl-NL" dirty="0"/>
          </a:p>
          <a:p>
            <a:pPr lvl="0"/>
            <a:r>
              <a:rPr lang="nl-NL" b="1" dirty="0"/>
              <a:t>Sluiting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50" y="3217691"/>
            <a:ext cx="6566150" cy="295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  <a:r>
              <a:rPr lang="nl-NL" dirty="0" smtClean="0"/>
              <a:t>nleiding (even voorstellen)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15065" y="1983346"/>
            <a:ext cx="7343335" cy="2684654"/>
          </a:xfrm>
        </p:spPr>
        <p:txBody>
          <a:bodyPr/>
          <a:lstStyle/>
          <a:p>
            <a:r>
              <a:rPr lang="nl-NL" dirty="0"/>
              <a:t>Lex Jansen (1955)</a:t>
            </a:r>
          </a:p>
          <a:p>
            <a:pPr>
              <a:lnSpc>
                <a:spcPct val="100000"/>
              </a:lnSpc>
            </a:pPr>
            <a:r>
              <a:rPr lang="nl-NL" dirty="0" smtClean="0"/>
              <a:t>Senior consultant handicap </a:t>
            </a:r>
            <a:r>
              <a:rPr lang="nl-NL" dirty="0"/>
              <a:t>+ studie</a:t>
            </a:r>
          </a:p>
          <a:p>
            <a:r>
              <a:rPr lang="nl-NL" dirty="0"/>
              <a:t>1981-2008 </a:t>
            </a:r>
            <a:r>
              <a:rPr lang="nl-NL" dirty="0" smtClean="0"/>
              <a:t>diverse </a:t>
            </a:r>
            <a:r>
              <a:rPr lang="nl-NL" dirty="0"/>
              <a:t>functies in het HBO</a:t>
            </a:r>
          </a:p>
          <a:p>
            <a:r>
              <a:rPr lang="nl-NL" dirty="0"/>
              <a:t>lex.jansen@handicap-studie.nl</a:t>
            </a:r>
          </a:p>
          <a:p>
            <a:r>
              <a:rPr lang="nl-NL" dirty="0"/>
              <a:t>06-54675632</a:t>
            </a:r>
          </a:p>
          <a:p>
            <a:r>
              <a:rPr lang="nl-NL" dirty="0"/>
              <a:t>Twitter: @</a:t>
            </a:r>
            <a:r>
              <a:rPr lang="nl-NL" dirty="0" smtClean="0"/>
              <a:t>lj3hs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b="1" dirty="0"/>
              <a:t>Inleiding</a:t>
            </a:r>
            <a:r>
              <a:rPr lang="nl-NL" dirty="0"/>
              <a:t> </a:t>
            </a:r>
          </a:p>
          <a:p>
            <a:r>
              <a:rPr lang="nl-NL" dirty="0" err="1"/>
              <a:t>Facts</a:t>
            </a:r>
            <a:r>
              <a:rPr lang="nl-NL" dirty="0"/>
              <a:t> &amp; </a:t>
            </a:r>
            <a:r>
              <a:rPr lang="nl-NL" dirty="0" err="1"/>
              <a:t>figures</a:t>
            </a:r>
            <a:endParaRPr lang="nl-NL" dirty="0"/>
          </a:p>
          <a:p>
            <a:pPr lvl="0"/>
            <a:r>
              <a:rPr lang="nl-NL" dirty="0"/>
              <a:t>Relevante criteria </a:t>
            </a:r>
          </a:p>
          <a:p>
            <a:r>
              <a:rPr lang="nl-NL" dirty="0" smtClean="0"/>
              <a:t>Referentie-model </a:t>
            </a:r>
          </a:p>
          <a:p>
            <a:r>
              <a:rPr lang="nl-NL" dirty="0" smtClean="0"/>
              <a:t>Opdracht </a:t>
            </a:r>
          </a:p>
          <a:p>
            <a:pPr lvl="0"/>
            <a:r>
              <a:rPr lang="nl-NL" dirty="0" smtClean="0"/>
              <a:t>Afronding</a:t>
            </a:r>
          </a:p>
          <a:p>
            <a:pPr lvl="0"/>
            <a:r>
              <a:rPr lang="nl-NL" dirty="0" smtClean="0"/>
              <a:t>Sluiting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95" y="2009104"/>
            <a:ext cx="1864059" cy="265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523345" y="5807630"/>
            <a:ext cx="625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Maak </a:t>
            </a: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even kennis met uw buren…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332" y="4282673"/>
            <a:ext cx="2164268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  <a:r>
              <a:rPr lang="nl-NL" dirty="0" smtClean="0"/>
              <a:t>nleiding (even voorstellen)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47666" y="1983346"/>
            <a:ext cx="7410734" cy="4576480"/>
          </a:xfrm>
        </p:spPr>
        <p:txBody>
          <a:bodyPr/>
          <a:lstStyle/>
          <a:p>
            <a:r>
              <a:rPr lang="nl-NL" dirty="0"/>
              <a:t>Expertisecentrum handicap + studie ondersteunt hogescholen en universiteiten bij het toegankelijk maken van onderwijs voor studenten met een </a:t>
            </a:r>
            <a:r>
              <a:rPr lang="nl-NL" dirty="0" smtClean="0"/>
              <a:t>functiebeperking</a:t>
            </a:r>
          </a:p>
          <a:p>
            <a:r>
              <a:rPr lang="nl-NL" dirty="0" smtClean="0"/>
              <a:t>Handicap </a:t>
            </a:r>
            <a:r>
              <a:rPr lang="nl-NL" dirty="0"/>
              <a:t>+ studie </a:t>
            </a:r>
            <a:r>
              <a:rPr lang="nl-NL" dirty="0" smtClean="0"/>
              <a:t>stimuleert dat </a:t>
            </a:r>
            <a:r>
              <a:rPr lang="nl-NL" dirty="0"/>
              <a:t>jongeren met een functiebeperking succesvol kunnen studeren in een opleiding van hun keuze in het hoger onderwijs.</a:t>
            </a:r>
          </a:p>
          <a:p>
            <a:r>
              <a:rPr lang="nl-NL" dirty="0"/>
              <a:t>In samenwerking met het hoger onderwijs ontwikkelt en implementeert handicap + studie innovatieve en praktische oplossingen voor inclusiever hoger </a:t>
            </a:r>
            <a:r>
              <a:rPr lang="nl-NL" dirty="0" smtClean="0"/>
              <a:t>onderwijs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b="1" dirty="0"/>
              <a:t>Inleiding</a:t>
            </a:r>
            <a:r>
              <a:rPr lang="nl-NL" dirty="0"/>
              <a:t> </a:t>
            </a:r>
          </a:p>
          <a:p>
            <a:r>
              <a:rPr lang="nl-NL" dirty="0" err="1"/>
              <a:t>Facts</a:t>
            </a:r>
            <a:r>
              <a:rPr lang="nl-NL" dirty="0"/>
              <a:t> &amp; </a:t>
            </a:r>
            <a:r>
              <a:rPr lang="nl-NL" dirty="0" err="1"/>
              <a:t>figures</a:t>
            </a:r>
            <a:endParaRPr lang="nl-NL" dirty="0"/>
          </a:p>
          <a:p>
            <a:pPr lvl="0"/>
            <a:r>
              <a:rPr lang="nl-NL" dirty="0"/>
              <a:t>Relevante criteria </a:t>
            </a:r>
          </a:p>
          <a:p>
            <a:r>
              <a:rPr lang="nl-NL" dirty="0"/>
              <a:t>Referentie-model </a:t>
            </a:r>
          </a:p>
          <a:p>
            <a:r>
              <a:rPr lang="nl-NL" dirty="0"/>
              <a:t>Opdracht </a:t>
            </a:r>
          </a:p>
          <a:p>
            <a:pPr lvl="0"/>
            <a:r>
              <a:rPr lang="nl-NL" dirty="0" smtClean="0"/>
              <a:t>Afronding</a:t>
            </a:r>
            <a:endParaRPr lang="nl-NL" dirty="0"/>
          </a:p>
          <a:p>
            <a:pPr lvl="0"/>
            <a:r>
              <a:rPr lang="nl-NL" dirty="0"/>
              <a:t>Sluiting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04638"/>
            <a:ext cx="1877344" cy="25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  <a:r>
              <a:rPr lang="nl-NL" dirty="0" smtClean="0"/>
              <a:t>nleiding (even voorstellen)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47666" y="1983346"/>
            <a:ext cx="7410734" cy="2943496"/>
          </a:xfrm>
        </p:spPr>
        <p:txBody>
          <a:bodyPr/>
          <a:lstStyle/>
          <a:p>
            <a:r>
              <a:rPr lang="nl-NL" dirty="0"/>
              <a:t>Stationsplein </a:t>
            </a:r>
            <a:r>
              <a:rPr lang="nl-NL" dirty="0" smtClean="0"/>
              <a:t>14, 's-Hertogenbosch </a:t>
            </a:r>
          </a:p>
          <a:p>
            <a:r>
              <a:rPr lang="it-IT" dirty="0" smtClean="0"/>
              <a:t>Telefoon</a:t>
            </a:r>
            <a:r>
              <a:rPr lang="it-IT" dirty="0"/>
              <a:t>: </a:t>
            </a:r>
            <a:r>
              <a:rPr lang="it-IT" dirty="0" smtClean="0"/>
              <a:t>	073 </a:t>
            </a:r>
            <a:r>
              <a:rPr lang="it-IT" dirty="0"/>
              <a:t>6800783 </a:t>
            </a:r>
            <a:endParaRPr lang="it-IT" dirty="0" smtClean="0"/>
          </a:p>
          <a:p>
            <a:r>
              <a:rPr lang="it-IT" dirty="0" smtClean="0"/>
              <a:t>E-mail</a:t>
            </a:r>
            <a:r>
              <a:rPr lang="it-IT" dirty="0"/>
              <a:t>: </a:t>
            </a:r>
            <a:r>
              <a:rPr lang="it-IT" dirty="0" smtClean="0"/>
              <a:t>	algemeen@handicap-studie.nl</a:t>
            </a:r>
            <a:endParaRPr lang="nl-NL" dirty="0" smtClean="0"/>
          </a:p>
          <a:p>
            <a:r>
              <a:rPr lang="nl-NL" dirty="0" smtClean="0"/>
              <a:t>Website: 	www.handicap-studie.nl</a:t>
            </a:r>
            <a:endParaRPr lang="nl-NL" dirty="0"/>
          </a:p>
          <a:p>
            <a:r>
              <a:rPr lang="nl-NL" dirty="0" smtClean="0"/>
              <a:t>Twitter</a:t>
            </a:r>
            <a:r>
              <a:rPr lang="nl-NL" dirty="0"/>
              <a:t>: </a:t>
            </a:r>
            <a:r>
              <a:rPr lang="nl-NL" dirty="0" smtClean="0"/>
              <a:t>	@handicapstudie</a:t>
            </a:r>
          </a:p>
          <a:p>
            <a:r>
              <a:rPr lang="nl-NL" dirty="0" smtClean="0"/>
              <a:t>Facebook:	handicap + studie 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b="1" dirty="0"/>
              <a:t>Inleiding</a:t>
            </a:r>
            <a:r>
              <a:rPr lang="nl-NL" dirty="0"/>
              <a:t> </a:t>
            </a:r>
          </a:p>
          <a:p>
            <a:r>
              <a:rPr lang="nl-NL" dirty="0" err="1"/>
              <a:t>Facts</a:t>
            </a:r>
            <a:r>
              <a:rPr lang="nl-NL" dirty="0"/>
              <a:t> &amp; </a:t>
            </a:r>
            <a:r>
              <a:rPr lang="nl-NL" dirty="0" err="1"/>
              <a:t>figures</a:t>
            </a:r>
            <a:endParaRPr lang="nl-NL" dirty="0"/>
          </a:p>
          <a:p>
            <a:pPr lvl="0"/>
            <a:r>
              <a:rPr lang="nl-NL" dirty="0"/>
              <a:t>Relevante criteria </a:t>
            </a:r>
          </a:p>
          <a:p>
            <a:r>
              <a:rPr lang="nl-NL" dirty="0"/>
              <a:t>Referentie-model </a:t>
            </a:r>
          </a:p>
          <a:p>
            <a:r>
              <a:rPr lang="nl-NL" dirty="0"/>
              <a:t>Opdracht </a:t>
            </a:r>
          </a:p>
          <a:p>
            <a:pPr lvl="0"/>
            <a:r>
              <a:rPr lang="nl-NL" dirty="0" smtClean="0"/>
              <a:t>Afronding</a:t>
            </a:r>
            <a:endParaRPr lang="nl-NL" dirty="0"/>
          </a:p>
          <a:p>
            <a:pPr lvl="0"/>
            <a:r>
              <a:rPr lang="nl-NL" dirty="0"/>
              <a:t>Sluiting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04638"/>
            <a:ext cx="1877343" cy="25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  <a:r>
              <a:rPr lang="nl-NL" dirty="0" smtClean="0"/>
              <a:t>nleiding (programma)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398" y="1944709"/>
            <a:ext cx="9040971" cy="416785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nl-NL" dirty="0"/>
              <a:t>V</a:t>
            </a:r>
            <a:r>
              <a:rPr lang="nl-NL" dirty="0" smtClean="0"/>
              <a:t>oorstellen</a:t>
            </a:r>
          </a:p>
          <a:p>
            <a:pPr lvl="0"/>
            <a:r>
              <a:rPr lang="nl-NL" dirty="0" err="1"/>
              <a:t>F</a:t>
            </a:r>
            <a:r>
              <a:rPr lang="nl-NL" dirty="0" err="1" smtClean="0"/>
              <a:t>acts</a:t>
            </a:r>
            <a:r>
              <a:rPr lang="nl-NL" dirty="0" smtClean="0"/>
              <a:t> &amp; </a:t>
            </a:r>
            <a:r>
              <a:rPr lang="nl-NL" dirty="0" err="1" smtClean="0"/>
              <a:t>figures</a:t>
            </a:r>
            <a:r>
              <a:rPr lang="nl-NL" dirty="0" smtClean="0"/>
              <a:t> </a:t>
            </a:r>
          </a:p>
          <a:p>
            <a:pPr lvl="0"/>
            <a:r>
              <a:rPr lang="nl-NL" dirty="0" smtClean="0"/>
              <a:t>Relevante criteria </a:t>
            </a:r>
          </a:p>
          <a:p>
            <a:r>
              <a:rPr lang="nl-NL" dirty="0" smtClean="0"/>
              <a:t>Referentiemodel ‘Toetsing, niet minder maar anders’</a:t>
            </a:r>
            <a:endParaRPr lang="nl-NL" dirty="0"/>
          </a:p>
          <a:p>
            <a:pPr lvl="0"/>
            <a:r>
              <a:rPr lang="nl-NL" dirty="0" smtClean="0"/>
              <a:t>Opdracht aan de hand van casuïstiek </a:t>
            </a:r>
            <a:endParaRPr lang="nl-NL" dirty="0"/>
          </a:p>
          <a:p>
            <a:pPr lvl="0"/>
            <a:r>
              <a:rPr lang="nl-NL" dirty="0" smtClean="0"/>
              <a:t>Afronding</a:t>
            </a:r>
            <a:r>
              <a:rPr lang="nl-NL" dirty="0"/>
              <a:t>: aanvullend </a:t>
            </a:r>
            <a:r>
              <a:rPr lang="nl-NL" dirty="0" smtClean="0"/>
              <a:t>materiaal</a:t>
            </a:r>
          </a:p>
          <a:p>
            <a:pPr lvl="0"/>
            <a:r>
              <a:rPr lang="nl-NL" dirty="0" smtClean="0"/>
              <a:t>Sluiting: wie wil het laatste woord?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b="1" dirty="0"/>
              <a:t>Inleiding</a:t>
            </a:r>
            <a:r>
              <a:rPr lang="nl-NL" dirty="0"/>
              <a:t> </a:t>
            </a:r>
          </a:p>
          <a:p>
            <a:r>
              <a:rPr lang="nl-NL" dirty="0" err="1"/>
              <a:t>Facts</a:t>
            </a:r>
            <a:r>
              <a:rPr lang="nl-NL" dirty="0"/>
              <a:t> &amp; </a:t>
            </a:r>
            <a:r>
              <a:rPr lang="nl-NL" dirty="0" err="1"/>
              <a:t>figures</a:t>
            </a:r>
            <a:endParaRPr lang="nl-NL" dirty="0"/>
          </a:p>
          <a:p>
            <a:pPr lvl="0"/>
            <a:r>
              <a:rPr lang="nl-NL" dirty="0"/>
              <a:t>Relevante criteria </a:t>
            </a:r>
          </a:p>
          <a:p>
            <a:r>
              <a:rPr lang="nl-NL" dirty="0"/>
              <a:t>Referentie-model </a:t>
            </a:r>
          </a:p>
          <a:p>
            <a:r>
              <a:rPr lang="nl-NL" dirty="0"/>
              <a:t>Opdracht </a:t>
            </a:r>
          </a:p>
          <a:p>
            <a:pPr lvl="0"/>
            <a:r>
              <a:rPr lang="nl-NL" dirty="0" smtClean="0"/>
              <a:t>Afronding</a:t>
            </a:r>
            <a:endParaRPr lang="nl-NL" dirty="0"/>
          </a:p>
          <a:p>
            <a:pPr lvl="0"/>
            <a:r>
              <a:rPr lang="nl-NL" dirty="0"/>
              <a:t>Sluiting</a:t>
            </a:r>
          </a:p>
        </p:txBody>
      </p:sp>
    </p:spTree>
    <p:extLst>
      <p:ext uri="{BB962C8B-B14F-4D97-AF65-F5344CB8AC3E}">
        <p14:creationId xmlns:p14="http://schemas.microsoft.com/office/powerpoint/2010/main" val="42780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err="1"/>
              <a:t>F</a:t>
            </a:r>
            <a:r>
              <a:rPr lang="nl-NL" dirty="0" err="1" smtClean="0"/>
              <a:t>acts</a:t>
            </a:r>
            <a:r>
              <a:rPr lang="nl-NL" dirty="0" smtClean="0"/>
              <a:t> </a:t>
            </a:r>
            <a:r>
              <a:rPr lang="nl-NL" dirty="0"/>
              <a:t>&amp; </a:t>
            </a:r>
            <a:r>
              <a:rPr lang="nl-NL" dirty="0" err="1" smtClean="0"/>
              <a:t>figures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398" y="1944707"/>
            <a:ext cx="9040971" cy="4366151"/>
          </a:xfrm>
        </p:spPr>
        <p:txBody>
          <a:bodyPr/>
          <a:lstStyle/>
          <a:p>
            <a:pPr marL="457200" indent="-457200"/>
            <a:r>
              <a:rPr lang="nl-NL" dirty="0"/>
              <a:t>Functiebeperking komt voor bij ca. 30 % van het totaal aantal studenten </a:t>
            </a:r>
            <a:r>
              <a:rPr lang="nl-NL" dirty="0" smtClean="0"/>
              <a:t>(ruim 700.000</a:t>
            </a:r>
            <a:r>
              <a:rPr lang="nl-NL" dirty="0"/>
              <a:t>, met en zonder functiebeperking)</a:t>
            </a:r>
          </a:p>
          <a:p>
            <a:pPr marL="457200" indent="-457200"/>
            <a:endParaRPr lang="nl-NL" dirty="0" smtClean="0"/>
          </a:p>
          <a:p>
            <a:pPr marL="457200" indent="-457200"/>
            <a:r>
              <a:rPr lang="nl-NL" dirty="0"/>
              <a:t>WO iets minder dan HBO </a:t>
            </a:r>
          </a:p>
          <a:p>
            <a:pPr marL="457200" indent="-457200"/>
            <a:endParaRPr lang="nl-NL" dirty="0"/>
          </a:p>
          <a:p>
            <a:pPr marL="457200" indent="-457200"/>
            <a:r>
              <a:rPr lang="nl-NL" dirty="0"/>
              <a:t>Van die groep heeft 1/3 last van die beperking bij het studeren (= 10% van de totale groep</a:t>
            </a:r>
            <a:r>
              <a:rPr lang="nl-NL" dirty="0" smtClean="0"/>
              <a:t>).</a:t>
            </a:r>
          </a:p>
          <a:p>
            <a:pPr marL="457200" indent="-457200"/>
            <a:endParaRPr lang="nl-NL" dirty="0" smtClean="0"/>
          </a:p>
          <a:p>
            <a:pPr marL="271462" lvl="1" indent="0">
              <a:buNone/>
            </a:pPr>
            <a:r>
              <a:rPr lang="nl-NL" dirty="0">
                <a:solidFill>
                  <a:srgbClr val="FFFF00"/>
                </a:solidFill>
              </a:rPr>
              <a:t>Bron: 	Studeren met een functiebeperking 2012,</a:t>
            </a:r>
          </a:p>
          <a:p>
            <a:pPr marL="271462" lvl="1" indent="0">
              <a:buNone/>
            </a:pPr>
            <a:r>
              <a:rPr lang="nl-NL" dirty="0">
                <a:solidFill>
                  <a:srgbClr val="FFFF00"/>
                </a:solidFill>
              </a:rPr>
              <a:t>		</a:t>
            </a:r>
            <a:r>
              <a:rPr lang="nl-NL" dirty="0" err="1">
                <a:solidFill>
                  <a:srgbClr val="FFFF00"/>
                </a:solidFill>
              </a:rPr>
              <a:t>ResearchNed</a:t>
            </a:r>
            <a:r>
              <a:rPr lang="nl-NL" dirty="0">
                <a:solidFill>
                  <a:srgbClr val="FFFF00"/>
                </a:solidFill>
              </a:rPr>
              <a:t>/ ITS Nijmegen, 2013, iov OCW</a:t>
            </a:r>
            <a:r>
              <a:rPr lang="nl-NL" dirty="0" smtClean="0">
                <a:solidFill>
                  <a:srgbClr val="FFFF00"/>
                </a:solidFill>
              </a:rPr>
              <a:t>.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Inleiding </a:t>
            </a:r>
          </a:p>
          <a:p>
            <a:r>
              <a:rPr lang="nl-NL" b="1" dirty="0" err="1"/>
              <a:t>Facts</a:t>
            </a:r>
            <a:r>
              <a:rPr lang="nl-NL" b="1" dirty="0"/>
              <a:t> &amp; </a:t>
            </a:r>
            <a:r>
              <a:rPr lang="nl-NL" b="1" dirty="0" err="1"/>
              <a:t>figures</a:t>
            </a:r>
            <a:endParaRPr lang="nl-NL" b="1" dirty="0"/>
          </a:p>
          <a:p>
            <a:pPr lvl="0"/>
            <a:r>
              <a:rPr lang="nl-NL" dirty="0"/>
              <a:t>Relevante criteria </a:t>
            </a:r>
          </a:p>
          <a:p>
            <a:r>
              <a:rPr lang="nl-NL" dirty="0"/>
              <a:t>Referentie-model </a:t>
            </a:r>
          </a:p>
          <a:p>
            <a:r>
              <a:rPr lang="nl-NL" dirty="0"/>
              <a:t>Opdracht </a:t>
            </a:r>
          </a:p>
          <a:p>
            <a:pPr lvl="0"/>
            <a:r>
              <a:rPr lang="nl-NL" dirty="0" smtClean="0"/>
              <a:t>Afronding</a:t>
            </a:r>
            <a:endParaRPr lang="nl-NL" dirty="0"/>
          </a:p>
          <a:p>
            <a:pPr lvl="0"/>
            <a:r>
              <a:rPr lang="nl-NL" dirty="0"/>
              <a:t>Sluiting</a:t>
            </a:r>
          </a:p>
        </p:txBody>
      </p:sp>
    </p:spTree>
    <p:extLst>
      <p:ext uri="{BB962C8B-B14F-4D97-AF65-F5344CB8AC3E}">
        <p14:creationId xmlns:p14="http://schemas.microsoft.com/office/powerpoint/2010/main" val="8449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err="1"/>
              <a:t>F</a:t>
            </a:r>
            <a:r>
              <a:rPr lang="nl-NL" dirty="0" err="1" smtClean="0"/>
              <a:t>acts</a:t>
            </a:r>
            <a:r>
              <a:rPr lang="nl-NL" dirty="0" smtClean="0"/>
              <a:t> </a:t>
            </a:r>
            <a:r>
              <a:rPr lang="nl-NL" dirty="0"/>
              <a:t>&amp; </a:t>
            </a:r>
            <a:r>
              <a:rPr lang="nl-NL" dirty="0" err="1" smtClean="0"/>
              <a:t>figures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398" y="1944708"/>
            <a:ext cx="9040971" cy="4470159"/>
          </a:xfrm>
        </p:spPr>
        <p:txBody>
          <a:bodyPr/>
          <a:lstStyle/>
          <a:p>
            <a:r>
              <a:rPr lang="nl-NL" dirty="0" smtClean="0"/>
              <a:t>Dyslexie</a:t>
            </a:r>
            <a:r>
              <a:rPr lang="nl-NL" dirty="0"/>
              <a:t>					</a:t>
            </a:r>
          </a:p>
          <a:p>
            <a:r>
              <a:rPr lang="nl-NL" dirty="0"/>
              <a:t>Psychische </a:t>
            </a:r>
            <a:r>
              <a:rPr lang="nl-NL" dirty="0" smtClean="0"/>
              <a:t>problematiek</a:t>
            </a:r>
            <a:r>
              <a:rPr lang="nl-NL" dirty="0"/>
              <a:t>	</a:t>
            </a:r>
          </a:p>
          <a:p>
            <a:r>
              <a:rPr lang="nl-NL" dirty="0" smtClean="0"/>
              <a:t>ADHD</a:t>
            </a:r>
          </a:p>
          <a:p>
            <a:r>
              <a:rPr lang="nl-NL" dirty="0" smtClean="0"/>
              <a:t>ASS</a:t>
            </a:r>
          </a:p>
          <a:p>
            <a:r>
              <a:rPr lang="nl-NL" dirty="0"/>
              <a:t>Concentratieproblemen (div. oorzaken)	</a:t>
            </a:r>
          </a:p>
          <a:p>
            <a:r>
              <a:rPr lang="nl-NL" dirty="0"/>
              <a:t>Vermoeidheid (div. oorzaken) 			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Veel voorkomend binnen de </a:t>
            </a:r>
            <a:r>
              <a:rPr lang="nl-NL" dirty="0"/>
              <a:t>groep studenten die aangeeft dat hun functiebeperking belemmerend werkt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Inleiding </a:t>
            </a:r>
          </a:p>
          <a:p>
            <a:r>
              <a:rPr lang="nl-NL" b="1" dirty="0" err="1"/>
              <a:t>Facts</a:t>
            </a:r>
            <a:r>
              <a:rPr lang="nl-NL" b="1" dirty="0"/>
              <a:t> &amp; </a:t>
            </a:r>
            <a:r>
              <a:rPr lang="nl-NL" b="1" dirty="0" err="1"/>
              <a:t>figures</a:t>
            </a:r>
            <a:endParaRPr lang="nl-NL" b="1" dirty="0"/>
          </a:p>
          <a:p>
            <a:pPr lvl="0"/>
            <a:r>
              <a:rPr lang="nl-NL" dirty="0"/>
              <a:t>Relevante criteria </a:t>
            </a:r>
          </a:p>
          <a:p>
            <a:r>
              <a:rPr lang="nl-NL" dirty="0"/>
              <a:t>Referentie-model </a:t>
            </a:r>
          </a:p>
          <a:p>
            <a:r>
              <a:rPr lang="nl-NL" dirty="0"/>
              <a:t>Opdracht </a:t>
            </a:r>
          </a:p>
          <a:p>
            <a:pPr lvl="0"/>
            <a:r>
              <a:rPr lang="nl-NL" dirty="0" smtClean="0"/>
              <a:t>Afronding</a:t>
            </a:r>
            <a:endParaRPr lang="nl-NL" dirty="0"/>
          </a:p>
          <a:p>
            <a:pPr lvl="0"/>
            <a:r>
              <a:rPr lang="nl-NL" dirty="0"/>
              <a:t>Sluiting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297" y="333908"/>
            <a:ext cx="2505594" cy="33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</a:t>
            </a:r>
            <a:r>
              <a:rPr lang="nl-NL" dirty="0" smtClean="0"/>
              <a:t>elevante </a:t>
            </a:r>
            <a:r>
              <a:rPr lang="nl-NL" dirty="0"/>
              <a:t>criteria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398" y="1944708"/>
            <a:ext cx="9040971" cy="4800865"/>
          </a:xfrm>
        </p:spPr>
        <p:txBody>
          <a:bodyPr/>
          <a:lstStyle/>
          <a:p>
            <a:pPr marL="0" lvl="0" indent="0">
              <a:buNone/>
              <a:tabLst>
                <a:tab pos="226695" algn="l"/>
                <a:tab pos="453390" algn="l"/>
              </a:tabLst>
            </a:pPr>
            <a:r>
              <a:rPr lang="nl-NL" dirty="0"/>
              <a:t>Te hanteren criteria voor de </a:t>
            </a:r>
            <a:r>
              <a:rPr lang="nl-NL" dirty="0" smtClean="0"/>
              <a:t>examencommissie </a:t>
            </a:r>
          </a:p>
          <a:p>
            <a:pPr marL="0" lvl="0" indent="0">
              <a:buNone/>
              <a:tabLst>
                <a:tab pos="226695" algn="l"/>
                <a:tab pos="453390" algn="l"/>
              </a:tabLst>
            </a:pPr>
            <a:r>
              <a:rPr lang="nl-NL" sz="2000" dirty="0" smtClean="0"/>
              <a:t>(mits advies goed voorbereid door studentendecaan, zo nodig in overleg met opleiding)</a:t>
            </a:r>
            <a:endParaRPr lang="nl-NL" sz="2000" dirty="0"/>
          </a:p>
          <a:p>
            <a:pPr marL="342900" lvl="0" indent="-342900">
              <a:buFont typeface="+mj-lt"/>
              <a:buAutoNum type="arabicPeriod"/>
              <a:tabLst>
                <a:tab pos="226695" algn="l"/>
                <a:tab pos="453390" algn="l"/>
              </a:tabLst>
            </a:pPr>
            <a:r>
              <a:rPr lang="nl-NL" dirty="0" smtClean="0">
                <a:solidFill>
                  <a:srgbClr val="FFFF00"/>
                </a:solidFill>
              </a:rPr>
              <a:t>Met </a:t>
            </a:r>
            <a:r>
              <a:rPr lang="nl-NL" dirty="0">
                <a:solidFill>
                  <a:srgbClr val="FFFF00"/>
                </a:solidFill>
              </a:rPr>
              <a:t>de aanpassing worden dezelfde competenties getoetst als met de oorspronkelijke toets en men komt tot hetzelfde oordeel (kwaliteitsborging).</a:t>
            </a:r>
          </a:p>
          <a:p>
            <a:pPr marL="342900" lvl="0" indent="-342900">
              <a:buFont typeface="+mj-lt"/>
              <a:buAutoNum type="arabicPeriod"/>
              <a:tabLst>
                <a:tab pos="226695" algn="l"/>
                <a:tab pos="453390" algn="l"/>
              </a:tabLst>
            </a:pPr>
            <a:endParaRPr lang="nl-NL" dirty="0"/>
          </a:p>
          <a:p>
            <a:pPr marL="342900" lvl="0" indent="-342900">
              <a:buFont typeface="+mj-lt"/>
              <a:buAutoNum type="arabicPeriod"/>
              <a:tabLst>
                <a:tab pos="226695" algn="l"/>
                <a:tab pos="453390" algn="l"/>
              </a:tabLst>
            </a:pPr>
            <a:r>
              <a:rPr lang="nl-NL" dirty="0">
                <a:solidFill>
                  <a:srgbClr val="FFFF00"/>
                </a:solidFill>
              </a:rPr>
              <a:t>De aanpassing </a:t>
            </a:r>
            <a:r>
              <a:rPr lang="nl-NL" dirty="0" smtClean="0">
                <a:solidFill>
                  <a:srgbClr val="FFFF00"/>
                </a:solidFill>
              </a:rPr>
              <a:t>is </a:t>
            </a:r>
            <a:r>
              <a:rPr lang="nl-NL" dirty="0">
                <a:solidFill>
                  <a:srgbClr val="FFFF00"/>
                </a:solidFill>
              </a:rPr>
              <a:t>doeltreffend </a:t>
            </a:r>
            <a:r>
              <a:rPr lang="nl-NL" dirty="0" smtClean="0">
                <a:solidFill>
                  <a:srgbClr val="FFFF00"/>
                </a:solidFill>
              </a:rPr>
              <a:t>(</a:t>
            </a:r>
            <a:r>
              <a:rPr lang="nl-NL" dirty="0">
                <a:solidFill>
                  <a:srgbClr val="FFFF00"/>
                </a:solidFill>
              </a:rPr>
              <a:t>geschikt en noodzakelijk).</a:t>
            </a:r>
          </a:p>
          <a:p>
            <a:pPr marL="342900" lvl="0" indent="-342900">
              <a:buFont typeface="+mj-lt"/>
              <a:buAutoNum type="arabicPeriod"/>
              <a:tabLst>
                <a:tab pos="226695" algn="l"/>
                <a:tab pos="453390" algn="l"/>
              </a:tabLst>
            </a:pPr>
            <a:endParaRPr lang="nl-NL" dirty="0">
              <a:solidFill>
                <a:srgbClr val="FFFF00"/>
              </a:solidFill>
            </a:endParaRPr>
          </a:p>
          <a:p>
            <a:pPr marL="342900" lvl="0" indent="-342900">
              <a:buFont typeface="+mj-lt"/>
              <a:buAutoNum type="arabicPeriod"/>
              <a:tabLst>
                <a:tab pos="226695" algn="l"/>
                <a:tab pos="453390" algn="l"/>
              </a:tabLst>
            </a:pPr>
            <a:r>
              <a:rPr lang="nl-NL" dirty="0">
                <a:solidFill>
                  <a:srgbClr val="FFFF00"/>
                </a:solidFill>
              </a:rPr>
              <a:t>De aanpassing </a:t>
            </a:r>
            <a:r>
              <a:rPr lang="nl-NL" dirty="0" smtClean="0">
                <a:solidFill>
                  <a:srgbClr val="FFFF00"/>
                </a:solidFill>
              </a:rPr>
              <a:t>wordt </a:t>
            </a:r>
            <a:r>
              <a:rPr lang="nl-NL" dirty="0">
                <a:solidFill>
                  <a:srgbClr val="FFFF00"/>
                </a:solidFill>
              </a:rPr>
              <a:t>toegekend, tenzij deze een onevenredige belasting voor de </a:t>
            </a:r>
            <a:r>
              <a:rPr lang="nl-NL" u="sng" dirty="0">
                <a:solidFill>
                  <a:srgbClr val="FFFF00"/>
                </a:solidFill>
              </a:rPr>
              <a:t>instelling</a:t>
            </a:r>
            <a:r>
              <a:rPr lang="nl-NL" dirty="0">
                <a:solidFill>
                  <a:srgbClr val="FFFF00"/>
                </a:solidFill>
              </a:rPr>
              <a:t> vormt.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Inleiding </a:t>
            </a:r>
          </a:p>
          <a:p>
            <a:r>
              <a:rPr lang="nl-NL" dirty="0" err="1"/>
              <a:t>Facts</a:t>
            </a:r>
            <a:r>
              <a:rPr lang="nl-NL" dirty="0"/>
              <a:t> &amp; </a:t>
            </a:r>
            <a:r>
              <a:rPr lang="nl-NL" dirty="0" err="1"/>
              <a:t>figures</a:t>
            </a:r>
            <a:endParaRPr lang="nl-NL" dirty="0"/>
          </a:p>
          <a:p>
            <a:pPr lvl="0"/>
            <a:r>
              <a:rPr lang="nl-NL" b="1" dirty="0"/>
              <a:t>Relevante criteria </a:t>
            </a:r>
          </a:p>
          <a:p>
            <a:r>
              <a:rPr lang="nl-NL" dirty="0"/>
              <a:t>Referentie-model </a:t>
            </a:r>
          </a:p>
          <a:p>
            <a:r>
              <a:rPr lang="nl-NL" dirty="0"/>
              <a:t>Opdracht </a:t>
            </a:r>
          </a:p>
          <a:p>
            <a:pPr lvl="0"/>
            <a:r>
              <a:rPr lang="nl-NL" dirty="0" smtClean="0"/>
              <a:t>Afronding</a:t>
            </a:r>
            <a:endParaRPr lang="nl-NL" dirty="0"/>
          </a:p>
          <a:p>
            <a:pPr lvl="0"/>
            <a:r>
              <a:rPr lang="nl-NL" dirty="0"/>
              <a:t>Sluiting</a:t>
            </a:r>
          </a:p>
        </p:txBody>
      </p:sp>
    </p:spTree>
    <p:extLst>
      <p:ext uri="{BB962C8B-B14F-4D97-AF65-F5344CB8AC3E}">
        <p14:creationId xmlns:p14="http://schemas.microsoft.com/office/powerpoint/2010/main" val="338533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29" y="1614321"/>
            <a:ext cx="5286375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Referentiemodel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7262" y="1742181"/>
            <a:ext cx="5121442" cy="456710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Toetsen,</a:t>
            </a:r>
          </a:p>
          <a:p>
            <a:pPr marL="0" indent="0">
              <a:buNone/>
            </a:pPr>
            <a:r>
              <a:rPr lang="nl-NL" dirty="0" smtClean="0"/>
              <a:t>niet </a:t>
            </a:r>
            <a:r>
              <a:rPr lang="nl-NL" dirty="0"/>
              <a:t>minder maar anders</a:t>
            </a:r>
          </a:p>
          <a:p>
            <a:pPr marL="0" indent="0">
              <a:buNone/>
            </a:pPr>
            <a:r>
              <a:rPr lang="nl-NL" sz="2000" dirty="0" smtClean="0"/>
              <a:t>Referentiemodel</a:t>
            </a:r>
          </a:p>
          <a:p>
            <a:endParaRPr lang="nl-NL" sz="2000" dirty="0"/>
          </a:p>
          <a:p>
            <a:endParaRPr lang="nl-NL" sz="2000" dirty="0" smtClean="0"/>
          </a:p>
          <a:p>
            <a:endParaRPr lang="nl-NL" sz="2000" dirty="0"/>
          </a:p>
          <a:p>
            <a:endParaRPr lang="nl-NL" sz="2000" dirty="0" smtClean="0"/>
          </a:p>
          <a:p>
            <a:endParaRPr lang="nl-NL" sz="2000" dirty="0" smtClean="0"/>
          </a:p>
          <a:p>
            <a:pPr marL="0" indent="0">
              <a:buNone/>
            </a:pPr>
            <a:r>
              <a:rPr lang="nl-NL" sz="2000" b="1" dirty="0">
                <a:hlinkClick r:id="rId4"/>
              </a:rPr>
              <a:t>http://</a:t>
            </a:r>
            <a:r>
              <a:rPr lang="nl-NL" sz="2000" b="1" dirty="0" smtClean="0">
                <a:hlinkClick r:id="rId4"/>
              </a:rPr>
              <a:t>www.handicap-studie.nl/downloads/HS_Toetsen2013_def.pdf</a:t>
            </a:r>
            <a:r>
              <a:rPr lang="nl-NL" sz="2000" b="1" dirty="0" smtClean="0"/>
              <a:t>   </a:t>
            </a:r>
            <a:endParaRPr lang="nl-NL" sz="2000" b="1" dirty="0"/>
          </a:p>
          <a:p>
            <a:endParaRPr lang="nl-NL" sz="2000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Inleiding </a:t>
            </a:r>
          </a:p>
          <a:p>
            <a:r>
              <a:rPr lang="nl-NL" dirty="0" err="1"/>
              <a:t>Facts</a:t>
            </a:r>
            <a:r>
              <a:rPr lang="nl-NL" dirty="0"/>
              <a:t> &amp; </a:t>
            </a:r>
            <a:r>
              <a:rPr lang="nl-NL" dirty="0" err="1"/>
              <a:t>figures</a:t>
            </a:r>
            <a:endParaRPr lang="nl-NL" dirty="0"/>
          </a:p>
          <a:p>
            <a:pPr lvl="0"/>
            <a:r>
              <a:rPr lang="nl-NL" dirty="0"/>
              <a:t>Relevante criteria </a:t>
            </a:r>
          </a:p>
          <a:p>
            <a:r>
              <a:rPr lang="nl-NL" b="1" dirty="0"/>
              <a:t>Referentie-model</a:t>
            </a:r>
            <a:r>
              <a:rPr lang="nl-NL" dirty="0"/>
              <a:t> </a:t>
            </a:r>
          </a:p>
          <a:p>
            <a:r>
              <a:rPr lang="nl-NL" dirty="0"/>
              <a:t>Opdracht </a:t>
            </a:r>
          </a:p>
          <a:p>
            <a:pPr lvl="0"/>
            <a:r>
              <a:rPr lang="nl-NL" dirty="0" smtClean="0"/>
              <a:t>Afronding</a:t>
            </a:r>
            <a:endParaRPr lang="nl-NL" dirty="0"/>
          </a:p>
          <a:p>
            <a:pPr lvl="0"/>
            <a:r>
              <a:rPr lang="nl-NL" dirty="0"/>
              <a:t>Sluiting</a:t>
            </a:r>
          </a:p>
        </p:txBody>
      </p:sp>
      <p:sp>
        <p:nvSpPr>
          <p:cNvPr id="5" name="Rechthoek 4"/>
          <p:cNvSpPr/>
          <p:nvPr/>
        </p:nvSpPr>
        <p:spPr>
          <a:xfrm>
            <a:off x="6433637" y="2009104"/>
            <a:ext cx="37311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Procedures en protocollen,</a:t>
            </a:r>
          </a:p>
          <a:p>
            <a:endParaRPr lang="nl-NL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Borging </a:t>
            </a:r>
            <a:r>
              <a:rPr lang="nl-NL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toetskwaliteit</a:t>
            </a:r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(beleid, programma, toets, item)</a:t>
            </a:r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Pleidooi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gebruik </a:t>
            </a:r>
            <a:r>
              <a:rPr lang="nl-N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toetsmatrijs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endParaRPr lang="nl-NL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Referentie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 UDL,</a:t>
            </a:r>
          </a:p>
          <a:p>
            <a:endParaRPr lang="nl-NL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Wettelijk kader,</a:t>
            </a:r>
            <a:endParaRPr lang="nl-NL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Voorbeelden </a:t>
            </a:r>
            <a:r>
              <a:rPr lang="nl-N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alternatieven</a:t>
            </a:r>
          </a:p>
        </p:txBody>
      </p:sp>
    </p:spTree>
    <p:extLst>
      <p:ext uri="{BB962C8B-B14F-4D97-AF65-F5344CB8AC3E}">
        <p14:creationId xmlns:p14="http://schemas.microsoft.com/office/powerpoint/2010/main" val="36951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+S">
  <a:themeElements>
    <a:clrScheme name="Aangepast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H+S.potx" id="{95E66A74-58F4-4D88-A2B9-46BB2C9412C9}" vid="{2A4281A0-4147-4D46-9DCE-D4D55064994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PPT_H+S</Template>
  <TotalTime>5703</TotalTime>
  <Words>494</Words>
  <Application>Microsoft Office PowerPoint</Application>
  <PresentationFormat>Breedbeeld</PresentationFormat>
  <Paragraphs>196</Paragraphs>
  <Slides>13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H+S</vt:lpstr>
      <vt:lpstr>Een voldoende halen,  of laten zien wat je kan?</vt:lpstr>
      <vt:lpstr>Inleiding (even voorstellen) </vt:lpstr>
      <vt:lpstr>Inleiding (even voorstellen) </vt:lpstr>
      <vt:lpstr>Inleiding (even voorstellen) </vt:lpstr>
      <vt:lpstr>Inleiding (programma)</vt:lpstr>
      <vt:lpstr>Facts &amp; figures</vt:lpstr>
      <vt:lpstr>Facts &amp; figures</vt:lpstr>
      <vt:lpstr>Relevante criteria</vt:lpstr>
      <vt:lpstr>Referentiemodel </vt:lpstr>
      <vt:lpstr>Opdracht (10’, in 2-tallen)</vt:lpstr>
      <vt:lpstr>Bespreking van de opdracht</vt:lpstr>
      <vt:lpstr>Afronding: aanvullend materiaal</vt:lpstr>
      <vt:lpstr>Sluiting</vt:lpstr>
    </vt:vector>
  </TitlesOfParts>
  <Company>CINOP Advies B.V.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Lex Jansen</dc:creator>
  <cp:lastModifiedBy>W. van Veen</cp:lastModifiedBy>
  <cp:revision>78</cp:revision>
  <cp:lastPrinted>2014-12-02T14:12:59Z</cp:lastPrinted>
  <dcterms:created xsi:type="dcterms:W3CDTF">2014-08-19T07:36:44Z</dcterms:created>
  <dcterms:modified xsi:type="dcterms:W3CDTF">2016-06-01T08:06:52Z</dcterms:modified>
</cp:coreProperties>
</file>