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4"/>
  </p:sldMasterIdLst>
  <p:notesMasterIdLst>
    <p:notesMasterId r:id="rId34"/>
  </p:notesMasterIdLst>
  <p:handoutMasterIdLst>
    <p:handoutMasterId r:id="rId35"/>
  </p:handoutMasterIdLst>
  <p:sldIdLst>
    <p:sldId id="256" r:id="rId5"/>
    <p:sldId id="311" r:id="rId6"/>
    <p:sldId id="257" r:id="rId7"/>
    <p:sldId id="258" r:id="rId8"/>
    <p:sldId id="265" r:id="rId9"/>
    <p:sldId id="266" r:id="rId10"/>
    <p:sldId id="299" r:id="rId11"/>
    <p:sldId id="267" r:id="rId12"/>
    <p:sldId id="259" r:id="rId13"/>
    <p:sldId id="301" r:id="rId14"/>
    <p:sldId id="291" r:id="rId15"/>
    <p:sldId id="302" r:id="rId16"/>
    <p:sldId id="293" r:id="rId17"/>
    <p:sldId id="304" r:id="rId18"/>
    <p:sldId id="307" r:id="rId19"/>
    <p:sldId id="306" r:id="rId20"/>
    <p:sldId id="300" r:id="rId21"/>
    <p:sldId id="273" r:id="rId22"/>
    <p:sldId id="274" r:id="rId23"/>
    <p:sldId id="260" r:id="rId24"/>
    <p:sldId id="309" r:id="rId25"/>
    <p:sldId id="308" r:id="rId26"/>
    <p:sldId id="310" r:id="rId27"/>
    <p:sldId id="287" r:id="rId28"/>
    <p:sldId id="264" r:id="rId29"/>
    <p:sldId id="292" r:id="rId30"/>
    <p:sldId id="297" r:id="rId31"/>
    <p:sldId id="295" r:id="rId32"/>
    <p:sldId id="294" r:id="rId33"/>
  </p:sldIdLst>
  <p:sldSz cx="9144000" cy="6858000" type="screen4x3"/>
  <p:notesSz cx="6765925" cy="9867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3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570076"/>
    <a:srgbClr val="F3F9FA"/>
    <a:srgbClr val="333399"/>
    <a:srgbClr val="260026"/>
    <a:srgbClr val="66FF99"/>
    <a:srgbClr val="993300"/>
    <a:srgbClr val="70404E"/>
    <a:srgbClr val="FF9900"/>
    <a:srgbClr val="663366"/>
    <a:srgbClr val="570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1" autoAdjust="0"/>
    <p:restoredTop sz="91519" autoAdjust="0"/>
  </p:normalViewPr>
  <p:slideViewPr>
    <p:cSldViewPr>
      <p:cViewPr varScale="1">
        <p:scale>
          <a:sx n="103" d="100"/>
          <a:sy n="103" d="100"/>
        </p:scale>
        <p:origin x="10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608" y="-120"/>
      </p:cViewPr>
      <p:guideLst>
        <p:guide orient="horz" pos="3108"/>
        <p:guide pos="2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latin typeface="Fontys Frutiger" charset="0"/>
              </a:defRPr>
            </a:lvl1pPr>
          </a:lstStyle>
          <a:p>
            <a:endParaRPr lang="nl-NL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4024" y="0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Fontys Frutiger" charset="0"/>
              </a:defRPr>
            </a:lvl1pPr>
          </a:lstStyle>
          <a:p>
            <a:fld id="{E08E4B52-91AD-CB47-9CF7-94E952E29DF2}" type="datetime1">
              <a:rPr lang="nl-NL" smtClean="0"/>
              <a:pPr/>
              <a:t>26-11-2015</a:t>
            </a:fld>
            <a:endParaRPr lang="nl-NL"/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505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latin typeface="Fontys Frutiger" charset="0"/>
              </a:defRPr>
            </a:lvl1pPr>
          </a:lstStyle>
          <a:p>
            <a:endParaRPr lang="nl-NL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4024" y="9374505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Fontys Frutiger" charset="0"/>
              </a:defRPr>
            </a:lvl1pPr>
          </a:lstStyle>
          <a:p>
            <a:fld id="{3E9E5D1A-8207-F74E-847F-AC80C53CE032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16960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4024" y="0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fld id="{B84C9008-6D53-5049-B516-F0DE16816FD9}" type="datetime1">
              <a:rPr lang="nl-NL" smtClean="0"/>
              <a:pPr/>
              <a:t>26-11-2015</a:t>
            </a:fld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2124" y="4687253"/>
            <a:ext cx="4961678" cy="444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505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4024" y="9374505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fld id="{A995DA3A-915F-4D4C-A97C-252687C1E63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015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84C9008-6D53-5049-B516-F0DE16816FD9}" type="datetime1">
              <a:rPr lang="nl-NL" smtClean="0"/>
              <a:pPr/>
              <a:t>26-11-2015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995DA3A-915F-4D4C-A97C-252687C1E6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2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84C9008-6D53-5049-B516-F0DE16816FD9}" type="datetime1">
              <a:rPr lang="nl-NL" smtClean="0"/>
              <a:pPr/>
              <a:t>26-11-2015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995DA3A-915F-4D4C-A97C-252687C1E6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98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84C9008-6D53-5049-B516-F0DE16816FD9}" type="datetime1">
              <a:rPr lang="nl-NL" smtClean="0"/>
              <a:pPr/>
              <a:t>26-11-2015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995DA3A-915F-4D4C-A97C-252687C1E6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2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ppt-algsheet_NLvariant-witte-schadu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8075240" cy="41079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35696" y="6381328"/>
            <a:ext cx="6336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ntys Frutiger"/>
              </a:defRPr>
            </a:lvl1pPr>
          </a:lstStyle>
          <a:p>
            <a:pPr algn="r"/>
            <a:r>
              <a:rPr lang="nl-NL" dirty="0" smtClean="0"/>
              <a:t>Voettekst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ntys Frutiger"/>
              </a:defRPr>
            </a:lvl1pPr>
          </a:lstStyle>
          <a:p>
            <a:fld id="{513CBD93-3318-4B48-B3BC-79E8361AB13D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458850"/>
            <a:ext cx="839565" cy="29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pt-sheet2-NL_algem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08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35696" y="6381328"/>
            <a:ext cx="6336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ntys Frutiger"/>
              </a:defRPr>
            </a:lvl1pPr>
          </a:lstStyle>
          <a:p>
            <a:pPr algn="r"/>
            <a:r>
              <a:rPr lang="nl-NL" dirty="0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ntys Frutiger"/>
              </a:defRPr>
            </a:lvl1pPr>
          </a:lstStyle>
          <a:p>
            <a:fld id="{513CBD93-3318-4B48-B3BC-79E8361AB13D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35696" y="260648"/>
            <a:ext cx="685725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533400" y="1988840"/>
            <a:ext cx="81534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458850"/>
            <a:ext cx="839565" cy="29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7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3400" y="1124744"/>
            <a:ext cx="8153400" cy="5040560"/>
          </a:xfrm>
        </p:spPr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35696" y="6381328"/>
            <a:ext cx="6336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ntys Frutiger"/>
              </a:defRPr>
            </a:lvl1pPr>
          </a:lstStyle>
          <a:p>
            <a:pPr algn="r"/>
            <a:r>
              <a:rPr lang="nl-NL" dirty="0" smtClean="0"/>
              <a:t>Voettekst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ntys Frutiger"/>
              </a:defRPr>
            </a:lvl1pPr>
          </a:lstStyle>
          <a:p>
            <a:fld id="{513CBD93-3318-4B48-B3BC-79E8361AB13D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69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 dirty="0" smtClean="0"/>
              <a:t>Voettekst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5" name="Afbeelding 4" descr="ppt-DGsheet3-NL_studievoor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4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pt-volgsheet_NL-logoklein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08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35696" y="6381328"/>
            <a:ext cx="6336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r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513CBD93-3318-4B48-B3BC-79E8361AB13D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68760"/>
            <a:ext cx="81534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458850"/>
            <a:ext cx="839565" cy="2957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1" r:id="rId3"/>
    <p:sldLayoutId id="214748366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3200" b="1" i="0">
          <a:solidFill>
            <a:srgbClr val="570076"/>
          </a:solidFill>
          <a:latin typeface="Arial"/>
          <a:ea typeface="+mj-ea"/>
          <a:cs typeface="Arial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 i="0">
          <a:solidFill>
            <a:srgbClr val="570076"/>
          </a:solidFill>
          <a:latin typeface="Arial"/>
          <a:ea typeface="+mn-ea"/>
          <a:cs typeface="Arial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>
          <a:solidFill>
            <a:srgbClr val="570076"/>
          </a:solidFill>
          <a:latin typeface="Arial"/>
          <a:ea typeface="+mn-ea"/>
          <a:cs typeface="Arial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 i="0">
          <a:solidFill>
            <a:srgbClr val="570076"/>
          </a:solidFill>
          <a:latin typeface="Arial"/>
          <a:ea typeface="+mn-ea"/>
          <a:cs typeface="Arial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0" i="0">
          <a:solidFill>
            <a:srgbClr val="570076"/>
          </a:solidFill>
          <a:latin typeface="Arial"/>
          <a:ea typeface="+mn-ea"/>
          <a:cs typeface="Arial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0" i="0">
          <a:solidFill>
            <a:srgbClr val="570076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Open onderwijs in het hbo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2400" dirty="0" smtClean="0"/>
              <a:t>Trends, kansen en vraagstukken</a:t>
            </a:r>
            <a:endParaRPr lang="nl-NL" sz="2400" dirty="0"/>
          </a:p>
        </p:txBody>
      </p:sp>
      <p:sp>
        <p:nvSpPr>
          <p:cNvPr id="3" name="Tekstvak 2"/>
          <p:cNvSpPr txBox="1"/>
          <p:nvPr/>
        </p:nvSpPr>
        <p:spPr>
          <a:xfrm>
            <a:off x="6516216" y="6351711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Schuwer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71" y="3766694"/>
            <a:ext cx="396894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90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60" y="0"/>
            <a:ext cx="9170160" cy="71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Twee ambities op openheid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4034630"/>
            <a:ext cx="8153400" cy="2130673"/>
          </a:xfrm>
        </p:spPr>
        <p:txBody>
          <a:bodyPr/>
          <a:lstStyle/>
          <a:p>
            <a:r>
              <a:rPr lang="nl-NL" dirty="0" smtClean="0"/>
              <a:t>In 2025 delen alle docenten in het hoger onderwijs hun leermaterialen</a:t>
            </a:r>
          </a:p>
          <a:p>
            <a:r>
              <a:rPr lang="nl-NL" dirty="0" smtClean="0"/>
              <a:t>In 2025 erkennen instellingen elkaars MOOC´s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49" y="946448"/>
            <a:ext cx="4232199" cy="30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1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Middel, geen doel!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678907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http://www.surf.nl/trendrapport-open-en-online-onderwijs-2015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Trendrapport Open en online onderwijs</a:t>
            </a:r>
            <a:endParaRPr lang="nl-NL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46448"/>
            <a:ext cx="3838857" cy="543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14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19"/>
            <a:ext cx="8147248" cy="527765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827584" y="2924944"/>
            <a:ext cx="576064" cy="28803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923928" y="5013176"/>
            <a:ext cx="720080" cy="28803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508104" y="3501008"/>
            <a:ext cx="1296144" cy="43204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937959" y="3501008"/>
            <a:ext cx="586369" cy="2625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740352" y="3369728"/>
            <a:ext cx="648072" cy="2752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887298" y="4149080"/>
            <a:ext cx="565022" cy="2752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44706" y="3397329"/>
            <a:ext cx="503358" cy="2752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547664" y="2276872"/>
            <a:ext cx="288032" cy="2752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1475656" y="1451749"/>
            <a:ext cx="432048" cy="648072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012160" y="4922065"/>
            <a:ext cx="360040" cy="2752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727684" y="3503978"/>
            <a:ext cx="756084" cy="35707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18" name="Straight Connector 17"/>
          <p:cNvCxnSpPr>
            <a:stCxn id="13" idx="2"/>
          </p:cNvCxnSpPr>
          <p:nvPr/>
        </p:nvCxnSpPr>
        <p:spPr bwMode="auto">
          <a:xfrm>
            <a:off x="1691680" y="2552168"/>
            <a:ext cx="360040" cy="94884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stCxn id="16" idx="3"/>
            <a:endCxn id="15" idx="1"/>
          </p:cNvCxnSpPr>
          <p:nvPr/>
        </p:nvCxnSpPr>
        <p:spPr bwMode="auto">
          <a:xfrm>
            <a:off x="2483768" y="3682513"/>
            <a:ext cx="3528392" cy="13772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Rounded Rectangle 21"/>
          <p:cNvSpPr/>
          <p:nvPr/>
        </p:nvSpPr>
        <p:spPr bwMode="auto">
          <a:xfrm>
            <a:off x="5796136" y="4504177"/>
            <a:ext cx="885851" cy="2752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6193427" y="4768958"/>
            <a:ext cx="23878" cy="153107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1313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Kenmerken hbo</a:t>
            </a:r>
            <a:endParaRPr lang="nl-NL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11779"/>
              </p:ext>
            </p:extLst>
          </p:nvPr>
        </p:nvGraphicFramePr>
        <p:xfrm>
          <a:off x="539552" y="2236048"/>
          <a:ext cx="828092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4320480"/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Universiteit</a:t>
                      </a:r>
                      <a:endParaRPr lang="nl-NL" dirty="0"/>
                    </a:p>
                  </a:txBody>
                  <a:tcPr>
                    <a:solidFill>
                      <a:srgbClr val="57007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hbo</a:t>
                      </a:r>
                      <a:endParaRPr lang="nl-NL" dirty="0"/>
                    </a:p>
                  </a:txBody>
                  <a:tcPr>
                    <a:solidFill>
                      <a:srgbClr val="57007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Focus op research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Focus op onderwijs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Globale oriëntatie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Lokale/regionale</a:t>
                      </a:r>
                      <a:r>
                        <a:rPr lang="nl-NL" baseline="0" dirty="0" smtClean="0"/>
                        <a:t> oriëntatie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Onderwijs in Nederlands en (steeds vaker) Engels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Onderwijs voornamelijk in Nederlands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Research profiel in curriculum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Praktijkgericht profiel in curriculum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Samenwerking tussen instellingen (op onderzoek)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Nauwelijks samenwerking</a:t>
                      </a:r>
                      <a:r>
                        <a:rPr lang="nl-NL" baseline="0" dirty="0" smtClean="0"/>
                        <a:t> tussen instellingen (op onderwijs)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chemeClr val="bg1"/>
                          </a:solidFill>
                        </a:rPr>
                        <a:t>Consequenties</a:t>
                      </a:r>
                      <a:endParaRPr lang="nl-NL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700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MOOC: focus op zelf publiceren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MOOC: focus op hergebruik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OER: zowel publiceren als hergebruik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OER: vaker hergebruik dan publiceren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95936" y="5950983"/>
            <a:ext cx="1167757" cy="400110"/>
          </a:xfrm>
          <a:prstGeom prst="rect">
            <a:avLst/>
          </a:prstGeom>
          <a:solidFill>
            <a:srgbClr val="570076">
              <a:alpha val="69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Terecht</a:t>
            </a:r>
            <a:r>
              <a:rPr lang="en-US" sz="2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1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Congresanalyse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988840"/>
            <a:ext cx="4758680" cy="4176464"/>
          </a:xfrm>
        </p:spPr>
        <p:txBody>
          <a:bodyPr/>
          <a:lstStyle/>
          <a:p>
            <a:r>
              <a:rPr lang="nl-NL" dirty="0" smtClean="0"/>
              <a:t>2014-2015</a:t>
            </a:r>
          </a:p>
          <a:p>
            <a:r>
              <a:rPr lang="nl-NL" dirty="0" smtClean="0"/>
              <a:t>4 congressen</a:t>
            </a:r>
          </a:p>
          <a:p>
            <a:r>
              <a:rPr lang="nl-NL" dirty="0" smtClean="0"/>
              <a:t>218 papers</a:t>
            </a:r>
          </a:p>
          <a:p>
            <a:r>
              <a:rPr lang="nl-NL" dirty="0" smtClean="0"/>
              <a:t>Lessons learned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016038"/>
            <a:ext cx="3491510" cy="53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7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Verbinden biedt kansen</a:t>
            </a:r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" y="1052736"/>
            <a:ext cx="9144273" cy="523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 bwMode="auto">
          <a:xfrm rot="2263965">
            <a:off x="5469959" y="2088597"/>
            <a:ext cx="432048" cy="2376264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rot="2263965">
            <a:off x="5502426" y="2736669"/>
            <a:ext cx="432048" cy="2376264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2263965">
            <a:off x="5486193" y="3672773"/>
            <a:ext cx="432048" cy="2376264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35696" y="260648"/>
            <a:ext cx="7128792" cy="685800"/>
          </a:xfrm>
        </p:spPr>
        <p:txBody>
          <a:bodyPr/>
          <a:lstStyle/>
          <a:p>
            <a:r>
              <a:rPr lang="nl-NL" dirty="0" smtClean="0"/>
              <a:t>Kansen: strategische workshops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Kwaliteitsverbetering</a:t>
            </a:r>
          </a:p>
          <a:p>
            <a:pPr lvl="0"/>
            <a:r>
              <a:rPr lang="nl-NL" dirty="0"/>
              <a:t>Innovatie in het onderwijs. </a:t>
            </a:r>
          </a:p>
          <a:p>
            <a:pPr lvl="0"/>
            <a:r>
              <a:rPr lang="nl-NL" dirty="0"/>
              <a:t>Open onderwijs kan de flexibiliteit in het onderwijsprogramma verhogen. </a:t>
            </a:r>
            <a:endParaRPr lang="nl-NL" dirty="0" smtClean="0"/>
          </a:p>
          <a:p>
            <a:pPr lvl="1"/>
            <a:r>
              <a:rPr lang="nl-NL" dirty="0" smtClean="0"/>
              <a:t>Campusonderwijs!</a:t>
            </a:r>
            <a:endParaRPr lang="nl-NL" dirty="0"/>
          </a:p>
          <a:p>
            <a:pPr lvl="0"/>
            <a:r>
              <a:rPr lang="nl-NL" dirty="0"/>
              <a:t>Reductie van kosten</a:t>
            </a:r>
          </a:p>
          <a:p>
            <a:r>
              <a:rPr lang="nl-NL" dirty="0"/>
              <a:t>Internationale zichtbaarheid</a:t>
            </a:r>
          </a:p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251520" y="6119718"/>
            <a:ext cx="8566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Bron: http://conference.oeconsortium.org/2014/wp-content/uploads/2014/02/Paper_37-Supporting-Open-Educational-Policymaking.pdf</a:t>
            </a:r>
          </a:p>
        </p:txBody>
      </p:sp>
    </p:spTree>
    <p:extLst>
      <p:ext uri="{BB962C8B-B14F-4D97-AF65-F5344CB8AC3E}">
        <p14:creationId xmlns:p14="http://schemas.microsoft.com/office/powerpoint/2010/main" val="41667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Conclusie: pioniersfase voorbij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8327" y="4077072"/>
            <a:ext cx="7967595" cy="1872208"/>
          </a:xfrm>
        </p:spPr>
        <p:txBody>
          <a:bodyPr/>
          <a:lstStyle/>
          <a:p>
            <a:r>
              <a:rPr lang="nl-NL" sz="2400" dirty="0" smtClean="0"/>
              <a:t>Trend: datagestuurd (learning analytics)</a:t>
            </a:r>
          </a:p>
          <a:p>
            <a:r>
              <a:rPr lang="nl-NL" sz="2400" dirty="0" smtClean="0"/>
              <a:t>Trend: aandacht voor adoptie (incl. open policy)</a:t>
            </a:r>
          </a:p>
          <a:p>
            <a:r>
              <a:rPr lang="nl-NL" sz="2400" dirty="0" smtClean="0"/>
              <a:t>Trend: bereiken nieuwe doelgroepen</a:t>
            </a:r>
          </a:p>
          <a:p>
            <a:r>
              <a:rPr lang="nl-NL" sz="2400" dirty="0" smtClean="0"/>
              <a:t>Trend: aandacht voor effectiviteit van open onderwijs</a:t>
            </a:r>
          </a:p>
          <a:p>
            <a:r>
              <a:rPr lang="nl-NL" sz="2400" dirty="0"/>
              <a:t>Trend: verbinden van “openness”</a:t>
            </a:r>
          </a:p>
          <a:p>
            <a:endParaRPr lang="nl-NL" sz="2400" dirty="0" smtClean="0"/>
          </a:p>
          <a:p>
            <a:endParaRPr lang="nl-NL" sz="2400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37" y="1007039"/>
            <a:ext cx="4819675" cy="30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3" y="3645024"/>
            <a:ext cx="8673232" cy="2851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3" y="254124"/>
            <a:ext cx="681831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99816"/>
            <a:ext cx="3527070" cy="283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891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20</a:t>
            </a:fld>
            <a:endParaRPr lang="nl-NL" dirty="0"/>
          </a:p>
        </p:txBody>
      </p:sp>
      <p:pic>
        <p:nvPicPr>
          <p:cNvPr id="6" name="Tijdelijke aanduiding voor afbeelding 2" descr="IMG_0361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 b="2625"/>
          <a:stretch>
            <a:fillRect/>
          </a:stretch>
        </p:blipFill>
        <p:spPr>
          <a:xfrm>
            <a:off x="142875" y="153525"/>
            <a:ext cx="8858250" cy="6052014"/>
          </a:xfrm>
          <a:prstGeom prst="roundRect">
            <a:avLst>
              <a:gd name="adj" fmla="val 2416"/>
            </a:avLst>
          </a:prstGeom>
        </p:spPr>
      </p:pic>
      <p:sp>
        <p:nvSpPr>
          <p:cNvPr id="7" name="Tekstvak 4"/>
          <p:cNvSpPr txBox="1">
            <a:spLocks noChangeArrowheads="1"/>
          </p:cNvSpPr>
          <p:nvPr/>
        </p:nvSpPr>
        <p:spPr bwMode="auto">
          <a:xfrm>
            <a:off x="6624638" y="5845175"/>
            <a:ext cx="23764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nl-NL" altLang="nl-NL" sz="800">
                <a:solidFill>
                  <a:schemeClr val="bg1"/>
                </a:solidFill>
                <a:cs typeface="Arial" charset="0"/>
              </a:rPr>
              <a:t>CC-BY Hester Jelgerhuis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5278133" y="319338"/>
            <a:ext cx="3513221" cy="1259305"/>
          </a:xfrm>
          <a:prstGeom prst="roundRect">
            <a:avLst/>
          </a:prstGeom>
          <a:solidFill>
            <a:srgbClr val="570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 smtClean="0"/>
              <a:t>Vraagstukken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2671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Strategische vraagstukken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0184" y="2113612"/>
            <a:ext cx="8153400" cy="3619644"/>
          </a:xfrm>
        </p:spPr>
        <p:txBody>
          <a:bodyPr/>
          <a:lstStyle/>
          <a:p>
            <a:r>
              <a:rPr lang="nl-NL" dirty="0" smtClean="0"/>
              <a:t>Onvoldoende besef</a:t>
            </a:r>
          </a:p>
          <a:p>
            <a:r>
              <a:rPr lang="nl-NL" dirty="0" smtClean="0"/>
              <a:t>Onvoldoende strategische visie op onderwijs</a:t>
            </a:r>
          </a:p>
          <a:p>
            <a:r>
              <a:rPr lang="nl-NL" dirty="0" smtClean="0"/>
              <a:t>Businessmodellen</a:t>
            </a:r>
          </a:p>
          <a:p>
            <a:r>
              <a:rPr lang="nl-NL" dirty="0" smtClean="0"/>
              <a:t>Verlies regionale identiteit?</a:t>
            </a:r>
            <a:endParaRPr lang="nl-NL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5675089"/>
            <a:ext cx="77048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Hodgkinson-Williams, C. (2010). Benefits and Challenges of OER for Higher Education Institutions. Report Commonwealth of Learning, Zuid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McGill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L., Falconer, I.,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Dempster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J.A., Littlejohn, A. and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Beetham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H. (2013). Journeys to Open Educational Practice:  UKOER/SCORE Review Final Report. 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JISC. </a:t>
            </a:r>
            <a:endParaRPr lang="nl-NL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Richter, T., Kretschmer, T., Stracke, C., Bruce, A., Hoel, T., Megalou, E., Mazar, I. &amp; Sotirou, S. (2014). Open Educational Resources in the context of school education: barriers and possible solutions. European Scientific Journal 10(19).</a:t>
            </a:r>
            <a:endParaRPr lang="nl-NL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Tactische vraagstukken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0184" y="2113612"/>
            <a:ext cx="8153400" cy="3619644"/>
          </a:xfrm>
        </p:spPr>
        <p:txBody>
          <a:bodyPr/>
          <a:lstStyle/>
          <a:p>
            <a:r>
              <a:rPr lang="nl-NL" dirty="0" smtClean="0"/>
              <a:t>Open licenties en copyright</a:t>
            </a:r>
          </a:p>
          <a:p>
            <a:r>
              <a:rPr lang="nl-NL" dirty="0" smtClean="0"/>
              <a:t>Onvoldoende digitale vaardigheden bij docenten en staf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60884"/>
            <a:ext cx="4427984" cy="29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8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34" y="3501008"/>
            <a:ext cx="4832789" cy="28619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Operationele vraagstukken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Vindbaarheid </a:t>
            </a:r>
            <a:r>
              <a:rPr lang="nl-NL" dirty="0"/>
              <a:t>van </a:t>
            </a:r>
            <a:r>
              <a:rPr lang="nl-NL" dirty="0" smtClean="0"/>
              <a:t>juiste OER</a:t>
            </a:r>
            <a:endParaRPr lang="nl-NL" dirty="0"/>
          </a:p>
          <a:p>
            <a:r>
              <a:rPr lang="nl-NL" dirty="0" smtClean="0"/>
              <a:t>Kwaliteit </a:t>
            </a:r>
            <a:r>
              <a:rPr lang="nl-NL" dirty="0"/>
              <a:t>van </a:t>
            </a:r>
            <a:r>
              <a:rPr lang="nl-NL" dirty="0" smtClean="0"/>
              <a:t>OER</a:t>
            </a:r>
          </a:p>
          <a:p>
            <a:r>
              <a:rPr lang="nl-NL" dirty="0" smtClean="0"/>
              <a:t>Menselijke </a:t>
            </a:r>
            <a:r>
              <a:rPr lang="nl-NL" dirty="0"/>
              <a:t>factoren </a:t>
            </a:r>
          </a:p>
        </p:txBody>
      </p:sp>
    </p:spTree>
    <p:extLst>
      <p:ext uri="{BB962C8B-B14F-4D97-AF65-F5344CB8AC3E}">
        <p14:creationId xmlns:p14="http://schemas.microsoft.com/office/powerpoint/2010/main" val="330212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24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15" y="116633"/>
            <a:ext cx="7359615" cy="66298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7617" y="6615824"/>
            <a:ext cx="6054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Onderzoek OER Research 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Hub http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://oerresearchhub.org/2015/09/21/data-report-2013-2015-educators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nl-NL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121060" y="1340768"/>
            <a:ext cx="683568" cy="14401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121060" y="1745108"/>
            <a:ext cx="683568" cy="14401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111901" y="2130976"/>
            <a:ext cx="683568" cy="14401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111901" y="4481412"/>
            <a:ext cx="683568" cy="144016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111901" y="3287527"/>
            <a:ext cx="683568" cy="144016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122163" y="5675297"/>
            <a:ext cx="683568" cy="144016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121060" y="6061165"/>
            <a:ext cx="683568" cy="144016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111901" y="2546569"/>
            <a:ext cx="683568" cy="14401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111901" y="2885043"/>
            <a:ext cx="683568" cy="14401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129448"/>
            <a:ext cx="4248472" cy="40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7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25</a:t>
            </a:fld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1" y="260648"/>
            <a:ext cx="8998573" cy="5976664"/>
          </a:xfrm>
          <a:prstGeom prst="rect">
            <a:avLst/>
          </a:prstGeom>
        </p:spPr>
      </p:pic>
      <p:sp>
        <p:nvSpPr>
          <p:cNvPr id="8" name="Tekstvak 6"/>
          <p:cNvSpPr txBox="1"/>
          <p:nvPr/>
        </p:nvSpPr>
        <p:spPr>
          <a:xfrm>
            <a:off x="6641182" y="5877852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800" dirty="0" smtClean="0">
                <a:solidFill>
                  <a:schemeClr val="bg1"/>
                </a:solidFill>
                <a:latin typeface="Arial"/>
                <a:cs typeface="Arial"/>
              </a:rPr>
              <a:t>CC-BY Ria Jacobi</a:t>
            </a:r>
            <a:endParaRPr lang="nl-NL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Afgeronde rechthoek 7"/>
          <p:cNvSpPr/>
          <p:nvPr/>
        </p:nvSpPr>
        <p:spPr>
          <a:xfrm>
            <a:off x="5278133" y="319338"/>
            <a:ext cx="3513221" cy="1259305"/>
          </a:xfrm>
          <a:prstGeom prst="roundRect">
            <a:avLst/>
          </a:prstGeom>
          <a:solidFill>
            <a:srgbClr val="570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 smtClean="0"/>
              <a:t>Wat nu?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5640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26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moet er gebeuren?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916832"/>
            <a:ext cx="8153400" cy="4176464"/>
          </a:xfrm>
        </p:spPr>
        <p:txBody>
          <a:bodyPr/>
          <a:lstStyle/>
          <a:p>
            <a:r>
              <a:rPr lang="nl-NL" sz="2800" dirty="0" smtClean="0"/>
              <a:t>Formuleer een </a:t>
            </a:r>
            <a:r>
              <a:rPr lang="nl-NL" sz="2800" b="1" dirty="0" smtClean="0"/>
              <a:t>open policy</a:t>
            </a:r>
            <a:r>
              <a:rPr lang="nl-NL" sz="2800" dirty="0" smtClean="0"/>
              <a:t> op nationaal en instellingsniveau</a:t>
            </a:r>
          </a:p>
          <a:p>
            <a:r>
              <a:rPr lang="nl-NL" sz="2800" dirty="0"/>
              <a:t>Realiseer een </a:t>
            </a:r>
            <a:r>
              <a:rPr lang="nl-NL" sz="2800" b="1" dirty="0"/>
              <a:t>platform</a:t>
            </a:r>
            <a:r>
              <a:rPr lang="nl-NL" sz="2800" dirty="0"/>
              <a:t> voor delen en hergebruiken van open leermaterialen</a:t>
            </a:r>
            <a:endParaRPr lang="nl-NL" sz="2800" dirty="0" smtClean="0"/>
          </a:p>
          <a:p>
            <a:pPr lvl="1"/>
            <a:r>
              <a:rPr lang="nl-NL" sz="2400" dirty="0" smtClean="0"/>
              <a:t>Realiseer meer </a:t>
            </a:r>
            <a:r>
              <a:rPr lang="nl-NL" sz="2400" b="1" dirty="0" smtClean="0"/>
              <a:t>efficiency</a:t>
            </a:r>
            <a:r>
              <a:rPr lang="nl-NL" sz="2400" dirty="0" smtClean="0"/>
              <a:t> door standaardcursussen voor deficiëntie aanpak</a:t>
            </a:r>
          </a:p>
          <a:p>
            <a:r>
              <a:rPr lang="nl-NL" sz="2800" dirty="0"/>
              <a:t>Realiseer duurzame </a:t>
            </a:r>
            <a:r>
              <a:rPr lang="nl-NL" sz="2800" b="1" dirty="0"/>
              <a:t>ondersteuning</a:t>
            </a:r>
            <a:r>
              <a:rPr lang="nl-NL" sz="2800" dirty="0"/>
              <a:t> voor </a:t>
            </a:r>
            <a:r>
              <a:rPr lang="nl-NL" sz="2800" dirty="0" smtClean="0"/>
              <a:t>docenten</a:t>
            </a:r>
          </a:p>
          <a:p>
            <a:r>
              <a:rPr lang="nl-NL" sz="2800" dirty="0"/>
              <a:t>Realiseer duurzame </a:t>
            </a:r>
            <a:r>
              <a:rPr lang="nl-NL" sz="2800" b="1" dirty="0"/>
              <a:t>samenwerking</a:t>
            </a:r>
            <a:r>
              <a:rPr lang="nl-NL" sz="2800" dirty="0"/>
              <a:t> tussen </a:t>
            </a:r>
            <a:r>
              <a:rPr lang="nl-NL" sz="2800" dirty="0" smtClean="0"/>
              <a:t>instellingen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87108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Onderzoek: oproep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399" y="3789040"/>
            <a:ext cx="8414635" cy="2376264"/>
          </a:xfrm>
        </p:spPr>
        <p:txBody>
          <a:bodyPr/>
          <a:lstStyle/>
          <a:p>
            <a:r>
              <a:rPr lang="nl-NL" sz="2400" dirty="0" smtClean="0"/>
              <a:t>Stand van zaken publiceren en gebruik van OER en MOOC’s in het hoger onderwijs</a:t>
            </a:r>
          </a:p>
          <a:p>
            <a:r>
              <a:rPr lang="nl-NL" sz="2400" dirty="0" smtClean="0"/>
              <a:t>Survey</a:t>
            </a:r>
          </a:p>
          <a:p>
            <a:r>
              <a:rPr lang="nl-NL" sz="2400" b="1" dirty="0" smtClean="0">
                <a:solidFill>
                  <a:srgbClr val="C00000"/>
                </a:solidFill>
              </a:rPr>
              <a:t>Oproep voor deelname!</a:t>
            </a:r>
          </a:p>
          <a:p>
            <a:r>
              <a:rPr lang="nl-NL" sz="2400" dirty="0"/>
              <a:t>http://bit.ly/oer2015survey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6500232"/>
            <a:ext cx="1500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Ian Bloomfield @ Flickr</a:t>
            </a:r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46448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Vragen?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2035195"/>
            <a:ext cx="5949901" cy="42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29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Dank u wel!</a:t>
            </a:r>
            <a:endParaRPr lang="nl-NL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3" y="3435499"/>
            <a:ext cx="43973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25986" r="10979" b="26772"/>
          <a:stretch>
            <a:fillRect/>
          </a:stretch>
        </p:blipFill>
        <p:spPr bwMode="auto">
          <a:xfrm>
            <a:off x="879803" y="1878161"/>
            <a:ext cx="5032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16611" r="12305" b="16953"/>
          <a:stretch>
            <a:fillRect/>
          </a:stretch>
        </p:blipFill>
        <p:spPr bwMode="auto">
          <a:xfrm>
            <a:off x="914728" y="6019949"/>
            <a:ext cx="4318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4" t="23375" r="24921" b="18179"/>
          <a:stretch>
            <a:fillRect/>
          </a:stretch>
        </p:blipFill>
        <p:spPr bwMode="auto">
          <a:xfrm>
            <a:off x="879803" y="2621111"/>
            <a:ext cx="5032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link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t="10783" r="10783" b="10783"/>
          <a:stretch>
            <a:fillRect/>
          </a:stretch>
        </p:blipFill>
        <p:spPr bwMode="auto">
          <a:xfrm>
            <a:off x="902028" y="430544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1573540" y="2660799"/>
            <a:ext cx="7596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nl-NL" altLang="nl-NL" sz="1600" b="1">
                <a:solidFill>
                  <a:srgbClr val="7030A0"/>
                </a:solidFill>
              </a:rPr>
              <a:t>@fagottissimo</a:t>
            </a: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1573540" y="3543449"/>
            <a:ext cx="759618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nl-NL" altLang="nl-NL" sz="1600" b="1">
                <a:solidFill>
                  <a:srgbClr val="7030A0"/>
                </a:solidFill>
              </a:rPr>
              <a:t>bassoonvenlo</a:t>
            </a:r>
          </a:p>
        </p:txBody>
      </p:sp>
      <p:sp>
        <p:nvSpPr>
          <p:cNvPr id="13" name="Text Placeholder 7"/>
          <p:cNvSpPr txBox="1">
            <a:spLocks/>
          </p:cNvSpPr>
          <p:nvPr/>
        </p:nvSpPr>
        <p:spPr>
          <a:xfrm>
            <a:off x="1573540" y="4399111"/>
            <a:ext cx="7596188" cy="269875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nl-NL" b="1" dirty="0">
                <a:solidFill>
                  <a:srgbClr val="7030A0"/>
                </a:solidFill>
              </a:rPr>
              <a:t>http://nl.linkedin.com/in/robertschuwer</a:t>
            </a:r>
            <a:endParaRPr lang="nl-NL" b="1" kern="0" dirty="0" smtClean="0">
              <a:solidFill>
                <a:srgbClr val="7030A0"/>
              </a:solidFill>
            </a:endParaRPr>
          </a:p>
        </p:txBody>
      </p:sp>
      <p:sp>
        <p:nvSpPr>
          <p:cNvPr id="14" name="Text Placeholder 7"/>
          <p:cNvSpPr txBox="1">
            <a:spLocks/>
          </p:cNvSpPr>
          <p:nvPr/>
        </p:nvSpPr>
        <p:spPr bwMode="auto">
          <a:xfrm>
            <a:off x="1573540" y="5226199"/>
            <a:ext cx="7596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nl-NL" altLang="nl-NL" sz="1600" b="1" dirty="0">
                <a:solidFill>
                  <a:srgbClr val="7030A0"/>
                </a:solidFill>
              </a:rPr>
              <a:t>robertschuwer.nl</a:t>
            </a:r>
          </a:p>
        </p:txBody>
      </p:sp>
      <p:sp>
        <p:nvSpPr>
          <p:cNvPr id="15" name="Text Placeholder 7"/>
          <p:cNvSpPr txBox="1">
            <a:spLocks/>
          </p:cNvSpPr>
          <p:nvPr/>
        </p:nvSpPr>
        <p:spPr bwMode="auto">
          <a:xfrm>
            <a:off x="1573540" y="6100911"/>
            <a:ext cx="7596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nl-NL" altLang="nl-NL" sz="1600" b="1" dirty="0">
                <a:solidFill>
                  <a:srgbClr val="7030A0"/>
                </a:solidFill>
              </a:rPr>
              <a:t>+31 - 6 1446 9300</a:t>
            </a:r>
          </a:p>
        </p:txBody>
      </p:sp>
      <p:pic>
        <p:nvPicPr>
          <p:cNvPr id="16" name="Picture 2" descr="https://openclipart.org/image/800px/svg_to_png/35389/applications-interne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28" y="5145236"/>
            <a:ext cx="433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239228"/>
            <a:ext cx="2519838" cy="3782060"/>
          </a:xfrm>
          <a:prstGeom prst="rect">
            <a:avLst/>
          </a:prstGeom>
        </p:spPr>
      </p:pic>
      <p:sp>
        <p:nvSpPr>
          <p:cNvPr id="18" name="Text Placeholder 7"/>
          <p:cNvSpPr txBox="1">
            <a:spLocks/>
          </p:cNvSpPr>
          <p:nvPr/>
        </p:nvSpPr>
        <p:spPr bwMode="auto">
          <a:xfrm>
            <a:off x="1584324" y="1922610"/>
            <a:ext cx="7596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rgbClr val="7030A0"/>
                </a:solidFill>
              </a:rPr>
              <a:t>r</a:t>
            </a:r>
            <a:r>
              <a:rPr lang="nl-NL" altLang="nl-NL" sz="1600" b="1" dirty="0" smtClean="0">
                <a:solidFill>
                  <a:srgbClr val="7030A0"/>
                </a:solidFill>
              </a:rPr>
              <a:t>.schuwer@fontys.nl</a:t>
            </a:r>
            <a:endParaRPr lang="nl-NL" altLang="nl-NL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Agenda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Enkele begrippen</a:t>
            </a:r>
          </a:p>
          <a:p>
            <a:r>
              <a:rPr lang="nl-NL" dirty="0" smtClean="0"/>
              <a:t>Trends en kansen</a:t>
            </a:r>
          </a:p>
          <a:p>
            <a:r>
              <a:rPr lang="nl-NL" dirty="0" smtClean="0"/>
              <a:t>Vraagstukken</a:t>
            </a:r>
          </a:p>
          <a:p>
            <a:r>
              <a:rPr lang="nl-NL" dirty="0" smtClean="0"/>
              <a:t>Wat nu?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16" y="1916832"/>
            <a:ext cx="2600959" cy="266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6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6" name="Tijdelijke aanduiding voor afbeelding 2" descr="IMG_1006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r="1207"/>
          <a:stretch>
            <a:fillRect/>
          </a:stretch>
        </p:blipFill>
        <p:spPr>
          <a:xfrm>
            <a:off x="159196" y="144000"/>
            <a:ext cx="8858250" cy="6052014"/>
          </a:xfrm>
          <a:prstGeom prst="roundRect">
            <a:avLst>
              <a:gd name="adj" fmla="val 2416"/>
            </a:avLst>
          </a:prstGeom>
          <a:solidFill>
            <a:srgbClr val="570076"/>
          </a:solidFill>
        </p:spPr>
      </p:pic>
      <p:sp>
        <p:nvSpPr>
          <p:cNvPr id="7" name="Tekstvak 6"/>
          <p:cNvSpPr txBox="1"/>
          <p:nvPr/>
        </p:nvSpPr>
        <p:spPr>
          <a:xfrm>
            <a:off x="6641182" y="5836109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800" dirty="0" smtClean="0">
                <a:solidFill>
                  <a:srgbClr val="000000"/>
                </a:solidFill>
                <a:latin typeface="Arial"/>
                <a:cs typeface="Arial"/>
              </a:rPr>
              <a:t>CC-BY Hester Jelgerhuis</a:t>
            </a:r>
            <a:endParaRPr lang="nl-NL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5278133" y="319338"/>
            <a:ext cx="3513221" cy="1259305"/>
          </a:xfrm>
          <a:prstGeom prst="roundRect">
            <a:avLst/>
          </a:prstGeom>
          <a:solidFill>
            <a:srgbClr val="570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 smtClean="0"/>
              <a:t>Enkele begrippen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9604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open?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988840"/>
            <a:ext cx="5622776" cy="4176464"/>
          </a:xfrm>
        </p:spPr>
        <p:txBody>
          <a:bodyPr/>
          <a:lstStyle/>
          <a:p>
            <a:r>
              <a:rPr lang="nl-NL" dirty="0" smtClean="0"/>
              <a:t>Klassiek</a:t>
            </a:r>
          </a:p>
          <a:p>
            <a:pPr lvl="1"/>
            <a:r>
              <a:rPr lang="nl-NL" dirty="0" smtClean="0"/>
              <a:t>Tijd, plaats, tempo, toegang, programma</a:t>
            </a:r>
          </a:p>
          <a:p>
            <a:r>
              <a:rPr lang="nl-NL" dirty="0" smtClean="0"/>
              <a:t>Digitaal</a:t>
            </a:r>
          </a:p>
          <a:p>
            <a:pPr lvl="1"/>
            <a:r>
              <a:rPr lang="nl-NL" dirty="0" smtClean="0"/>
              <a:t>Gratis, hergebruik en aanpassen toegestaan</a:t>
            </a:r>
            <a:endParaRPr lang="nl-NL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6500232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Oxyman</a:t>
            </a:r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222374"/>
            <a:ext cx="3110051" cy="41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1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zijn open leermaterialen?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Open Educational Resources (OER) </a:t>
            </a:r>
          </a:p>
          <a:p>
            <a:r>
              <a:rPr lang="nl-NL" dirty="0" smtClean="0"/>
              <a:t>Digitaal open</a:t>
            </a:r>
          </a:p>
          <a:p>
            <a:r>
              <a:rPr lang="nl-NL" dirty="0" smtClean="0"/>
              <a:t>5R</a:t>
            </a:r>
          </a:p>
          <a:p>
            <a:pPr lvl="1"/>
            <a:r>
              <a:rPr lang="nl-NL" sz="2000" dirty="0" smtClean="0"/>
              <a:t>Retain</a:t>
            </a:r>
          </a:p>
          <a:p>
            <a:pPr lvl="1"/>
            <a:r>
              <a:rPr lang="nl-NL" sz="2000" dirty="0" smtClean="0"/>
              <a:t>Reuse</a:t>
            </a:r>
          </a:p>
          <a:p>
            <a:pPr lvl="1"/>
            <a:r>
              <a:rPr lang="nl-NL" sz="2000" dirty="0" smtClean="0"/>
              <a:t>Remix</a:t>
            </a:r>
          </a:p>
          <a:p>
            <a:pPr lvl="1"/>
            <a:r>
              <a:rPr lang="nl-NL" sz="2000" dirty="0" smtClean="0"/>
              <a:t>Revise</a:t>
            </a:r>
          </a:p>
          <a:p>
            <a:pPr lvl="1"/>
            <a:r>
              <a:rPr lang="nl-NL" sz="2000" dirty="0" smtClean="0"/>
              <a:t>Redistribute</a:t>
            </a:r>
          </a:p>
          <a:p>
            <a:r>
              <a:rPr lang="nl-NL" dirty="0" smtClean="0"/>
              <a:t>Open licentie (Creative Commons)</a:t>
            </a:r>
          </a:p>
          <a:p>
            <a:pPr lvl="1"/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22561"/>
            <a:ext cx="4068318" cy="270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9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een MOOC?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Massive </a:t>
            </a:r>
          </a:p>
          <a:p>
            <a:r>
              <a:rPr lang="nl-NL" dirty="0"/>
              <a:t>Open </a:t>
            </a:r>
          </a:p>
          <a:p>
            <a:r>
              <a:rPr lang="nl-NL" dirty="0"/>
              <a:t>Online </a:t>
            </a:r>
          </a:p>
          <a:p>
            <a:r>
              <a:rPr lang="nl-NL" dirty="0"/>
              <a:t>Course</a:t>
            </a:r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580" y="958718"/>
            <a:ext cx="5134900" cy="54590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0732" y="6510878"/>
            <a:ext cx="9492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© Dave Blazek</a:t>
            </a:r>
            <a:endParaRPr lang="nl-NL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3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open online onderwijs?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492" y="1916832"/>
            <a:ext cx="8359080" cy="2664296"/>
          </a:xfrm>
        </p:spPr>
        <p:txBody>
          <a:bodyPr/>
          <a:lstStyle/>
          <a:p>
            <a:r>
              <a:rPr lang="nl-NL" sz="2400" dirty="0" smtClean="0"/>
              <a:t>Services en/of onderwijsinspanning (deels) open toegankelijk</a:t>
            </a:r>
            <a:endParaRPr lang="nl-NL" sz="2400" dirty="0"/>
          </a:p>
          <a:p>
            <a:r>
              <a:rPr lang="nl-NL" sz="2400" dirty="0"/>
              <a:t>Gratis beschikbaar</a:t>
            </a:r>
          </a:p>
          <a:p>
            <a:r>
              <a:rPr lang="nl-NL" sz="2400" dirty="0"/>
              <a:t>Grotendeels online</a:t>
            </a:r>
          </a:p>
          <a:p>
            <a:r>
              <a:rPr lang="nl-NL" sz="2400" dirty="0"/>
              <a:t>Leermateriaal is OER</a:t>
            </a:r>
          </a:p>
          <a:p>
            <a:r>
              <a:rPr lang="nl-NL" sz="2400" dirty="0"/>
              <a:t>Onderwijs heeft </a:t>
            </a:r>
            <a:r>
              <a:rPr lang="nl-NL" sz="2400" dirty="0" smtClean="0"/>
              <a:t>klassiek open kenmerken</a:t>
            </a:r>
            <a:endParaRPr lang="nl-NL" sz="2400" dirty="0"/>
          </a:p>
          <a:p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489650"/>
            <a:ext cx="4012094" cy="22568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0877" y="6515621"/>
            <a:ext cx="90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John Spooner</a:t>
            </a:r>
            <a:endParaRPr lang="nl-NL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48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CBD93-3318-4B48-B3BC-79E8361AB13D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" y="188640"/>
            <a:ext cx="9073008" cy="602610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641182" y="5877852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800" dirty="0" smtClean="0">
                <a:solidFill>
                  <a:schemeClr val="bg1"/>
                </a:solidFill>
                <a:latin typeface="Arial"/>
                <a:cs typeface="Arial"/>
              </a:rPr>
              <a:t>CC-BY Ria Jacobi</a:t>
            </a:r>
            <a:endParaRPr lang="nl-NL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5278133" y="319338"/>
            <a:ext cx="3513221" cy="1259305"/>
          </a:xfrm>
          <a:prstGeom prst="roundRect">
            <a:avLst/>
          </a:prstGeom>
          <a:solidFill>
            <a:srgbClr val="570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 smtClean="0"/>
              <a:t>Trends en kansen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1513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Fontys Frutiger"/>
        <a:ea typeface="ＭＳ Ｐゴシック"/>
        <a:cs typeface=""/>
      </a:majorFont>
      <a:minorFont>
        <a:latin typeface="Fontys Frutiger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4108D1C3E0174AAF2DAE51D9DE7EC2" ma:contentTypeVersion="0" ma:contentTypeDescription="Een nieuw document maken." ma:contentTypeScope="" ma:versionID="e24f76d7c4ba8d44ff0599311245dd7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118b0825d757084c8d1e1ffd33f200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D8089B-CCA7-46B1-8D6A-5FA8D82AAD6B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FB1C7A3-ED25-4C98-99FA-0F5D289D71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6EB0AFB-7F59-42B5-840B-D20B2F141E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Presentatie_versie2 VO</Template>
  <TotalTime>2875</TotalTime>
  <Words>545</Words>
  <Application>Microsoft Office PowerPoint</Application>
  <PresentationFormat>Diavoorstelling (4:3)</PresentationFormat>
  <Paragraphs>161</Paragraphs>
  <Slides>29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5" baseType="lpstr">
      <vt:lpstr>ＭＳ Ｐゴシック</vt:lpstr>
      <vt:lpstr>Arial</vt:lpstr>
      <vt:lpstr>Fontys Frutiger</vt:lpstr>
      <vt:lpstr>Times</vt:lpstr>
      <vt:lpstr>Times New Roman</vt:lpstr>
      <vt:lpstr>Blank Presentation</vt:lpstr>
      <vt:lpstr>Open onderwijs in het hbo  Trends, kansen en vraagstukken</vt:lpstr>
      <vt:lpstr>PowerPoint-presentatie</vt:lpstr>
      <vt:lpstr>Agenda</vt:lpstr>
      <vt:lpstr>PowerPoint-presentatie</vt:lpstr>
      <vt:lpstr>Wat is open?</vt:lpstr>
      <vt:lpstr>Wat zijn open leermaterialen?</vt:lpstr>
      <vt:lpstr>Wat is een MOOC?</vt:lpstr>
      <vt:lpstr>Wat is open online onderwijs?</vt:lpstr>
      <vt:lpstr>PowerPoint-presentatie</vt:lpstr>
      <vt:lpstr>PowerPoint-presentatie</vt:lpstr>
      <vt:lpstr>Twee ambities op openheid</vt:lpstr>
      <vt:lpstr>Middel, geen doel!</vt:lpstr>
      <vt:lpstr>Trendrapport Open en online onderwijs</vt:lpstr>
      <vt:lpstr>PowerPoint-presentatie</vt:lpstr>
      <vt:lpstr>Kenmerken hbo</vt:lpstr>
      <vt:lpstr>Congresanalyse</vt:lpstr>
      <vt:lpstr>Verbinden biedt kansen</vt:lpstr>
      <vt:lpstr>Kansen: strategische workshops</vt:lpstr>
      <vt:lpstr>Conclusie: pioniersfase voorbij</vt:lpstr>
      <vt:lpstr>PowerPoint-presentatie</vt:lpstr>
      <vt:lpstr>Strategische vraagstukken</vt:lpstr>
      <vt:lpstr>Tactische vraagstukken</vt:lpstr>
      <vt:lpstr>Operationele vraagstukken</vt:lpstr>
      <vt:lpstr>PowerPoint-presentatie</vt:lpstr>
      <vt:lpstr>PowerPoint-presentatie</vt:lpstr>
      <vt:lpstr>Wat moet er gebeuren?</vt:lpstr>
      <vt:lpstr>Onderzoek: oproep</vt:lpstr>
      <vt:lpstr>Vragen?</vt:lpstr>
      <vt:lpstr>Dank u wel!</vt:lpstr>
    </vt:vector>
  </TitlesOfParts>
  <Company>Fontys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Fontys Hogeschool Werktuigbouwkunde</dc:title>
  <dc:creator>hnk</dc:creator>
  <cp:lastModifiedBy>W. van Veen</cp:lastModifiedBy>
  <cp:revision>171</cp:revision>
  <cp:lastPrinted>2014-08-27T11:23:36Z</cp:lastPrinted>
  <dcterms:created xsi:type="dcterms:W3CDTF">2004-10-12T17:10:59Z</dcterms:created>
  <dcterms:modified xsi:type="dcterms:W3CDTF">2015-11-26T08:12:27Z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0x010100A64108D1C3E0174AAF2DAE51D9DE7EC2</vt:lpwstr>
  </property>
</Properties>
</file>