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5" r:id="rId6"/>
    <p:sldMasterId id="2147483681" r:id="rId7"/>
    <p:sldMasterId id="2147483675" r:id="rId8"/>
    <p:sldMasterId id="2147483871" r:id="rId9"/>
    <p:sldMasterId id="2147483857" r:id="rId10"/>
  </p:sldMasterIdLst>
  <p:notesMasterIdLst>
    <p:notesMasterId r:id="rId29"/>
  </p:notesMasterIdLst>
  <p:handoutMasterIdLst>
    <p:handoutMasterId r:id="rId30"/>
  </p:handoutMasterIdLst>
  <p:sldIdLst>
    <p:sldId id="263" r:id="rId11"/>
    <p:sldId id="264" r:id="rId12"/>
    <p:sldId id="278" r:id="rId13"/>
    <p:sldId id="277" r:id="rId14"/>
    <p:sldId id="271" r:id="rId15"/>
    <p:sldId id="272" r:id="rId16"/>
    <p:sldId id="273" r:id="rId17"/>
    <p:sldId id="274" r:id="rId18"/>
    <p:sldId id="275" r:id="rId19"/>
    <p:sldId id="279" r:id="rId20"/>
    <p:sldId id="265" r:id="rId21"/>
    <p:sldId id="276" r:id="rId22"/>
    <p:sldId id="268" r:id="rId23"/>
    <p:sldId id="269" r:id="rId24"/>
    <p:sldId id="270" r:id="rId25"/>
    <p:sldId id="280" r:id="rId26"/>
    <p:sldId id="281" r:id="rId27"/>
    <p:sldId id="259" r:id="rId28"/>
  </p:sldIdLst>
  <p:sldSz cx="9144000" cy="6858000" type="screen4x3"/>
  <p:notesSz cx="6669088" cy="98726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08">
          <p15:clr>
            <a:srgbClr val="A4A3A4"/>
          </p15:clr>
        </p15:guide>
        <p15:guide id="2" orient="horz" pos="278">
          <p15:clr>
            <a:srgbClr val="A4A3A4"/>
          </p15:clr>
        </p15:guide>
        <p15:guide id="3" orient="horz" pos="630">
          <p15:clr>
            <a:srgbClr val="A4A3A4"/>
          </p15:clr>
        </p15:guide>
        <p15:guide id="4" orient="horz" pos="236">
          <p15:clr>
            <a:srgbClr val="A4A3A4"/>
          </p15:clr>
        </p15:guide>
        <p15:guide id="5" pos="1760">
          <p15:clr>
            <a:srgbClr val="A4A3A4"/>
          </p15:clr>
        </p15:guide>
        <p15:guide id="6" pos="709">
          <p15:clr>
            <a:srgbClr val="A4A3A4"/>
          </p15:clr>
        </p15:guide>
        <p15:guide id="7" pos="752">
          <p15:clr>
            <a:srgbClr val="A4A3A4"/>
          </p15:clr>
        </p15:guide>
        <p15:guide id="8" pos="2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413"/>
    <a:srgbClr val="343434"/>
    <a:srgbClr val="444444"/>
    <a:srgbClr val="3E3E3D"/>
    <a:srgbClr val="E86A16"/>
    <a:srgbClr val="E76A17"/>
    <a:srgbClr val="EE7F00"/>
    <a:srgbClr val="DF6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663" autoAdjust="0"/>
  </p:normalViewPr>
  <p:slideViewPr>
    <p:cSldViewPr showGuides="1">
      <p:cViewPr varScale="1">
        <p:scale>
          <a:sx n="81" d="100"/>
          <a:sy n="81" d="100"/>
        </p:scale>
        <p:origin x="1878" y="96"/>
      </p:cViewPr>
      <p:guideLst>
        <p:guide orient="horz" pos="608"/>
        <p:guide orient="horz" pos="278"/>
        <p:guide orient="horz" pos="630"/>
        <p:guide orient="horz" pos="236"/>
        <p:guide pos="1760"/>
        <p:guide pos="709"/>
        <p:guide pos="752"/>
        <p:guide pos="2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31" d="100"/>
          <a:sy n="131" d="100"/>
        </p:scale>
        <p:origin x="-3896" y="-120"/>
      </p:cViewPr>
      <p:guideLst>
        <p:guide orient="horz" pos="3110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889250" cy="4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1"/>
            <a:ext cx="2889250" cy="4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80057"/>
            <a:ext cx="2889250" cy="4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380057"/>
            <a:ext cx="2889250" cy="4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99BDEC73-8F54-CF45-B5A7-E49796794E1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10517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889250" cy="4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1"/>
            <a:ext cx="2889250" cy="4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5188" y="739775"/>
            <a:ext cx="4938712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689240"/>
            <a:ext cx="4891088" cy="444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Klik om de tekststijl van het model te bewerken</a:t>
            </a:r>
          </a:p>
          <a:p>
            <a:pPr lvl="1"/>
            <a:r>
              <a:rPr lang="en-US" noProof="0" smtClean="0"/>
              <a:t>Tweede niveau</a:t>
            </a:r>
          </a:p>
          <a:p>
            <a:pPr lvl="2"/>
            <a:r>
              <a:rPr lang="en-US" noProof="0" smtClean="0"/>
              <a:t>Derde niveau</a:t>
            </a:r>
          </a:p>
          <a:p>
            <a:pPr lvl="3"/>
            <a:r>
              <a:rPr lang="en-US" noProof="0" smtClean="0"/>
              <a:t>Vierde niveau</a:t>
            </a:r>
          </a:p>
          <a:p>
            <a:pPr lvl="4"/>
            <a:r>
              <a:rPr lang="en-US" noProof="0" smtClean="0"/>
              <a:t>Vijfde niveau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80057"/>
            <a:ext cx="2889250" cy="4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ＭＳ Ｐゴシック" pitchFamily="112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380057"/>
            <a:ext cx="2889250" cy="4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06" tIns="45153" rIns="90306" bIns="45153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cs typeface="Arial" charset="0"/>
              </a:defRPr>
            </a:lvl1pPr>
          </a:lstStyle>
          <a:p>
            <a:pPr>
              <a:defRPr/>
            </a:pPr>
            <a:fld id="{C466C816-753B-6A40-AD2F-245E51E9C79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50803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6C816-753B-6A40-AD2F-245E51E9C797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8047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6C816-753B-6A40-AD2F-245E51E9C797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8507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6C816-753B-6A40-AD2F-245E51E9C797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2151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6C816-753B-6A40-AD2F-245E51E9C797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2151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6C816-753B-6A40-AD2F-245E51E9C797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744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6C816-753B-6A40-AD2F-245E51E9C797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2067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6C816-753B-6A40-AD2F-245E51E9C797}" type="slidenum">
              <a:rPr lang="nl-NL" smtClean="0"/>
              <a:pPr>
                <a:defRPr/>
              </a:pPr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2993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nl-NL" dirty="0" smtClean="0"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dirty="0" smtClean="0"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dirty="0" smtClean="0">
              <a:latin typeface="Arial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6C816-753B-6A40-AD2F-245E51E9C797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4997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6C816-753B-6A40-AD2F-245E51E9C797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6410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6C816-753B-6A40-AD2F-245E51E9C797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8161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6C816-753B-6A40-AD2F-245E51E9C797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4997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6C816-753B-6A40-AD2F-245E51E9C797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4997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nl-NL" dirty="0" smtClean="0">
              <a:latin typeface="Arial" charset="0"/>
            </a:endParaRP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nl-NL" dirty="0" smtClean="0">
              <a:latin typeface="Arial" charset="0"/>
            </a:endParaRP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nl-NL" dirty="0" smtClean="0"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dirty="0" smtClean="0">
              <a:latin typeface="Arial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6C816-753B-6A40-AD2F-245E51E9C797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4997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6C816-753B-6A40-AD2F-245E51E9C797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7940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6C816-753B-6A40-AD2F-245E51E9C797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5018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6C816-753B-6A40-AD2F-245E51E9C797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8201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6C816-753B-6A40-AD2F-245E51E9C797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9673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6C816-753B-6A40-AD2F-245E51E9C797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8507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6424" y="4626382"/>
            <a:ext cx="7560448" cy="86601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400"/>
              </a:lnSpc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Klik om de titel van deze dia te bewerken, Hanzehogeschool Groningen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146424" y="5477991"/>
            <a:ext cx="7560840" cy="2552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nl-NL" dirty="0" smtClean="0"/>
              <a:t>Klik om een subtitel of andere uitleg te bewerken</a:t>
            </a:r>
          </a:p>
        </p:txBody>
      </p:sp>
      <p:pic>
        <p:nvPicPr>
          <p:cNvPr id="5" name="Afbeelding 5" descr="HAN_Logo2014NL_rgb_pos01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84" y="375997"/>
            <a:ext cx="25939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66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576" y="441324"/>
            <a:ext cx="7776864" cy="976313"/>
          </a:xfrm>
          <a:prstGeom prst="rect">
            <a:avLst/>
          </a:prstGeom>
        </p:spPr>
        <p:txBody>
          <a:bodyPr anchor="b" anchorCtr="0"/>
          <a:lstStyle>
            <a:lvl1pPr>
              <a:defRPr sz="3000" b="1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van deze dia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788024" y="1628800"/>
            <a:ext cx="3744416" cy="452596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55576" y="1628800"/>
            <a:ext cx="3744416" cy="452596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1653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576" y="441324"/>
            <a:ext cx="2709937" cy="993775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441325"/>
            <a:ext cx="4957390" cy="568483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755576" y="1435100"/>
            <a:ext cx="2709937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 van deze dia </a:t>
            </a:r>
            <a:br>
              <a:rPr lang="nl-NL" dirty="0" smtClean="0"/>
            </a:br>
            <a:r>
              <a:rPr lang="nl-NL" dirty="0" smtClean="0"/>
              <a:t>te bewerken</a:t>
            </a:r>
          </a:p>
        </p:txBody>
      </p:sp>
    </p:spTree>
    <p:extLst>
      <p:ext uri="{BB962C8B-B14F-4D97-AF65-F5344CB8AC3E}">
        <p14:creationId xmlns:p14="http://schemas.microsoft.com/office/powerpoint/2010/main" val="3528192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dirty="0" smtClean="0"/>
              <a:t>Klik om een afbeelding </a:t>
            </a:r>
            <a:br>
              <a:rPr lang="nl-NL" noProof="0" dirty="0" smtClean="0"/>
            </a:br>
            <a:r>
              <a:rPr lang="nl-NL" noProof="0" dirty="0" smtClean="0"/>
              <a:t>te plaatsen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09927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5648" y="441325"/>
            <a:ext cx="7786800" cy="89944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3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5648" y="2059200"/>
            <a:ext cx="7858800" cy="41061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746168" y="1340808"/>
            <a:ext cx="7786800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58410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745648" y="766800"/>
            <a:ext cx="3538320" cy="30942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36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Klik om de titel van deze dia te bewerken</a:t>
            </a:r>
            <a:endParaRPr lang="nl-NL" dirty="0"/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745648" y="4077072"/>
            <a:ext cx="3538320" cy="20882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bg1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 van deze dia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1975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35696" y="548680"/>
            <a:ext cx="5616624" cy="345638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1800">
                <a:solidFill>
                  <a:srgbClr val="343434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800">
                <a:solidFill>
                  <a:srgbClr val="343434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800">
                <a:solidFill>
                  <a:srgbClr val="343434"/>
                </a:solidFill>
                <a:latin typeface="Arial"/>
                <a:cs typeface="Arial"/>
              </a:defRPr>
            </a:lvl3pPr>
            <a:lvl4pPr marL="1371600" indent="0">
              <a:buFontTx/>
              <a:buNone/>
              <a:defRPr sz="1800">
                <a:solidFill>
                  <a:srgbClr val="343434"/>
                </a:solidFill>
                <a:latin typeface="Arial"/>
                <a:cs typeface="Arial"/>
              </a:defRPr>
            </a:lvl4pPr>
            <a:lvl5pPr marL="1828800" indent="0">
              <a:buFontTx/>
              <a:buNone/>
              <a:defRPr sz="1800">
                <a:solidFill>
                  <a:srgbClr val="34343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 van deze dia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52175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1146424" y="4626382"/>
            <a:ext cx="7560448" cy="86601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400"/>
              </a:lnSpc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Klik om de titel van deze dia te bewerken, Hanzehogeschool Groningen</a:t>
            </a:r>
            <a:endParaRPr lang="nl-NL" dirty="0"/>
          </a:p>
        </p:txBody>
      </p:sp>
      <p:sp>
        <p:nvSpPr>
          <p:cNvPr id="6" name="Tijdelijke aanduiding vo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146424" y="5477991"/>
            <a:ext cx="7560840" cy="2552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nl-NL" dirty="0" smtClean="0"/>
              <a:t>Klik om een subtitel of andere uitleg te bewerken</a:t>
            </a:r>
          </a:p>
        </p:txBody>
      </p:sp>
      <p:pic>
        <p:nvPicPr>
          <p:cNvPr id="7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59" y="373323"/>
            <a:ext cx="2587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36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45648" y="441325"/>
            <a:ext cx="7786800" cy="89944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3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Klik om de titel van deze dia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745648" y="2059200"/>
            <a:ext cx="7858800" cy="41061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Tx/>
              <a:buFont typeface="Arial"/>
              <a:buChar char="•"/>
              <a:defRPr sz="1800">
                <a:solidFill>
                  <a:srgbClr val="444444"/>
                </a:solidFill>
                <a:latin typeface="Arial"/>
                <a:cs typeface="Arial"/>
              </a:defRPr>
            </a:lvl1pPr>
            <a:lvl2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2pPr>
            <a:lvl3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3pPr>
            <a:lvl4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4pPr>
            <a:lvl5pPr>
              <a:buClrTx/>
              <a:defRPr sz="1800">
                <a:solidFill>
                  <a:srgbClr val="44444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46168" y="1340808"/>
            <a:ext cx="7786800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nl-NL" dirty="0" smtClean="0"/>
              <a:t>Klik om een subtitel of andere uitleg te bewerken</a:t>
            </a:r>
          </a:p>
        </p:txBody>
      </p:sp>
    </p:spTree>
    <p:extLst>
      <p:ext uri="{BB962C8B-B14F-4D97-AF65-F5344CB8AC3E}">
        <p14:creationId xmlns:p14="http://schemas.microsoft.com/office/powerpoint/2010/main" val="16829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none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van deze dia </a:t>
            </a:r>
            <a:br>
              <a:rPr lang="nl-NL" dirty="0" smtClean="0"/>
            </a:br>
            <a:r>
              <a:rPr lang="nl-NL" dirty="0" smtClean="0"/>
              <a:t>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subtitel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816536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576" y="441324"/>
            <a:ext cx="7776864" cy="976313"/>
          </a:xfrm>
          <a:prstGeom prst="rect">
            <a:avLst/>
          </a:prstGeom>
        </p:spPr>
        <p:txBody>
          <a:bodyPr anchor="b" anchorCtr="0"/>
          <a:lstStyle>
            <a:lvl1pPr>
              <a:defRPr sz="3000" b="1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van deze dia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788024" y="1628800"/>
            <a:ext cx="3744416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1pPr>
            <a:lvl2pPr>
              <a:buClrTx/>
              <a:defRPr sz="1800">
                <a:solidFill>
                  <a:srgbClr val="444444"/>
                </a:solidFill>
              </a:defRPr>
            </a:lvl2pPr>
            <a:lvl3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3pPr>
            <a:lvl4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4pPr>
            <a:lvl5pPr>
              <a:buClr>
                <a:srgbClr val="444444"/>
              </a:buClr>
              <a:defRPr sz="1800">
                <a:solidFill>
                  <a:srgbClr val="44444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 van deze dia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755576" y="1628800"/>
            <a:ext cx="3744416" cy="45259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444444"/>
                </a:solidFill>
              </a:defRPr>
            </a:lvl1pPr>
            <a:lvl2pPr>
              <a:defRPr sz="1800">
                <a:solidFill>
                  <a:srgbClr val="444444"/>
                </a:solidFill>
              </a:defRPr>
            </a:lvl2pPr>
            <a:lvl3pPr>
              <a:defRPr sz="1800">
                <a:solidFill>
                  <a:srgbClr val="444444"/>
                </a:solidFill>
              </a:defRPr>
            </a:lvl3pPr>
            <a:lvl4pPr>
              <a:defRPr sz="1800">
                <a:solidFill>
                  <a:srgbClr val="444444"/>
                </a:solidFill>
              </a:defRPr>
            </a:lvl4pPr>
            <a:lvl5pPr>
              <a:defRPr sz="1800">
                <a:solidFill>
                  <a:srgbClr val="44444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 van deze dia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0262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576" y="441324"/>
            <a:ext cx="2709937" cy="993775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575050" y="441325"/>
            <a:ext cx="4957390" cy="568483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444444"/>
                </a:solidFill>
              </a:defRPr>
            </a:lvl1pPr>
            <a:lvl2pPr>
              <a:defRPr sz="1800">
                <a:solidFill>
                  <a:srgbClr val="444444"/>
                </a:solidFill>
              </a:defRPr>
            </a:lvl2pPr>
            <a:lvl3pPr>
              <a:defRPr sz="1800">
                <a:solidFill>
                  <a:srgbClr val="444444"/>
                </a:solidFill>
              </a:defRPr>
            </a:lvl3pPr>
            <a:lvl4pPr>
              <a:defRPr sz="1800">
                <a:solidFill>
                  <a:srgbClr val="444444"/>
                </a:solidFill>
              </a:defRPr>
            </a:lvl4pPr>
            <a:lvl5pPr>
              <a:defRPr sz="1800">
                <a:solidFill>
                  <a:srgbClr val="444444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tekst van deze dia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755576" y="1435100"/>
            <a:ext cx="2709937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44444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 van deze dia </a:t>
            </a:r>
            <a:br>
              <a:rPr lang="nl-NL" dirty="0" smtClean="0"/>
            </a:br>
            <a:r>
              <a:rPr lang="nl-NL" dirty="0" smtClean="0"/>
              <a:t>te bewerken</a:t>
            </a:r>
          </a:p>
        </p:txBody>
      </p:sp>
    </p:spTree>
    <p:extLst>
      <p:ext uri="{BB962C8B-B14F-4D97-AF65-F5344CB8AC3E}">
        <p14:creationId xmlns:p14="http://schemas.microsoft.com/office/powerpoint/2010/main" val="3814516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van deze dia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dirty="0" smtClean="0"/>
              <a:t>Klik om een afbeelding </a:t>
            </a:r>
            <a:br>
              <a:rPr lang="nl-NL" noProof="0" dirty="0" smtClean="0"/>
            </a:br>
            <a:r>
              <a:rPr lang="nl-NL" noProof="0" dirty="0" smtClean="0"/>
              <a:t>te plaatsen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 van deze dia te bewerken</a:t>
            </a:r>
          </a:p>
        </p:txBody>
      </p:sp>
    </p:spTree>
    <p:extLst>
      <p:ext uri="{BB962C8B-B14F-4D97-AF65-F5344CB8AC3E}">
        <p14:creationId xmlns:p14="http://schemas.microsoft.com/office/powerpoint/2010/main" val="254161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45648" y="441325"/>
            <a:ext cx="7786800" cy="89944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3000" b="1">
                <a:solidFill>
                  <a:srgbClr val="EE7F00"/>
                </a:solidFill>
                <a:latin typeface="Arial"/>
                <a:cs typeface="Arial"/>
              </a:defRPr>
            </a:lvl1pPr>
          </a:lstStyle>
          <a:p>
            <a:r>
              <a:rPr lang="nl-NL" dirty="0" smtClean="0"/>
              <a:t>Klik om de titel van deze dia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745648" y="2059200"/>
            <a:ext cx="7858800" cy="41061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/>
              <a:buChar char="•"/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46168" y="1340808"/>
            <a:ext cx="7786800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nl-NL" dirty="0" smtClean="0"/>
              <a:t>Klik om een subtitel of andere uitleg te bewerken</a:t>
            </a:r>
          </a:p>
        </p:txBody>
      </p:sp>
    </p:spTree>
    <p:extLst>
      <p:ext uri="{BB962C8B-B14F-4D97-AF65-F5344CB8AC3E}">
        <p14:creationId xmlns:p14="http://schemas.microsoft.com/office/powerpoint/2010/main" val="1929306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none">
                <a:solidFill>
                  <a:srgbClr val="EE7F00"/>
                </a:solidFill>
              </a:defRPr>
            </a:lvl1pPr>
          </a:lstStyle>
          <a:p>
            <a:r>
              <a:rPr lang="nl-NL" dirty="0" smtClean="0"/>
              <a:t>Klik om de titel van deze dia </a:t>
            </a:r>
            <a:br>
              <a:rPr lang="nl-NL" dirty="0" smtClean="0"/>
            </a:br>
            <a:r>
              <a:rPr lang="nl-NL" dirty="0" smtClean="0"/>
              <a:t>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558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1" descr="payoff_neg2.pdf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003925"/>
            <a:ext cx="14001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eperen 1"/>
          <p:cNvGrpSpPr>
            <a:grpSpLocks/>
          </p:cNvGrpSpPr>
          <p:nvPr userDrawn="1"/>
        </p:nvGrpSpPr>
        <p:grpSpPr bwMode="auto">
          <a:xfrm>
            <a:off x="873125" y="4491038"/>
            <a:ext cx="8307388" cy="2016125"/>
            <a:chOff x="873048" y="4491495"/>
            <a:chExt cx="8307465" cy="2016125"/>
          </a:xfrm>
        </p:grpSpPr>
        <p:sp>
          <p:nvSpPr>
            <p:cNvPr id="8" name="Rechthoek 7"/>
            <p:cNvSpPr/>
            <p:nvPr userDrawn="1"/>
          </p:nvSpPr>
          <p:spPr bwMode="auto">
            <a:xfrm>
              <a:off x="873048" y="4491495"/>
              <a:ext cx="7916936" cy="2016125"/>
            </a:xfrm>
            <a:prstGeom prst="rect">
              <a:avLst/>
            </a:prstGeom>
            <a:solidFill>
              <a:srgbClr val="E66E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9" name="Rechthoek 8"/>
            <p:cNvSpPr/>
            <p:nvPr userDrawn="1"/>
          </p:nvSpPr>
          <p:spPr bwMode="auto">
            <a:xfrm>
              <a:off x="8748709" y="4805820"/>
              <a:ext cx="431804" cy="1404937"/>
            </a:xfrm>
            <a:prstGeom prst="rect">
              <a:avLst/>
            </a:prstGeom>
            <a:solidFill>
              <a:srgbClr val="E66E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nl-NL"/>
            </a:p>
          </p:txBody>
        </p:sp>
      </p:grpSp>
      <p:pic>
        <p:nvPicPr>
          <p:cNvPr id="1028" name="Afbeelding 4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6003925"/>
            <a:ext cx="1435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8604250" y="6356350"/>
            <a:ext cx="328613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309B6F-2B65-B549-9D54-82B68387A094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5650" y="6356350"/>
            <a:ext cx="576263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9A94C9-0E2A-7C49-84AB-74D565B0BD70}" type="datetime1">
              <a:rPr lang="nl-NL"/>
              <a:pPr>
                <a:defRPr/>
              </a:pPr>
              <a:t>26-11-2015</a:t>
            </a:fld>
            <a:endParaRPr lang="nl-NL" dirty="0"/>
          </a:p>
        </p:txBody>
      </p:sp>
      <p:sp>
        <p:nvSpPr>
          <p:cNvPr id="12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1403350" y="6356350"/>
            <a:ext cx="2736850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  <p:pic>
        <p:nvPicPr>
          <p:cNvPr id="3077" name="Afbeelding 1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6453188"/>
            <a:ext cx="31432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hoek 8"/>
          <p:cNvSpPr/>
          <p:nvPr userDrawn="1"/>
        </p:nvSpPr>
        <p:spPr>
          <a:xfrm>
            <a:off x="755650" y="0"/>
            <a:ext cx="7777163" cy="333375"/>
          </a:xfrm>
          <a:prstGeom prst="rect">
            <a:avLst/>
          </a:prstGeom>
          <a:solidFill>
            <a:srgbClr val="E76A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444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755650" y="0"/>
            <a:ext cx="7777163" cy="333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0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8604250" y="6356350"/>
            <a:ext cx="328613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92B977C-DB4E-5848-BBC8-2126BA2B0527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5650" y="6356350"/>
            <a:ext cx="576263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82ACF0-160B-5D48-8D00-4EF48DCE69FB}" type="datetime1">
              <a:rPr lang="nl-NL"/>
              <a:pPr>
                <a:defRPr/>
              </a:pPr>
              <a:t>26-11-2015</a:t>
            </a:fld>
            <a:endParaRPr lang="nl-NL" dirty="0"/>
          </a:p>
        </p:txBody>
      </p:sp>
      <p:sp>
        <p:nvSpPr>
          <p:cNvPr id="12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1403350" y="6356350"/>
            <a:ext cx="2736850" cy="36512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nl-NL"/>
              <a:t>Titel presentatie (via kop- en voettekst)</a:t>
            </a:r>
          </a:p>
        </p:txBody>
      </p:sp>
      <p:pic>
        <p:nvPicPr>
          <p:cNvPr id="9222" name="Afbeelding 1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6453188"/>
            <a:ext cx="31432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EE7F00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EE7F00"/>
          </a:solidFill>
          <a:latin typeface="Arial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rgbClr val="EE7F00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bg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 bwMode="auto">
          <a:xfrm rot="16200000">
            <a:off x="-1851025" y="3121025"/>
            <a:ext cx="4302125" cy="615951"/>
          </a:xfrm>
          <a:prstGeom prst="rect">
            <a:avLst/>
          </a:prstGeom>
          <a:solidFill>
            <a:srgbClr val="3434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9" name="Rechthoek 8"/>
          <p:cNvSpPr/>
          <p:nvPr userDrawn="1"/>
        </p:nvSpPr>
        <p:spPr bwMode="auto">
          <a:xfrm rot="16200000">
            <a:off x="-510381" y="1313656"/>
            <a:ext cx="6070600" cy="4230688"/>
          </a:xfrm>
          <a:prstGeom prst="rect">
            <a:avLst/>
          </a:prstGeom>
          <a:solidFill>
            <a:srgbClr val="343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16388" name="Afbeelding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6453188"/>
            <a:ext cx="31432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6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eperen 2"/>
          <p:cNvGrpSpPr>
            <a:grpSpLocks/>
          </p:cNvGrpSpPr>
          <p:nvPr userDrawn="1"/>
        </p:nvGrpSpPr>
        <p:grpSpPr bwMode="auto">
          <a:xfrm>
            <a:off x="1692275" y="0"/>
            <a:ext cx="5903913" cy="4162425"/>
            <a:chOff x="1692275" y="0"/>
            <a:chExt cx="5903913" cy="4162425"/>
          </a:xfrm>
        </p:grpSpPr>
        <p:sp>
          <p:nvSpPr>
            <p:cNvPr id="2" name="Rechthoek 1"/>
            <p:cNvSpPr/>
            <p:nvPr userDrawn="1"/>
          </p:nvSpPr>
          <p:spPr bwMode="auto">
            <a:xfrm>
              <a:off x="2555875" y="0"/>
              <a:ext cx="4132263" cy="561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14" name="Rechthoek 13"/>
            <p:cNvSpPr/>
            <p:nvPr userDrawn="1"/>
          </p:nvSpPr>
          <p:spPr bwMode="auto">
            <a:xfrm>
              <a:off x="1692275" y="417513"/>
              <a:ext cx="5903913" cy="3744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  <p:pic>
        <p:nvPicPr>
          <p:cNvPr id="17411" name="Afbeelding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6453188"/>
            <a:ext cx="314483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jixnjfg7JzE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ulse/mooc-product-we-teachers-need-know-how-sell-ding-nin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Ontwikkeling en uitvoer MOOC bij de Hanzehogeschool Groningen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1146424" y="5589240"/>
            <a:ext cx="7560840" cy="255265"/>
          </a:xfrm>
        </p:spPr>
        <p:txBody>
          <a:bodyPr/>
          <a:lstStyle/>
          <a:p>
            <a:r>
              <a:rPr lang="nl-NL" dirty="0" smtClean="0"/>
              <a:t>Workshop - Open </a:t>
            </a:r>
            <a:r>
              <a:rPr lang="nl-NL" dirty="0"/>
              <a:t>en online onderwijs is meer dan </a:t>
            </a:r>
            <a:r>
              <a:rPr lang="nl-NL" dirty="0" err="1"/>
              <a:t>MOOC's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056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 gaat de MOOC eigenlijk over?</a:t>
            </a:r>
            <a:endParaRPr lang="nl-NL" dirty="0"/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4860032" y="2852936"/>
            <a:ext cx="3744416" cy="33018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»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baseline="0" dirty="0"/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4860032" y="2852936"/>
            <a:ext cx="3744416" cy="33018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»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baseline="0" dirty="0"/>
          </a:p>
        </p:txBody>
      </p:sp>
      <p:pic>
        <p:nvPicPr>
          <p:cNvPr id="9" name="jixnjfg7JzE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13903" y="1988840"/>
            <a:ext cx="6254441" cy="35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3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441325"/>
            <a:ext cx="7786688" cy="9731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Ervaringen bij uitvoeren MOOC</a:t>
            </a:r>
            <a:endParaRPr lang="nl-NL" dirty="0">
              <a:latin typeface="Arial" charset="0"/>
            </a:endParaRPr>
          </a:p>
        </p:txBody>
      </p:sp>
      <p:sp>
        <p:nvSpPr>
          <p:cNvPr id="5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746168" y="1340808"/>
            <a:ext cx="7786800" cy="360000"/>
          </a:xfrm>
        </p:spPr>
        <p:txBody>
          <a:bodyPr/>
          <a:lstStyle/>
          <a:p>
            <a:r>
              <a:rPr lang="nl-NL" dirty="0" smtClean="0"/>
              <a:t>Statistieken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30" y="764704"/>
            <a:ext cx="2325396" cy="1584176"/>
          </a:xfrm>
          <a:prstGeom prst="rect">
            <a:avLst/>
          </a:prstGeom>
        </p:spPr>
      </p:pic>
      <p:sp>
        <p:nvSpPr>
          <p:cNvPr id="8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27584" y="1999381"/>
            <a:ext cx="7488832" cy="4021907"/>
          </a:xfrm>
        </p:spPr>
        <p:txBody>
          <a:bodyPr>
            <a:normAutofit/>
          </a:bodyPr>
          <a:lstStyle/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Weinig deelnemers uit Oost Europese landen</a:t>
            </a:r>
          </a:p>
          <a:p>
            <a:r>
              <a:rPr lang="nl-NL" dirty="0" smtClean="0"/>
              <a:t>Groep die MOOC heeft afgerond: erg gemotiveerd en 90 % hoge scores op wekelijkse toetsen</a:t>
            </a:r>
          </a:p>
          <a:p>
            <a:r>
              <a:rPr lang="nl-NL" dirty="0" smtClean="0"/>
              <a:t>In mei veel deelnemers uit VO</a:t>
            </a:r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156840"/>
              </p:ext>
            </p:extLst>
          </p:nvPr>
        </p:nvGraphicFramePr>
        <p:xfrm>
          <a:off x="1043608" y="2636912"/>
          <a:ext cx="720080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267"/>
                <a:gridCol w="2400267"/>
                <a:gridCol w="2400267"/>
              </a:tblGrid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mei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smtClean="0"/>
                        <a:t>september</a:t>
                      </a:r>
                      <a:r>
                        <a:rPr lang="nl-NL" baseline="0" dirty="0" smtClean="0"/>
                        <a:t> 2015</a:t>
                      </a:r>
                      <a:endParaRPr lang="nl-NL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Aantal</a:t>
                      </a:r>
                      <a:r>
                        <a:rPr lang="nl-NL" baseline="0" dirty="0" smtClean="0"/>
                        <a:t> deelnemers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837</a:t>
                      </a:r>
                      <a:endParaRPr lang="nl-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570</a:t>
                      </a:r>
                      <a:endParaRPr lang="nl-NL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Aantal deelnemers</a:t>
                      </a:r>
                      <a:r>
                        <a:rPr lang="nl-NL" baseline="0" dirty="0" smtClean="0"/>
                        <a:t> MOOC afgerond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57 (6,8 %)</a:t>
                      </a:r>
                      <a:endParaRPr lang="nl-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 smtClean="0"/>
                        <a:t>41 (7,2%)</a:t>
                      </a:r>
                      <a:endParaRPr lang="nl-NL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Aantal landen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36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441325"/>
            <a:ext cx="7786688" cy="9731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Ervaringen bij uitvoeren MOOC</a:t>
            </a:r>
            <a:endParaRPr lang="nl-NL" dirty="0">
              <a:latin typeface="Arial" charset="0"/>
            </a:endParaRPr>
          </a:p>
        </p:txBody>
      </p:sp>
      <p:sp>
        <p:nvSpPr>
          <p:cNvPr id="5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746168" y="1340808"/>
            <a:ext cx="7786800" cy="360000"/>
          </a:xfrm>
        </p:spPr>
        <p:txBody>
          <a:bodyPr/>
          <a:lstStyle/>
          <a:p>
            <a:r>
              <a:rPr lang="nl-NL" dirty="0" smtClean="0"/>
              <a:t>Communicatie met deelnemers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764704"/>
            <a:ext cx="2096702" cy="1428378"/>
          </a:xfrm>
          <a:prstGeom prst="rect">
            <a:avLst/>
          </a:prstGeom>
        </p:spPr>
      </p:pic>
      <p:sp>
        <p:nvSpPr>
          <p:cNvPr id="8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755576" y="1988840"/>
            <a:ext cx="7488832" cy="40219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 b="1" dirty="0" smtClean="0"/>
          </a:p>
          <a:p>
            <a:pPr marL="0" indent="0">
              <a:buNone/>
            </a:pPr>
            <a:r>
              <a:rPr lang="nl-NL" b="1" dirty="0" smtClean="0"/>
              <a:t>Mei 2015</a:t>
            </a:r>
          </a:p>
          <a:p>
            <a:r>
              <a:rPr lang="nl-NL" dirty="0"/>
              <a:t>D</a:t>
            </a:r>
            <a:r>
              <a:rPr lang="nl-NL" dirty="0" smtClean="0"/>
              <a:t>iscussieforum in Canvas</a:t>
            </a:r>
          </a:p>
          <a:p>
            <a:r>
              <a:rPr lang="nl-NL" dirty="0" smtClean="0"/>
              <a:t>Begeleiding door twee docenten IBS (Ning en Henk) en twee tutors</a:t>
            </a:r>
          </a:p>
          <a:p>
            <a:r>
              <a:rPr lang="nl-NL" dirty="0" err="1" smtClean="0"/>
              <a:t>Whatsapp</a:t>
            </a:r>
            <a:r>
              <a:rPr lang="nl-NL" dirty="0" smtClean="0"/>
              <a:t> door tutors</a:t>
            </a:r>
          </a:p>
          <a:p>
            <a:r>
              <a:rPr lang="nl-NL" dirty="0" smtClean="0"/>
              <a:t>Deelname hoofddocent aan forum werd zeer gewaardeerd</a:t>
            </a:r>
          </a:p>
          <a:p>
            <a:pPr lvl="1"/>
            <a:r>
              <a:rPr lang="nl-NL" dirty="0" smtClean="0"/>
              <a:t>Maakt discussies ook levendig</a:t>
            </a:r>
          </a:p>
          <a:p>
            <a:pPr lvl="1"/>
            <a:endParaRPr lang="nl-NL" dirty="0"/>
          </a:p>
          <a:p>
            <a:pPr marL="0" indent="0">
              <a:buNone/>
            </a:pPr>
            <a:r>
              <a:rPr lang="nl-NL" b="1" dirty="0" smtClean="0"/>
              <a:t>September </a:t>
            </a:r>
            <a:r>
              <a:rPr lang="nl-NL" b="1" dirty="0"/>
              <a:t>2015</a:t>
            </a:r>
          </a:p>
          <a:p>
            <a:r>
              <a:rPr lang="nl-NL" dirty="0"/>
              <a:t>D</a:t>
            </a:r>
            <a:r>
              <a:rPr lang="nl-NL" dirty="0" smtClean="0"/>
              <a:t>iscussieforum </a:t>
            </a:r>
            <a:r>
              <a:rPr lang="nl-NL" dirty="0"/>
              <a:t>in </a:t>
            </a:r>
            <a:r>
              <a:rPr lang="nl-NL" dirty="0" smtClean="0"/>
              <a:t>Canvas</a:t>
            </a:r>
          </a:p>
          <a:p>
            <a:r>
              <a:rPr lang="nl-NL" dirty="0" err="1" smtClean="0"/>
              <a:t>Facebook</a:t>
            </a:r>
            <a:r>
              <a:rPr lang="nl-NL" dirty="0" smtClean="0"/>
              <a:t> en </a:t>
            </a:r>
            <a:r>
              <a:rPr lang="nl-NL" dirty="0" err="1" smtClean="0"/>
              <a:t>Whatsapp</a:t>
            </a:r>
            <a:r>
              <a:rPr lang="nl-NL" dirty="0" smtClean="0"/>
              <a:t> door de tutors</a:t>
            </a:r>
            <a:endParaRPr lang="nl-NL" dirty="0"/>
          </a:p>
          <a:p>
            <a:r>
              <a:rPr lang="nl-NL" dirty="0"/>
              <a:t>Begeleiding door drie </a:t>
            </a:r>
            <a:r>
              <a:rPr lang="nl-NL" dirty="0" smtClean="0"/>
              <a:t>tutors (vierdejaars studenten)</a:t>
            </a:r>
          </a:p>
          <a:p>
            <a:r>
              <a:rPr lang="nl-NL" dirty="0" smtClean="0"/>
              <a:t>Deelnemers minder actief op diverse communicatiekanalen</a:t>
            </a:r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458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7590"/>
            <a:ext cx="7786688" cy="9731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Valkuil 1: </a:t>
            </a:r>
            <a:r>
              <a:rPr lang="nl-NL" dirty="0" err="1" smtClean="0">
                <a:latin typeface="Arial" charset="0"/>
              </a:rPr>
              <a:t>Nowhere</a:t>
            </a:r>
            <a:r>
              <a:rPr lang="nl-NL" dirty="0" smtClean="0">
                <a:latin typeface="Arial" charset="0"/>
              </a:rPr>
              <a:t> </a:t>
            </a:r>
            <a:r>
              <a:rPr lang="nl-NL" dirty="0" err="1" smtClean="0">
                <a:latin typeface="Arial" charset="0"/>
              </a:rPr>
              <a:t>to</a:t>
            </a:r>
            <a:r>
              <a:rPr lang="nl-NL" dirty="0" smtClean="0">
                <a:latin typeface="Arial" charset="0"/>
              </a:rPr>
              <a:t> start</a:t>
            </a:r>
            <a:endParaRPr lang="nl-NL" dirty="0">
              <a:latin typeface="Arial" charset="0"/>
            </a:endParaRPr>
          </a:p>
        </p:txBody>
      </p:sp>
      <p:sp>
        <p:nvSpPr>
          <p:cNvPr id="21506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56792"/>
            <a:ext cx="7858125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Char char="•"/>
            </a:pPr>
            <a:endParaRPr lang="nl-NL" dirty="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nl-NL" dirty="0">
              <a:latin typeface="Arial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26995"/>
            <a:ext cx="2448272" cy="2129997"/>
          </a:xfrm>
          <a:prstGeom prst="rect">
            <a:avLst/>
          </a:prstGeom>
        </p:spPr>
      </p:pic>
      <p:grpSp>
        <p:nvGrpSpPr>
          <p:cNvPr id="6" name="Groep 5"/>
          <p:cNvGrpSpPr/>
          <p:nvPr/>
        </p:nvGrpSpPr>
        <p:grpSpPr>
          <a:xfrm>
            <a:off x="4463988" y="1391892"/>
            <a:ext cx="2700300" cy="1893091"/>
            <a:chOff x="4427984" y="1196752"/>
            <a:chExt cx="2242078" cy="1656184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1196752"/>
              <a:ext cx="2170070" cy="1519049"/>
            </a:xfrm>
            <a:prstGeom prst="rect">
              <a:avLst/>
            </a:prstGeom>
          </p:spPr>
        </p:pic>
        <p:sp>
          <p:nvSpPr>
            <p:cNvPr id="5" name="Tekstvak 4"/>
            <p:cNvSpPr txBox="1"/>
            <p:nvPr/>
          </p:nvSpPr>
          <p:spPr>
            <a:xfrm>
              <a:off x="4427984" y="2699048"/>
              <a:ext cx="864096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600" dirty="0" smtClean="0"/>
                <a:t>Bron: www.ikea.be</a:t>
              </a:r>
              <a:endParaRPr lang="nl-NL" sz="600" dirty="0"/>
            </a:p>
          </p:txBody>
        </p:sp>
      </p:grpSp>
      <p:sp>
        <p:nvSpPr>
          <p:cNvPr id="8" name="Tijdelijke aanduiding voor inhoud 2"/>
          <p:cNvSpPr txBox="1">
            <a:spLocks/>
          </p:cNvSpPr>
          <p:nvPr/>
        </p:nvSpPr>
        <p:spPr bwMode="auto">
          <a:xfrm>
            <a:off x="2341110" y="3284984"/>
            <a:ext cx="6479362" cy="41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»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endParaRPr lang="nl-NL" altLang="nl-NL" baseline="0" dirty="0" smtClean="0">
              <a:solidFill>
                <a:schemeClr val="tx1"/>
              </a:solidFill>
              <a:latin typeface="Arial Unicode MS" pitchFamily="34" charset="-128"/>
              <a:cs typeface="Arial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None/>
            </a:pPr>
            <a:endParaRPr lang="nl-NL" altLang="nl-NL" baseline="0" dirty="0">
              <a:solidFill>
                <a:schemeClr val="tx1"/>
              </a:solidFill>
              <a:latin typeface="Arial Unicode MS" pitchFamily="34" charset="-128"/>
              <a:cs typeface="Arial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nl-NL" altLang="nl-NL" baseline="0" dirty="0" smtClean="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rPr>
              <a:t>Start MOOC met pagina met daarop informatie over:</a:t>
            </a:r>
          </a:p>
          <a:p>
            <a:pPr marL="0" lvl="0" indent="0" defTabSz="914400" eaLnBrk="1" hangingPunct="1">
              <a:spcBef>
                <a:spcPct val="0"/>
              </a:spcBef>
              <a:buNone/>
            </a:pPr>
            <a:endParaRPr lang="nl-NL" altLang="nl-NL" baseline="0" dirty="0" smtClean="0">
              <a:solidFill>
                <a:schemeClr val="tx1"/>
              </a:solidFill>
              <a:latin typeface="Arial Unicode MS" pitchFamily="34" charset="-128"/>
              <a:cs typeface="Arial" pitchFamily="34" charset="0"/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nl-NL" altLang="nl-NL" baseline="0" dirty="0" smtClean="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rPr>
              <a:t>Inhoud</a:t>
            </a:r>
          </a:p>
          <a:p>
            <a:pPr defTabSz="914400" eaLnBrk="1" hangingPunct="1">
              <a:spcBef>
                <a:spcPct val="0"/>
              </a:spcBef>
            </a:pPr>
            <a:endParaRPr lang="nl-NL" altLang="nl-NL" baseline="0" dirty="0">
              <a:solidFill>
                <a:schemeClr val="tx1"/>
              </a:solidFill>
              <a:latin typeface="Arial Unicode MS" pitchFamily="34" charset="-128"/>
              <a:cs typeface="Arial" pitchFamily="34" charset="0"/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nl-NL" altLang="nl-NL" baseline="0" dirty="0" smtClean="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rPr>
              <a:t>Opbouw MOOC</a:t>
            </a:r>
          </a:p>
          <a:p>
            <a:pPr defTabSz="914400" eaLnBrk="1" hangingPunct="1">
              <a:spcBef>
                <a:spcPct val="0"/>
              </a:spcBef>
            </a:pPr>
            <a:endParaRPr lang="nl-NL" altLang="nl-NL" baseline="0" dirty="0" smtClean="0">
              <a:solidFill>
                <a:srgbClr val="FF0000"/>
              </a:solidFill>
              <a:latin typeface="Arial Unicode MS" pitchFamily="34" charset="-128"/>
              <a:cs typeface="Arial" pitchFamily="34" charset="0"/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nl-NL" altLang="nl-NL" baseline="0" dirty="0" smtClean="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rPr>
              <a:t>Wijze waarop ze leerdoelen kunnen bereiken</a:t>
            </a:r>
            <a:endParaRPr lang="nl-NL" altLang="nl-NL" sz="4000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5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149080"/>
            <a:ext cx="1279029" cy="127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7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7590"/>
            <a:ext cx="7786688" cy="9731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Valkuil 2: Geen uniek </a:t>
            </a:r>
            <a:r>
              <a:rPr lang="nl-NL" dirty="0" err="1" smtClean="0">
                <a:latin typeface="Arial" charset="0"/>
              </a:rPr>
              <a:t>selling</a:t>
            </a:r>
            <a:r>
              <a:rPr lang="nl-NL" dirty="0" smtClean="0">
                <a:latin typeface="Arial" charset="0"/>
              </a:rPr>
              <a:t> point</a:t>
            </a:r>
            <a:endParaRPr lang="nl-NL" dirty="0">
              <a:latin typeface="Arial" charset="0"/>
            </a:endParaRPr>
          </a:p>
        </p:txBody>
      </p:sp>
      <p:sp>
        <p:nvSpPr>
          <p:cNvPr id="21506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56792"/>
            <a:ext cx="7858125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Char char="•"/>
            </a:pPr>
            <a:endParaRPr lang="nl-NL" dirty="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nl-NL" dirty="0">
              <a:latin typeface="Arial" charset="0"/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 bwMode="auto">
          <a:xfrm>
            <a:off x="2341110" y="4005064"/>
            <a:ext cx="5901939" cy="20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»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endParaRPr lang="nl-NL" altLang="nl-NL" baseline="0" dirty="0" smtClean="0">
              <a:solidFill>
                <a:schemeClr val="tx1"/>
              </a:solidFill>
              <a:latin typeface="Arial Unicode MS" pitchFamily="34" charset="-128"/>
              <a:cs typeface="Arial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None/>
            </a:pPr>
            <a:endParaRPr lang="nl-NL" altLang="nl-NL" baseline="0" dirty="0">
              <a:solidFill>
                <a:schemeClr val="tx1"/>
              </a:solidFill>
              <a:latin typeface="Arial Unicode MS" pitchFamily="34" charset="-128"/>
              <a:cs typeface="Arial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nl-NL" altLang="nl-NL" baseline="0" dirty="0" smtClean="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rPr>
              <a:t>Beschrijf je unieke </a:t>
            </a:r>
            <a:r>
              <a:rPr lang="nl-NL" altLang="nl-NL" baseline="0" dirty="0" err="1" smtClean="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rPr>
              <a:t>selling</a:t>
            </a:r>
            <a:r>
              <a:rPr lang="nl-NL" altLang="nl-NL" baseline="0" dirty="0" smtClean="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rPr>
              <a:t> point zo vroeg mogelijk en laat het gedurende het hele leerproces van de MOOC regelmatig terugkomen</a:t>
            </a:r>
            <a:endParaRPr lang="nl-NL" altLang="nl-NL" sz="4000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87904"/>
            <a:ext cx="1279029" cy="1273344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6" t="43403" r="23253" b="7338"/>
          <a:stretch/>
        </p:blipFill>
        <p:spPr bwMode="auto">
          <a:xfrm>
            <a:off x="611560" y="908720"/>
            <a:ext cx="4896544" cy="279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al 2"/>
          <p:cNvSpPr/>
          <p:nvPr/>
        </p:nvSpPr>
        <p:spPr>
          <a:xfrm>
            <a:off x="611560" y="1340768"/>
            <a:ext cx="3240360" cy="1440160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709005"/>
            <a:ext cx="1196752" cy="1196752"/>
          </a:xfrm>
          <a:prstGeom prst="rect">
            <a:avLst/>
          </a:prstGeom>
        </p:spPr>
      </p:pic>
      <p:sp>
        <p:nvSpPr>
          <p:cNvPr id="11" name="PIJL-LINKS en -RECHTS 10"/>
          <p:cNvSpPr/>
          <p:nvPr/>
        </p:nvSpPr>
        <p:spPr>
          <a:xfrm>
            <a:off x="5652120" y="2307381"/>
            <a:ext cx="864096" cy="257523"/>
          </a:xfrm>
          <a:prstGeom prst="leftRightArrow">
            <a:avLst/>
          </a:prstGeom>
          <a:solidFill>
            <a:srgbClr val="E0541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892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7590"/>
            <a:ext cx="7786688" cy="9731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Valkuil </a:t>
            </a:r>
            <a:r>
              <a:rPr lang="nl-NL" dirty="0">
                <a:latin typeface="Arial" charset="0"/>
              </a:rPr>
              <a:t>3</a:t>
            </a:r>
            <a:r>
              <a:rPr lang="nl-NL" dirty="0" smtClean="0">
                <a:latin typeface="Arial" charset="0"/>
              </a:rPr>
              <a:t>: Geen communicatie met “klant”</a:t>
            </a:r>
            <a:endParaRPr lang="nl-NL" dirty="0">
              <a:latin typeface="Arial" charset="0"/>
            </a:endParaRPr>
          </a:p>
        </p:txBody>
      </p:sp>
      <p:sp>
        <p:nvSpPr>
          <p:cNvPr id="21506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1556792"/>
            <a:ext cx="7858125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Char char="•"/>
            </a:pPr>
            <a:endParaRPr lang="nl-NL" dirty="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nl-NL" dirty="0">
              <a:latin typeface="Arial" charset="0"/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 bwMode="auto">
          <a:xfrm>
            <a:off x="2373399" y="4146674"/>
            <a:ext cx="5901939" cy="20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»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endParaRPr lang="nl-NL" altLang="nl-NL" baseline="0" dirty="0" smtClean="0">
              <a:solidFill>
                <a:schemeClr val="tx1"/>
              </a:solidFill>
              <a:latin typeface="Arial Unicode MS" pitchFamily="34" charset="-128"/>
              <a:cs typeface="Arial" pitchFamily="34" charset="0"/>
            </a:endParaRPr>
          </a:p>
          <a:p>
            <a:pPr marL="0" lvl="0" indent="0" defTabSz="914400" eaLnBrk="1" hangingPunct="1">
              <a:spcBef>
                <a:spcPct val="0"/>
              </a:spcBef>
              <a:buNone/>
            </a:pPr>
            <a:endParaRPr lang="nl-NL" altLang="nl-NL" baseline="0" dirty="0">
              <a:solidFill>
                <a:schemeClr val="tx1"/>
              </a:solidFill>
              <a:latin typeface="Arial Unicode MS" pitchFamily="34" charset="-128"/>
              <a:cs typeface="Arial" pitchFamily="34" charset="0"/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nl-NL" altLang="nl-NL" baseline="0" dirty="0" smtClean="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rPr>
              <a:t>Actieve rol van docent en tutors in discussieforum (discussie uitlokken en verdiepen)</a:t>
            </a:r>
          </a:p>
          <a:p>
            <a:pPr defTabSz="914400" eaLnBrk="1" hangingPunct="1">
              <a:spcBef>
                <a:spcPct val="0"/>
              </a:spcBef>
            </a:pPr>
            <a:endParaRPr lang="nl-NL" altLang="nl-NL" baseline="0" dirty="0" smtClean="0">
              <a:solidFill>
                <a:schemeClr val="tx1"/>
              </a:solidFill>
              <a:latin typeface="Arial Unicode MS" pitchFamily="34" charset="-128"/>
              <a:cs typeface="Arial" pitchFamily="34" charset="0"/>
            </a:endParaRPr>
          </a:p>
          <a:p>
            <a:pPr defTabSz="914400" eaLnBrk="1" hangingPunct="1">
              <a:spcBef>
                <a:spcPct val="0"/>
              </a:spcBef>
            </a:pPr>
            <a:r>
              <a:rPr lang="nl-NL" altLang="nl-NL" baseline="0" dirty="0" err="1" smtClean="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rPr>
              <a:t>realtime</a:t>
            </a:r>
            <a:r>
              <a:rPr lang="nl-NL" altLang="nl-NL" baseline="0" dirty="0" smtClean="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rPr>
              <a:t> communicatie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29514"/>
            <a:ext cx="1279029" cy="1273344"/>
          </a:xfrm>
          <a:prstGeom prst="rect">
            <a:avLst/>
          </a:prstGeom>
        </p:spPr>
      </p:pic>
      <p:pic>
        <p:nvPicPr>
          <p:cNvPr id="2" name="Afbeelding 1" descr="Schermopnam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87" y="1211300"/>
            <a:ext cx="6408712" cy="293778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403648" y="4005064"/>
            <a:ext cx="40302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smtClean="0"/>
              <a:t>Onderzoek uitgevoerd bij studenten International</a:t>
            </a:r>
            <a:r>
              <a:rPr lang="nl-NL" sz="1000" baseline="0" dirty="0" smtClean="0"/>
              <a:t> </a:t>
            </a:r>
            <a:r>
              <a:rPr lang="nl-NL" sz="1000" dirty="0"/>
              <a:t>Business School van Hanzehogeschool Groningen</a:t>
            </a:r>
          </a:p>
        </p:txBody>
      </p:sp>
    </p:spTree>
    <p:extLst>
      <p:ext uri="{BB962C8B-B14F-4D97-AF65-F5344CB8AC3E}">
        <p14:creationId xmlns:p14="http://schemas.microsoft.com/office/powerpoint/2010/main" val="65377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-27384"/>
            <a:ext cx="7786688" cy="9731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Tot slot …</a:t>
            </a:r>
            <a:endParaRPr lang="nl-NL" dirty="0">
              <a:latin typeface="Arial" charset="0"/>
            </a:endParaRPr>
          </a:p>
        </p:txBody>
      </p:sp>
      <p:sp>
        <p:nvSpPr>
          <p:cNvPr id="21506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2058988"/>
            <a:ext cx="7858125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In januari 2016 – derde keer  ……..</a:t>
            </a:r>
          </a:p>
          <a:p>
            <a:pPr lvl="1"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Inclusief </a:t>
            </a:r>
            <a:r>
              <a:rPr lang="nl-NL" dirty="0" err="1" smtClean="0">
                <a:latin typeface="Arial" charset="0"/>
              </a:rPr>
              <a:t>realtime</a:t>
            </a:r>
            <a:r>
              <a:rPr lang="nl-NL" dirty="0" smtClean="0">
                <a:latin typeface="Arial" charset="0"/>
              </a:rPr>
              <a:t> communicatie</a:t>
            </a:r>
          </a:p>
          <a:p>
            <a:pPr lvl="1">
              <a:buFont typeface="Arial" charset="0"/>
              <a:buChar char="•"/>
            </a:pPr>
            <a:endParaRPr lang="nl-NL" dirty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nl-NL" dirty="0" err="1" smtClean="0">
                <a:latin typeface="Arial" charset="0"/>
              </a:rPr>
              <a:t>Mooc</a:t>
            </a:r>
            <a:r>
              <a:rPr lang="nl-NL" dirty="0" smtClean="0">
                <a:latin typeface="Arial" charset="0"/>
              </a:rPr>
              <a:t> ook aanbieden op coursesites (Blackboard)</a:t>
            </a:r>
          </a:p>
          <a:p>
            <a:pPr>
              <a:buFont typeface="Arial" charset="0"/>
              <a:buChar char="•"/>
            </a:pPr>
            <a:endParaRPr lang="nl-NL" dirty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Graag meer samenwerken met ander HBO instellingen</a:t>
            </a:r>
          </a:p>
          <a:p>
            <a:pPr lvl="1"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Meer combineren van onderwerpen </a:t>
            </a:r>
          </a:p>
          <a:p>
            <a:pPr lvl="1"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Valkuilen / </a:t>
            </a:r>
            <a:r>
              <a:rPr lang="nl-NL" dirty="0" err="1" smtClean="0">
                <a:latin typeface="Arial" charset="0"/>
              </a:rPr>
              <a:t>lessons</a:t>
            </a:r>
            <a:r>
              <a:rPr lang="nl-NL" dirty="0" smtClean="0">
                <a:latin typeface="Arial" charset="0"/>
              </a:rPr>
              <a:t> </a:t>
            </a:r>
            <a:r>
              <a:rPr lang="nl-NL" dirty="0" err="1" smtClean="0">
                <a:latin typeface="Arial" charset="0"/>
              </a:rPr>
              <a:t>learned</a:t>
            </a:r>
            <a:r>
              <a:rPr lang="nl-NL" dirty="0" smtClean="0">
                <a:latin typeface="Arial" charset="0"/>
              </a:rPr>
              <a:t> delen</a:t>
            </a:r>
          </a:p>
          <a:p>
            <a:pPr lvl="1">
              <a:buFont typeface="Arial" charset="0"/>
              <a:buChar char="•"/>
            </a:pPr>
            <a:endParaRPr lang="nl-NL" dirty="0">
              <a:latin typeface="Arial" charset="0"/>
            </a:endParaRPr>
          </a:p>
          <a:p>
            <a:r>
              <a:rPr lang="nl-NL" dirty="0" smtClean="0">
                <a:latin typeface="Arial" charset="0"/>
              </a:rPr>
              <a:t>Artikel </a:t>
            </a:r>
            <a:r>
              <a:rPr lang="nl-NL" dirty="0" err="1" smtClean="0">
                <a:latin typeface="Arial" charset="0"/>
              </a:rPr>
              <a:t>Linkedin</a:t>
            </a:r>
            <a:r>
              <a:rPr lang="nl-NL" dirty="0" smtClean="0">
                <a:latin typeface="Arial" charset="0"/>
              </a:rPr>
              <a:t>: </a:t>
            </a:r>
            <a:br>
              <a:rPr lang="nl-NL" dirty="0" smtClean="0">
                <a:latin typeface="Arial" charset="0"/>
              </a:rPr>
            </a:br>
            <a:r>
              <a:rPr lang="nl-NL" dirty="0" err="1" smtClean="0">
                <a:latin typeface="Arial" charset="0"/>
                <a:hlinkClick r:id="rId3"/>
              </a:rPr>
              <a:t>Mooc</a:t>
            </a:r>
            <a:r>
              <a:rPr lang="nl-NL" dirty="0" smtClean="0">
                <a:latin typeface="Arial" charset="0"/>
                <a:hlinkClick r:id="rId3"/>
              </a:rPr>
              <a:t> is a product </a:t>
            </a:r>
            <a:r>
              <a:rPr lang="nl-NL" dirty="0" err="1" smtClean="0">
                <a:latin typeface="Arial" charset="0"/>
                <a:hlinkClick r:id="rId3"/>
              </a:rPr>
              <a:t>and</a:t>
            </a:r>
            <a:r>
              <a:rPr lang="nl-NL" dirty="0" smtClean="0">
                <a:latin typeface="Arial" charset="0"/>
                <a:hlinkClick r:id="rId3"/>
              </a:rPr>
              <a:t> we </a:t>
            </a:r>
            <a:r>
              <a:rPr lang="nl-NL" dirty="0" err="1" smtClean="0">
                <a:latin typeface="Arial" charset="0"/>
                <a:hlinkClick r:id="rId3"/>
              </a:rPr>
              <a:t>teachers</a:t>
            </a:r>
            <a:r>
              <a:rPr lang="nl-NL" dirty="0" smtClean="0">
                <a:latin typeface="Arial" charset="0"/>
                <a:hlinkClick r:id="rId3"/>
              </a:rPr>
              <a:t> </a:t>
            </a:r>
            <a:r>
              <a:rPr lang="nl-NL" dirty="0" err="1" smtClean="0">
                <a:latin typeface="Arial" charset="0"/>
                <a:hlinkClick r:id="rId3"/>
              </a:rPr>
              <a:t>need</a:t>
            </a:r>
            <a:r>
              <a:rPr lang="nl-NL" dirty="0" smtClean="0">
                <a:latin typeface="Arial" charset="0"/>
                <a:hlinkClick r:id="rId3"/>
              </a:rPr>
              <a:t> </a:t>
            </a:r>
            <a:r>
              <a:rPr lang="nl-NL" dirty="0" err="1" smtClean="0">
                <a:latin typeface="Arial" charset="0"/>
                <a:hlinkClick r:id="rId3"/>
              </a:rPr>
              <a:t>to</a:t>
            </a:r>
            <a:r>
              <a:rPr lang="nl-NL" dirty="0" smtClean="0">
                <a:latin typeface="Arial" charset="0"/>
                <a:hlinkClick r:id="rId3"/>
              </a:rPr>
              <a:t> </a:t>
            </a:r>
            <a:r>
              <a:rPr lang="nl-NL" dirty="0" err="1" smtClean="0">
                <a:latin typeface="Arial" charset="0"/>
                <a:hlinkClick r:id="rId3"/>
              </a:rPr>
              <a:t>know</a:t>
            </a:r>
            <a:r>
              <a:rPr lang="nl-NL" dirty="0" smtClean="0">
                <a:latin typeface="Arial" charset="0"/>
                <a:hlinkClick r:id="rId3"/>
              </a:rPr>
              <a:t> </a:t>
            </a:r>
            <a:r>
              <a:rPr lang="nl-NL" dirty="0" err="1" smtClean="0">
                <a:latin typeface="Arial" charset="0"/>
                <a:hlinkClick r:id="rId3"/>
              </a:rPr>
              <a:t>how</a:t>
            </a:r>
            <a:r>
              <a:rPr lang="nl-NL" dirty="0" smtClean="0">
                <a:latin typeface="Arial" charset="0"/>
                <a:hlinkClick r:id="rId3"/>
              </a:rPr>
              <a:t> </a:t>
            </a:r>
            <a:r>
              <a:rPr lang="nl-NL" dirty="0" err="1" smtClean="0">
                <a:latin typeface="Arial" charset="0"/>
                <a:hlinkClick r:id="rId3"/>
              </a:rPr>
              <a:t>to</a:t>
            </a:r>
            <a:r>
              <a:rPr lang="nl-NL" dirty="0" smtClean="0">
                <a:latin typeface="Arial" charset="0"/>
                <a:hlinkClick r:id="rId3"/>
              </a:rPr>
              <a:t> </a:t>
            </a:r>
            <a:r>
              <a:rPr lang="nl-NL" dirty="0" err="1" smtClean="0">
                <a:latin typeface="Arial" charset="0"/>
                <a:hlinkClick r:id="rId3"/>
              </a:rPr>
              <a:t>sell</a:t>
            </a:r>
            <a:r>
              <a:rPr lang="nl-NL" dirty="0" smtClean="0">
                <a:latin typeface="Arial" charset="0"/>
                <a:hlinkClick r:id="rId3"/>
              </a:rPr>
              <a:t> </a:t>
            </a:r>
            <a:r>
              <a:rPr lang="nl-NL" dirty="0" err="1" smtClean="0">
                <a:latin typeface="Arial" charset="0"/>
                <a:hlinkClick r:id="rId3"/>
              </a:rPr>
              <a:t>it</a:t>
            </a: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nl-NL" dirty="0">
              <a:latin typeface="Arial" charset="0"/>
            </a:endParaRPr>
          </a:p>
        </p:txBody>
      </p:sp>
      <p:pic>
        <p:nvPicPr>
          <p:cNvPr id="3" name="Afbeelding 2" descr="Schermopnam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31" y="548680"/>
            <a:ext cx="3899909" cy="14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3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746125" y="441325"/>
            <a:ext cx="7786688" cy="97313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>
                <a:solidFill>
                  <a:srgbClr val="EE7F00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nl-NL" baseline="0" dirty="0" smtClean="0">
                <a:latin typeface="Arial" charset="0"/>
              </a:rPr>
              <a:t>Is dit alles …</a:t>
            </a:r>
            <a:endParaRPr lang="nl-NL" baseline="0" dirty="0">
              <a:latin typeface="Arial" charset="0"/>
            </a:endParaRPr>
          </a:p>
        </p:txBody>
      </p:sp>
      <p:sp>
        <p:nvSpPr>
          <p:cNvPr id="6" name="Ovaal 5"/>
          <p:cNvSpPr/>
          <p:nvPr/>
        </p:nvSpPr>
        <p:spPr>
          <a:xfrm>
            <a:off x="1082767" y="1654888"/>
            <a:ext cx="2304256" cy="7920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 smtClean="0"/>
              <a:t>ondernemerschap</a:t>
            </a:r>
            <a:endParaRPr lang="nl-NL" sz="2000" b="1" dirty="0"/>
          </a:p>
        </p:txBody>
      </p:sp>
      <p:sp>
        <p:nvSpPr>
          <p:cNvPr id="7" name="Ovaal 6"/>
          <p:cNvSpPr/>
          <p:nvPr/>
        </p:nvSpPr>
        <p:spPr>
          <a:xfrm>
            <a:off x="3531039" y="1862980"/>
            <a:ext cx="2448272" cy="7920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 smtClean="0"/>
              <a:t>conflictmanagement</a:t>
            </a:r>
            <a:endParaRPr lang="nl-NL" sz="2000" b="1" dirty="0"/>
          </a:p>
        </p:txBody>
      </p:sp>
      <p:sp>
        <p:nvSpPr>
          <p:cNvPr id="8" name="Ovaal 7"/>
          <p:cNvSpPr/>
          <p:nvPr/>
        </p:nvSpPr>
        <p:spPr>
          <a:xfrm>
            <a:off x="3603047" y="2961256"/>
            <a:ext cx="2304256" cy="7920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 smtClean="0"/>
              <a:t>online </a:t>
            </a:r>
            <a:r>
              <a:rPr lang="nl-NL" sz="2000" b="1" dirty="0" err="1" smtClean="0"/>
              <a:t>proefstuderen</a:t>
            </a:r>
            <a:endParaRPr lang="nl-NL" sz="2000" b="1" dirty="0"/>
          </a:p>
        </p:txBody>
      </p:sp>
      <p:sp>
        <p:nvSpPr>
          <p:cNvPr id="9" name="Ovaal 8"/>
          <p:cNvSpPr/>
          <p:nvPr/>
        </p:nvSpPr>
        <p:spPr>
          <a:xfrm>
            <a:off x="722727" y="2978068"/>
            <a:ext cx="2304256" cy="7920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 err="1" smtClean="0"/>
              <a:t>healthy</a:t>
            </a:r>
            <a:r>
              <a:rPr lang="nl-NL" sz="2000" b="1" dirty="0" smtClean="0"/>
              <a:t> </a:t>
            </a:r>
            <a:r>
              <a:rPr lang="nl-NL" sz="2000" b="1" dirty="0" err="1" smtClean="0"/>
              <a:t>ageing</a:t>
            </a:r>
            <a:endParaRPr lang="nl-NL" sz="2000" b="1" dirty="0"/>
          </a:p>
        </p:txBody>
      </p:sp>
      <p:sp>
        <p:nvSpPr>
          <p:cNvPr id="11" name="Ovaal 10"/>
          <p:cNvSpPr/>
          <p:nvPr/>
        </p:nvSpPr>
        <p:spPr>
          <a:xfrm>
            <a:off x="2752055" y="2446976"/>
            <a:ext cx="1001027" cy="750813"/>
          </a:xfrm>
          <a:prstGeom prst="ellipse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 smtClean="0"/>
              <a:t>MOOC</a:t>
            </a:r>
            <a:endParaRPr lang="nl-NL" sz="2000" b="1" dirty="0"/>
          </a:p>
        </p:txBody>
      </p:sp>
      <p:sp>
        <p:nvSpPr>
          <p:cNvPr id="12" name="Ovaal 11"/>
          <p:cNvSpPr/>
          <p:nvPr/>
        </p:nvSpPr>
        <p:spPr>
          <a:xfrm>
            <a:off x="2100440" y="3753344"/>
            <a:ext cx="2304256" cy="7920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 smtClean="0"/>
              <a:t>Voeding &amp; diëtetiek</a:t>
            </a:r>
            <a:endParaRPr lang="nl-NL" sz="2000" b="1" dirty="0"/>
          </a:p>
        </p:txBody>
      </p:sp>
      <p:sp>
        <p:nvSpPr>
          <p:cNvPr id="13" name="Ovaal 12"/>
          <p:cNvSpPr/>
          <p:nvPr/>
        </p:nvSpPr>
        <p:spPr>
          <a:xfrm>
            <a:off x="5227157" y="4365104"/>
            <a:ext cx="1001027" cy="750813"/>
          </a:xfrm>
          <a:prstGeom prst="ellipse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 smtClean="0"/>
              <a:t>SPOC</a:t>
            </a:r>
            <a:endParaRPr lang="nl-NL" sz="2000" b="1" dirty="0"/>
          </a:p>
        </p:txBody>
      </p:sp>
      <p:pic>
        <p:nvPicPr>
          <p:cNvPr id="14" name="Afbeelding 13" descr="Schermopnam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187925"/>
            <a:ext cx="3605095" cy="9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0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1835150" y="1773238"/>
            <a:ext cx="5616575" cy="2232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nl-NL" b="1" dirty="0" smtClean="0">
                <a:latin typeface="Arial" charset="0"/>
              </a:rPr>
              <a:t>Ank Boersma</a:t>
            </a:r>
            <a:endParaRPr lang="nl-NL" b="1" dirty="0">
              <a:latin typeface="Arial" charset="0"/>
            </a:endParaRPr>
          </a:p>
          <a:p>
            <a:r>
              <a:rPr lang="nl-NL" dirty="0" smtClean="0">
                <a:latin typeface="Arial" charset="0"/>
              </a:rPr>
              <a:t>Adviseur Blended Learning</a:t>
            </a:r>
            <a:endParaRPr lang="nl-NL" dirty="0">
              <a:latin typeface="Arial" charset="0"/>
            </a:endParaRPr>
          </a:p>
          <a:p>
            <a:r>
              <a:rPr lang="nl-NL" dirty="0" smtClean="0">
                <a:latin typeface="Arial" charset="0"/>
              </a:rPr>
              <a:t>j.t.m.boersma@pl.hanze.nl</a:t>
            </a:r>
            <a:endParaRPr lang="nl-NL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Schermopname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9"/>
          <a:stretch/>
        </p:blipFill>
        <p:spPr>
          <a:xfrm>
            <a:off x="1060400" y="548680"/>
            <a:ext cx="7112000" cy="570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0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opnam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886554"/>
            <a:ext cx="5414042" cy="484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6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746125" y="441325"/>
            <a:ext cx="7786688" cy="9731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dirty="0" smtClean="0">
                <a:latin typeface="Arial" charset="0"/>
              </a:rPr>
              <a:t>Waarom een MOOC</a:t>
            </a:r>
            <a:endParaRPr lang="nl-NL" dirty="0">
              <a:latin typeface="Arial" charset="0"/>
            </a:endParaRPr>
          </a:p>
        </p:txBody>
      </p:sp>
      <p:sp>
        <p:nvSpPr>
          <p:cNvPr id="21506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746125" y="2058988"/>
            <a:ext cx="7858125" cy="4106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Verschil in voorkennis startende studenten verminderen</a:t>
            </a:r>
          </a:p>
          <a:p>
            <a:pPr>
              <a:buFont typeface="Arial" charset="0"/>
              <a:buChar char="•"/>
            </a:pP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Startniveau van eerstejaars verhogen</a:t>
            </a:r>
          </a:p>
          <a:p>
            <a:pPr>
              <a:buFont typeface="Arial" charset="0"/>
              <a:buChar char="•"/>
            </a:pPr>
            <a:endParaRPr lang="nl-NL" dirty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Hoge </a:t>
            </a:r>
            <a:r>
              <a:rPr lang="nl-NL" dirty="0" err="1" smtClean="0">
                <a:latin typeface="Arial" charset="0"/>
              </a:rPr>
              <a:t>dropout</a:t>
            </a:r>
            <a:r>
              <a:rPr lang="nl-NL" dirty="0" smtClean="0">
                <a:latin typeface="Arial" charset="0"/>
              </a:rPr>
              <a:t> bij Nederlandse studenten verlagen</a:t>
            </a:r>
          </a:p>
          <a:p>
            <a:pPr>
              <a:buFont typeface="Arial" charset="0"/>
              <a:buChar char="•"/>
            </a:pPr>
            <a:endParaRPr lang="nl-NL" dirty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Behoefte docenten om online video’s te delen</a:t>
            </a:r>
          </a:p>
          <a:p>
            <a:pPr>
              <a:buFont typeface="Arial" charset="0"/>
              <a:buChar char="•"/>
            </a:pPr>
            <a:endParaRPr lang="nl-NL" dirty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HBO MOOC</a:t>
            </a:r>
          </a:p>
          <a:p>
            <a:pPr>
              <a:buFont typeface="Arial" charset="0"/>
              <a:buChar char="•"/>
            </a:pPr>
            <a:endParaRPr lang="nl-NL" dirty="0"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nl-NL" dirty="0" smtClean="0">
                <a:latin typeface="Arial" charset="0"/>
              </a:rPr>
              <a:t>Internationale reputatie voor Nederlandse </a:t>
            </a:r>
            <a:r>
              <a:rPr lang="nl-NL" dirty="0" err="1" smtClean="0">
                <a:latin typeface="Arial" charset="0"/>
              </a:rPr>
              <a:t>HBO-instellingen</a:t>
            </a: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nl-NL" dirty="0" smtClean="0">
              <a:latin typeface="Arial" charset="0"/>
            </a:endParaRPr>
          </a:p>
          <a:p>
            <a:pPr>
              <a:buFont typeface="Arial" charset="0"/>
              <a:buChar char="•"/>
            </a:pPr>
            <a:endParaRPr lang="nl-NL" dirty="0">
              <a:latin typeface="Arial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5940152" y="-1899592"/>
            <a:ext cx="3672408" cy="5221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0" b="1" dirty="0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nl-NL" sz="500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8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Ervaringen bij ontwikkelen MOOC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Keuze platform</a:t>
            </a:r>
            <a:endParaRPr lang="nl-NL" dirty="0"/>
          </a:p>
        </p:txBody>
      </p:sp>
      <p:pic>
        <p:nvPicPr>
          <p:cNvPr id="5" name="Tijdelijke aanduiding voor inhoud 2" descr="Schermopna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884958"/>
            <a:ext cx="2287170" cy="101460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97750"/>
            <a:ext cx="3346066" cy="50316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605" y="2518185"/>
            <a:ext cx="1368152" cy="69143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966" y="3974927"/>
            <a:ext cx="3545429" cy="83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3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Ervaringen bij ontwikkelen MOOC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Keuze platform</a:t>
            </a:r>
            <a:endParaRPr lang="nl-NL" dirty="0"/>
          </a:p>
        </p:txBody>
      </p:sp>
      <p:pic>
        <p:nvPicPr>
          <p:cNvPr id="5" name="Tijdelijke aanduiding voor inhoud 2" descr="Schermopna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884958"/>
            <a:ext cx="2287170" cy="101460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97750"/>
            <a:ext cx="3346066" cy="50316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605" y="2518185"/>
            <a:ext cx="1368152" cy="69143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966" y="3974927"/>
            <a:ext cx="3545429" cy="834669"/>
          </a:xfrm>
          <a:prstGeom prst="rect">
            <a:avLst/>
          </a:prstGeom>
        </p:spPr>
      </p:pic>
      <p:sp>
        <p:nvSpPr>
          <p:cNvPr id="9" name="Vermenigvuldigen 8"/>
          <p:cNvSpPr/>
          <p:nvPr/>
        </p:nvSpPr>
        <p:spPr>
          <a:xfrm>
            <a:off x="1835696" y="3602153"/>
            <a:ext cx="1232679" cy="1476505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ermenigvuldigen 9"/>
          <p:cNvSpPr/>
          <p:nvPr/>
        </p:nvSpPr>
        <p:spPr>
          <a:xfrm>
            <a:off x="5884078" y="2132856"/>
            <a:ext cx="1232679" cy="1476505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ermenigvuldigen 10"/>
          <p:cNvSpPr/>
          <p:nvPr/>
        </p:nvSpPr>
        <p:spPr>
          <a:xfrm>
            <a:off x="1835696" y="2202700"/>
            <a:ext cx="1232679" cy="1476505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998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Ervaringen bij ontwikkelen MOOC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Keuze platform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003" y="1844824"/>
            <a:ext cx="3545429" cy="834669"/>
          </a:xfrm>
          <a:prstGeom prst="rect">
            <a:avLst/>
          </a:prstGeom>
        </p:spPr>
      </p:pic>
      <p:sp>
        <p:nvSpPr>
          <p:cNvPr id="1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99592" y="2996952"/>
            <a:ext cx="7488832" cy="3301827"/>
          </a:xfrm>
        </p:spPr>
        <p:txBody>
          <a:bodyPr/>
          <a:lstStyle/>
          <a:p>
            <a:r>
              <a:rPr lang="nl-NL" dirty="0" smtClean="0"/>
              <a:t>Enthousiasme organisatie</a:t>
            </a:r>
          </a:p>
          <a:p>
            <a:endParaRPr lang="nl-NL" dirty="0" smtClean="0"/>
          </a:p>
          <a:p>
            <a:r>
              <a:rPr lang="nl-NL" dirty="0" smtClean="0"/>
              <a:t>Gratis</a:t>
            </a:r>
          </a:p>
          <a:p>
            <a:endParaRPr lang="nl-NL" dirty="0" smtClean="0"/>
          </a:p>
          <a:p>
            <a:r>
              <a:rPr lang="nl-NL" dirty="0" smtClean="0"/>
              <a:t>Gebruik netwerk canvas:</a:t>
            </a:r>
          </a:p>
          <a:p>
            <a:pPr lvl="1"/>
            <a:r>
              <a:rPr lang="nl-NL" dirty="0" smtClean="0"/>
              <a:t>VS, Latijns Amerika en Afrika</a:t>
            </a:r>
          </a:p>
          <a:p>
            <a:pPr lvl="1"/>
            <a:r>
              <a:rPr lang="nl-NL" dirty="0" smtClean="0"/>
              <a:t>(Nog) niet sterk op Europese markt</a:t>
            </a:r>
          </a:p>
          <a:p>
            <a:endParaRPr lang="nl-NL" dirty="0"/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4860032" y="2852936"/>
            <a:ext cx="3744416" cy="33018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»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baseline="0" dirty="0"/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4860032" y="2852936"/>
            <a:ext cx="3744416" cy="33018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»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baseline="0" dirty="0"/>
          </a:p>
        </p:txBody>
      </p:sp>
    </p:spTree>
    <p:extLst>
      <p:ext uri="{BB962C8B-B14F-4D97-AF65-F5344CB8AC3E}">
        <p14:creationId xmlns:p14="http://schemas.microsoft.com/office/powerpoint/2010/main" val="35434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Ervaringen bij ontwikkelen MOOC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O</a:t>
            </a:r>
            <a:r>
              <a:rPr lang="nl-NL" dirty="0" smtClean="0"/>
              <a:t>ntwikkelen inhoud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27584" y="2215405"/>
            <a:ext cx="7488832" cy="2941787"/>
          </a:xfrm>
        </p:spPr>
        <p:txBody>
          <a:bodyPr>
            <a:normAutofit/>
          </a:bodyPr>
          <a:lstStyle/>
          <a:p>
            <a:r>
              <a:rPr lang="nl-NL" dirty="0" smtClean="0"/>
              <a:t>MOOC van 4 weken</a:t>
            </a:r>
          </a:p>
          <a:p>
            <a:endParaRPr lang="nl-NL" sz="1000" dirty="0"/>
          </a:p>
          <a:p>
            <a:r>
              <a:rPr lang="nl-NL" dirty="0" smtClean="0"/>
              <a:t>Elke week: </a:t>
            </a:r>
          </a:p>
          <a:p>
            <a:pPr lvl="1"/>
            <a:r>
              <a:rPr lang="nl-NL" dirty="0" smtClean="0"/>
              <a:t>12-15 video’s van 3/5 minuten</a:t>
            </a:r>
          </a:p>
          <a:p>
            <a:pPr lvl="1"/>
            <a:r>
              <a:rPr lang="nl-NL" dirty="0" smtClean="0"/>
              <a:t>Online </a:t>
            </a:r>
            <a:r>
              <a:rPr lang="nl-NL" dirty="0" err="1" smtClean="0"/>
              <a:t>kwis</a:t>
            </a:r>
            <a:endParaRPr lang="nl-NL" dirty="0" smtClean="0"/>
          </a:p>
          <a:p>
            <a:pPr lvl="1"/>
            <a:r>
              <a:rPr lang="nl-NL" dirty="0" smtClean="0"/>
              <a:t>Discussie forum</a:t>
            </a:r>
          </a:p>
          <a:p>
            <a:pPr lvl="1"/>
            <a:r>
              <a:rPr lang="nl-NL" dirty="0" smtClean="0"/>
              <a:t>In week 3 - opdracht</a:t>
            </a:r>
          </a:p>
          <a:p>
            <a:pPr lvl="1"/>
            <a:endParaRPr lang="nl-NL" dirty="0"/>
          </a:p>
          <a:p>
            <a:endParaRPr lang="nl-NL" sz="1000" dirty="0" smtClean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4860032" y="2852936"/>
            <a:ext cx="3744416" cy="33018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»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baseline="0" dirty="0"/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4860032" y="2852936"/>
            <a:ext cx="3744416" cy="33018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»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baseline="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836" y="3645024"/>
            <a:ext cx="3216604" cy="223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3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Ervaringen bij ontwikkelen MOOC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O</a:t>
            </a:r>
            <a:r>
              <a:rPr lang="nl-NL" dirty="0" smtClean="0"/>
              <a:t>ntwikkelen inhoud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27584" y="1999381"/>
            <a:ext cx="7488832" cy="4021907"/>
          </a:xfrm>
        </p:spPr>
        <p:txBody>
          <a:bodyPr>
            <a:normAutofit fontScale="92500"/>
          </a:bodyPr>
          <a:lstStyle/>
          <a:p>
            <a:r>
              <a:rPr lang="nl-NL" dirty="0" smtClean="0"/>
              <a:t>Betrokkenen: </a:t>
            </a:r>
          </a:p>
          <a:p>
            <a:pPr lvl="1"/>
            <a:r>
              <a:rPr lang="nl-NL" dirty="0" smtClean="0"/>
              <a:t>Ontwikkeling</a:t>
            </a:r>
          </a:p>
          <a:p>
            <a:pPr lvl="2"/>
            <a:r>
              <a:rPr lang="nl-NL" dirty="0" smtClean="0"/>
              <a:t>Henk: Inspreken  uitleg bij PowerPoint</a:t>
            </a:r>
          </a:p>
          <a:p>
            <a:pPr lvl="2"/>
            <a:r>
              <a:rPr lang="nl-NL" dirty="0" smtClean="0"/>
              <a:t>Ning: Aanpassen beeld </a:t>
            </a:r>
          </a:p>
          <a:p>
            <a:pPr lvl="2"/>
            <a:r>
              <a:rPr lang="nl-NL" dirty="0" smtClean="0"/>
              <a:t>Feedback: docenten en onderwijskundige</a:t>
            </a:r>
          </a:p>
          <a:p>
            <a:pPr lvl="1"/>
            <a:r>
              <a:rPr lang="nl-NL" dirty="0" smtClean="0"/>
              <a:t>Ondertiteling video’s (11 talen)</a:t>
            </a:r>
          </a:p>
          <a:p>
            <a:pPr lvl="2"/>
            <a:r>
              <a:rPr lang="nl-NL" dirty="0" smtClean="0"/>
              <a:t>Studenten IBS</a:t>
            </a:r>
          </a:p>
          <a:p>
            <a:pPr lvl="2"/>
            <a:endParaRPr lang="nl-NL" dirty="0"/>
          </a:p>
          <a:p>
            <a:r>
              <a:rPr lang="nl-NL" dirty="0" smtClean="0"/>
              <a:t>Snelle ontwikkeltijd:</a:t>
            </a:r>
          </a:p>
          <a:p>
            <a:pPr lvl="1"/>
            <a:r>
              <a:rPr lang="nl-NL" dirty="0" smtClean="0"/>
              <a:t>beschikbaarheid leerstof (PowerPoint presentaties en </a:t>
            </a:r>
            <a:r>
              <a:rPr lang="nl-NL" dirty="0" err="1" smtClean="0"/>
              <a:t>kwisvragen</a:t>
            </a:r>
            <a:r>
              <a:rPr lang="nl-NL" dirty="0" smtClean="0"/>
              <a:t>)</a:t>
            </a:r>
          </a:p>
          <a:p>
            <a:pPr lvl="1"/>
            <a:r>
              <a:rPr lang="nl-NL" dirty="0" smtClean="0"/>
              <a:t>Ervaring van docenten bij maken online video’s</a:t>
            </a:r>
          </a:p>
          <a:p>
            <a:endParaRPr lang="nl-NL" sz="1000" dirty="0" smtClean="0"/>
          </a:p>
          <a:p>
            <a:r>
              <a:rPr lang="nl-NL" dirty="0" smtClean="0"/>
              <a:t>Kosten: geen (alleen uren docenten)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4860032" y="2852936"/>
            <a:ext cx="3744416" cy="33018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»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baseline="0" dirty="0"/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4860032" y="2852936"/>
            <a:ext cx="3744416" cy="33018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•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»"/>
              <a:defRPr sz="1800" kern="1200">
                <a:solidFill>
                  <a:srgbClr val="444444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baseline="0" dirty="0"/>
          </a:p>
        </p:txBody>
      </p:sp>
    </p:spTree>
    <p:extLst>
      <p:ext uri="{BB962C8B-B14F-4D97-AF65-F5344CB8AC3E}">
        <p14:creationId xmlns:p14="http://schemas.microsoft.com/office/powerpoint/2010/main" val="429463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Aangepast ontwerp">
  <a:themeElements>
    <a:clrScheme name="Hanzehogeschool Groningen 1">
      <a:dk1>
        <a:sysClr val="windowText" lastClr="000000"/>
      </a:dk1>
      <a:lt1>
        <a:sysClr val="window" lastClr="FFFFFF"/>
      </a:lt1>
      <a:dk2>
        <a:srgbClr val="7F7F7F"/>
      </a:dk2>
      <a:lt2>
        <a:srgbClr val="EE7F00"/>
      </a:lt2>
      <a:accent1>
        <a:srgbClr val="333333"/>
      </a:accent1>
      <a:accent2>
        <a:srgbClr val="EE7F00"/>
      </a:accent2>
      <a:accent3>
        <a:srgbClr val="7F7F7F"/>
      </a:accent3>
      <a:accent4>
        <a:srgbClr val="2C0D15"/>
      </a:accent4>
      <a:accent5>
        <a:srgbClr val="7F7F7F"/>
      </a:accent5>
      <a:accent6>
        <a:srgbClr val="EE7F00"/>
      </a:accent6>
      <a:hlink>
        <a:srgbClr val="EE7F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66269c54-5320-4754-8fa2-ca7c8c4e8a8c" ContentTypeId="0x010100194284EB75BC4F168DA0FDE9337180AC" PreviousValue="fals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3ad7c7221c64df2988a42b43ef158eb xmlns="e38556bc-565c-4767-b0c6-0ff3d1338292">
      <Terms xmlns="http://schemas.microsoft.com/office/infopath/2007/PartnerControls">
        <TermInfo xmlns="http://schemas.microsoft.com/office/infopath/2007/PartnerControls">
          <TermName xmlns="http://schemas.microsoft.com/office/infopath/2007/PartnerControls">Marketing and Communication</TermName>
          <TermId xmlns="http://schemas.microsoft.com/office/infopath/2007/PartnerControls">b136be3e-7b26-4d45-868e-3f5f05aa195b</TermId>
        </TermInfo>
      </Terms>
    </p3ad7c7221c64df2988a42b43ef158eb>
    <TaxCatchAll xmlns="e38556bc-565c-4767-b0c6-0ff3d1338292">
      <Value>85</Value>
    </TaxCatchAll>
    <kbe3a1bf3c8946d199e47d61ba718d2d xmlns="e38556bc-565c-4767-b0c6-0ff3d1338292">
      <Terms xmlns="http://schemas.microsoft.com/office/infopath/2007/PartnerControls"/>
    </kbe3a1bf3c8946d199e47d61ba718d2d>
    <a8ea9519f76c4698838912c050a4776b xmlns="e38556bc-565c-4767-b0c6-0ff3d1338292">
      <Terms xmlns="http://schemas.microsoft.com/office/infopath/2007/PartnerControls"/>
    </a8ea9519f76c4698838912c050a4776b>
    <e42662a254ef4786ae719af04822cfe4 xmlns="e38556bc-565c-4767-b0c6-0ff3d1338292">
      <Terms xmlns="http://schemas.microsoft.com/office/infopath/2007/PartnerControls"/>
    </e42662a254ef4786ae719af04822cfe4>
    <l3e168e7ff6b42cfaa3bcc3de331c2f0 xmlns="e38556bc-565c-4767-b0c6-0ff3d1338292">
      <Terms xmlns="http://schemas.microsoft.com/office/infopath/2007/PartnerControls"/>
    </l3e168e7ff6b42cfaa3bcc3de331c2f0>
    <lc40581e9e054a82966f9e9fa733bd77 xmlns="e38556bc-565c-4767-b0c6-0ff3d1338292">
      <Terms xmlns="http://schemas.microsoft.com/office/infopath/2007/PartnerControls"/>
    </lc40581e9e054a82966f9e9fa733bd77>
    <k2deadfb5f12439e8055afa6e810fe7d xmlns="e38556bc-565c-4767-b0c6-0ff3d1338292">
      <Terms xmlns="http://schemas.microsoft.com/office/infopath/2007/PartnerControls"/>
    </k2deadfb5f12439e8055afa6e810fe7d>
    <d5f0efd6627f4d59acc011535d0ee886 xmlns="e38556bc-565c-4767-b0c6-0ff3d1338292">
      <Terms xmlns="http://schemas.microsoft.com/office/infopath/2007/PartnerControls"/>
    </d5f0efd6627f4d59acc011535d0ee886>
    <h5f6376657f24e3abdb06760cec679a2 xmlns="e38556bc-565c-4767-b0c6-0ff3d1338292">
      <Terms xmlns="http://schemas.microsoft.com/office/infopath/2007/PartnerControls"/>
    </h5f6376657f24e3abdb06760cec679a2>
    <if8ebce84bb64c44af51ddd3374c06cb xmlns="e38556bc-565c-4767-b0c6-0ff3d1338292">
      <Terms xmlns="http://schemas.microsoft.com/office/infopath/2007/PartnerControls"/>
    </if8ebce84bb64c44af51ddd3374c06cb>
    <le652170af064db3868fcf1b770f5612 xmlns="e38556bc-565c-4767-b0c6-0ff3d1338292">
      <Terms xmlns="http://schemas.microsoft.com/office/infopath/2007/PartnerControls"/>
    </le652170af064db3868fcf1b770f5612>
    <if3e429f5bff441d89ef003a0ff37f3e xmlns="e38556bc-565c-4767-b0c6-0ff3d1338292">
      <Terms xmlns="http://schemas.microsoft.com/office/infopath/2007/PartnerControls"/>
    </if3e429f5bff441d89ef003a0ff37f3e>
    <o83c1591c2e54d6cbd53c9fdc0e460c9 xmlns="e38556bc-565c-4767-b0c6-0ff3d1338292">
      <Terms xmlns="http://schemas.microsoft.com/office/infopath/2007/PartnerControls"/>
    </o83c1591c2e54d6cbd53c9fdc0e460c9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Hanze Document" ma:contentTypeID="0x010100194284EB75BC4F168DA0FDE9337180AC00C119BB6AACB1F84DA5CFA44E7FA9D4F4" ma:contentTypeVersion="120" ma:contentTypeDescription="" ma:contentTypeScope="" ma:versionID="81146c095f5a6ee68b4f92e90c2ac4c6">
  <xsd:schema xmlns:xsd="http://www.w3.org/2001/XMLSchema" xmlns:xs="http://www.w3.org/2001/XMLSchema" xmlns:p="http://schemas.microsoft.com/office/2006/metadata/properties" xmlns:ns2="e38556bc-565c-4767-b0c6-0ff3d1338292" targetNamespace="http://schemas.microsoft.com/office/2006/metadata/properties" ma:root="true" ma:fieldsID="febc9ee0fc0ba3d0b6bff3198d852474" ns2:_="">
    <xsd:import namespace="e38556bc-565c-4767-b0c6-0ff3d1338292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le652170af064db3868fcf1b770f5612" minOccurs="0"/>
                <xsd:element ref="ns2:l3e168e7ff6b42cfaa3bcc3de331c2f0" minOccurs="0"/>
                <xsd:element ref="ns2:lc40581e9e054a82966f9e9fa733bd77" minOccurs="0"/>
                <xsd:element ref="ns2:kbe3a1bf3c8946d199e47d61ba718d2d" minOccurs="0"/>
                <xsd:element ref="ns2:if3e429f5bff441d89ef003a0ff37f3e" minOccurs="0"/>
                <xsd:element ref="ns2:k2deadfb5f12439e8055afa6e810fe7d" minOccurs="0"/>
                <xsd:element ref="ns2:if8ebce84bb64c44af51ddd3374c06cb" minOccurs="0"/>
                <xsd:element ref="ns2:a8ea9519f76c4698838912c050a4776b" minOccurs="0"/>
                <xsd:element ref="ns2:e42662a254ef4786ae719af04822cfe4" minOccurs="0"/>
                <xsd:element ref="ns2:d5f0efd6627f4d59acc011535d0ee886" minOccurs="0"/>
                <xsd:element ref="ns2:o83c1591c2e54d6cbd53c9fdc0e460c9" minOccurs="0"/>
                <xsd:element ref="ns2:h5f6376657f24e3abdb06760cec679a2" minOccurs="0"/>
                <xsd:element ref="ns2:p3ad7c7221c64df2988a42b43ef158eb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8556bc-565c-4767-b0c6-0ff3d1338292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41b1acab-4f6a-4aa9-a605-c68da45741a1}" ma:internalName="TaxCatchAll" ma:showField="CatchAllData" ma:web="fc4a1156-378c-47b6-97f2-549bce7148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41b1acab-4f6a-4aa9-a605-c68da45741a1}" ma:internalName="TaxCatchAllLabel" ma:readOnly="true" ma:showField="CatchAllDataLabel" ma:web="fc4a1156-378c-47b6-97f2-549bce7148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e652170af064db3868fcf1b770f5612" ma:index="10" nillable="true" ma:taxonomy="true" ma:internalName="le652170af064db3868fcf1b770f5612" ma:taxonomyFieldName="HanzeSchool" ma:displayName="School" ma:fieldId="{5e652170-af06-4db3-868f-cf1b770f5612}" ma:sspId="66269c54-5320-4754-8fa2-ca7c8c4e8a8c" ma:termSetId="9d571f30-f07e-4a77-97b0-a6e1ca77883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3e168e7ff6b42cfaa3bcc3de331c2f0" ma:index="12" nillable="true" ma:taxonomy="true" ma:internalName="l3e168e7ff6b42cfaa3bcc3de331c2f0" ma:taxonomyFieldName="HanzePageType" ma:displayName="PageType" ma:fieldId="{53e168e7-ff6b-42cf-aa3b-cc3de331c2f0}" ma:sspId="66269c54-5320-4754-8fa2-ca7c8c4e8a8c" ma:termSetId="8775fdf0-c8be-48e1-9359-5aaba3d7558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c40581e9e054a82966f9e9fa733bd77" ma:index="14" nillable="true" ma:taxonomy="true" ma:internalName="lc40581e9e054a82966f9e9fa733bd77" ma:taxonomyFieldName="HanzeEducationType" ma:displayName="Education Type" ma:fieldId="{5c40581e-9e05-4a82-966f-9e9fa733bd77}" ma:sspId="66269c54-5320-4754-8fa2-ca7c8c4e8a8c" ma:termSetId="1e267f9f-c554-4d0f-b719-ee775de765b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be3a1bf3c8946d199e47d61ba718d2d" ma:index="16" nillable="true" ma:taxonomy="true" ma:internalName="kbe3a1bf3c8946d199e47d61ba718d2d" ma:taxonomyFieldName="HanzeEducationTestimony" ma:displayName="Testimony" ma:fieldId="{4be3a1bf-3c89-46d1-99e4-7d61ba718d2d}" ma:sspId="66269c54-5320-4754-8fa2-ca7c8c4e8a8c" ma:termSetId="53bc6a9b-514a-4b97-be06-06a9878fd41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f3e429f5bff441d89ef003a0ff37f3e" ma:index="18" nillable="true" ma:taxonomy="true" ma:internalName="if3e429f5bff441d89ef003a0ff37f3e" ma:taxonomyFieldName="HanzeEducationForm" ma:displayName="Education Form" ma:fieldId="{2f3e429f-5bff-441d-89ef-003a0ff37f3e}" ma:sspId="66269c54-5320-4754-8fa2-ca7c8c4e8a8c" ma:termSetId="07b7f02c-4b47-4446-9c0e-b54fa6b6c8a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2deadfb5f12439e8055afa6e810fe7d" ma:index="20" nillable="true" ma:taxonomy="true" ma:internalName="k2deadfb5f12439e8055afa6e810fe7d" ma:taxonomyFieldName="HanzeEducationLocation" ma:displayName="Education Location" ma:fieldId="{42deadfb-5f12-439e-8055-afa6e810fe7d}" ma:taxonomyMulti="true" ma:sspId="66269c54-5320-4754-8fa2-ca7c8c4e8a8c" ma:termSetId="8e046bf2-c24f-425d-97f6-44bab04425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f8ebce84bb64c44af51ddd3374c06cb" ma:index="22" nillable="true" ma:taxonomy="true" ma:internalName="if8ebce84bb64c44af51ddd3374c06cb" ma:taxonomyFieldName="HanzeResearchCenter" ma:displayName="Research Center" ma:fieldId="{2f8ebce8-4bb6-4c44-af51-ddd3374c06cb}" ma:sspId="66269c54-5320-4754-8fa2-ca7c8c4e8a8c" ma:termSetId="631d2952-a1f2-41b1-8656-515d14badb8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8ea9519f76c4698838912c050a4776b" ma:index="24" nillable="true" ma:taxonomy="true" ma:internalName="a8ea9519f76c4698838912c050a4776b" ma:taxonomyFieldName="HanzeEducationProfile" ma:displayName="Education Profile" ma:fieldId="{a8ea9519-f76c-4698-8389-12c050a4776b}" ma:taxonomyMulti="true" ma:sspId="66269c54-5320-4754-8fa2-ca7c8c4e8a8c" ma:termSetId="52bfe654-f47b-461d-87e1-16302535ff4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42662a254ef4786ae719af04822cfe4" ma:index="26" nillable="true" ma:taxonomy="true" ma:internalName="e42662a254ef4786ae719af04822cfe4" ma:taxonomyFieldName="HanzeEducationProfession" ma:displayName="Education Profession" ma:fieldId="{e42662a2-54ef-4786-ae71-9af04822cfe4}" ma:taxonomyMulti="true" ma:sspId="66269c54-5320-4754-8fa2-ca7c8c4e8a8c" ma:termSetId="246c5914-df93-4af5-91ba-07a546fa1ce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5f0efd6627f4d59acc011535d0ee886" ma:index="28" nillable="true" ma:taxonomy="true" ma:internalName="d5f0efd6627f4d59acc011535d0ee886" ma:taxonomyFieldName="HanzeEducationAreasOfInterest" ma:displayName="Areas of Interest" ma:fieldId="{d5f0efd6-627f-4d59-acc0-11535d0ee886}" ma:taxonomyMulti="true" ma:sspId="66269c54-5320-4754-8fa2-ca7c8c4e8a8c" ma:termSetId="a4a1410f-e05a-4fd1-a7ba-78887aaadc4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83c1591c2e54d6cbd53c9fdc0e460c9" ma:index="30" nillable="true" ma:taxonomy="true" ma:internalName="o83c1591c2e54d6cbd53c9fdc0e460c9" ma:taxonomyFieldName="HanzeEducationCourseDuration" ma:displayName="Course Duration" ma:fieldId="{883c1591-c2e5-4d6c-bd53-c9fdc0e460c9}" ma:taxonomyMulti="true" ma:sspId="66269c54-5320-4754-8fa2-ca7c8c4e8a8c" ma:termSetId="a2a3d19b-cc95-4eb6-a78f-d37c24ebd1e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5f6376657f24e3abdb06760cec679a2" ma:index="32" nillable="true" ma:taxonomy="true" ma:internalName="h5f6376657f24e3abdb06760cec679a2" ma:taxonomyFieldName="HanzeEducationCourseStartDate" ma:displayName="Course Start Date" ma:fieldId="{15f63766-57f2-4e3a-bdb0-6760cec679a2}" ma:taxonomyMulti="true" ma:sspId="66269c54-5320-4754-8fa2-ca7c8c4e8a8c" ma:termSetId="1c9bbe67-c739-452f-9ab1-664ca688b9f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3ad7c7221c64df2988a42b43ef158eb" ma:index="34" nillable="true" ma:taxonomy="true" ma:internalName="p3ad7c7221c64df2988a42b43ef158eb" ma:taxonomyFieldName="HanzeNavigationTerm" ma:displayName="Navigation Term" ma:default="-1;#Marketing and Communication|b136be3e-7b26-4d45-868e-3f5f05aa195b" ma:fieldId="{93ad7c72-21c6-4df2-988a-42b43ef158eb}" ma:sspId="66269c54-5320-4754-8fa2-ca7c8c4e8a8c" ma:termSetId="fed9ccc3-423c-4fd7-b24d-c3402308eacc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BC9DF082-B628-4436-A5CD-2335CD29D8B3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8A0A1A08-F2B7-439C-B8B3-20A23F7A83A9}">
  <ds:schemaRefs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e38556bc-565c-4767-b0c6-0ff3d1338292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3E9574F-6F33-45EA-9C22-5C43B1A006B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C08DFF2-F979-48F2-BA40-2C15AB76E4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8556bc-565c-4767-b0c6-0ff3d13382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C7E63CFF-9522-4510-B12A-D4644464A9DF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5368</TotalTime>
  <Words>462</Words>
  <Application>Microsoft Office PowerPoint</Application>
  <PresentationFormat>Diavoorstelling (4:3)</PresentationFormat>
  <Paragraphs>163</Paragraphs>
  <Slides>18</Slides>
  <Notes>18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5</vt:i4>
      </vt:variant>
      <vt:variant>
        <vt:lpstr>Diatitels</vt:lpstr>
      </vt:variant>
      <vt:variant>
        <vt:i4>18</vt:i4>
      </vt:variant>
    </vt:vector>
  </HeadingPairs>
  <TitlesOfParts>
    <vt:vector size="27" baseType="lpstr">
      <vt:lpstr>Arial Unicode MS</vt:lpstr>
      <vt:lpstr>ＭＳ Ｐゴシック</vt:lpstr>
      <vt:lpstr>Arial</vt:lpstr>
      <vt:lpstr>Calibri</vt:lpstr>
      <vt:lpstr>Aangepast ontwerp</vt:lpstr>
      <vt:lpstr>2_Aangepast ontwerp</vt:lpstr>
      <vt:lpstr>1_Aangepast ontwerp</vt:lpstr>
      <vt:lpstr>4_Aangepast ontwerp</vt:lpstr>
      <vt:lpstr>3_Aangepast ontwerp</vt:lpstr>
      <vt:lpstr> Ontwikkeling en uitvoer MOOC bij de Hanzehogeschool Groningen</vt:lpstr>
      <vt:lpstr>PowerPoint-presentatie</vt:lpstr>
      <vt:lpstr>PowerPoint-presentatie</vt:lpstr>
      <vt:lpstr>Waarom een MOOC</vt:lpstr>
      <vt:lpstr>Ervaringen bij ontwikkelen MOOC</vt:lpstr>
      <vt:lpstr>Ervaringen bij ontwikkelen MOOC</vt:lpstr>
      <vt:lpstr>Ervaringen bij ontwikkelen MOOC</vt:lpstr>
      <vt:lpstr>Ervaringen bij ontwikkelen MOOC</vt:lpstr>
      <vt:lpstr>Ervaringen bij ontwikkelen MOOC</vt:lpstr>
      <vt:lpstr>Waar gaat de MOOC eigenlijk over?</vt:lpstr>
      <vt:lpstr>Ervaringen bij uitvoeren MOOC</vt:lpstr>
      <vt:lpstr>Ervaringen bij uitvoeren MOOC</vt:lpstr>
      <vt:lpstr>Valkuil 1: Nowhere to start</vt:lpstr>
      <vt:lpstr>Valkuil 2: Geen uniek selling point</vt:lpstr>
      <vt:lpstr>Valkuil 3: Geen communicatie met “klant”</vt:lpstr>
      <vt:lpstr>Tot slot …</vt:lpstr>
      <vt:lpstr>PowerPoint-presentatie</vt:lpstr>
      <vt:lpstr>PowerPoint-presentatie</vt:lpstr>
    </vt:vector>
  </TitlesOfParts>
  <Company>RCLM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presentatie Corporate NL</dc:title>
  <dc:creator>Ruben van der Made</dc:creator>
  <cp:lastModifiedBy>W. van Veen</cp:lastModifiedBy>
  <cp:revision>355</cp:revision>
  <cp:lastPrinted>2015-11-24T17:04:42Z</cp:lastPrinted>
  <dcterms:created xsi:type="dcterms:W3CDTF">2008-01-28T12:56:33Z</dcterms:created>
  <dcterms:modified xsi:type="dcterms:W3CDTF">2015-11-26T11:01:11Z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Organisatieonderdeel">
    <vt:lpwstr>Corporate</vt:lpwstr>
  </property>
  <property fmtid="{D5CDD505-2E9C-101B-9397-08002B2CF9AE}" pid="4" name="ContentTypeId">
    <vt:lpwstr>0x010100194284EB75BC4F168DA0FDE9337180AC00C119BB6AACB1F84DA5CFA44E7FA9D4F4</vt:lpwstr>
  </property>
  <property fmtid="{D5CDD505-2E9C-101B-9397-08002B2CF9AE}" pid="5" name="HanzeNavigationTerm">
    <vt:lpwstr>85;#Marketing and Communication|b136be3e-7b26-4d45-868e-3f5f05aa195b</vt:lpwstr>
  </property>
  <property fmtid="{D5CDD505-2E9C-101B-9397-08002B2CF9AE}" pid="6" name="HanzeSchool">
    <vt:lpwstr/>
  </property>
  <property fmtid="{D5CDD505-2E9C-101B-9397-08002B2CF9AE}" pid="7" name="HanzeEducationType">
    <vt:lpwstr/>
  </property>
  <property fmtid="{D5CDD505-2E9C-101B-9397-08002B2CF9AE}" pid="8" name="HanzeEducationCourseStartDate">
    <vt:lpwstr/>
  </property>
  <property fmtid="{D5CDD505-2E9C-101B-9397-08002B2CF9AE}" pid="9" name="HanzeEducationForm">
    <vt:lpwstr/>
  </property>
  <property fmtid="{D5CDD505-2E9C-101B-9397-08002B2CF9AE}" pid="10" name="HanzeEducationProfile">
    <vt:lpwstr/>
  </property>
  <property fmtid="{D5CDD505-2E9C-101B-9397-08002B2CF9AE}" pid="11" name="HanzeResearchCenter">
    <vt:lpwstr/>
  </property>
  <property fmtid="{D5CDD505-2E9C-101B-9397-08002B2CF9AE}" pid="12" name="HanzeEducationAreasOfInterest">
    <vt:lpwstr/>
  </property>
  <property fmtid="{D5CDD505-2E9C-101B-9397-08002B2CF9AE}" pid="13" name="HanzeEducationProfession">
    <vt:lpwstr/>
  </property>
  <property fmtid="{D5CDD505-2E9C-101B-9397-08002B2CF9AE}" pid="14" name="HanzeEducationCourseDuration">
    <vt:lpwstr/>
  </property>
  <property fmtid="{D5CDD505-2E9C-101B-9397-08002B2CF9AE}" pid="15" name="HanzeEducationTestimony">
    <vt:lpwstr/>
  </property>
  <property fmtid="{D5CDD505-2E9C-101B-9397-08002B2CF9AE}" pid="16" name="HanzePageType">
    <vt:lpwstr/>
  </property>
  <property fmtid="{D5CDD505-2E9C-101B-9397-08002B2CF9AE}" pid="17" name="HanzeEducationLocation">
    <vt:lpwstr/>
  </property>
</Properties>
</file>