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  <p:sldMasterId id="2147484654" r:id="rId2"/>
    <p:sldMasterId id="2147484675" r:id="rId3"/>
    <p:sldMasterId id="2147484696" r:id="rId4"/>
    <p:sldMasterId id="2147484717" r:id="rId5"/>
    <p:sldMasterId id="2147484729" r:id="rId6"/>
    <p:sldMasterId id="2147484741" r:id="rId7"/>
    <p:sldMasterId id="2147484762" r:id="rId8"/>
    <p:sldMasterId id="2147484775" r:id="rId9"/>
    <p:sldMasterId id="2147484793" r:id="rId10"/>
  </p:sldMasterIdLst>
  <p:notesMasterIdLst>
    <p:notesMasterId r:id="rId81"/>
  </p:notesMasterIdLst>
  <p:handoutMasterIdLst>
    <p:handoutMasterId r:id="rId82"/>
  </p:handoutMasterIdLst>
  <p:sldIdLst>
    <p:sldId id="453" r:id="rId11"/>
    <p:sldId id="451" r:id="rId12"/>
    <p:sldId id="452" r:id="rId13"/>
    <p:sldId id="407" r:id="rId14"/>
    <p:sldId id="488" r:id="rId15"/>
    <p:sldId id="448" r:id="rId16"/>
    <p:sldId id="292" r:id="rId17"/>
    <p:sldId id="409" r:id="rId18"/>
    <p:sldId id="290" r:id="rId19"/>
    <p:sldId id="410" r:id="rId20"/>
    <p:sldId id="411" r:id="rId21"/>
    <p:sldId id="412" r:id="rId22"/>
    <p:sldId id="413" r:id="rId23"/>
    <p:sldId id="414" r:id="rId24"/>
    <p:sldId id="293" r:id="rId25"/>
    <p:sldId id="416" r:id="rId26"/>
    <p:sldId id="489" r:id="rId27"/>
    <p:sldId id="415" r:id="rId28"/>
    <p:sldId id="418" r:id="rId29"/>
    <p:sldId id="417" r:id="rId30"/>
    <p:sldId id="423" r:id="rId31"/>
    <p:sldId id="294" r:id="rId32"/>
    <p:sldId id="419" r:id="rId33"/>
    <p:sldId id="420" r:id="rId34"/>
    <p:sldId id="421" r:id="rId35"/>
    <p:sldId id="440" r:id="rId36"/>
    <p:sldId id="422" r:id="rId37"/>
    <p:sldId id="428" r:id="rId38"/>
    <p:sldId id="429" r:id="rId39"/>
    <p:sldId id="441" r:id="rId40"/>
    <p:sldId id="442" r:id="rId41"/>
    <p:sldId id="443" r:id="rId42"/>
    <p:sldId id="424" r:id="rId43"/>
    <p:sldId id="425" r:id="rId44"/>
    <p:sldId id="426" r:id="rId45"/>
    <p:sldId id="427" r:id="rId46"/>
    <p:sldId id="435" r:id="rId47"/>
    <p:sldId id="430" r:id="rId48"/>
    <p:sldId id="431" r:id="rId49"/>
    <p:sldId id="432" r:id="rId50"/>
    <p:sldId id="433" r:id="rId51"/>
    <p:sldId id="434" r:id="rId52"/>
    <p:sldId id="436" r:id="rId53"/>
    <p:sldId id="297" r:id="rId54"/>
    <p:sldId id="437" r:id="rId55"/>
    <p:sldId id="490" r:id="rId56"/>
    <p:sldId id="438" r:id="rId57"/>
    <p:sldId id="444" r:id="rId58"/>
    <p:sldId id="445" r:id="rId59"/>
    <p:sldId id="391" r:id="rId60"/>
    <p:sldId id="449" r:id="rId61"/>
    <p:sldId id="447" r:id="rId62"/>
    <p:sldId id="399" r:id="rId63"/>
    <p:sldId id="454" r:id="rId64"/>
    <p:sldId id="463" r:id="rId65"/>
    <p:sldId id="464" r:id="rId66"/>
    <p:sldId id="465" r:id="rId67"/>
    <p:sldId id="482" r:id="rId68"/>
    <p:sldId id="466" r:id="rId69"/>
    <p:sldId id="478" r:id="rId70"/>
    <p:sldId id="479" r:id="rId71"/>
    <p:sldId id="480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</p:sldIdLst>
  <p:sldSz cx="9144000" cy="6858000" type="screen4x3"/>
  <p:notesSz cx="6797675" cy="99298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>
          <p15:clr>
            <a:srgbClr val="A4A3A4"/>
          </p15:clr>
        </p15:guide>
        <p15:guide id="2" orient="horz" pos="2834">
          <p15:clr>
            <a:srgbClr val="A4A3A4"/>
          </p15:clr>
        </p15:guide>
        <p15:guide id="3" orient="horz" pos="4116">
          <p15:clr>
            <a:srgbClr val="A4A3A4"/>
          </p15:clr>
        </p15:guide>
        <p15:guide id="4" orient="horz" pos="1474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344">
          <p15:clr>
            <a:srgbClr val="A4A3A4"/>
          </p15:clr>
        </p15:guide>
        <p15:guide id="7" pos="1565">
          <p15:clr>
            <a:srgbClr val="A4A3A4"/>
          </p15:clr>
        </p15:guide>
        <p15:guide id="8" pos="2835">
          <p15:clr>
            <a:srgbClr val="A4A3A4"/>
          </p15:clr>
        </p15:guide>
        <p15:guide id="9" pos="2926">
          <p15:clr>
            <a:srgbClr val="A4A3A4"/>
          </p15:clr>
        </p15:guide>
        <p15:guide id="10" pos="1473">
          <p15:clr>
            <a:srgbClr val="A4A3A4"/>
          </p15:clr>
        </p15:guide>
        <p15:guide id="11" pos="203">
          <p15:clr>
            <a:srgbClr val="A4A3A4"/>
          </p15:clr>
        </p15:guide>
        <p15:guide id="12" pos="4196">
          <p15:clr>
            <a:srgbClr val="A4A3A4"/>
          </p15:clr>
        </p15:guide>
        <p15:guide id="13" pos="4286">
          <p15:clr>
            <a:srgbClr val="A4A3A4"/>
          </p15:clr>
        </p15:guide>
        <p15:guide id="14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A2B"/>
    <a:srgbClr val="988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68" d="100"/>
          <a:sy n="68" d="100"/>
        </p:scale>
        <p:origin x="1362" y="66"/>
      </p:cViewPr>
      <p:guideLst>
        <p:guide orient="horz" pos="204"/>
        <p:guide orient="horz" pos="2834"/>
        <p:guide orient="horz" pos="4116"/>
        <p:guide orient="horz" pos="1474"/>
        <p:guide orient="horz" pos="794"/>
        <p:guide orient="horz" pos="344"/>
        <p:guide pos="1565"/>
        <p:guide pos="2835"/>
        <p:guide pos="2926"/>
        <p:guide pos="1473"/>
        <p:guide pos="203"/>
        <p:guide pos="4196"/>
        <p:guide pos="4286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D1012903-2BB6-4741-A490-8F907A89510D}" type="datetime1">
              <a:rPr lang="nl-NL"/>
              <a:pPr>
                <a:defRPr/>
              </a:pPr>
              <a:t>29-10-2015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E1D9E41C-3B43-4B7F-865C-CFEBBAEB1E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575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EE40651F-93E2-40C9-980D-319332B289FD}" type="datetime1">
              <a:rPr lang="nl-NL"/>
              <a:pPr>
                <a:defRPr/>
              </a:pPr>
              <a:t>29-10-2015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81298020-40D0-4977-9D93-8449621EAF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35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98020-40D0-4977-9D93-8449621EAFA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07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79A7-3819-4449-810C-5D707623005D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5657-8933-49A4-8133-93A18C769F0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67E6-E013-4B96-8FD1-F3145FFFCB98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0C98-6330-4F9B-99FC-B70EE01F7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21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45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11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421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BF09-2128-4198-86C9-E0E041391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DC01-97B5-4AC1-8013-732DA05D19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965"/>
      </p:ext>
    </p:extLst>
  </p:cSld>
  <p:clrMapOvr>
    <a:masterClrMapping/>
  </p:clrMapOvr>
  <p:hf sldNum="0"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9D79-FD3D-4C00-BA00-EA1CA024D0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DA1-E6ED-40DE-9B9B-DF91B2894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9167"/>
      </p:ext>
    </p:extLst>
  </p:cSld>
  <p:clrMapOvr>
    <a:masterClrMapping/>
  </p:clrMapOvr>
  <p:hf sldNum="0"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B72E-3675-4E48-B839-DF23F2FFAC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EAB3-31B8-4535-87F4-6AD93086F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48936"/>
      </p:ext>
    </p:extLst>
  </p:cSld>
  <p:clrMapOvr>
    <a:masterClrMapping/>
  </p:clrMapOvr>
  <p:hf sldNum="0"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144D-1CD3-4A61-838B-DE69F0744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5B6C-E0DD-45A9-A34C-35BD948FF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97933"/>
      </p:ext>
    </p:extLst>
  </p:cSld>
  <p:clrMapOvr>
    <a:masterClrMapping/>
  </p:clrMapOvr>
  <p:hf sldNum="0"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E402-AB4F-431D-8C3E-E97EF7A33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9F6-EC3D-437D-B90E-20A819AE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13304"/>
      </p:ext>
    </p:extLst>
  </p:cSld>
  <p:clrMapOvr>
    <a:masterClrMapping/>
  </p:clrMapOvr>
  <p:hf sldNum="0"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D349-2D7B-4C5C-B8DC-B27EEBE0FD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383-1709-4656-B213-3B158588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38911"/>
      </p:ext>
    </p:extLst>
  </p:cSld>
  <p:clrMapOvr>
    <a:masterClrMapping/>
  </p:clrMapOvr>
  <p:hf sldNum="0"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1639-022D-4E37-A801-08AF2E7B0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500B-88AA-41FA-9085-1E6CEE92D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7016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EE90-04FF-4218-9B1C-B61C4F264509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6C8D-8969-4DC0-ABCC-1D7B2D985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08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ABC9-8EF0-4882-A21D-07E799A594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4442-C4C5-4FC6-9CB7-8287EDF7D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59802"/>
      </p:ext>
    </p:extLst>
  </p:cSld>
  <p:clrMapOvr>
    <a:masterClrMapping/>
  </p:clrMapOvr>
  <p:hf sldNum="0"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9DA8-D688-4F65-AE66-FB0488C5C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FFF7-B591-49F4-BF06-4C7A27FE92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99041"/>
      </p:ext>
    </p:extLst>
  </p:cSld>
  <p:clrMapOvr>
    <a:masterClrMapping/>
  </p:clrMapOvr>
  <p:hf sldNum="0" hdr="0" ft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A151-642A-4D02-AD0E-21DB9391D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4503-50D5-44D7-BB4A-5655435AB1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507"/>
      </p:ext>
    </p:extLst>
  </p:cSld>
  <p:clrMapOvr>
    <a:masterClrMapping/>
  </p:clrMapOvr>
  <p:hf sldNum="0" hdr="0" ft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32DA-1E94-4367-871E-1508E46811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79BF-DA7B-4C5B-B5CF-6B71E8E79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30713"/>
      </p:ext>
    </p:extLst>
  </p:cSld>
  <p:clrMapOvr>
    <a:masterClrMapping/>
  </p:clrMapOvr>
  <p:hf sldNum="0" hdr="0" ft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14158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6576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0366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49698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7848600" cy="34730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061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4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70486" y="548031"/>
            <a:ext cx="3644124" cy="3610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7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106757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2263" y="323849"/>
            <a:ext cx="4178300" cy="99853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4178300" cy="2952750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4636329" y="323850"/>
            <a:ext cx="4175125" cy="417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8549387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 userDrawn="1"/>
        </p:nvSpPr>
        <p:spPr bwMode="auto">
          <a:xfrm flipH="1">
            <a:off x="4641850" y="323850"/>
            <a:ext cx="4178300" cy="4175125"/>
          </a:xfrm>
          <a:prstGeom prst="rect">
            <a:avLst/>
          </a:prstGeom>
          <a:solidFill>
            <a:srgbClr val="8E0E6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7"/>
          <p:cNvSpPr>
            <a:spLocks noChangeArrowheads="1"/>
          </p:cNvSpPr>
          <p:nvPr userDrawn="1"/>
        </p:nvSpPr>
        <p:spPr bwMode="auto">
          <a:xfrm flipH="1">
            <a:off x="322263" y="323850"/>
            <a:ext cx="4178300" cy="417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1479" y="436936"/>
            <a:ext cx="3705440" cy="9985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91479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4796306" y="376043"/>
            <a:ext cx="3775023" cy="1059432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2"/>
          </p:nvPr>
        </p:nvSpPr>
        <p:spPr>
          <a:xfrm>
            <a:off x="4865890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>
                <a:solidFill>
                  <a:schemeClr val="bg1"/>
                </a:solidFill>
              </a:defRPr>
            </a:lvl1pPr>
            <a:lvl2pPr marL="271463" indent="-271463">
              <a:defRPr sz="2000">
                <a:solidFill>
                  <a:schemeClr val="bg1"/>
                </a:solidFill>
              </a:defRPr>
            </a:lvl2pPr>
            <a:lvl3pPr marL="271463" indent="-271463">
              <a:defRPr sz="2000">
                <a:solidFill>
                  <a:schemeClr val="bg1"/>
                </a:solidFill>
              </a:defRPr>
            </a:lvl3pPr>
            <a:lvl4pPr marL="271463" indent="-271463">
              <a:defRPr sz="2000">
                <a:solidFill>
                  <a:schemeClr val="bg1"/>
                </a:solidFill>
              </a:defRPr>
            </a:lvl4pPr>
            <a:lvl5pPr marL="271463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134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4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5435600"/>
            <a:ext cx="12620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2263" y="323850"/>
            <a:ext cx="7848600" cy="9985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9073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203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11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608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955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79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8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497892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81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91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65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Calibri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Calibri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47774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6024720-1311-4069-B964-FAF997DDAF0F}" type="datetimeFigureOut">
              <a:rPr lang="en-US" smtClean="0">
                <a:solidFill>
                  <a:prstClr val="white"/>
                </a:solidFill>
              </a:rPr>
              <a:pPr/>
              <a:t>10/29/2015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</a:lstStyle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807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026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827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7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4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837822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84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565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93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971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361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15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6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F6FC6"/>
                </a:solidFill>
                <a:ea typeface="+mn-ea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4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F6FC6"/>
                </a:solidFill>
                <a:ea typeface="+mn-ea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890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242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01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2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28423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56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342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6024720-1311-4069-B964-FAF997DDAF0F}" type="datetimeFigureOut">
              <a:rPr lang="en-US" smtClean="0">
                <a:solidFill>
                  <a:prstClr val="white"/>
                </a:solidFill>
              </a:rPr>
              <a:pPr/>
              <a:t>10/29/2015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</a:lstStyle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887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931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541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98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371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034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888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4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7848600" cy="34730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5545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889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886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223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6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F6FC6"/>
                </a:solidFill>
                <a:ea typeface="+mn-ea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4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F6FC6"/>
                </a:solidFill>
                <a:ea typeface="+mn-ea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188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279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7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88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552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>
                <a:solidFill>
                  <a:srgbClr val="0F6FC6"/>
                </a:solidFill>
              </a:rPr>
              <a:pPr/>
              <a:t>10/29/2015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70486" y="548031"/>
            <a:ext cx="3644124" cy="3610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85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2263" y="323849"/>
            <a:ext cx="4178300" cy="99853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4178300" cy="2952750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4636329" y="323850"/>
            <a:ext cx="4175125" cy="417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893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7"/>
          <p:cNvSpPr>
            <a:spLocks noChangeArrowheads="1"/>
          </p:cNvSpPr>
          <p:nvPr userDrawn="1"/>
        </p:nvSpPr>
        <p:spPr bwMode="auto">
          <a:xfrm flipH="1">
            <a:off x="4641850" y="323850"/>
            <a:ext cx="4178300" cy="4175125"/>
          </a:xfrm>
          <a:prstGeom prst="rect">
            <a:avLst/>
          </a:prstGeom>
          <a:solidFill>
            <a:srgbClr val="8E0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hthoek 8"/>
          <p:cNvSpPr>
            <a:spLocks noChangeArrowheads="1"/>
          </p:cNvSpPr>
          <p:nvPr userDrawn="1"/>
        </p:nvSpPr>
        <p:spPr bwMode="auto">
          <a:xfrm flipH="1">
            <a:off x="322263" y="323850"/>
            <a:ext cx="4178300" cy="417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1479" y="436936"/>
            <a:ext cx="3705440" cy="9985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91479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4796306" y="376043"/>
            <a:ext cx="3775023" cy="1059432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2"/>
          </p:nvPr>
        </p:nvSpPr>
        <p:spPr>
          <a:xfrm>
            <a:off x="4865890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>
                <a:solidFill>
                  <a:schemeClr val="bg1"/>
                </a:solidFill>
              </a:defRPr>
            </a:lvl1pPr>
            <a:lvl2pPr marL="271463" indent="-271463">
              <a:defRPr sz="2000">
                <a:solidFill>
                  <a:schemeClr val="bg1"/>
                </a:solidFill>
              </a:defRPr>
            </a:lvl2pPr>
            <a:lvl3pPr marL="271463" indent="-271463">
              <a:defRPr sz="2000">
                <a:solidFill>
                  <a:schemeClr val="bg1"/>
                </a:solidFill>
              </a:defRPr>
            </a:lvl3pPr>
            <a:lvl4pPr marL="271463" indent="-271463">
              <a:defRPr sz="2000">
                <a:solidFill>
                  <a:schemeClr val="bg1"/>
                </a:solidFill>
              </a:defRPr>
            </a:lvl4pPr>
            <a:lvl5pPr marL="271463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8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4D4A-135D-4482-822D-5935C9D3685A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22E5-AB4D-4A73-AF83-5267DEBAF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65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4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5435600"/>
            <a:ext cx="12620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2263" y="323850"/>
            <a:ext cx="7848600" cy="9985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67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BF09-2128-4198-86C9-E0E041391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DC01-97B5-4AC1-8013-732DA05D19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4808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9D79-FD3D-4C00-BA00-EA1CA024D0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DA1-E6ED-40DE-9B9B-DF91B2894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3197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B72E-3675-4E48-B839-DF23F2FFAC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EAB3-31B8-4535-87F4-6AD93086F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1899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144D-1CD3-4A61-838B-DE69F0744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5B6C-E0DD-45A9-A34C-35BD948FF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6032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E402-AB4F-431D-8C3E-E97EF7A33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9F6-EC3D-437D-B90E-20A819AE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73931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D349-2D7B-4C5C-B8DC-B27EEBE0FD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383-1709-4656-B213-3B158588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9799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1639-022D-4E37-A801-08AF2E7B0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500B-88AA-41FA-9085-1E6CEE92D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5853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ABC9-8EF0-4882-A21D-07E799A594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4442-C4C5-4FC6-9CB7-8287EDF7D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87263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9DA8-D688-4F65-AE66-FB0488C5C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FFF7-B591-49F4-BF06-4C7A27FE92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4646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165-8FA7-4FBD-A26A-466EABF41CC5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56EE-5897-4BB9-B15F-CE5CD3B9DF1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92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A151-642A-4D02-AD0E-21DB9391D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4503-50D5-44D7-BB4A-5655435AB1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5736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32DA-1E94-4367-871E-1508E46811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79BF-DA7B-4C5B-B5CF-6B71E8E79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47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8473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187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638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4620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7848600" cy="34730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406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4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70486" y="548031"/>
            <a:ext cx="3644124" cy="3610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301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2263" y="323849"/>
            <a:ext cx="4178300" cy="99853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4178300" cy="2952750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4636329" y="323850"/>
            <a:ext cx="4175125" cy="417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029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 userDrawn="1"/>
        </p:nvSpPr>
        <p:spPr bwMode="auto">
          <a:xfrm flipH="1">
            <a:off x="4641850" y="323850"/>
            <a:ext cx="4178300" cy="4175125"/>
          </a:xfrm>
          <a:prstGeom prst="rect">
            <a:avLst/>
          </a:prstGeom>
          <a:solidFill>
            <a:srgbClr val="8E0E6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7"/>
          <p:cNvSpPr>
            <a:spLocks noChangeArrowheads="1"/>
          </p:cNvSpPr>
          <p:nvPr userDrawn="1"/>
        </p:nvSpPr>
        <p:spPr bwMode="auto">
          <a:xfrm flipH="1">
            <a:off x="322263" y="323850"/>
            <a:ext cx="4178300" cy="417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1479" y="436936"/>
            <a:ext cx="3705440" cy="9985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91479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4796306" y="376043"/>
            <a:ext cx="3775023" cy="1059432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2"/>
          </p:nvPr>
        </p:nvSpPr>
        <p:spPr>
          <a:xfrm>
            <a:off x="4865890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>
                <a:solidFill>
                  <a:schemeClr val="bg1"/>
                </a:solidFill>
              </a:defRPr>
            </a:lvl1pPr>
            <a:lvl2pPr marL="271463" indent="-271463">
              <a:defRPr sz="2000">
                <a:solidFill>
                  <a:schemeClr val="bg1"/>
                </a:solidFill>
              </a:defRPr>
            </a:lvl2pPr>
            <a:lvl3pPr marL="271463" indent="-271463">
              <a:defRPr sz="2000">
                <a:solidFill>
                  <a:schemeClr val="bg1"/>
                </a:solidFill>
              </a:defRPr>
            </a:lvl3pPr>
            <a:lvl4pPr marL="271463" indent="-271463">
              <a:defRPr sz="2000">
                <a:solidFill>
                  <a:schemeClr val="bg1"/>
                </a:solidFill>
              </a:defRPr>
            </a:lvl4pPr>
            <a:lvl5pPr marL="271463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65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B9C0-37A2-4527-85C7-AA007C136ECF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C18B-5322-4EDF-AA5B-91199A8E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8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4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5435600"/>
            <a:ext cx="12620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2263" y="323850"/>
            <a:ext cx="7848600" cy="9985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84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BF09-2128-4198-86C9-E0E041391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DC01-97B5-4AC1-8013-732DA05D19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88729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9D79-FD3D-4C00-BA00-EA1CA024D0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DA1-E6ED-40DE-9B9B-DF91B2894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8800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B72E-3675-4E48-B839-DF23F2FFAC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EAB3-31B8-4535-87F4-6AD93086F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127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144D-1CD3-4A61-838B-DE69F0744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5B6C-E0DD-45A9-A34C-35BD948FF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9746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E402-AB4F-431D-8C3E-E97EF7A33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9F6-EC3D-437D-B90E-20A819AE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55041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D349-2D7B-4C5C-B8DC-B27EEBE0FD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383-1709-4656-B213-3B158588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142"/>
      </p:ext>
    </p:extLst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1639-022D-4E37-A801-08AF2E7B0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500B-88AA-41FA-9085-1E6CEE92D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86046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ABC9-8EF0-4882-A21D-07E799A594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4442-C4C5-4FC6-9CB7-8287EDF7D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8937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9DA8-D688-4F65-AE66-FB0488C5C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FFF7-B591-49F4-BF06-4C7A27FE92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8614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4778-4AA1-4268-A6EF-18E9CEFABDDD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6FBC-2206-4FBD-9B0C-BA4FAFAFD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32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A151-642A-4D02-AD0E-21DB9391D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4503-50D5-44D7-BB4A-5655435AB1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4321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32DA-1E94-4367-871E-1508E46811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79BF-DA7B-4C5B-B5CF-6B71E8E79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643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0860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95682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22061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2344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7848600" cy="34730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550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4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70486" y="548031"/>
            <a:ext cx="3644124" cy="3610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2904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2263" y="323849"/>
            <a:ext cx="4178300" cy="99853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4178300" cy="2952750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4636329" y="323850"/>
            <a:ext cx="4175125" cy="417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2310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 userDrawn="1"/>
        </p:nvSpPr>
        <p:spPr bwMode="auto">
          <a:xfrm flipH="1">
            <a:off x="4641850" y="323850"/>
            <a:ext cx="4178300" cy="4175125"/>
          </a:xfrm>
          <a:prstGeom prst="rect">
            <a:avLst/>
          </a:prstGeom>
          <a:solidFill>
            <a:srgbClr val="8E0E6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7"/>
          <p:cNvSpPr>
            <a:spLocks noChangeArrowheads="1"/>
          </p:cNvSpPr>
          <p:nvPr userDrawn="1"/>
        </p:nvSpPr>
        <p:spPr bwMode="auto">
          <a:xfrm flipH="1">
            <a:off x="322263" y="323850"/>
            <a:ext cx="4178300" cy="417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1479" y="436936"/>
            <a:ext cx="3705440" cy="9985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91479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4796306" y="376043"/>
            <a:ext cx="3775023" cy="1059432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2"/>
          </p:nvPr>
        </p:nvSpPr>
        <p:spPr>
          <a:xfrm>
            <a:off x="4865890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>
                <a:solidFill>
                  <a:schemeClr val="bg1"/>
                </a:solidFill>
              </a:defRPr>
            </a:lvl1pPr>
            <a:lvl2pPr marL="271463" indent="-271463">
              <a:defRPr sz="2000">
                <a:solidFill>
                  <a:schemeClr val="bg1"/>
                </a:solidFill>
              </a:defRPr>
            </a:lvl2pPr>
            <a:lvl3pPr marL="271463" indent="-271463">
              <a:defRPr sz="2000">
                <a:solidFill>
                  <a:schemeClr val="bg1"/>
                </a:solidFill>
              </a:defRPr>
            </a:lvl3pPr>
            <a:lvl4pPr marL="271463" indent="-271463">
              <a:defRPr sz="2000">
                <a:solidFill>
                  <a:schemeClr val="bg1"/>
                </a:solidFill>
              </a:defRPr>
            </a:lvl4pPr>
            <a:lvl5pPr marL="271463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13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A9BA-7279-48E0-8D9B-FD42F8120D2B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3264-9A1E-4B39-B403-8F65DA17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8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4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5435600"/>
            <a:ext cx="12620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2263" y="323850"/>
            <a:ext cx="7848600" cy="9985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033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BF09-2128-4198-86C9-E0E041391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DC01-97B5-4AC1-8013-732DA05D19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59099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9D79-FD3D-4C00-BA00-EA1CA024D0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DA1-E6ED-40DE-9B9B-DF91B2894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8730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B72E-3675-4E48-B839-DF23F2FFAC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EAB3-31B8-4535-87F4-6AD93086F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9044"/>
      </p:ext>
    </p:extLst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144D-1CD3-4A61-838B-DE69F0744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5B6C-E0DD-45A9-A34C-35BD948FF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7329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E402-AB4F-431D-8C3E-E97EF7A33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9F6-EC3D-437D-B90E-20A819AE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4395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D349-2D7B-4C5C-B8DC-B27EEBE0FD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383-1709-4656-B213-3B158588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620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1639-022D-4E37-A801-08AF2E7B0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500B-88AA-41FA-9085-1E6CEE92D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3530"/>
      </p:ext>
    </p:extLst>
  </p:cSld>
  <p:clrMapOvr>
    <a:masterClrMapping/>
  </p:clrMapOvr>
  <p:hf sldNum="0"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ABC9-8EF0-4882-A21D-07E799A594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4442-C4C5-4FC6-9CB7-8287EDF7D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59650"/>
      </p:ext>
    </p:extLst>
  </p:cSld>
  <p:clrMapOvr>
    <a:masterClrMapping/>
  </p:clrMapOvr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9DA8-D688-4F65-AE66-FB0488C5C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FFF7-B591-49F4-BF06-4C7A27FE92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D1B3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715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FF41-EF1C-45A9-A7A0-19F1DFE19B21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A7B5-7C68-4E32-92A9-B268C17C0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A151-642A-4D02-AD0E-21DB9391D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4503-50D5-44D7-BB4A-5655435AB1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75802"/>
      </p:ext>
    </p:extLst>
  </p:cSld>
  <p:clrMapOvr>
    <a:masterClrMapping/>
  </p:clrMapOvr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32DA-1E94-4367-871E-1508E46811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79BF-DA7B-4C5B-B5CF-6B71E8E79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4382"/>
      </p:ext>
    </p:extLst>
  </p:cSld>
  <p:clrMapOvr>
    <a:masterClrMapping/>
  </p:clrMapOvr>
  <p:hf sldNum="0"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2930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5003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4036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6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5435600"/>
            <a:ext cx="1227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00902" y="548031"/>
            <a:ext cx="3644124" cy="21399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548012" y="3957638"/>
            <a:ext cx="3167063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1513922" y="2957627"/>
            <a:ext cx="3167063" cy="748106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5784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7848600" cy="34730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45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3"/>
          <p:cNvSpPr>
            <a:spLocks noChangeArrowheads="1"/>
          </p:cNvSpPr>
          <p:nvPr userDrawn="1"/>
        </p:nvSpPr>
        <p:spPr bwMode="auto">
          <a:xfrm flipH="1">
            <a:off x="1403350" y="323850"/>
            <a:ext cx="4179888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4" name="Rechthoek 22"/>
          <p:cNvSpPr>
            <a:spLocks noChangeArrowheads="1"/>
          </p:cNvSpPr>
          <p:nvPr userDrawn="1"/>
        </p:nvSpPr>
        <p:spPr bwMode="auto">
          <a:xfrm flipH="1">
            <a:off x="0" y="323850"/>
            <a:ext cx="1260475" cy="417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70486" y="548031"/>
            <a:ext cx="3644124" cy="3610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456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2263" y="323849"/>
            <a:ext cx="4178300" cy="99853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2263" y="1546225"/>
            <a:ext cx="4178300" cy="2952750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4636329" y="323850"/>
            <a:ext cx="4175125" cy="417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718430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 userDrawn="1"/>
        </p:nvSpPr>
        <p:spPr bwMode="auto">
          <a:xfrm flipH="1">
            <a:off x="4641850" y="323850"/>
            <a:ext cx="4178300" cy="4175125"/>
          </a:xfrm>
          <a:prstGeom prst="rect">
            <a:avLst/>
          </a:prstGeom>
          <a:solidFill>
            <a:srgbClr val="8E0E6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8" name="Rechthoek 7"/>
          <p:cNvSpPr>
            <a:spLocks noChangeArrowheads="1"/>
          </p:cNvSpPr>
          <p:nvPr userDrawn="1"/>
        </p:nvSpPr>
        <p:spPr bwMode="auto">
          <a:xfrm flipH="1">
            <a:off x="322263" y="323850"/>
            <a:ext cx="4178300" cy="417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/>
              <a:ea typeface="ＭＳ Ｐゴシック" pitchFamily="-128" charset="-128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1479" y="436936"/>
            <a:ext cx="3705440" cy="9985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91479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/>
            </a:lvl1pPr>
            <a:lvl2pPr marL="271463" indent="-271463">
              <a:defRPr sz="2000"/>
            </a:lvl2pPr>
            <a:lvl3pPr marL="271463" indent="-271463">
              <a:defRPr sz="2000"/>
            </a:lvl3pPr>
            <a:lvl4pPr marL="271463" indent="-271463">
              <a:defRPr sz="2000"/>
            </a:lvl4pPr>
            <a:lvl5pPr marL="271463" indent="-271463">
              <a:defRPr sz="20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4796306" y="376043"/>
            <a:ext cx="3775023" cy="1059432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2"/>
          </p:nvPr>
        </p:nvSpPr>
        <p:spPr>
          <a:xfrm>
            <a:off x="4865890" y="1546225"/>
            <a:ext cx="3705439" cy="2672744"/>
          </a:xfrm>
          <a:prstGeom prst="rect">
            <a:avLst/>
          </a:prstGeom>
        </p:spPr>
        <p:txBody>
          <a:bodyPr/>
          <a:lstStyle>
            <a:lvl1pPr marL="271463" indent="-271463">
              <a:defRPr sz="2000">
                <a:solidFill>
                  <a:schemeClr val="bg1"/>
                </a:solidFill>
              </a:defRPr>
            </a:lvl1pPr>
            <a:lvl2pPr marL="271463" indent="-271463">
              <a:defRPr sz="2000">
                <a:solidFill>
                  <a:schemeClr val="bg1"/>
                </a:solidFill>
              </a:defRPr>
            </a:lvl2pPr>
            <a:lvl3pPr marL="271463" indent="-271463">
              <a:defRPr sz="2000">
                <a:solidFill>
                  <a:schemeClr val="bg1"/>
                </a:solidFill>
              </a:defRPr>
            </a:lvl3pPr>
            <a:lvl4pPr marL="271463" indent="-271463">
              <a:defRPr sz="2000">
                <a:solidFill>
                  <a:schemeClr val="bg1"/>
                </a:solidFill>
              </a:defRPr>
            </a:lvl4pPr>
            <a:lvl5pPr marL="271463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38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D814-C07F-474E-966B-9B3679D7DA51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E80D-439E-4CD5-A8D2-B5CEBD5504C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65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0A2B"/>
              </a:solidFill>
              <a:ea typeface="ＭＳ Ｐゴシック" pitchFamily="-128" charset="-128"/>
            </a:endParaRPr>
          </a:p>
        </p:txBody>
      </p:sp>
      <p:pic>
        <p:nvPicPr>
          <p:cNvPr id="4" name="Afbeelding 6" descr="Zuyd_HOGESCHOOL_DIA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5435600"/>
            <a:ext cx="12620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2263" y="323850"/>
            <a:ext cx="7848600" cy="9985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3207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28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28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17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01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5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46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5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186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5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AE41-9097-4238-BAE1-BE879C7805B0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69FB-0492-43A7-A5F9-815AFC0741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194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03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77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606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300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38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31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8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0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2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29-10-2015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5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83F2042D-61FA-4DF1-9B8A-435648AD7D2D}" type="datetime1">
              <a:rPr lang="en-US"/>
              <a:pPr>
                <a:defRPr/>
              </a:pPr>
              <a:t>10/29/2015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84EB964F-944E-4118-B500-BE27ECFA7ECF}" type="slidenum">
              <a:rPr lang="en-US"/>
              <a:pPr>
                <a:defRPr/>
              </a:pPr>
              <a:t>‹#›</a:t>
            </a:fld>
            <a:endParaRPr lang="en-US" sz="1600" b="1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31" name="Afbeelding 5" descr="Zuyd_HOGESCHOOL_RGB.pn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438775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  <p:sldLayoutId id="2147484646" r:id="rId13"/>
    <p:sldLayoutId id="2147484647" r:id="rId14"/>
    <p:sldLayoutId id="2147484648" r:id="rId15"/>
    <p:sldLayoutId id="2147484649" r:id="rId16"/>
    <p:sldLayoutId id="2147484650" r:id="rId17"/>
    <p:sldLayoutId id="2147484651" r:id="rId18"/>
    <p:sldLayoutId id="2147484652" r:id="rId19"/>
    <p:sldLayoutId id="2147484653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6024720-1311-4069-B964-FAF997DDAF0F}" type="datetimeFigureOut">
              <a:rPr lang="en-US" smtClean="0">
                <a:solidFill>
                  <a:srgbClr val="0F6FC6"/>
                </a:solidFill>
                <a:latin typeface="Century Gothic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10/29/2015</a:t>
            </a:fld>
            <a:endParaRPr lang="en-US" dirty="0">
              <a:solidFill>
                <a:srgbClr val="0F6FC6"/>
              </a:solidFill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6FC6"/>
              </a:solidFill>
              <a:ea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E6851CA-A90B-43BA-A904-198F0DC7E014}" type="slidenum">
              <a:rPr lang="en-US" smtClean="0">
                <a:solidFill>
                  <a:prstClr val="white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18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  <p:sldLayoutId id="2147484806" r:id="rId13"/>
    <p:sldLayoutId id="2147484807" r:id="rId14"/>
    <p:sldLayoutId id="2147484808" r:id="rId15"/>
    <p:sldLayoutId id="2147484809" r:id="rId16"/>
    <p:sldLayoutId id="214748481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4A88953B-6D25-4287-A246-2AAD11C5F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 sz="1300" dirty="0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7D685BD2-5B1D-465F-A16C-2C0231089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600" b="1" dirty="0">
              <a:solidFill>
                <a:srgbClr val="ED1B34">
                  <a:shade val="90000"/>
                </a:srgbClr>
              </a:solidFill>
            </a:endParaRPr>
          </a:p>
        </p:txBody>
      </p:sp>
      <p:pic>
        <p:nvPicPr>
          <p:cNvPr id="1031" name="Afbeelding 5" descr="Zuyd_HOGESCHOOL_RGB.pn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438775"/>
            <a:ext cx="1219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5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  <p:sldLayoutId id="2147484667" r:id="rId13"/>
    <p:sldLayoutId id="2147484668" r:id="rId14"/>
    <p:sldLayoutId id="2147484669" r:id="rId15"/>
    <p:sldLayoutId id="2147484670" r:id="rId16"/>
    <p:sldLayoutId id="2147484671" r:id="rId17"/>
    <p:sldLayoutId id="2147484672" r:id="rId18"/>
    <p:sldLayoutId id="2147484673" r:id="rId19"/>
    <p:sldLayoutId id="2147484674" r:id="rId20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4A88953B-6D25-4287-A246-2AAD11C5F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 sz="1300" dirty="0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7D685BD2-5B1D-465F-A16C-2C0231089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600" b="1" dirty="0">
              <a:solidFill>
                <a:srgbClr val="ED1B34">
                  <a:shade val="90000"/>
                </a:srgbClr>
              </a:solidFill>
            </a:endParaRPr>
          </a:p>
        </p:txBody>
      </p:sp>
      <p:pic>
        <p:nvPicPr>
          <p:cNvPr id="1031" name="Afbeelding 5" descr="Zuyd_HOGESCHOOL_RGB.pn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438775"/>
            <a:ext cx="1219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5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  <p:sldLayoutId id="2147484687" r:id="rId12"/>
    <p:sldLayoutId id="2147484688" r:id="rId13"/>
    <p:sldLayoutId id="2147484689" r:id="rId14"/>
    <p:sldLayoutId id="2147484690" r:id="rId15"/>
    <p:sldLayoutId id="2147484691" r:id="rId16"/>
    <p:sldLayoutId id="2147484692" r:id="rId17"/>
    <p:sldLayoutId id="2147484693" r:id="rId18"/>
    <p:sldLayoutId id="2147484694" r:id="rId19"/>
    <p:sldLayoutId id="2147484695" r:id="rId20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4A88953B-6D25-4287-A246-2AAD11C5F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 sz="1300" dirty="0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7D685BD2-5B1D-465F-A16C-2C0231089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600" b="1" dirty="0">
              <a:solidFill>
                <a:srgbClr val="ED1B34">
                  <a:shade val="90000"/>
                </a:srgbClr>
              </a:solidFill>
            </a:endParaRPr>
          </a:p>
        </p:txBody>
      </p:sp>
      <p:pic>
        <p:nvPicPr>
          <p:cNvPr id="1031" name="Afbeelding 5" descr="Zuyd_HOGESCHOOL_RGB.pn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438775"/>
            <a:ext cx="1219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76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708" r:id="rId12"/>
    <p:sldLayoutId id="2147484709" r:id="rId13"/>
    <p:sldLayoutId id="2147484710" r:id="rId14"/>
    <p:sldLayoutId id="2147484711" r:id="rId15"/>
    <p:sldLayoutId id="2147484712" r:id="rId16"/>
    <p:sldLayoutId id="2147484713" r:id="rId17"/>
    <p:sldLayoutId id="2147484714" r:id="rId18"/>
    <p:sldLayoutId id="2147484715" r:id="rId19"/>
    <p:sldLayoutId id="2147484716" r:id="rId20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29-10-2015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32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29-10-2015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25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4A88953B-6D25-4287-A246-2AAD11C5F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 sz="1300" dirty="0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en-US">
              <a:solidFill>
                <a:srgbClr val="988A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fld id="{7D685BD2-5B1D-465F-A16C-2C0231089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600" b="1" dirty="0">
              <a:solidFill>
                <a:srgbClr val="ED1B34">
                  <a:shade val="90000"/>
                </a:srgbClr>
              </a:solidFill>
            </a:endParaRPr>
          </a:p>
        </p:txBody>
      </p:sp>
      <p:pic>
        <p:nvPicPr>
          <p:cNvPr id="1031" name="Afbeelding 5" descr="Zuyd_HOGESCHOOL_RGB.pn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438775"/>
            <a:ext cx="1219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66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  <p:sldLayoutId id="2147484754" r:id="rId13"/>
    <p:sldLayoutId id="2147484755" r:id="rId14"/>
    <p:sldLayoutId id="2147484756" r:id="rId15"/>
    <p:sldLayoutId id="2147484757" r:id="rId16"/>
    <p:sldLayoutId id="2147484758" r:id="rId17"/>
    <p:sldLayoutId id="2147484759" r:id="rId18"/>
    <p:sldLayoutId id="2147484760" r:id="rId19"/>
    <p:sldLayoutId id="2147484761" r:id="rId20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28A793-FC55-4DAD-84C5-5E31ED46323B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29-10-2015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ECAF1F9-2450-46FD-8482-0E418A4C1FF2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04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6024720-1311-4069-B964-FAF997DDAF0F}" type="datetimeFigureOut">
              <a:rPr lang="en-US" smtClean="0">
                <a:solidFill>
                  <a:srgbClr val="0F6FC6"/>
                </a:solidFill>
                <a:latin typeface="Century Gothic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10/29/2015</a:t>
            </a:fld>
            <a:endParaRPr lang="en-US" dirty="0">
              <a:solidFill>
                <a:srgbClr val="0F6FC6"/>
              </a:solidFill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6FC6"/>
              </a:solidFill>
              <a:ea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E6851CA-A90B-43BA-A904-198F0DC7E014}" type="slidenum">
              <a:rPr lang="en-US" smtClean="0">
                <a:solidFill>
                  <a:prstClr val="white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537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  <p:sldLayoutId id="2147484787" r:id="rId12"/>
    <p:sldLayoutId id="2147484788" r:id="rId13"/>
    <p:sldLayoutId id="2147484789" r:id="rId14"/>
    <p:sldLayoutId id="2147484790" r:id="rId15"/>
    <p:sldLayoutId id="2147484791" r:id="rId16"/>
    <p:sldLayoutId id="214748479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l.123rf.com/photo_13564580_wie-wat-wanneer-waar-waarom-signpost-toont-verwarring-brainstorming-en-onderzoek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nl.123rf.com/photo_12002765_een-woord-wolk-concept-rond-het-woord-onderwijs-met-grote-termen-als-graad-diploma-de-universiteit-l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1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2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2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49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uderavonden.nl/beheer/upload/welkom_t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512" y="306178"/>
            <a:ext cx="5984839" cy="624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170" y="396061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Projectleiders en onderzoekers bij de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implementatie-bijeenkomst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de pilot Protocol Afstuderen</a:t>
            </a:r>
          </a:p>
          <a:p>
            <a:pPr marL="0" indent="0" algn="ctr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Domstad Utrecht, 13 oktober 2015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405D-D44E-4F54-BE40-8EC0016C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43608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49E4-4F92-4072-B000-C141A74B0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-35663"/>
            <a:ext cx="10315786" cy="68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elt.de/img/literarischewelt/crop105816495/1960715869-ci3x2l-w580-aoriginal-h386-l0/Wilhelm-von-Humboldt-1767-183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10304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0406" y="1599084"/>
            <a:ext cx="4176464" cy="2139931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chemeClr val="tx1"/>
                </a:solidFill>
              </a:rPr>
              <a:t>Wat </a:t>
            </a:r>
            <a:r>
              <a:rPr lang="nl-NL" sz="3200" b="1" dirty="0">
                <a:solidFill>
                  <a:schemeClr val="tx1"/>
                </a:solidFill>
              </a:rPr>
              <a:t>willen we als </a:t>
            </a:r>
            <a:r>
              <a:rPr lang="nl-NL" sz="3200" b="1" dirty="0" smtClean="0">
                <a:solidFill>
                  <a:schemeClr val="tx1"/>
                </a:solidFill>
              </a:rPr>
              <a:t>opleiding </a:t>
            </a:r>
            <a:r>
              <a:rPr lang="nl-NL" sz="3200" b="1" dirty="0">
                <a:solidFill>
                  <a:schemeClr val="tx1"/>
                </a:solidFill>
              </a:rPr>
              <a:t>met </a:t>
            </a:r>
            <a:r>
              <a:rPr lang="nl-NL" sz="3200" b="1" dirty="0" smtClean="0">
                <a:solidFill>
                  <a:schemeClr val="tx1"/>
                </a:solidFill>
              </a:rPr>
              <a:t>het afstudeer-programma</a:t>
            </a:r>
            <a:br>
              <a:rPr lang="nl-NL" sz="3200" b="1" dirty="0" smtClean="0">
                <a:solidFill>
                  <a:schemeClr val="tx1"/>
                </a:solidFill>
              </a:rPr>
            </a:br>
            <a:r>
              <a:rPr lang="nl-NL" sz="3200" b="1" dirty="0" smtClean="0">
                <a:solidFill>
                  <a:schemeClr val="tx1"/>
                </a:solidFill>
              </a:rPr>
              <a:t>bereiken </a:t>
            </a:r>
            <a:r>
              <a:rPr lang="nl-NL" sz="3200" b="1" dirty="0">
                <a:solidFill>
                  <a:schemeClr val="tx1"/>
                </a:solidFill>
              </a:rPr>
              <a:t>en waarom willen we dat? </a:t>
            </a:r>
            <a:br>
              <a:rPr lang="nl-NL" sz="3200" b="1" dirty="0">
                <a:solidFill>
                  <a:schemeClr val="tx1"/>
                </a:solidFill>
              </a:rPr>
            </a:b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 rot="16200000">
            <a:off x="-1470700" y="1797556"/>
            <a:ext cx="4195234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4800" b="1" dirty="0" smtClean="0">
                <a:solidFill>
                  <a:srgbClr val="988A86"/>
                </a:solidFill>
              </a:rPr>
              <a:t>Basisvraag visie</a:t>
            </a:r>
            <a:endParaRPr lang="nl-NL" sz="4800" b="1" dirty="0">
              <a:solidFill>
                <a:srgbClr val="988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4320480" cy="213993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Structuur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79512" y="242088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4800" b="1" dirty="0" smtClean="0">
                <a:solidFill>
                  <a:prstClr val="black"/>
                </a:solidFill>
                <a:latin typeface="Verdana"/>
                <a:ea typeface="+mn-ea"/>
              </a:rPr>
              <a:t>2.</a:t>
            </a:r>
            <a:endParaRPr lang="nl-NL" sz="4800" b="1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7504" y="4458296"/>
            <a:ext cx="7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sz="2400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7504" y="4593878"/>
            <a:ext cx="7907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nl-NL" sz="3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pic>
        <p:nvPicPr>
          <p:cNvPr id="7" name="Picture 2" descr="http://www.livios.be/media/68212/nl/baksteen-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0" y="32427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796136" y="324272"/>
            <a:ext cx="3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prstClr val="white"/>
                </a:solidFill>
                <a:latin typeface="Verdana"/>
                <a:ea typeface="+mn-ea"/>
              </a:rPr>
              <a:t>1. Visie</a:t>
            </a:r>
            <a:endParaRPr lang="nl-NL" sz="4000" dirty="0">
              <a:solidFill>
                <a:prstClr val="white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88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sz="4000" b="1" dirty="0" smtClean="0">
                <a:ea typeface="Tahoma" pitchFamily="34" charset="0"/>
                <a:cs typeface="Tahoma" pitchFamily="34" charset="0"/>
              </a:rPr>
              <a:t>2. Organisatie en structuur</a:t>
            </a:r>
            <a:r>
              <a:rPr lang="nl-NL" dirty="0" smtClean="0">
                <a:ea typeface="Tahoma" pitchFamily="34" charset="0"/>
                <a:cs typeface="Tahoma" pitchFamily="34" charset="0"/>
              </a:rPr>
              <a:t> </a:t>
            </a:r>
            <a:endParaRPr lang="nl-NL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96958"/>
            <a:ext cx="8488912" cy="3040039"/>
          </a:xfrm>
        </p:spPr>
        <p:txBody>
          <a:bodyPr/>
          <a:lstStyle/>
          <a:p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de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organisatie- en de processtructuur. </a:t>
            </a:r>
            <a:endParaRPr lang="nl-NL" sz="24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h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oe zijn activiteiten binnen de opleiding/organisatie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georganiseerd 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en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welke taken, bevoegdheden en verantwoordelijkheden 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hebben de teamleden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?</a:t>
            </a:r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AutoShape 4" descr="data:image/jpeg;base64,/9j/4AAQSkZJRgABAQAAAQABAAD/2wCEAAkGBhEREBUUEhQVFRUUFRUXFRYWFRUYGBgXFRUVFBQUFBUYHCceFxkjGRUXHzAgIycpLCwsFR4xNTAqNSYrLCkBCQoKDgwOGg8PGiwkHiQsLy02NCwsLzAsLyosLywuLC8qKi8sLCwsKiwsLS0sLCwvLC0sLC8sKjQsLCwsLywsLP/AABEIAJgBSwMBIgACEQEDEQH/xAAcAAEAAQUBAQAAAAAAAAAAAAAABQIDBAYHAQj/xABDEAACAQICBwQIBAMGBgMAAAABAgADEQQhBQYSMUFRcQdhgZETIjJCobHB0RRScoJikuEjQ1OiwvFEY4OjsvAVFiT/xAAbAQEAAgMBAQAAAAAAAAAAAAAABAUCAwYBB//EADMRAAIBAwIDBQYGAwEAAAAAAAABAgMEESExBRJRE0FhcbEigaHR4fAGFDJSkcFCQ/GS/9oADAMBAAIRAxEAPwDuMREAREQBERAEREAREQBERAEREAREQBERAEREAREQBERAEREAREQBERAEREAREQBERAEREAREQBERAEREAREQBERAEREARPC1t8AwD2IiAIiIAiIgCIiAIiRtbHtf1chAJKJHUsew35zJoYsMbWsYBkSl2sCeUqlvEeyehgFr8evf5QMevf5TAtPbQDP/ABycz5GejGJz+BkdaLQCS/GJz+Bnv4pPzCRdp5aATKsDmM57IvDV9g9x3/eSYN4B7ERAEREAREQBERAEREAREQBERAEREATHxmOSku05t/7wmFpbTqURYes/AfUzUMXjXqttOb8hwHQQDO0pp16xsLqnLiev2lGC0zVp7muOTZ/HfI8StRANtwWstNsn9U/DzkulQMLg3E0BRMvC4l0N1Yj5eI3QDdokJhNYOFQeK/USWoYpHF1IPz8RALstYitsqTyGUuzB0rQuob8vyMAjXrsxuSfp5S9QxLLuPgcxLKrLgWAXWxTnj5ZSgLPQsqAgHgEqXLdPQIYgC5IA5k2HmYBI0au0PnGI9kzXKut2FpOF9IGdiFCJmSSbAX3b+N5dxmmHCFibDkLAdLkXPWVd3xW3tcKTy33LU3QoynsZtotNOqa3j09NfSlWLBQt1ZGJyAewDC+682/D1w6hh/sRkQehmy04hSuW4xTT3w+nhueTpOGrKrTy0rtPLSwNRRaeWldp5aAUWmVgsRb1Tu4faQusWnKeDw7VqgJClQAtrkswUDPz6AzVl7V6HGhUHRkP2mqdWEHiTJ1tw+5uouVGGUvL5nUonPaHbHhQLNSr9QKZ/wBYmSvbBgT7tcfsT6PMfzFL9xvfBr5f6mbzE0xO1nR541R1p/Yy8nalo0/3rDrSqfQT3t6f7ka3wq9X+qX8M22JrC9pejD/AMRbrTqj/RLq9oOjj/xKeIcfNZl2tP8Acv5Nb4fdrelP/wAv5GxRIfDa4YGowVMRSLMQFG1YknIAX4yYmaknsyNUpVKbxOLXmsCIiemsREQBETwmAGYAXM1rTGs29aXi325yP01pp6jFfZUEi3O3ORMAqZiTcm5O8meCeT0QCsS4oll6qqpZiFVRckmwAG8kncJzXXDtAasGo4YlaWYZ9zP3DiqfE926WFhw+tez5aa0733L76GEpqK1JnW/tEFK9HCEM+5quRVe5ODN37h38ITQfaziKR2cQorLzyRx0YCx8R4zSqbXF5j1DynZ1OGWlvbRSipZ1be78no15Ijqcmz6D0Drtg8XYJUCuf7upZW6C+TeBM2WncHLIz5aNQ5Humz6vdpONwtlD+kQe5UuwtyU32l8DbulLdcDp8z/AC88eEv6a/te82RqPvPqLB4jbQHjuPWXiLzl+p/bHgqrBa18OzZHaO1TvwPpAMv3AdZ02hiFdQyMGVhcMpBBHMEZGc/cWla3eKsWvR+T2fuNyknsRdahssR5dIAmfjaNxfiPlMNBIx6YeL0tQpA7dRRbeN5HUC5EtYXSy1lD077Bvsm1i1jYnPcPie6c3o4zbath29ytWHUCo1vLfJPVjTJp3w9W6mmzBHAyKMdpdob+ORE5HiXEbpqVOn7LT7t8dc/xsTqdGGjepsGmdZfQXucv12PgTx8JE06i4lFqqzOrXHrkkgqbMpmXjNBDEkH0lMDifWZiOVspJUNC06FJadIWRbnvLMbkmc7Vu32aUpycs97ePiSYxSlojnumsJVSr6Rb7aMrJ0VgRbnl9ZteGxiYhLsSpYZqQWTwtnbuIks+AVhZgCO8Tz/46iik7FrZ5E/ea53kZxSa1XejPkwRWi9SaKVRWZtvYO0iAEAHgSTmbSV0XiWpVGvmrMS3UneJQuPysgJJyCj+spFKomdR07wTn5gZTKF1XhUVVPVbffqeOEcNM2kZ7otI7RmNX2bgg7iCCL8riSdp9FsbyF3SVSPvXR9CqqU3CWGUWnlpXaUkSaaznXbRjNnC0af+JWLeFND9agnN1NxNt7acZfFUKf8Ah0Sx61HI+VMTTsMboOnyylTfatM+gfhZ8sJR66+pdiIlediIiIAiIgFSOQQQbEG4PIjcZ9G6v6UGJwtKsP7xAT3NuceDAjwnzhOt9jml9qhVoE50221/S+8Dowv++TrKeJ8vU5X8UWvaWyrLeD+D09cHRIiJcHzgREQBERANK1mwWxW2hufPxkRN11lwXpKJI3rmJpMA9ljSGkaVCmalVgqjjzPAKOJPKYWntYqODp7VQ3Y+wg9pj3chzP8AtOTab1grYypt1DkPYQeyo5Ac+Z3mXXC+EVL2Sb0h16+XzNc6iiSWs+t9XGnZF0og+ql82tuaoeJ7tw+M15haeCWyxJn0eFGFnSVOisEPPM8ssgnMcjPGomZIEt1TaVtawjGnzVpZx6Z0M1PXQoVDbOeWlArW3T2qc/j5yudal2eYZeML1xr7jPDyelrbpOaA1wxeCIbDVnTPNb3Rv1UzdT5TXSZcSmzDKYULmUnKmocya23X8bHrXed01Y7f0ayY2lsnd6SlmOrUibjwJ6Tfq2sWGVVcVNpXUOmyCbqwup7suc+WaFELO5avUfTaLwzD2kpADvCkoR/l+ErON8Np21KFaMeWTeGk9Ov33GdObbwaVpLS3o9JVqiZA13ax5MxbMeM6dgMDh8TTWqq7xwJFjxHnOQ6xLbF1eoPmqmbf2ZaxbD+gc+q3s34Hh9p8n47aylB1ae8fQs6E8aG5+nSmSEBy4kgzI/EV3FwLL/FYA+Jt8JC1cZbGojWFN2Ozf3jsswBP6hu6c5P42sjKRc7RHAbpyc48uMrOVkm7l3D1AwztfuII8CIxwC02JF8vnkPjOe1KuKWuvovaFRVKgZkbQDA52ZbXPxnTfRBks2dxYzC5t+wcXnKZg5Gjav6SKY1qdY+syepy9rMKO8fKTOnm26Z9GCCtznbcN9hzlOl9TvSlWUjbS+y3cd6t9x9ZcweFxSnZqLtDmQrfHf5yXJwm1Uhv3o9TRrmqmFxDYsOGLUdlts2sOGyOt8/OdJoVfdO+2XeOfUcZjYXDN72QG4Cw+AlzHYUlQQdllIZWPAjnzBBII4gmWdjfVaNx2uPYxhrw6+a+hGqxUlymXaUmU4attorbri+RuPA8RLk+gRkpJNbMgNYPn/tLxnpNKV+SFKY/Yig/wCbakdo7CVGp3Cki5zAvxMw9LYz02IrVf8AEq1H/mcsPgZO6Fr+jpDO18znaVlzhrU7vgnNTl7PdH5GMcFU/I3lPDhn/KZKjWT8rOf3ED5y9Q1iY7y4/cTIPLHbJ1Cr1muZRWPMg/w7flPlPPQN+U+Rm0JpUnPaJ8j8xLg0keY/lT7TLs11MHd1F/j8foakaTcj5GeFTym3PpQKLsUA70T7Sz/9hp/wn/px2a6hXdR7Q+P0NWmy9nel/wAPpCkSbLUPom6PYL/nCnwmZS0mjbhTP7SPheZOEX01RKSJTDVGChgput/acXPurdvCZwhyyTTI11cdrRnTqQwmmnrt47d252WJ4BPZenygREQBERAKXS4I5zkGv+nBo64C7TuWFMH2Raxu3cL7uNuE37WXW5MONlPWqHcOXeeU4zr4HxFM1XO0ym/hyHdN9u4KrF1FlZ2PHtoaHjtJPWqGpVYs53k/AAbgO4TEoPmR33l0pKGSfRKF3CpyOlhcv+OMaY2/4RHHG5U1Uc5b9JmeUslTeZq0FRCX3sDsrxNxbaPIfOaq3Ea03tjH3qeqCRZZjLVTfKadQ85fRphzK/S9prz1/tD9JapYe5ud0u1KQPGx+H9J6awlvaz75tqUbelR7Gnq29X1f3sjxNt5ZbNI3tMuhQsJfoYW4vul78J3/CTrOwjb+29Zen1MZSyY87h2YVdrRlL+Fqq/9xm/1TjH4Uc517skf/8AE6/lrv8A5kpt95V/iWObNPpJejM6P6iA7StAGjXFdR6lXI9zgbvEfKarha5Rgw3gzuWn9DLi8O9JveHqnkwzU+c4XWoNTdkcWZGKsORBsZ8vrw+JYRZ0+jhTpDBqyH10YMCODLztmLjjz6SSwekKy2WvT9YZXN1J6kZN1ml9nWsBoYgIfZqELbvO607SUtvsOs4W8oTpVHSxmO68M+JOVXvIfAYVAdpKYDNvbMn+YyWSnaW6mOprzbpumNU0q3ugCQuyjnM3ny+8fENSlsiR2Lb8uss1MbTXjfpImpWJ3kmWa1cKLmbFJLSEf7+nwPVS6szsZp3YW4AHLnNQ0vpKrVN2Y25XyHhLmMxBc3J6DlLCptEDmQPM2kuEJSxzasywo7GxYPW1Epono29VVXeOAAlnTevFNMLWYI4IpVLez7WyQvHmRIfHYQ03I4bweYkTp6jtYWsP+U/wUn6T6JjljhFZHWSycvpNew6D6ST0kWOzTXmAe+4490j9Gpeovn5TYKtC7BhvFuhlZVa5tTubCnKVKTj3tL3d5ThcKqrbInifsOE9xWlPQjcjAmxUovwa1xK0wpINmUdzHZPgTkfOYNXRjPvIHxP2kWP6ss6CqkqXLT3JDC1wyhl3NmPHhKsRjNhS3KeUaQVQo3AWlGKoba248J4sZ8DOTl2ef8sfEicPUqYh7scgfAdwHEyWpYdRvz6n7TFw1BkXZAsdom3O/KVY1aoyKsD3qQfjMp6vCNNqnGnzSby9+pdo6Vps4CqUdSctq4IGRtfP4zpfZZo70lZ67bqY2E/W+bEdFy/fOS6P0YVfabhuG/zn0ZqZof8ADYKkhFmI23/U/rEHoLL+2SremnUytkUXF7udOzcZ/qk8Lrjv+XvJuIiWhwYiJTVqBQSdwF4B6zAC5mla067Bb06Bu24twH3Mi9aNdWqk06Jsu4tz6feaneAXHqliSSSTmSeMt1qQZSp3MCD4z0GewDl+Kw5p1GQ71Yjy3fCWpsWumB2aq1BuqCx/Uv3X/wAZrsvaM+aCkamebMt11LEsTcnfeXolrTvHjlqrmXx/n5mDj0I8UmubCFczPKzHfDcpsVtFxUrWTb1ytnjwXf44yeZ/cUpa9pI4DADed3z/AKTzAYG+Z3fP+klBOgtLfsoJ1Eub0z3eZqk87Fp0t0lEyDGE0fUrVVpUlLu52UUbyT8ud+AF5NckllmJVozRtTEVVpUl2nY5cgOLMeCjiZ27VfV2ngqAppmSdqo/5nIAJtwGVgOQ53lvVrUldHUwDZqzgGo43foT+EHz38gJ1UnzzjPE3eT7On+hfF9fLp94l04curKlnNO1PV7YdcUgyeyVbcGHsN4gW6gc50wLLGk9GpiKL0qns1FKnmOTDvBsfCc3OOVg3JnCtCPbEUiPzidtFUkAkk5DfOL08C+HxgpVMmp1Qp77HIjuIsR3GdipN6o6D5TjuNR9qPvLC32ZevPLyjanm1KLBKK7yC0jiizkcBkJLsGOSgnoCT5CWsNqhiKhu1qYJ943P8o+pEm2tvOo/Zjk1zmo7sgi0ydF0y1ZbC9jc9wGec3DBal0EzfaqHvyX+UfUmSNaiiJsooUclAA+Evbbh01NSm8YeSLKsmsI1zSGD9IluIzXry8Zq+Ko3R1PFWXzBE3WolpC6YwWe2O7a+hnTEZHENDLmTyFpkjGktYnwEx65NIOBv9Iw/lJEYOiEUOw2i2YHDq0rKsc6ndWFblxBLxfkSdItY2NpXQxBIz3iYI0w63ICXHAopB7s5do4sVAXA2TezKNwO/LukdQa1Lmd1CT5VvuZxqzHOOvusBzMofEqFN88pE4cNVa5NlU5ngOg4mZdm2smj83GMlHdvuJ5K1+Rl9CCPpI5MWqmwUm3M2+Ql3DaUp1W9VSjDeC1wRuuDNXLLGSe69HmUXuzadTND/AInG0kIuqnbf9KZ2PU2H7p3SaD2T6I2aNTEEZ1DsJ+lPaI6tl+yb9LW0hywz1Pn/AOILrtrrkW0NPf3/AC9wiIksoBPGUEWO4z2IBqOndQadW7UfUblwPhNC0loeth2tUUjkeB6GdrljF4JKqlXUMDzEA4fKrzd9O9nlrthz+w/QzS8ThXpsVdSpHAiAY+KwdOquzUUMOR4HmDvB7xNX0nqW63agdsfkNgw6Hc3wPWbaJdQzbTqzp/pZ41k5TUplSQwII3gggjqDulM6lj9EUcQLVVBPBhkw6N9N01HS2pNaldqX9qnID1x1X3vDylpSu4S0lozBxNbnogiJPi8PKMSVpnIdJVLGEb1ZfE7alPnpqXVEZ6MrpUmdgqgszEBVAuSSbAAcSTO8dnWoC4Cn6WqAcTUHrHeKanP0annzPE9wzwOzHs8/CqMTiV/t2HqIf7pSOP8AzCN/IZc50ScVxvi/bN0KL9nvfX6evkSKdPGrMbG4P0gHAjd9RMQ6MYcj4yUicwpNG8hnwbj3T4Z/KWmQjeCPCT0Tx6g5N2iav3qUcWgzV0Srb8payOehOz+5eUnsKpZVABJsMgL8Ju1bCo4IZVYEWIIBBHIgz2jh1QWVQo5AASnvuGfm5xfNhIkUq3Inoa3h9A1W32Ud+/yElMPq9TX2rue/IeQ+8lImVDhNtS15eZ+Ovw2PJV5yKKdFVFlAA7haVbM9iWXJHGMGnJQyTHq4RjymXEdmhki9IYABbqDe+e8yJenfI8cjebVPCoO+ZYPVI5JpHspoVXZxVqJtlmK2VgCxubXsbXMjsV2YOiqKVT0tsrEBGtwC3Oy3iRO0NhkO9V8hKRgKYN9hfKapUYyWGWFDiVehJSg9tNehwzFdmGNZvWplV3bTNTHmA7fC8vN2U1woVatMDfaz5nmTxnc2UHeLyy2Cpn3R8vlMI20Ikmtxu4rPLwvJfPJwmr2XYq1tukfFx/pmFU7P8XQpm6q42r/2ZLEZe8tgSOl5359FUzzHjLD6Apniw8R9p66EWsGFPitWnUVTRtdUfPVfQNW+yKZLHgqknxW20PKSWhezPHlgfQMCcgXGwAOZ2rG3h4T6FAns1xtUt2S63H6k2nGmk15v5GJonRy4ehTpLupoF6kDM+JufGZcRJaWNDnpScpOT3YiInpiIiIAiIgCYGlNCUcQtqig8jxHQzPiAcz03qHVo3al/aJy94fea1Yg2ORHAzuMjsZq9hqpu9NSeds/Oepg5Ihl9DOhVtQ8KdwZejH6zCq9ni+5VYdQD8rTLQHPdK6t0MTm62f/ABFybx4N4/CaRpnU3EYe7Aelpj3kBuB/Gm8dRcd87fU1Erj2XRutx95jnVfFL7l/0sv3m+lcTpbPQxaycFwTb52fss7O9nZxmKX1smoU2Hs8qrj835Rw377W2XR/ZlgQ61q1FWrA7RsSEvvG0gOy9uZGc3CWtfjMpWyoU9Or8Oi/swVP2ssRESgNoiIgCIiAIiIAiIgCIiAIiIAiIgCIiAIiIAiIgCIiAIiIAiIgCIiAIiIAiIg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292" name="Picture 4" descr="Confusion : Wie Wat Wanneer Waar Waarom Signpost Toont Verwarring Brainstorming en onderzoe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90" y="4148053"/>
            <a:ext cx="2361062" cy="2361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8D554-A1DB-4655-94DF-6057535848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383" y="0"/>
            <a:ext cx="10116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/>
        </p:nvGrpSpPr>
        <p:grpSpPr bwMode="auto">
          <a:xfrm>
            <a:off x="2925763" y="1700514"/>
            <a:ext cx="2571750" cy="2203149"/>
            <a:chOff x="2963937" y="1700189"/>
            <a:chExt cx="2571914" cy="2203579"/>
          </a:xfrm>
        </p:grpSpPr>
        <p:sp>
          <p:nvSpPr>
            <p:cNvPr id="47157" name="Oval 4"/>
            <p:cNvSpPr>
              <a:spLocks noChangeArrowheads="1"/>
            </p:cNvSpPr>
            <p:nvPr/>
          </p:nvSpPr>
          <p:spPr bwMode="auto">
            <a:xfrm>
              <a:off x="2963937" y="3264714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58" name="Oval 4"/>
            <p:cNvSpPr>
              <a:spLocks noChangeArrowheads="1"/>
            </p:cNvSpPr>
            <p:nvPr/>
          </p:nvSpPr>
          <p:spPr bwMode="auto">
            <a:xfrm>
              <a:off x="3314434" y="2492896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59" name="Oval 4"/>
            <p:cNvSpPr>
              <a:spLocks noChangeArrowheads="1"/>
            </p:cNvSpPr>
            <p:nvPr/>
          </p:nvSpPr>
          <p:spPr bwMode="auto">
            <a:xfrm>
              <a:off x="4888768" y="2084679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60" name="Oval 4"/>
            <p:cNvSpPr>
              <a:spLocks noChangeArrowheads="1"/>
            </p:cNvSpPr>
            <p:nvPr/>
          </p:nvSpPr>
          <p:spPr bwMode="auto">
            <a:xfrm>
              <a:off x="3687898" y="3134446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61" name="Oval 4"/>
            <p:cNvSpPr>
              <a:spLocks noChangeArrowheads="1"/>
            </p:cNvSpPr>
            <p:nvPr/>
          </p:nvSpPr>
          <p:spPr bwMode="auto">
            <a:xfrm>
              <a:off x="4211960" y="2483078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62" name="Oval 4"/>
            <p:cNvSpPr>
              <a:spLocks noChangeArrowheads="1"/>
            </p:cNvSpPr>
            <p:nvPr/>
          </p:nvSpPr>
          <p:spPr bwMode="auto">
            <a:xfrm>
              <a:off x="3595805" y="1700189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63" name="Oval 4"/>
            <p:cNvSpPr>
              <a:spLocks noChangeArrowheads="1"/>
            </p:cNvSpPr>
            <p:nvPr/>
          </p:nvSpPr>
          <p:spPr bwMode="auto">
            <a:xfrm>
              <a:off x="4565226" y="3274532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</p:grpSp>
      <p:sp>
        <p:nvSpPr>
          <p:cNvPr id="47154" name="Oval 4"/>
          <p:cNvSpPr>
            <a:spLocks noChangeArrowheads="1"/>
          </p:cNvSpPr>
          <p:nvPr/>
        </p:nvSpPr>
        <p:spPr bwMode="auto">
          <a:xfrm>
            <a:off x="5263512" y="3559989"/>
            <a:ext cx="647372" cy="62942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55" name="Oval 4"/>
          <p:cNvSpPr>
            <a:spLocks noChangeArrowheads="1"/>
          </p:cNvSpPr>
          <p:nvPr/>
        </p:nvSpPr>
        <p:spPr bwMode="auto">
          <a:xfrm>
            <a:off x="5211763" y="2789238"/>
            <a:ext cx="647372" cy="62942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56" name="Oval 4"/>
          <p:cNvSpPr>
            <a:spLocks noChangeArrowheads="1"/>
          </p:cNvSpPr>
          <p:nvPr/>
        </p:nvSpPr>
        <p:spPr bwMode="auto">
          <a:xfrm>
            <a:off x="6013778" y="2946507"/>
            <a:ext cx="647372" cy="62942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50" name="Oval 4"/>
          <p:cNvSpPr>
            <a:spLocks noChangeArrowheads="1"/>
          </p:cNvSpPr>
          <p:nvPr/>
        </p:nvSpPr>
        <p:spPr bwMode="auto">
          <a:xfrm>
            <a:off x="2713631" y="2011143"/>
            <a:ext cx="647155" cy="629394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</a:t>
            </a:r>
          </a:p>
        </p:txBody>
      </p:sp>
      <p:sp>
        <p:nvSpPr>
          <p:cNvPr id="47151" name="Oval 4"/>
          <p:cNvSpPr>
            <a:spLocks noChangeArrowheads="1"/>
          </p:cNvSpPr>
          <p:nvPr/>
        </p:nvSpPr>
        <p:spPr bwMode="auto">
          <a:xfrm>
            <a:off x="4077121" y="3948228"/>
            <a:ext cx="647155" cy="629394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</a:t>
            </a:r>
          </a:p>
        </p:txBody>
      </p:sp>
      <p:sp>
        <p:nvSpPr>
          <p:cNvPr id="47152" name="Oval 4"/>
          <p:cNvSpPr>
            <a:spLocks noChangeArrowheads="1"/>
          </p:cNvSpPr>
          <p:nvPr/>
        </p:nvSpPr>
        <p:spPr bwMode="auto">
          <a:xfrm>
            <a:off x="4204633" y="1337094"/>
            <a:ext cx="647155" cy="629394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</a:t>
            </a:r>
          </a:p>
        </p:txBody>
      </p:sp>
      <p:sp>
        <p:nvSpPr>
          <p:cNvPr id="47153" name="Oval 4"/>
          <p:cNvSpPr>
            <a:spLocks noChangeArrowheads="1"/>
          </p:cNvSpPr>
          <p:nvPr/>
        </p:nvSpPr>
        <p:spPr bwMode="auto">
          <a:xfrm>
            <a:off x="3360786" y="3890956"/>
            <a:ext cx="647155" cy="629394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</a:t>
            </a:r>
          </a:p>
        </p:txBody>
      </p:sp>
      <p:grpSp>
        <p:nvGrpSpPr>
          <p:cNvPr id="5" name="Groep 3"/>
          <p:cNvGrpSpPr>
            <a:grpSpLocks/>
          </p:cNvGrpSpPr>
          <p:nvPr/>
        </p:nvGrpSpPr>
        <p:grpSpPr bwMode="auto">
          <a:xfrm>
            <a:off x="319419" y="332656"/>
            <a:ext cx="2223812" cy="4171522"/>
            <a:chOff x="284505" y="344419"/>
            <a:chExt cx="2223970" cy="4169924"/>
          </a:xfrm>
        </p:grpSpPr>
        <p:sp>
          <p:nvSpPr>
            <p:cNvPr id="47142" name="Oval 4"/>
            <p:cNvSpPr>
              <a:spLocks noChangeArrowheads="1"/>
            </p:cNvSpPr>
            <p:nvPr/>
          </p:nvSpPr>
          <p:spPr bwMode="auto">
            <a:xfrm>
              <a:off x="1119507" y="3184088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3" name="Oval 4"/>
            <p:cNvSpPr>
              <a:spLocks noChangeArrowheads="1"/>
            </p:cNvSpPr>
            <p:nvPr/>
          </p:nvSpPr>
          <p:spPr bwMode="auto">
            <a:xfrm>
              <a:off x="687376" y="344419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4" name="Oval 4"/>
            <p:cNvSpPr>
              <a:spLocks noChangeArrowheads="1"/>
            </p:cNvSpPr>
            <p:nvPr/>
          </p:nvSpPr>
          <p:spPr bwMode="auto">
            <a:xfrm>
              <a:off x="350854" y="2370012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5" name="Oval 4"/>
            <p:cNvSpPr>
              <a:spLocks noChangeArrowheads="1"/>
            </p:cNvSpPr>
            <p:nvPr/>
          </p:nvSpPr>
          <p:spPr bwMode="auto">
            <a:xfrm>
              <a:off x="385980" y="3092678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6" name="Oval 4"/>
            <p:cNvSpPr>
              <a:spLocks noChangeArrowheads="1"/>
            </p:cNvSpPr>
            <p:nvPr/>
          </p:nvSpPr>
          <p:spPr bwMode="auto">
            <a:xfrm>
              <a:off x="1264424" y="2370011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7" name="Oval 4"/>
            <p:cNvSpPr>
              <a:spLocks noChangeArrowheads="1"/>
            </p:cNvSpPr>
            <p:nvPr/>
          </p:nvSpPr>
          <p:spPr bwMode="auto">
            <a:xfrm>
              <a:off x="1861392" y="3294752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8" name="Oval 4"/>
            <p:cNvSpPr>
              <a:spLocks noChangeArrowheads="1"/>
            </p:cNvSpPr>
            <p:nvPr/>
          </p:nvSpPr>
          <p:spPr bwMode="auto">
            <a:xfrm>
              <a:off x="808506" y="3885107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9" name="Oval 4"/>
            <p:cNvSpPr>
              <a:spLocks noChangeArrowheads="1"/>
            </p:cNvSpPr>
            <p:nvPr/>
          </p:nvSpPr>
          <p:spPr bwMode="auto">
            <a:xfrm>
              <a:off x="284505" y="1066834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ep 4"/>
          <p:cNvGrpSpPr>
            <a:grpSpLocks/>
          </p:cNvGrpSpPr>
          <p:nvPr/>
        </p:nvGrpSpPr>
        <p:grpSpPr bwMode="auto">
          <a:xfrm>
            <a:off x="868363" y="932102"/>
            <a:ext cx="2873131" cy="2307985"/>
            <a:chOff x="871309" y="956436"/>
            <a:chExt cx="2873358" cy="2308278"/>
          </a:xfrm>
        </p:grpSpPr>
        <p:sp>
          <p:nvSpPr>
            <p:cNvPr id="47136" name="Oval 4"/>
            <p:cNvSpPr>
              <a:spLocks noChangeArrowheads="1"/>
            </p:cNvSpPr>
            <p:nvPr/>
          </p:nvSpPr>
          <p:spPr bwMode="auto">
            <a:xfrm>
              <a:off x="871309" y="1638134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37" name="Oval 4"/>
            <p:cNvSpPr>
              <a:spLocks noChangeArrowheads="1"/>
            </p:cNvSpPr>
            <p:nvPr/>
          </p:nvSpPr>
          <p:spPr bwMode="auto">
            <a:xfrm>
              <a:off x="1372284" y="992999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38" name="Oval 4"/>
            <p:cNvSpPr>
              <a:spLocks noChangeArrowheads="1"/>
            </p:cNvSpPr>
            <p:nvPr/>
          </p:nvSpPr>
          <p:spPr bwMode="auto">
            <a:xfrm>
              <a:off x="1804419" y="1680271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39" name="Oval 4"/>
            <p:cNvSpPr>
              <a:spLocks noChangeArrowheads="1"/>
            </p:cNvSpPr>
            <p:nvPr/>
          </p:nvSpPr>
          <p:spPr bwMode="auto">
            <a:xfrm>
              <a:off x="2310725" y="2635478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  <p:sp>
          <p:nvSpPr>
            <p:cNvPr id="47140" name="Oval 4"/>
            <p:cNvSpPr>
              <a:spLocks noChangeArrowheads="1"/>
            </p:cNvSpPr>
            <p:nvPr/>
          </p:nvSpPr>
          <p:spPr bwMode="auto">
            <a:xfrm>
              <a:off x="2272454" y="956436"/>
              <a:ext cx="647083" cy="629236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Tp</a:t>
              </a:r>
              <a:endPara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141" name="Oval 4"/>
            <p:cNvSpPr>
              <a:spLocks noChangeArrowheads="1"/>
            </p:cNvSpPr>
            <p:nvPr/>
          </p:nvSpPr>
          <p:spPr bwMode="auto">
            <a:xfrm>
              <a:off x="3097584" y="1060019"/>
              <a:ext cx="647083" cy="6292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</a:t>
              </a:r>
            </a:p>
          </p:txBody>
        </p:sp>
      </p:grpSp>
      <p:sp>
        <p:nvSpPr>
          <p:cNvPr id="47134" name="Oval 4"/>
          <p:cNvSpPr>
            <a:spLocks noChangeArrowheads="1"/>
          </p:cNvSpPr>
          <p:nvPr/>
        </p:nvSpPr>
        <p:spPr bwMode="auto">
          <a:xfrm>
            <a:off x="6269376" y="1561257"/>
            <a:ext cx="647517" cy="63028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35" name="Oval 4"/>
          <p:cNvSpPr>
            <a:spLocks noChangeArrowheads="1"/>
          </p:cNvSpPr>
          <p:nvPr/>
        </p:nvSpPr>
        <p:spPr bwMode="auto">
          <a:xfrm>
            <a:off x="7754086" y="1091857"/>
            <a:ext cx="647517" cy="63028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47132" name="Oval 4"/>
          <p:cNvSpPr>
            <a:spLocks noChangeArrowheads="1"/>
          </p:cNvSpPr>
          <p:nvPr/>
        </p:nvSpPr>
        <p:spPr bwMode="auto">
          <a:xfrm>
            <a:off x="6394995" y="758638"/>
            <a:ext cx="647027" cy="629072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33" name="Oval 4"/>
          <p:cNvSpPr>
            <a:spLocks noChangeArrowheads="1"/>
          </p:cNvSpPr>
          <p:nvPr/>
        </p:nvSpPr>
        <p:spPr bwMode="auto">
          <a:xfrm>
            <a:off x="8259002" y="1850118"/>
            <a:ext cx="647027" cy="62907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47128" name="Oval 4"/>
          <p:cNvSpPr>
            <a:spLocks noChangeArrowheads="1"/>
          </p:cNvSpPr>
          <p:nvPr/>
        </p:nvSpPr>
        <p:spPr bwMode="auto">
          <a:xfrm>
            <a:off x="5462922" y="1091857"/>
            <a:ext cx="647034" cy="62966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29" name="Oval 4"/>
          <p:cNvSpPr>
            <a:spLocks noChangeArrowheads="1"/>
          </p:cNvSpPr>
          <p:nvPr/>
        </p:nvSpPr>
        <p:spPr bwMode="auto">
          <a:xfrm>
            <a:off x="7258284" y="1636423"/>
            <a:ext cx="647034" cy="62966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47130" name="Oval 4"/>
          <p:cNvSpPr>
            <a:spLocks noChangeArrowheads="1"/>
          </p:cNvSpPr>
          <p:nvPr/>
        </p:nvSpPr>
        <p:spPr bwMode="auto">
          <a:xfrm>
            <a:off x="6697290" y="2184834"/>
            <a:ext cx="647034" cy="62966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  <a:endParaRPr lang="nl-NL" altLang="nl-NL" sz="2400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31" name="Oval 4"/>
          <p:cNvSpPr>
            <a:spLocks noChangeArrowheads="1"/>
          </p:cNvSpPr>
          <p:nvPr/>
        </p:nvSpPr>
        <p:spPr bwMode="auto">
          <a:xfrm>
            <a:off x="7373726" y="2602861"/>
            <a:ext cx="647034" cy="61856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47123" name="Oval 4"/>
          <p:cNvSpPr>
            <a:spLocks noChangeArrowheads="1"/>
          </p:cNvSpPr>
          <p:nvPr/>
        </p:nvSpPr>
        <p:spPr bwMode="auto">
          <a:xfrm>
            <a:off x="6902014" y="3257755"/>
            <a:ext cx="647264" cy="62980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47124" name="Oval 4"/>
          <p:cNvSpPr>
            <a:spLocks noChangeArrowheads="1"/>
          </p:cNvSpPr>
          <p:nvPr/>
        </p:nvSpPr>
        <p:spPr bwMode="auto">
          <a:xfrm>
            <a:off x="6254750" y="3840605"/>
            <a:ext cx="647264" cy="62980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25" name="Oval 4"/>
          <p:cNvSpPr>
            <a:spLocks noChangeArrowheads="1"/>
          </p:cNvSpPr>
          <p:nvPr/>
        </p:nvSpPr>
        <p:spPr bwMode="auto">
          <a:xfrm>
            <a:off x="5793233" y="2159095"/>
            <a:ext cx="647264" cy="62980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26" name="Oval 4"/>
          <p:cNvSpPr>
            <a:spLocks noChangeArrowheads="1"/>
          </p:cNvSpPr>
          <p:nvPr/>
        </p:nvSpPr>
        <p:spPr bwMode="auto">
          <a:xfrm>
            <a:off x="8075715" y="3166906"/>
            <a:ext cx="647264" cy="62980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47127" name="Oval 4"/>
          <p:cNvSpPr>
            <a:spLocks noChangeArrowheads="1"/>
          </p:cNvSpPr>
          <p:nvPr/>
        </p:nvSpPr>
        <p:spPr bwMode="auto">
          <a:xfrm>
            <a:off x="7515198" y="3760354"/>
            <a:ext cx="647264" cy="62980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142875" y="128948"/>
            <a:ext cx="8785225" cy="4535488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2532724" y="332656"/>
            <a:ext cx="399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nl-NL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PROGRAMMA VAN TOETSEN </a:t>
            </a:r>
          </a:p>
        </p:txBody>
      </p:sp>
      <p:sp>
        <p:nvSpPr>
          <p:cNvPr id="47117" name="Oval 4"/>
          <p:cNvSpPr>
            <a:spLocks noChangeArrowheads="1"/>
          </p:cNvSpPr>
          <p:nvPr/>
        </p:nvSpPr>
        <p:spPr bwMode="auto">
          <a:xfrm>
            <a:off x="307762" y="4849454"/>
            <a:ext cx="449263" cy="36988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Tp</a:t>
            </a:r>
            <a:endParaRPr lang="nl-NL" altLang="nl-NL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18" name="Oval 4"/>
          <p:cNvSpPr>
            <a:spLocks noChangeArrowheads="1"/>
          </p:cNvSpPr>
          <p:nvPr/>
        </p:nvSpPr>
        <p:spPr bwMode="auto">
          <a:xfrm>
            <a:off x="309350" y="5341684"/>
            <a:ext cx="447675" cy="42227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</a:t>
            </a:r>
          </a:p>
        </p:txBody>
      </p:sp>
      <p:sp>
        <p:nvSpPr>
          <p:cNvPr id="47119" name="Oval 4"/>
          <p:cNvSpPr>
            <a:spLocks noChangeArrowheads="1"/>
          </p:cNvSpPr>
          <p:nvPr/>
        </p:nvSpPr>
        <p:spPr bwMode="auto">
          <a:xfrm>
            <a:off x="323528" y="5873021"/>
            <a:ext cx="428625" cy="41275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</a:t>
            </a:r>
          </a:p>
        </p:txBody>
      </p:sp>
      <p:sp>
        <p:nvSpPr>
          <p:cNvPr id="47120" name="Tekstvak 12"/>
          <p:cNvSpPr txBox="1">
            <a:spLocks noChangeArrowheads="1"/>
          </p:cNvSpPr>
          <p:nvPr/>
        </p:nvSpPr>
        <p:spPr bwMode="auto">
          <a:xfrm>
            <a:off x="868362" y="4805505"/>
            <a:ext cx="635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nl-NL" sz="2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= </a:t>
            </a:r>
            <a:r>
              <a:rPr lang="en-GB" altLang="nl-NL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toets</a:t>
            </a:r>
            <a:r>
              <a:rPr lang="en-GB" alt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GB" alt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beslissing</a:t>
            </a:r>
            <a:r>
              <a:rPr lang="en-GB" alt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propedeusebekwaam</a:t>
            </a:r>
            <a:endParaRPr lang="en-GB" alt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121" name="Tekstvak 74"/>
          <p:cNvSpPr txBox="1">
            <a:spLocks noChangeArrowheads="1"/>
          </p:cNvSpPr>
          <p:nvPr/>
        </p:nvSpPr>
        <p:spPr bwMode="auto">
          <a:xfrm>
            <a:off x="912812" y="5308138"/>
            <a:ext cx="600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nl-NL" sz="2000" dirty="0" smtClean="0">
                <a:solidFill>
                  <a:prstClr val="black"/>
                </a:solidFill>
                <a:latin typeface="+mn-lt"/>
                <a:cs typeface="Tahoma" pitchFamily="34" charset="0"/>
              </a:rPr>
              <a:t>= </a:t>
            </a:r>
            <a:r>
              <a:rPr lang="en-GB" altLang="nl-NL" sz="2000" dirty="0" err="1" smtClean="0">
                <a:solidFill>
                  <a:prstClr val="black"/>
                </a:solidFill>
                <a:latin typeface="+mn-lt"/>
                <a:cs typeface="Tahoma" pitchFamily="34" charset="0"/>
              </a:rPr>
              <a:t>toets</a:t>
            </a:r>
            <a:r>
              <a:rPr lang="en-GB" altLang="nl-NL" sz="2000" dirty="0" smtClean="0">
                <a:solidFill>
                  <a:prstClr val="black"/>
                </a:solidFill>
                <a:latin typeface="+mn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n-lt"/>
                <a:cs typeface="Tahoma" pitchFamily="34" charset="0"/>
              </a:rPr>
              <a:t>voor</a:t>
            </a:r>
            <a:r>
              <a:rPr lang="en-GB" altLang="nl-NL" sz="2000" dirty="0" smtClean="0">
                <a:solidFill>
                  <a:prstClr val="black"/>
                </a:solidFill>
                <a:latin typeface="+mn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n-lt"/>
                <a:cs typeface="Tahoma" pitchFamily="34" charset="0"/>
              </a:rPr>
              <a:t>beslissing</a:t>
            </a:r>
            <a:r>
              <a:rPr lang="en-GB" altLang="nl-NL" sz="2000" dirty="0" smtClean="0">
                <a:solidFill>
                  <a:prstClr val="black"/>
                </a:solidFill>
                <a:latin typeface="+mn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n-lt"/>
                <a:cs typeface="Tahoma" pitchFamily="34" charset="0"/>
              </a:rPr>
              <a:t>hoofdfasebekwaam</a:t>
            </a:r>
            <a:endParaRPr lang="en-GB" altLang="nl-NL" sz="2000" dirty="0" smtClean="0">
              <a:solidFill>
                <a:prstClr val="black"/>
              </a:solidFill>
              <a:latin typeface="+mn-lt"/>
              <a:cs typeface="Tahoma" pitchFamily="34" charset="0"/>
            </a:endParaRPr>
          </a:p>
        </p:txBody>
      </p:sp>
      <p:sp>
        <p:nvSpPr>
          <p:cNvPr id="47122" name="Tekstvak 83"/>
          <p:cNvSpPr txBox="1">
            <a:spLocks noChangeArrowheads="1"/>
          </p:cNvSpPr>
          <p:nvPr/>
        </p:nvSpPr>
        <p:spPr bwMode="auto">
          <a:xfrm>
            <a:off x="871538" y="5828244"/>
            <a:ext cx="5846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=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toets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voor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beslissing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afstudeerbekwaam</a:t>
            </a:r>
            <a:endParaRPr lang="en-GB" altLang="nl-NL" sz="2000" dirty="0" smtClean="0">
              <a:solidFill>
                <a:prstClr val="black"/>
              </a:solidFill>
              <a:latin typeface="+mj-lt"/>
              <a:cs typeface="Tahoma" pitchFamily="34" charset="0"/>
            </a:endParaRPr>
          </a:p>
        </p:txBody>
      </p:sp>
      <p:sp>
        <p:nvSpPr>
          <p:cNvPr id="60" name="Tekstvak 83"/>
          <p:cNvSpPr txBox="1">
            <a:spLocks noChangeArrowheads="1"/>
          </p:cNvSpPr>
          <p:nvPr/>
        </p:nvSpPr>
        <p:spPr bwMode="auto">
          <a:xfrm>
            <a:off x="882044" y="6327496"/>
            <a:ext cx="6872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=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toets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voor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beslissing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</a:t>
            </a:r>
            <a:r>
              <a:rPr lang="en-GB" altLang="nl-NL" sz="2000" dirty="0" err="1" smtClean="0">
                <a:solidFill>
                  <a:prstClr val="black"/>
                </a:solidFill>
                <a:latin typeface="+mj-lt"/>
                <a:cs typeface="Tahoma" pitchFamily="34" charset="0"/>
              </a:rPr>
              <a:t>startbekwaam</a:t>
            </a:r>
            <a:r>
              <a:rPr lang="en-GB" altLang="nl-NL" sz="2000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 (diploma)</a:t>
            </a:r>
          </a:p>
        </p:txBody>
      </p:sp>
      <p:sp>
        <p:nvSpPr>
          <p:cNvPr id="62" name="Oval 4"/>
          <p:cNvSpPr>
            <a:spLocks noChangeArrowheads="1"/>
          </p:cNvSpPr>
          <p:nvPr/>
        </p:nvSpPr>
        <p:spPr bwMode="auto">
          <a:xfrm>
            <a:off x="323528" y="6381328"/>
            <a:ext cx="428625" cy="41275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38133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88" y="269776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Piramide van Miller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1" descr="C:\Users\odada\AppData\Local\Microsoft\Windows\Temporary Internet Files\Content.IE5\TR1VBGWE\piramide van Miller_hoofdstuk 2 en 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76" y="1412776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1547664" y="1556792"/>
            <a:ext cx="3528392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292080" y="1556792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smtClean="0">
                <a:solidFill>
                  <a:srgbClr val="C00000"/>
                </a:solidFill>
                <a:latin typeface="Verdana"/>
                <a:ea typeface="+mn-ea"/>
              </a:rPr>
              <a:t>corporate curriculum</a:t>
            </a:r>
            <a:endParaRPr lang="nl-NL" sz="2400" b="1" dirty="0">
              <a:solidFill>
                <a:srgbClr val="C00000"/>
              </a:solidFill>
              <a:latin typeface="Verdan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132856"/>
            <a:ext cx="2736304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2048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  <a:latin typeface="Verdana"/>
                <a:ea typeface="+mn-ea"/>
              </a:rPr>
              <a:t>Beoordelen op de onvoorspelbare werkplek</a:t>
            </a:r>
            <a:endParaRPr lang="en-US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544" y="331127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  <a:latin typeface="Verdana"/>
                <a:ea typeface="+mn-ea"/>
              </a:rPr>
              <a:t>Beoordelen in realistische, voorspelbare situaties (simulaties) </a:t>
            </a:r>
            <a:endParaRPr lang="en-US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449901"/>
            <a:ext cx="32818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  <a:latin typeface="Verdana"/>
                <a:ea typeface="+mn-ea"/>
              </a:rPr>
              <a:t>Toepassen van kennis in contextrijke situaties (casussen, opdrachten) </a:t>
            </a:r>
            <a:endParaRPr lang="en-US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7647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  <a:latin typeface="Verdana"/>
                <a:ea typeface="+mn-ea"/>
              </a:rPr>
              <a:t>Kennistoetsen</a:t>
            </a:r>
            <a:endParaRPr lang="en-US" dirty="0">
              <a:solidFill>
                <a:prstClr val="black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3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83626"/>
            <a:ext cx="9361040" cy="70567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572000" y="60932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Uit: Beoordelen is mensenwerk (Expertgroep protocol afstuderen, 2013)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24" y="893438"/>
            <a:ext cx="6797124" cy="530223"/>
          </a:xfrm>
        </p:spPr>
        <p:txBody>
          <a:bodyPr/>
          <a:lstStyle/>
          <a:p>
            <a:r>
              <a:rPr lang="nl-NL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10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8" y="5812594"/>
            <a:ext cx="1478250" cy="1045406"/>
          </a:xfrm>
          <a:prstGeom prst="rect">
            <a:avLst/>
          </a:prstGeom>
        </p:spPr>
      </p:pic>
      <p:pic>
        <p:nvPicPr>
          <p:cNvPr id="11" name="Afbeelding 10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668" y="6058284"/>
            <a:ext cx="736594" cy="182250"/>
          </a:xfrm>
          <a:prstGeom prst="rect">
            <a:avLst/>
          </a:prstGeom>
        </p:spPr>
      </p:pic>
      <p:pic>
        <p:nvPicPr>
          <p:cNvPr id="12" name="Afbeelding 10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042" y="6097518"/>
            <a:ext cx="736594" cy="286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810" y="2412692"/>
            <a:ext cx="813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11.00	Welkom door Daan en stoom afblazen!</a:t>
            </a:r>
            <a:endParaRPr lang="nl-NL" dirty="0"/>
          </a:p>
          <a:p>
            <a:r>
              <a:rPr lang="nl-NL" dirty="0" smtClean="0"/>
              <a:t>11.30	Implementeren is een veranderingsproces door Dominique inclusief 		discussie/vragen</a:t>
            </a:r>
          </a:p>
          <a:p>
            <a:r>
              <a:rPr lang="nl-NL" dirty="0" smtClean="0"/>
              <a:t>12.30	Lunch</a:t>
            </a:r>
          </a:p>
          <a:p>
            <a:r>
              <a:rPr lang="nl-NL" dirty="0" smtClean="0"/>
              <a:t>13.30	Feedbackrondes</a:t>
            </a:r>
            <a:endParaRPr lang="nl-NL" dirty="0"/>
          </a:p>
          <a:p>
            <a:r>
              <a:rPr lang="nl-NL" dirty="0"/>
              <a:t>14.45 </a:t>
            </a:r>
            <a:r>
              <a:rPr lang="nl-NL" dirty="0" smtClean="0"/>
              <a:t>	Terugkoppeling</a:t>
            </a:r>
            <a:endParaRPr lang="nl-NL" dirty="0"/>
          </a:p>
          <a:p>
            <a:r>
              <a:rPr lang="nl-NL" dirty="0" smtClean="0"/>
              <a:t>15.15 	Opzetten meetinstrumentarium effectmeting</a:t>
            </a:r>
          </a:p>
          <a:p>
            <a:r>
              <a:rPr lang="nl-NL" dirty="0" smtClean="0"/>
              <a:t>15:45	Vooruitblik en inventarisatie hulpvragen als voorbereiding op 24 			november</a:t>
            </a:r>
          </a:p>
          <a:p>
            <a:r>
              <a:rPr lang="nl-NL" dirty="0" smtClean="0"/>
              <a:t>16.00	Doel en voorbereiding werkbezoeken voorjaar 2016</a:t>
            </a:r>
          </a:p>
          <a:p>
            <a:r>
              <a:rPr lang="nl-NL" dirty="0" smtClean="0"/>
              <a:t>16.30 	Afronding bijeenkomst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687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0406" y="1351434"/>
            <a:ext cx="4176464" cy="2139931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solidFill>
                  <a:schemeClr val="tx1"/>
                </a:solidFill>
              </a:rPr>
              <a:t>Hoe ziet het toets/afstudeer-programma er uit, </a:t>
            </a:r>
            <a:r>
              <a:rPr lang="nl-NL" sz="2800" b="1" dirty="0">
                <a:solidFill>
                  <a:schemeClr val="tx1"/>
                </a:solidFill>
              </a:rPr>
              <a:t>hoe wordt  </a:t>
            </a:r>
            <a:br>
              <a:rPr lang="nl-NL" sz="2800" b="1" dirty="0">
                <a:solidFill>
                  <a:schemeClr val="tx1"/>
                </a:solidFill>
              </a:rPr>
            </a:br>
            <a:r>
              <a:rPr lang="nl-NL" sz="2800" b="1" dirty="0">
                <a:solidFill>
                  <a:schemeClr val="tx1"/>
                </a:solidFill>
              </a:rPr>
              <a:t>kwaliteit </a:t>
            </a:r>
            <a:r>
              <a:rPr lang="nl-NL" sz="2800" b="1" dirty="0" smtClean="0">
                <a:solidFill>
                  <a:schemeClr val="tx1"/>
                </a:solidFill>
              </a:rPr>
              <a:t>geborgd en wie heeft welke verantwoordelijk-heid op welk moment?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 rot="16200000">
            <a:off x="-1470700" y="1797556"/>
            <a:ext cx="4195234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4800" b="1" dirty="0" smtClean="0">
                <a:solidFill>
                  <a:srgbClr val="988A86"/>
                </a:solidFill>
              </a:rPr>
              <a:t>Basisvraag structuur</a:t>
            </a:r>
            <a:endParaRPr lang="nl-NL" sz="4800" b="1" dirty="0">
              <a:solidFill>
                <a:srgbClr val="988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44" y="1556792"/>
            <a:ext cx="4320480" cy="2139931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Cultuur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7632" y="219731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3.</a:t>
            </a:r>
            <a:endParaRPr lang="nl-NL" sz="6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07504" y="4458296"/>
            <a:ext cx="7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-25846" y="4431273"/>
            <a:ext cx="8640960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NL" dirty="0"/>
          </a:p>
        </p:txBody>
      </p:sp>
      <p:pic>
        <p:nvPicPr>
          <p:cNvPr id="7" name="Picture 2" descr="http://www.livios.be/media/68212/nl/baksteen-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0" y="32427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624686" y="324272"/>
            <a:ext cx="334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Visie</a:t>
            </a:r>
            <a:endParaRPr lang="nl-NL" sz="4000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Structuur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b="1" dirty="0" smtClean="0">
                <a:ea typeface="Tahoma" pitchFamily="34" charset="0"/>
                <a:cs typeface="Tahoma" pitchFamily="34" charset="0"/>
              </a:rPr>
              <a:t>3. Cultuur </a:t>
            </a:r>
            <a:endParaRPr lang="nl-NL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905564"/>
            <a:ext cx="8529857" cy="3012743"/>
          </a:xfrm>
        </p:spPr>
        <p:txBody>
          <a:bodyPr/>
          <a:lstStyle/>
          <a:p>
            <a:r>
              <a:rPr lang="nl-NL" sz="2800" dirty="0" smtClean="0">
                <a:latin typeface="+mj-lt"/>
                <a:ea typeface="Tahoma" pitchFamily="34" charset="0"/>
                <a:cs typeface="Tahoma" pitchFamily="34" charset="0"/>
              </a:rPr>
              <a:t>hoe gaan de mensen met elkaar om? </a:t>
            </a:r>
          </a:p>
          <a:p>
            <a:r>
              <a:rPr lang="nl-NL" sz="2800" dirty="0" smtClean="0">
                <a:latin typeface="+mj-lt"/>
                <a:ea typeface="Tahoma" pitchFamily="34" charset="0"/>
                <a:cs typeface="Tahoma" pitchFamily="34" charset="0"/>
              </a:rPr>
              <a:t>wat zijn de basiswaarden?</a:t>
            </a:r>
          </a:p>
          <a:p>
            <a:r>
              <a:rPr lang="nl-NL" sz="2800" dirty="0" smtClean="0">
                <a:latin typeface="+mj-lt"/>
                <a:ea typeface="Tahoma" pitchFamily="34" charset="0"/>
                <a:cs typeface="Tahoma" pitchFamily="34" charset="0"/>
              </a:rPr>
              <a:t>wat zijn de informele omgangsvormen?</a:t>
            </a:r>
          </a:p>
          <a:p>
            <a:pPr>
              <a:buNone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8" name="Picture 4" descr="Teachers : Een woord wolk concept rond het woord onderwijs met grote termen als graad, diploma, de universiteit, lezen en nog veel meer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17" y="4203508"/>
            <a:ext cx="2453447" cy="2453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81885"/>
            <a:ext cx="9361040" cy="70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79409-1045-4C3A-B846-B1068A392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5"/>
            <a:ext cx="9324528" cy="69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BE813-51DE-4ADE-9254-0AA2834AA8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91779"/>
            <a:ext cx="9252520" cy="73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b="1" dirty="0" smtClean="0"/>
              <a:t>Cultuurtypes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82768"/>
            <a:ext cx="8229600" cy="4525963"/>
          </a:xfrm>
        </p:spPr>
        <p:txBody>
          <a:bodyPr/>
          <a:lstStyle/>
          <a:p>
            <a:r>
              <a:rPr lang="nl-NL" sz="2800" b="1" dirty="0"/>
              <a:t>Mensgericht</a:t>
            </a:r>
            <a:r>
              <a:rPr lang="nl-NL" sz="2800" dirty="0"/>
              <a:t> - medewerkers staan centraal</a:t>
            </a:r>
          </a:p>
          <a:p>
            <a:r>
              <a:rPr lang="nl-NL" sz="2800" b="1" dirty="0" smtClean="0"/>
              <a:t>Resultaatgericht</a:t>
            </a:r>
            <a:r>
              <a:rPr lang="nl-NL" sz="2800" dirty="0" smtClean="0"/>
              <a:t> </a:t>
            </a:r>
            <a:r>
              <a:rPr lang="nl-NL" sz="2800" dirty="0"/>
              <a:t>- het eindproduct staat centraal </a:t>
            </a:r>
          </a:p>
          <a:p>
            <a:r>
              <a:rPr lang="nl-NL" sz="2800" b="1" dirty="0" err="1" smtClean="0"/>
              <a:t>Beheersgericht</a:t>
            </a:r>
            <a:r>
              <a:rPr lang="nl-NL" sz="2800" dirty="0" smtClean="0"/>
              <a:t> </a:t>
            </a:r>
            <a:r>
              <a:rPr lang="nl-NL" sz="2800" dirty="0"/>
              <a:t>- regels en procedures zijn belangrijk </a:t>
            </a:r>
          </a:p>
          <a:p>
            <a:r>
              <a:rPr lang="nl-NL" sz="2800" b="1" dirty="0" smtClean="0"/>
              <a:t>Innovatiegericht </a:t>
            </a:r>
            <a:r>
              <a:rPr lang="nl-NL" sz="2800" dirty="0"/>
              <a:t>- ontwikkeling veel nieuwe producten of diensten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8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0406" y="1332384"/>
            <a:ext cx="4176464" cy="2139931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Handelen we op basis van gedeelde  kernwaarden? Wat zijn onze </a:t>
            </a:r>
            <a:r>
              <a:rPr lang="nl-NL" sz="2800" b="1" dirty="0" smtClean="0">
                <a:solidFill>
                  <a:schemeClr val="tx1"/>
                </a:solidFill>
              </a:rPr>
              <a:t>percepties ten aanzien van ons onderwijs en beoordelen? 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 rot="16200000">
            <a:off x="-1470700" y="1797556"/>
            <a:ext cx="4195234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4800" b="1" dirty="0" smtClean="0">
                <a:solidFill>
                  <a:srgbClr val="988A86"/>
                </a:solidFill>
              </a:rPr>
              <a:t>Basisvraag cultuur</a:t>
            </a:r>
            <a:endParaRPr lang="nl-NL" sz="4800" b="1" dirty="0">
              <a:solidFill>
                <a:srgbClr val="988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44" y="1155808"/>
            <a:ext cx="4320480" cy="2139931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Mensen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7632" y="171914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4.</a:t>
            </a:r>
            <a:endParaRPr lang="nl-NL" sz="6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07504" y="4458296"/>
            <a:ext cx="7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</p:txBody>
      </p:sp>
      <p:pic>
        <p:nvPicPr>
          <p:cNvPr id="6146" name="Picture 2" descr="http://www.livios.be/media/68212/nl/baksteen-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0" y="32427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624686" y="324272"/>
            <a:ext cx="334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Visie</a:t>
            </a:r>
            <a:endParaRPr lang="nl-NL" sz="4000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Structuur</a:t>
            </a:r>
          </a:p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Cultuur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b="1" dirty="0" smtClean="0">
                <a:latin typeface="+mn-lt"/>
                <a:ea typeface="Tahoma" pitchFamily="34" charset="0"/>
                <a:cs typeface="Tahoma" pitchFamily="34" charset="0"/>
              </a:rPr>
              <a:t>4. Mensen</a:t>
            </a:r>
            <a:endParaRPr lang="nl-NL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76015"/>
          </a:xfrm>
        </p:spPr>
        <p:txBody>
          <a:bodyPr/>
          <a:lstStyle/>
          <a:p>
            <a:r>
              <a:rPr lang="nl-NL" sz="2400" dirty="0" smtClean="0">
                <a:ea typeface="Tahoma" pitchFamily="34" charset="0"/>
                <a:cs typeface="Tahoma" pitchFamily="34" charset="0"/>
              </a:rPr>
              <a:t>Management van competenties</a:t>
            </a:r>
          </a:p>
          <a:p>
            <a:r>
              <a:rPr lang="nl-NL" sz="2400" dirty="0" smtClean="0">
                <a:ea typeface="Tahoma" pitchFamily="34" charset="0"/>
                <a:cs typeface="Tahoma" pitchFamily="34" charset="0"/>
              </a:rPr>
              <a:t>Twee invalshoeken: de </a:t>
            </a:r>
            <a:r>
              <a:rPr lang="nl-NL" sz="2400" dirty="0">
                <a:ea typeface="Tahoma" pitchFamily="34" charset="0"/>
                <a:cs typeface="Tahoma" pitchFamily="34" charset="0"/>
              </a:rPr>
              <a:t>ontwikkeling en borging van kennis- </a:t>
            </a:r>
            <a:r>
              <a:rPr lang="nl-NL" sz="2400" dirty="0" smtClean="0">
                <a:ea typeface="Tahoma" pitchFamily="34" charset="0"/>
                <a:cs typeface="Tahoma" pitchFamily="34" charset="0"/>
              </a:rPr>
              <a:t>en vaardigheden binnen de opleiding en </a:t>
            </a:r>
            <a:r>
              <a:rPr lang="nl-NL" sz="2400" dirty="0">
                <a:ea typeface="Tahoma" pitchFamily="34" charset="0"/>
                <a:cs typeface="Tahoma" pitchFamily="34" charset="0"/>
              </a:rPr>
              <a:t>de persoonlijke (loopbaan)ontwikkeling van de </a:t>
            </a:r>
            <a:r>
              <a:rPr lang="nl-NL" sz="2400" dirty="0" smtClean="0">
                <a:ea typeface="Tahoma" pitchFamily="34" charset="0"/>
                <a:cs typeface="Tahoma" pitchFamily="34" charset="0"/>
              </a:rPr>
              <a:t>individuele teamleden.</a:t>
            </a:r>
            <a:endParaRPr lang="nl-NL" sz="2400" dirty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48" y="951220"/>
            <a:ext cx="7344815" cy="530223"/>
          </a:xfrm>
        </p:spPr>
        <p:txBody>
          <a:bodyPr/>
          <a:lstStyle/>
          <a:p>
            <a:r>
              <a:rPr lang="nl-NL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Hoe gaat het?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966" y="2780928"/>
            <a:ext cx="4435306" cy="3719024"/>
          </a:xfrm>
        </p:spPr>
      </p:pic>
    </p:spTree>
    <p:extLst>
      <p:ext uri="{BB962C8B-B14F-4D97-AF65-F5344CB8AC3E}">
        <p14:creationId xmlns:p14="http://schemas.microsoft.com/office/powerpoint/2010/main" val="2128347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123management.nl/0/040_mensen/images/005_mensen_competent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055" y="274638"/>
            <a:ext cx="9254359" cy="636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8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123management.nl/0/040_mensen/images/012_mensen_kernkwadranten_ba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90" y="226082"/>
            <a:ext cx="8891314" cy="643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123management.nl/0/040_mensen/images/008_mensen_johari_win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30" y="336438"/>
            <a:ext cx="9080500" cy="6332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75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837BA-742E-4E66-809F-9D8C318290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2130" y="-27384"/>
            <a:ext cx="1032807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D7F61-C9C9-4956-A5EC-4EBD0407F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7744" y="10308"/>
            <a:ext cx="10462830" cy="68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B30E0-6456-487A-A3EB-B526CAB45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http://www.eigenmann.nl/images/leerl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15237"/>
            <a:ext cx="11057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332384"/>
            <a:ext cx="4032448" cy="2139931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solidFill>
                  <a:schemeClr val="tx1"/>
                </a:solidFill>
              </a:rPr>
              <a:t>Welke kennis en vaardigheden verwachten we van onze betrokkenen om onze visie te realiseren en hoe ontwikkelen we deze?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 rot="16200000">
            <a:off x="-1470700" y="1797556"/>
            <a:ext cx="4195234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4800" b="1" dirty="0" smtClean="0">
                <a:solidFill>
                  <a:srgbClr val="988A86"/>
                </a:solidFill>
              </a:rPr>
              <a:t>Basisvraag mensen</a:t>
            </a:r>
            <a:endParaRPr lang="nl-NL" sz="4800" b="1" dirty="0">
              <a:solidFill>
                <a:srgbClr val="988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44" y="1155808"/>
            <a:ext cx="4320480" cy="2139931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Middelen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7632" y="171914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5.</a:t>
            </a:r>
            <a:endParaRPr lang="nl-NL" sz="6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07504" y="4458296"/>
            <a:ext cx="7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</p:txBody>
      </p:sp>
      <p:pic>
        <p:nvPicPr>
          <p:cNvPr id="6" name="Picture 2" descr="http://www.livios.be/media/68212/nl/baksteen-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0" y="32427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624686" y="324272"/>
            <a:ext cx="3347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Visie</a:t>
            </a:r>
            <a:endParaRPr lang="nl-NL" sz="4000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Structuur</a:t>
            </a:r>
          </a:p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Cultuur</a:t>
            </a:r>
          </a:p>
          <a:p>
            <a:pPr marL="742950" indent="-742950">
              <a:buAutoNum type="arabicPeriod"/>
            </a:pPr>
            <a:r>
              <a:rPr lang="nl-NL" sz="4000" dirty="0" smtClean="0">
                <a:solidFill>
                  <a:schemeClr val="bg1"/>
                </a:solidFill>
              </a:rPr>
              <a:t>Mensen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585049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20000" b="1" dirty="0" smtClean="0">
                <a:solidFill>
                  <a:prstClr val="white"/>
                </a:solidFill>
                <a:latin typeface="Verdana" pitchFamily="34" charset="0"/>
                <a:ea typeface="+mn-ea"/>
              </a:rPr>
              <a:t>TIJD</a:t>
            </a:r>
            <a:endParaRPr lang="nl-NL" sz="20000" dirty="0">
              <a:solidFill>
                <a:prstClr val="black"/>
              </a:solidFill>
              <a:latin typeface="Constantia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13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8599" y="-191244"/>
            <a:ext cx="11180813" cy="70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9830" y="1079149"/>
            <a:ext cx="4314298" cy="3470066"/>
          </a:xfrm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chemeClr val="accent4"/>
                </a:solidFill>
              </a:rPr>
              <a:t>De implementatie van het protocol afstuderen</a:t>
            </a:r>
            <a:br>
              <a:rPr lang="nl-NL" b="1" dirty="0" smtClean="0">
                <a:solidFill>
                  <a:schemeClr val="accent4"/>
                </a:solidFill>
              </a:rPr>
            </a:br>
            <a:r>
              <a:rPr lang="nl-NL" sz="1400" b="1" dirty="0"/>
              <a:t/>
            </a:r>
            <a:br>
              <a:rPr lang="nl-NL" sz="1400" b="1" dirty="0"/>
            </a:br>
            <a:r>
              <a:rPr lang="nl-NL" sz="2800" b="1" dirty="0" smtClean="0"/>
              <a:t>Over aandacht voor de verandering 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2000" b="1" dirty="0"/>
              <a:t/>
            </a:r>
            <a:br>
              <a:rPr lang="nl-NL" sz="2000" b="1" dirty="0"/>
            </a:br>
            <a:r>
              <a:rPr lang="nl-NL" sz="2000" b="1" dirty="0" smtClean="0"/>
              <a:t/>
            </a:r>
            <a:br>
              <a:rPr lang="nl-NL" sz="2000" b="1" dirty="0" smtClean="0"/>
            </a:br>
            <a:endParaRPr lang="nl-NL" sz="2000" b="1" dirty="0"/>
          </a:p>
        </p:txBody>
      </p:sp>
      <p:sp>
        <p:nvSpPr>
          <p:cNvPr id="4" name="Stroomdiagram: Proces 3"/>
          <p:cNvSpPr/>
          <p:nvPr/>
        </p:nvSpPr>
        <p:spPr>
          <a:xfrm>
            <a:off x="-5800" y="4725144"/>
            <a:ext cx="1265434" cy="21328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Stroomdiagram: Proces 5"/>
          <p:cNvSpPr/>
          <p:nvPr/>
        </p:nvSpPr>
        <p:spPr>
          <a:xfrm>
            <a:off x="1403648" y="4725144"/>
            <a:ext cx="4176464" cy="21328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 rot="16200000">
            <a:off x="-416092" y="5141236"/>
            <a:ext cx="2097616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2400" b="1" dirty="0" smtClean="0">
                <a:solidFill>
                  <a:srgbClr val="FFFFFF">
                    <a:lumMod val="50000"/>
                  </a:srgbClr>
                </a:solidFill>
              </a:rPr>
              <a:t>13 oktober 2015</a:t>
            </a:r>
            <a:endParaRPr lang="nl-NL" sz="24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28728" y="4777948"/>
            <a:ext cx="4151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400" b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</a:rPr>
              <a:t>Bijdrage </a:t>
            </a:r>
            <a:r>
              <a:rPr lang="nl-NL" sz="1400" b="1" dirty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</a:rPr>
              <a:t>aan </a:t>
            </a:r>
            <a:r>
              <a:rPr lang="nl-NL" sz="1400" b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</a:rPr>
              <a:t>binnenringbijeenkomst pilot protocol afstuderen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sz="1400" b="1" dirty="0">
              <a:solidFill>
                <a:srgbClr val="FFFFFF">
                  <a:lumMod val="50000"/>
                </a:srgbClr>
              </a:solidFill>
              <a:latin typeface="Verdana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400" b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</a:rPr>
              <a:t>Dominique Sluijsmans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400" b="1" dirty="0" err="1" smtClean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</a:rPr>
              <a:t>Zuyd</a:t>
            </a:r>
            <a:r>
              <a:rPr lang="nl-NL" sz="1400" b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</a:rPr>
              <a:t> Hogeschool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sz="1400" b="1" dirty="0" smtClean="0">
              <a:solidFill>
                <a:srgbClr val="F37021"/>
              </a:solidFill>
              <a:latin typeface="Verdana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400" b="1" dirty="0" smtClean="0">
                <a:solidFill>
                  <a:srgbClr val="F37021"/>
                </a:solidFill>
                <a:latin typeface="Verdana"/>
                <a:ea typeface="+mn-ea"/>
              </a:rPr>
              <a:t>dominique.sluijsmans@zuyd.nl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400" b="1" dirty="0" smtClean="0">
                <a:solidFill>
                  <a:srgbClr val="F37021"/>
                </a:solidFill>
                <a:latin typeface="Verdana"/>
                <a:ea typeface="+mn-ea"/>
              </a:rPr>
              <a:t>@dommarag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b="1" dirty="0" smtClean="0">
              <a:solidFill>
                <a:srgbClr val="F37021"/>
              </a:solidFill>
              <a:latin typeface="Verdana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sz="1400" b="1" dirty="0">
              <a:solidFill>
                <a:srgbClr val="F37021"/>
              </a:solidFill>
              <a:latin typeface="Verdana"/>
              <a:ea typeface="+mn-ea"/>
            </a:endParaRPr>
          </a:p>
        </p:txBody>
      </p:sp>
      <p:pic>
        <p:nvPicPr>
          <p:cNvPr id="10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193" y="4159250"/>
            <a:ext cx="4048126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0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417" y="0"/>
            <a:ext cx="970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332384"/>
            <a:ext cx="4032448" cy="2139931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chemeClr val="tx1"/>
                </a:solidFill>
              </a:rPr>
              <a:t>Hebben we voldoende middelen om </a:t>
            </a:r>
            <a:r>
              <a:rPr lang="nl-NL" sz="3200" b="1" dirty="0">
                <a:solidFill>
                  <a:schemeClr val="tx1"/>
                </a:solidFill>
              </a:rPr>
              <a:t>onze visie </a:t>
            </a:r>
            <a:r>
              <a:rPr lang="nl-NL" sz="3200" b="1" dirty="0" smtClean="0">
                <a:solidFill>
                  <a:schemeClr val="tx1"/>
                </a:solidFill>
              </a:rPr>
              <a:t>te realiseren? Tot </a:t>
            </a:r>
            <a:r>
              <a:rPr lang="nl-NL" sz="3200" b="1" dirty="0">
                <a:solidFill>
                  <a:schemeClr val="tx1"/>
                </a:solidFill>
              </a:rPr>
              <a:t>welke keuzes dwingt dit ons?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 rot="16200000">
            <a:off x="-1470700" y="1797556"/>
            <a:ext cx="4195234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4800" b="1" dirty="0" smtClean="0">
                <a:solidFill>
                  <a:srgbClr val="988A86"/>
                </a:solidFill>
              </a:rPr>
              <a:t>Basisvraag middelen</a:t>
            </a:r>
            <a:endParaRPr lang="nl-NL" sz="4800" b="1" dirty="0">
              <a:solidFill>
                <a:srgbClr val="988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44" y="1155808"/>
            <a:ext cx="4491792" cy="213993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</a:rPr>
              <a:t>Resultaten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19532" y="1776293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5400" b="1" dirty="0" smtClean="0">
                <a:solidFill>
                  <a:prstClr val="black"/>
                </a:solidFill>
                <a:latin typeface="Verdana"/>
                <a:ea typeface="+mn-ea"/>
              </a:rPr>
              <a:t>6.</a:t>
            </a:r>
            <a:endParaRPr lang="nl-NL" sz="5400" b="1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7504" y="4458296"/>
            <a:ext cx="7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l-NL" sz="2400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pic>
        <p:nvPicPr>
          <p:cNvPr id="6" name="Picture 2" descr="http://www.livios.be/media/68212/nl/baksteen-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0" y="32427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624686" y="324272"/>
            <a:ext cx="3347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nl-NL" sz="4000" dirty="0" smtClean="0">
                <a:solidFill>
                  <a:prstClr val="white"/>
                </a:solidFill>
                <a:latin typeface="Verdana"/>
                <a:ea typeface="+mn-ea"/>
              </a:rPr>
              <a:t>Visie</a:t>
            </a:r>
            <a:endParaRPr lang="nl-NL" sz="4000" dirty="0">
              <a:solidFill>
                <a:prstClr val="white"/>
              </a:solidFill>
              <a:latin typeface="Verdana"/>
              <a:ea typeface="+mn-ea"/>
            </a:endParaRPr>
          </a:p>
          <a:p>
            <a:pPr marL="742950" indent="-7429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nl-NL" sz="4000" dirty="0" smtClean="0">
                <a:solidFill>
                  <a:prstClr val="white"/>
                </a:solidFill>
                <a:latin typeface="Verdana"/>
                <a:ea typeface="+mn-ea"/>
              </a:rPr>
              <a:t>Structuur</a:t>
            </a:r>
          </a:p>
          <a:p>
            <a:pPr marL="742950" indent="-7429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nl-NL" sz="4000" dirty="0" smtClean="0">
                <a:solidFill>
                  <a:prstClr val="white"/>
                </a:solidFill>
                <a:latin typeface="Verdana"/>
                <a:ea typeface="+mn-ea"/>
              </a:rPr>
              <a:t>Cultuur</a:t>
            </a:r>
          </a:p>
          <a:p>
            <a:pPr marL="742950" indent="-7429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nl-NL" sz="4000" dirty="0" smtClean="0">
                <a:solidFill>
                  <a:prstClr val="white"/>
                </a:solidFill>
                <a:latin typeface="Verdana"/>
                <a:ea typeface="+mn-ea"/>
              </a:rPr>
              <a:t>Mensen</a:t>
            </a:r>
          </a:p>
          <a:p>
            <a:pPr marL="742950" indent="-7429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nl-NL" sz="4000" dirty="0" smtClean="0">
                <a:solidFill>
                  <a:prstClr val="white"/>
                </a:solidFill>
                <a:latin typeface="Verdana"/>
                <a:ea typeface="+mn-ea"/>
              </a:rPr>
              <a:t>Middelen</a:t>
            </a:r>
            <a:endParaRPr lang="nl-NL" sz="4000" dirty="0">
              <a:solidFill>
                <a:prstClr val="white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2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b="1" dirty="0" smtClean="0">
                <a:ea typeface="Tahoma" pitchFamily="34" charset="0"/>
                <a:cs typeface="Tahoma" pitchFamily="34" charset="0"/>
              </a:rPr>
              <a:t>6. Resultaten </a:t>
            </a:r>
            <a:endParaRPr lang="nl-NL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386" y="1537136"/>
            <a:ext cx="8040414" cy="4525963"/>
          </a:xfrm>
        </p:spPr>
        <p:txBody>
          <a:bodyPr/>
          <a:lstStyle/>
          <a:p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gaat om </a:t>
            </a:r>
            <a:r>
              <a:rPr lang="nl-NL" sz="2000" dirty="0">
                <a:latin typeface="+mj-lt"/>
                <a:ea typeface="Tahoma" pitchFamily="34" charset="0"/>
                <a:cs typeface="Tahoma" pitchFamily="34" charset="0"/>
              </a:rPr>
              <a:t>de vraag wat de werkzaamheden opleveren in termen van </a:t>
            </a:r>
            <a:endParaRPr lang="nl-NL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lvl="1"/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concrete </a:t>
            </a:r>
            <a:r>
              <a:rPr lang="nl-NL" sz="2000" b="1" dirty="0">
                <a:latin typeface="+mj-lt"/>
                <a:ea typeface="Tahoma" pitchFamily="34" charset="0"/>
                <a:cs typeface="Tahoma" pitchFamily="34" charset="0"/>
              </a:rPr>
              <a:t>producten</a:t>
            </a:r>
            <a:r>
              <a:rPr lang="nl-NL" sz="2000" dirty="0">
                <a:latin typeface="+mj-lt"/>
                <a:ea typeface="Tahoma" pitchFamily="34" charset="0"/>
                <a:cs typeface="Tahoma" pitchFamily="34" charset="0"/>
              </a:rPr>
              <a:t>: wat zijn de producten van het </a:t>
            </a:r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afstudeerprogramma?</a:t>
            </a:r>
          </a:p>
          <a:p>
            <a:pPr lvl="1"/>
            <a:r>
              <a:rPr lang="nl-NL" sz="2000" b="1" dirty="0" smtClean="0">
                <a:latin typeface="+mj-lt"/>
                <a:ea typeface="Tahoma" pitchFamily="34" charset="0"/>
                <a:cs typeface="Tahoma" pitchFamily="34" charset="0"/>
              </a:rPr>
              <a:t>effecten</a:t>
            </a:r>
            <a:r>
              <a:rPr lang="nl-NL" sz="2000" dirty="0">
                <a:latin typeface="+mj-lt"/>
                <a:ea typeface="Tahoma" pitchFamily="34" charset="0"/>
                <a:cs typeface="Tahoma" pitchFamily="34" charset="0"/>
              </a:rPr>
              <a:t>: welke effecten beogen wij met het afstudeerprogramma? </a:t>
            </a:r>
          </a:p>
          <a:p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uitgangspunt </a:t>
            </a:r>
            <a:r>
              <a:rPr lang="nl-NL" sz="2000" dirty="0">
                <a:latin typeface="+mj-lt"/>
                <a:ea typeface="Tahoma" pitchFamily="34" charset="0"/>
                <a:cs typeface="Tahoma" pitchFamily="34" charset="0"/>
              </a:rPr>
              <a:t>is daarbij het ‘van buiten naar binnen’ kijken. </a:t>
            </a:r>
            <a:endParaRPr lang="nl-NL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de </a:t>
            </a:r>
            <a:r>
              <a:rPr lang="nl-NL" sz="2000" dirty="0">
                <a:latin typeface="+mj-lt"/>
                <a:ea typeface="Tahoma" pitchFamily="34" charset="0"/>
                <a:cs typeface="Tahoma" pitchFamily="34" charset="0"/>
              </a:rPr>
              <a:t>waardering wordt vastgesteld </a:t>
            </a:r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door belanghebbenden (medewerkers</a:t>
            </a:r>
            <a:r>
              <a:rPr lang="nl-NL" sz="20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nl-NL" sz="2000" dirty="0" smtClean="0">
                <a:latin typeface="+mj-lt"/>
                <a:ea typeface="Tahoma" pitchFamily="34" charset="0"/>
                <a:cs typeface="Tahoma" pitchFamily="34" charset="0"/>
              </a:rPr>
              <a:t>studenten, werkveld, maatschappij).</a:t>
            </a:r>
            <a:endParaRPr lang="nl-NL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194" name="AutoShape 2" descr="data:image/jpeg;base64,/9j/4AAQSkZJRgABAQAAAQABAAD/2wCEAAkGBhQSERQUExIUFBQVFRYUFRUWFhUVFRUUFBUVFRQUFhQXGyYeGBkjHBUVHy8gIycpLSwsFR4xNTAqNSYrLCkBCQoKDgwOGg8PGikkHyEvKiksLCksKSwpLCwpKSwsKSksKSkpLCksKSwpLCwsKSksLCkpKSwpKSwsLCwpLCksLP/AABEIALAA3AMBIgACEQEDEQH/xAAcAAEAAgMBAQEAAAAAAAAAAAAABQYDBAcBAgj/xABAEAACAQIDBQUEBggGAwAAAAABAgADEQQFIQYSMUFRYXGBkbETIjKhB0JSssHRFCMzYnKC4fBTY3OiwvElQ5L/xAAZAQADAQEBAAAAAAAAAAAAAAAAAwQFAQL/xAAkEQACAgICAgIDAQEAAAAAAAAAAQIRAyESMQRBIjITUXFhQv/aAAwDAQACEQMRAD8A7jERABERABERABERABERABERABERABERABERABERABERABERABERABERABERABERABERABERABERABERABERABERABERABE+Q/K8+oAIiIAIiIAIiIAIiIAIiIAIiIAIiIAIiIAIiIAIieQA8eoALk2A4zHQxiPfdYNbjaRu0NeyqvW5PcP+5A7PVCcYv+m5PytFudSofHFcHIu0TwT2MECYMdX3KbN0B8+UzzRzn9kRe1yPWcbpHqKtoqmT1yMagvxDA9ul9fES8yj5Phh+nKxOiI5udBc2UC/iZdkcEaEEdmsVheijyq5Kv0fUTyexxKIiIAIiIAIiIAIiIAIiIAIiIAeGfC4hSSAwJHEX1ntRbgjqJQMxxDUm9onuvTPDkSNCD2GLnPiPxYvyWdBns1MszFa9JKq8GF+48x4GbQntOxDVOmexEToFc2m3t9LfZPrIzYuiWxVd2FvZoqjW/wAZJP3R5yVz47zgDkPXWRuT1jhvbGwY1HDDsAFgD1kz+5dFv8PFFyiVOptS17Bhfuk3kWaGvS3mFmBKsO0cx3jWOjNS0iWWOUVbJGUzHYhnZr3urENc6Cx5CXSUXacGnVqbjAb1r3/etFZ0+NjPH+1GtWJFjvadLTay/OPZOWUaEe8pOh6dxkdUym2lSqzG19LKPzmClVp0xujmeZuT4mTJtbLZRTVHQcnzhcQhZdCDusOhkhKbsliwlY0wthUXeH8Sf0PylyluOXKNmdkjxlSEREYLEREAEREAEREAEREAEREAPDKjtXlN2uNFqfJhLfI7OCrIUPxHUdhHAxeRJx2OwTcJ2is7D1vYM1BjdWO8hPJuY8ZdpT1ycMwYsbjppr1knVxFQC5qEeX5RWOfFUxuaHOdr2T08kVs9mxro5NvccpcfWAAN+zj8pKx8ZKStE0ouLplYzPFBap3uG8R8hK9jMS7sy0hoPrHRR48/CT2eUR7Rr8iGHiOEh8wzVdAg5aj8hJcnZdj2jXy3BrRLM777NxJGgA5KJmxO0bKjGlcEDQjmR1A4yLxOX1Ktt9vZJz5uw6AfV8ZI0MbTSyoo6ddJ4X+aGNX3sv+XYn2lKm50LorEdpAP4yrbQYLfxJuSLbrDobDhJXZSu5p1FYWCPur3bqm3gTPraTA3X2q8UHvdq/0lUvlAhg+GQplTCAb7VSxLfCtzp324mRtZ6KENuLvDUcSQfOZ9p8I9Wkxp1GBUE7o5+N9JRcDgHBJqO5HTT1mZPRrQSkrbOi7JZ0amYU1HDce/kJ06UH6LspAFSuRqbU1J1Nhq2viPKX6aHjxahsy/JknPQiIlBOIiIAIiIAIieXgB7E8nsAEREAPJAZhXu5I4aC9+knzKxWo2Y9hPrE5eh2FbPVoX1ufPSYMXh1OjWI7TNhqSn/u008QlNdWC27bH1iWimO2bGxlVA9elTACKUfTgGfeDfdEtIlW2FSnbEPSUANVAuNAd1B+ZlpEdh+iJs/3ZWdqEKuG+q43b9CP7+UgqOJ9jvsw3t7p9Ucu6XfOKCtRqBuG6T3EDQygPhhUBRiRbobbw6Hsi8qpjsDtGF0qVhcLoeBJso8eJ8JmyjLlosSX9rUPZZVH7o/GROdbU+zIUrYKLaA69gEbI5oa9SpdbWUHzP8ASIjKPJL2WcJVfouWzuOK4oqzDdqKdP31ta3heW2ogYEHgQR4GcvzuuadnU2ZPeB7V1nTsNW30VuG8obzF5ZjeqIfIhxal+zj2LzFqdRlvpcrwvqDaR+Yv7v5TY2u9zF1bf4jfM3/ABmLE1d5BpM3IvkzQjuKZ1HYJAMDTtz3j/uMsUgdiKO7gaPaCfMkyempD6oyJ/ZiInk9ng9iIgAiIgB8VBcEDQ20MomKxD0XLKSGU668TzB6gy+yn7WYcipcDRl+Y0P4ROXqynxmuXF+yx5Pmi4iktRdL6EdGGhE3pQdgcYaP6Sr33d9WUjgSQQw+S+csdXPyBcIPEmdhkTjbPOTE1NpE3eJrYDGirTV14N8uomzGJ2JaoSu51T3X7G1HhxEsUgtr6DGgXT4k1t1B0MXlVxdDMT+SINqYY3NR/4Q1h6TWzKvRWm28gIsfi948O2VSpnbi+mvPW3ykTXx9QneJuRrbjcjl2zNeZdI1lh92da+jaiq4BN1bAs57/eNj5ektExYUe4ugXQaDQDThaZSZqQVRSMecuUmyF2kxu6m4OLcexRKbXqa3HEcJLZrXLs7dSbdw0H99sr2LRiVRQWJ5CSZJcmW4o8UQG0OP9oQCtmEktiaG6ajC97KPmfnNrG7IVqoAJRO1tT5CT2XZP7GglIWO4WJa1t5m4m3Lpxi8eN8rZRLKlFJFR2td390HVjugdS2n4zs2Hpbqqv2VC+QtOaYvIb4mhULWVaqFgRpYMOc6ZVqbqluQBPkLyvEttkvlyUlFI4jtlW3sTVI/wAV/kd38Jo0Kt1mPMqpd79dT3nX8YpLYTNk7k2WxVQR3HZtLYWgP8tfSSc0smW2Ho/6afdE3ZsLoxZds+KtQKCTwAJPhKlmG0lVbMpABYALbSxIGvnLDnjWoVCPsznmesTS00PLstF5HRV4+NSTbOpRI/I82XE0Eqr9Yajow0ZfAzfjFslap0exETpw8Mh8+RWCjmpue4jhJkyr5pUIqup5+8O0G35ReR6GYl8jTatuiyIT3T4rIWFm8h+J5xjsVuWUanoOUxItQsLkKo48yewdJP2Wf6ZkrvRA9lxX6vBbcwRLlRrBhdTcSluRewF26dB1PSb2zmOWk5pFixquSDws278IHT3YyEqdCssLVlqmnmq/qX/hm2JH55UtSt9ogfj+EdLomj2jmGeZM17oLiRmQYLfxlBCP/YtweinePpL666SC2dp3zSn2Bj/ALTMv8ac0zVWR8H/AA6lI3PsZuU7D4n90d3M/wB9ZIsZT8xxvtapb6o0Xu6+M0skqRmYo2zWr/DMeSKPfa2pNh3CeYttJsZU4FMWHEk38ZNHstfRt4iqwF1Xe7L2n0uM0+Bh32/OfL4iwudJiOIBHxDzjOjx36ITajFuaZC0mPdY6c+EnMPnJbKC7H3vZmmeu9fckTmeNVQTea2DzH2mXog516hPaqne/wCSzzGVN7PeSFxWvZWEwBLE2nxiqdhLYuDAWV7OKVpLKFIepXo7HlP7Cl/pp90TLXxip8TAevlNXIKl8LRPWmn3ZW2zJCzb1y19dCSDzE0XKkjNhj5tlgrZzRdSpJIIsfdPAyh4/CMqkKrNbgbXNuWkm1xYY6K3kR6zK7WEXJ8inGvxvRDfR7mjUazUH0p1TdL6btTmP5h6TpIM5DtNit0gqdb+moIPWXjYjasYumVY/rUtvfvDk35/1ncU19RfkY/+0WeJ4J7Hkh5ILarAlkFRfiS9+1Ta/laT0+KtMMpB4EWPjONWqOxdOyh5diUJJYe9z7emszKpJJHw2kNmGFKl04FWK+XD5T4pZu1NN1tRrrIrrs0Er2iS9uqKQt7k3ZjqSe/p0E08ho1MRjENP9nRYM78v4e1jKy+0G85ut17JZvo2zI/pVSmoPs3UuV6FbWbv5RcZqU1EbOLhBs6cJCbSPrTH8R9BJuVraKp+uUdF9SZbldRM7ErkaNY6GVbKcXuZnSPV93/AOgR6kSx4ptJRMxqlK6uOKsGHepBEim6aZfBWmjrG0OY2/VLxI97sXkPGQRmrSxZYlmNy2pPfM7PGylydiox4qjRzKvYTc2arA0ATxufUyBznE6GZth8VvrVT7DA+DA/iDPEZfOhrj8SzO/QTFWRSPhXyE+K+8RZGCnra/yms+Fa3vVr9yAf8jHMWkRmb4ejuNvIvDu5SPyiqi0aSqSdCWvyYnUfITDtdgCKYYVidbbpWwPiDI/DPuEJe9hx6niYhunso42lsuSVtJX87Ok3aGI0kdmbXBnJvR4So6Fk+YFcvw+7xZd2/S3GeBBx59vreR+SVA2W0AeO+wBvw3Sf78ZnCjp+MpvSJ4qr/pn3h2T4rkWPGfCjoLDujEtZTrynGevZzvaXEfrLdJ5sjmZoY6iwPus4Ru5/d9SPKR2e1b1WN5p0MSVKkcVII7wbj5gSblUitwuNH6Vns1svxgrUkqL8LqGHiLzZmmYoiIgBTNuMAVZay8/cfv8Aqn1EpuLRijXHKdWz3C+0oVFt9Ukd41E51hu3hfl8pFnjT/pf48rj/Cksm7xl5+iP3q+IPSmgt3s2t/CZMfhFqIbC809h8T+jY23Bao9me/inzuPGTY4ccibKcj545L2dYlNzStvYmp2EL5AS5Sge0vVqt1qP5AkCX5npGfgW2fWKOkpOfLrLpiTpKZtAJHl6L8XZJ5XjLqvdJGpjdJUcuxdgJtV8wnYy0Djs8zbE8ZH7L517Ku45OtvFSSPUzRzPML3kp9HOTfpFasxF1p0Xb+YghfxniNuaoY6jB2WzD5mCL30kfjNoV4Bh5yLx+EqUveQndIvpxA7RzErVZVuTpee5ZGjmPGpFip72OxFOijaXPcFGrN4D1E06RvUJ7ZNfRhWVa1c21/R6m6em7qbSKy9L/Kc7in+zl1Nx9ImaJsJp5g+k3QNJFZk+kJdHI9l42TAbLPeNiKp3D2m3y4zbambftAP5f6zFsTgDUyyy/Fvsy94tp4yNq50FYqx3WGjBtCveDKeor+E0dyaX7JKgWB95w3Sy7vnqZHbQ5kEU3PKYHzhd3eU3HIjgZV8+zcuLRUppIfCFshK1beYntmEPynyWmJ6klLGjsP0Q7Q+0ovhmPvUjvL2o17jwP3hOiT817NZ8+ExCV0F902ZftKfiXy9J+i8vx6VqSVaZujgMp7D+M0cE+Ua/RkeVi4Sv0zZiIlBIeETleJpGlXqJyDEDuvp8p1Wc92wwm7imPJ1Vh3jQ+giM6uNlHjv5UfFBtJBY+hu1Ol9Qeh5SUwda81c6p3AaSPoui90dDyHOBXwwqfWAIcdHXj+fjKXl7XW/X3vPWamy+dewd1Y2SspB6Bwp3W8eHlPcixG9RQ/uiNlPlFCI4+EmSVfhKjn/AAMtGKqaSq51Ez6H49MrlTEbq36H1EwVMzvMeYN+qfssfnIQYiLS0U+zcq194zuH0UZB7LAtUI97Ea/yAEIPmT4zi+zmVticRTpLe7sF7geLeAufCfqDC4YU0VFFlUBQOwCwlXjw22ReZkpKJyajULKF0OlpBZ5k1hvACTPwVGH2XZfJiJ849gVPOJkrHxdO0VrZnMvY1WvfVKiH+dSPW0kcupytVm3atxwvLdlqaA+M5Dej1kW7/ZuONJX85qaSxYg2Ep+c4jlDJ0cxq2do+jRf/H0/4n+8ZZqtFW0ZQ3eAfWVv6NT/AOOofzfeMtE0YfVGTk+7Of8A0g7JOUNbDqP8xANbfaQD5icpbUd3rP0qZWNsNiqWKpMVRUrKCyOqgEnjutbiDEZcN7iUYfJ4/GRwiok13pmWOjkp5/PiPCblXJhuaamQ8GanNFPFMydyfbHFYan7OlVKpvFraGxNr2vw4es16+FI05zTOE74JuL0DSkqZ//Z"/>
          <p:cNvSpPr>
            <a:spLocks noChangeAspect="1" noChangeArrowheads="1"/>
          </p:cNvSpPr>
          <p:nvPr/>
        </p:nvSpPr>
        <p:spPr bwMode="auto">
          <a:xfrm>
            <a:off x="0" y="-800100"/>
            <a:ext cx="209550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t2.gstatic.com/images?q=tbn:ANd9GcToiZQpUcVHdxzp8Ud9T9ECMYPsI0phpHRfjfWMtHbilL-CrF3K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14" y="5034708"/>
            <a:ext cx="1160308" cy="1541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AD9F6-8D0F-4719-9675-AC42241860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2025E-DC9B-43D1-B55A-090E01554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7840" y="1332384"/>
            <a:ext cx="4032448" cy="2139931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nl-NL" sz="3200" b="1" dirty="0" smtClean="0">
                <a:solidFill>
                  <a:prstClr val="black"/>
                </a:solidFill>
                <a:ea typeface="+mn-ea"/>
                <a:cs typeface="+mn-cs"/>
              </a:rPr>
              <a:t>Wat </a:t>
            </a:r>
            <a:r>
              <a:rPr lang="nl-NL" sz="3200" b="1" dirty="0">
                <a:solidFill>
                  <a:prstClr val="black"/>
                </a:solidFill>
                <a:ea typeface="+mn-ea"/>
                <a:cs typeface="+mn-cs"/>
              </a:rPr>
              <a:t>leveren de werkzaamheden </a:t>
            </a:r>
            <a:r>
              <a:rPr lang="nl-NL" sz="3200" b="1" dirty="0" smtClean="0">
                <a:solidFill>
                  <a:prstClr val="black"/>
                </a:solidFill>
                <a:ea typeface="+mn-ea"/>
                <a:cs typeface="+mn-cs"/>
              </a:rPr>
              <a:t>rondom het afstudeer-programma op</a:t>
            </a:r>
            <a:r>
              <a:rPr lang="nl-NL" sz="3200" b="1" dirty="0">
                <a:solidFill>
                  <a:prstClr val="black"/>
                </a:solidFill>
                <a:ea typeface="+mn-ea"/>
                <a:cs typeface="+mn-cs"/>
              </a:rPr>
              <a:t>? Wie bepaalt </a:t>
            </a:r>
            <a:r>
              <a:rPr lang="nl-NL" sz="3200" b="1" dirty="0" smtClean="0">
                <a:solidFill>
                  <a:prstClr val="black"/>
                </a:solidFill>
                <a:ea typeface="+mn-ea"/>
                <a:cs typeface="+mn-cs"/>
              </a:rPr>
              <a:t>de waarde </a:t>
            </a:r>
            <a:r>
              <a:rPr lang="nl-NL" sz="3200" b="1" dirty="0">
                <a:solidFill>
                  <a:prstClr val="black"/>
                </a:solidFill>
                <a:ea typeface="+mn-ea"/>
                <a:cs typeface="+mn-cs"/>
              </a:rPr>
              <a:t>van deze resultaten?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 rot="16200000">
            <a:off x="-1470700" y="1797556"/>
            <a:ext cx="4195234" cy="1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4800" b="1" dirty="0" smtClean="0">
                <a:solidFill>
                  <a:srgbClr val="988A86"/>
                </a:solidFill>
              </a:rPr>
              <a:t>Basisvraag resultaten</a:t>
            </a:r>
            <a:endParaRPr lang="nl-NL" sz="4800" b="1" dirty="0">
              <a:solidFill>
                <a:srgbClr val="988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234480"/>
            <a:ext cx="4104456" cy="2139931"/>
          </a:xfrm>
        </p:spPr>
        <p:txBody>
          <a:bodyPr>
            <a:noAutofit/>
          </a:bodyPr>
          <a:lstStyle/>
          <a:p>
            <a:pPr algn="l"/>
            <a:r>
              <a:rPr lang="nl-NL" sz="4000" b="1" dirty="0" smtClean="0">
                <a:solidFill>
                  <a:schemeClr val="tx1"/>
                </a:solidFill>
              </a:rPr>
              <a:t>De bouwstenen voor groei en verandering samengevat</a:t>
            </a:r>
            <a:endParaRPr lang="nl-NL" sz="4000" b="1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1128" y="47167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white"/>
                </a:solidFill>
                <a:latin typeface="Verdana"/>
                <a:ea typeface="+mn-ea"/>
              </a:rPr>
              <a:t>Wat gebeurt er als er bouwstenen ontbreken of onvoldoende zijn uitgewerkt?</a:t>
            </a:r>
            <a:endParaRPr lang="nl-NL" sz="3600" dirty="0">
              <a:solidFill>
                <a:prstClr val="white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91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4925" y="18891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 sz="90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58888" y="18891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Structuur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Processen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Organisatie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4575" y="4048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481263" y="18891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Cultuur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Leiderschap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Basiswaarden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5363" y="4048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05225" y="18891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Mensen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Competenties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&amp; Vaardigheden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89325" y="4048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930775" y="18891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Middelen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ICT, Geld,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Faciliteiten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14875" y="4048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154738" y="18891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Resultaten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Producten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Effecten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938838" y="4048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64388" y="3984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80288" y="321310"/>
            <a:ext cx="1692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Verwarring</a:t>
            </a:r>
          </a:p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900" dirty="0">
                <a:solidFill>
                  <a:srgbClr val="FF0000"/>
                </a:solidFill>
                <a:latin typeface="Calibri"/>
                <a:ea typeface="+mn-ea"/>
                <a:cs typeface="Arial" charset="0"/>
              </a:rPr>
              <a:t>Geen samenhang &amp; Visie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4925" y="98266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Visie</a:t>
            </a:r>
            <a:endParaRPr lang="nl-NL" sz="1200" b="1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Scenario’s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Architectuur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258888" y="98266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 sz="90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044575" y="11985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81263" y="98266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Cultuur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Leiderschap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Basiswaarden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265363" y="11985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705225" y="98266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Mensen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Competenties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&amp; Vaardigheden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489325" y="11985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930775" y="98266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Middelen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ICT, Geld,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Faciliteiten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714875" y="11985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6154738" y="98266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Resultaten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Producten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Effecten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938838" y="11985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241507" y="11922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353779" y="1096915"/>
            <a:ext cx="1692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Chaos</a:t>
            </a:r>
          </a:p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900" dirty="0">
                <a:solidFill>
                  <a:srgbClr val="FF0000"/>
                </a:solidFill>
                <a:latin typeface="Calibri"/>
                <a:ea typeface="+mn-ea"/>
                <a:cs typeface="Arial" charset="0"/>
              </a:rPr>
              <a:t>Geen sturing &amp; beheersing</a:t>
            </a: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34925" y="1773238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Visie</a:t>
            </a:r>
            <a:endParaRPr lang="nl-NL" sz="1200" b="1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Scenario’s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Architectuur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1258888" y="1773238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Structuur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Processen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Organisatie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044575" y="19891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2481263" y="1773238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 sz="90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265363" y="19891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3705225" y="1773238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Mensen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Competenties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&amp; Vaardigheden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489325" y="19891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4930775" y="1773238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Middelen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ICT, Geld,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Faciliteiten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714875" y="19891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6154738" y="1773238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Resultaten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Producten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Effecten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938838" y="19891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219473" y="198278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380288" y="1864360"/>
            <a:ext cx="1692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Weerstand</a:t>
            </a:r>
          </a:p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900" dirty="0">
                <a:solidFill>
                  <a:srgbClr val="FF0000"/>
                </a:solidFill>
                <a:latin typeface="Calibri"/>
                <a:ea typeface="+mn-ea"/>
                <a:cs typeface="Arial" charset="0"/>
              </a:rPr>
              <a:t>Geen binding</a:t>
            </a:r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34925" y="2565400"/>
            <a:ext cx="1081088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Visie</a:t>
            </a:r>
            <a:endParaRPr lang="nl-NL" sz="1200" b="1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Scenario’s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Architectuur</a:t>
            </a:r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1258888" y="2565400"/>
            <a:ext cx="1081087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Structuur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Processen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Organisatie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044575" y="27813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44" name="AutoShape 44"/>
          <p:cNvSpPr>
            <a:spLocks noChangeArrowheads="1"/>
          </p:cNvSpPr>
          <p:nvPr/>
        </p:nvSpPr>
        <p:spPr bwMode="auto">
          <a:xfrm>
            <a:off x="2481263" y="2565400"/>
            <a:ext cx="1081087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Cultuur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Leiderschap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Basiswaarden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265363" y="2781300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3705225" y="2565400"/>
            <a:ext cx="1081088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 sz="90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489325" y="27813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>
            <a:off x="4930775" y="2565400"/>
            <a:ext cx="1081088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Middelen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ICT, Geld,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Faciliteiten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714875" y="27813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50" name="AutoShape 50"/>
          <p:cNvSpPr>
            <a:spLocks noChangeArrowheads="1"/>
          </p:cNvSpPr>
          <p:nvPr/>
        </p:nvSpPr>
        <p:spPr bwMode="auto">
          <a:xfrm>
            <a:off x="6154738" y="2565400"/>
            <a:ext cx="1081087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Resultaten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Producten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Effecten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938838" y="2781300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175405" y="2796984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7219473" y="2637060"/>
            <a:ext cx="196859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Ongerustheid</a:t>
            </a:r>
          </a:p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900" dirty="0">
                <a:solidFill>
                  <a:srgbClr val="FF0000"/>
                </a:solidFill>
                <a:latin typeface="Calibri"/>
                <a:ea typeface="+mn-ea"/>
                <a:cs typeface="Arial" charset="0"/>
              </a:rPr>
              <a:t>Geen vaardigheden</a:t>
            </a:r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>
            <a:off x="34925" y="335756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Visie</a:t>
            </a:r>
            <a:endParaRPr lang="nl-NL" sz="1200" b="1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Scenario’s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Architectuur</a:t>
            </a:r>
          </a:p>
        </p:txBody>
      </p:sp>
      <p:sp>
        <p:nvSpPr>
          <p:cNvPr id="55" name="AutoShape 55"/>
          <p:cNvSpPr>
            <a:spLocks noChangeArrowheads="1"/>
          </p:cNvSpPr>
          <p:nvPr/>
        </p:nvSpPr>
        <p:spPr bwMode="auto">
          <a:xfrm>
            <a:off x="1258888" y="335756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Structuur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Processen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Organisatie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044575" y="35734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57" name="AutoShape 57"/>
          <p:cNvSpPr>
            <a:spLocks noChangeArrowheads="1"/>
          </p:cNvSpPr>
          <p:nvPr/>
        </p:nvSpPr>
        <p:spPr bwMode="auto">
          <a:xfrm>
            <a:off x="2481263" y="335756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Cultuur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Leiderschap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Basiswaarden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2265363" y="35734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59" name="AutoShape 59"/>
          <p:cNvSpPr>
            <a:spLocks noChangeArrowheads="1"/>
          </p:cNvSpPr>
          <p:nvPr/>
        </p:nvSpPr>
        <p:spPr bwMode="auto">
          <a:xfrm>
            <a:off x="3705225" y="335756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Mensen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Competenties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&amp; Vaardigheden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3489325" y="35734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61" name="AutoShape 61"/>
          <p:cNvSpPr>
            <a:spLocks noChangeArrowheads="1"/>
          </p:cNvSpPr>
          <p:nvPr/>
        </p:nvSpPr>
        <p:spPr bwMode="auto">
          <a:xfrm>
            <a:off x="4930775" y="335756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 sz="90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4714875" y="35734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63" name="AutoShape 63"/>
          <p:cNvSpPr>
            <a:spLocks noChangeArrowheads="1"/>
          </p:cNvSpPr>
          <p:nvPr/>
        </p:nvSpPr>
        <p:spPr bwMode="auto">
          <a:xfrm>
            <a:off x="6154738" y="335756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Resultaten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Producten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Effecten</a:t>
            </a: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5938838" y="35734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7230490" y="3589147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7380288" y="3425825"/>
            <a:ext cx="1692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Frustratie</a:t>
            </a:r>
          </a:p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900" dirty="0">
                <a:solidFill>
                  <a:srgbClr val="FF0000"/>
                </a:solidFill>
                <a:latin typeface="Calibri"/>
                <a:ea typeface="+mn-ea"/>
                <a:cs typeface="Arial" charset="0"/>
              </a:rPr>
              <a:t>Geen voorzieningen</a:t>
            </a:r>
          </a:p>
        </p:txBody>
      </p:sp>
      <p:sp>
        <p:nvSpPr>
          <p:cNvPr id="67" name="AutoShape 67"/>
          <p:cNvSpPr>
            <a:spLocks noChangeArrowheads="1"/>
          </p:cNvSpPr>
          <p:nvPr/>
        </p:nvSpPr>
        <p:spPr bwMode="auto">
          <a:xfrm>
            <a:off x="34925" y="4149725"/>
            <a:ext cx="1081088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Visie</a:t>
            </a:r>
            <a:endParaRPr lang="nl-NL" sz="1200" b="1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Scenario’s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Architectuur</a:t>
            </a:r>
          </a:p>
        </p:txBody>
      </p:sp>
      <p:sp>
        <p:nvSpPr>
          <p:cNvPr id="68" name="AutoShape 68"/>
          <p:cNvSpPr>
            <a:spLocks noChangeArrowheads="1"/>
          </p:cNvSpPr>
          <p:nvPr/>
        </p:nvSpPr>
        <p:spPr bwMode="auto">
          <a:xfrm>
            <a:off x="1258888" y="4149725"/>
            <a:ext cx="1081087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Structuur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Processen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Organisatie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1044575" y="43656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70" name="AutoShape 70"/>
          <p:cNvSpPr>
            <a:spLocks noChangeArrowheads="1"/>
          </p:cNvSpPr>
          <p:nvPr/>
        </p:nvSpPr>
        <p:spPr bwMode="auto">
          <a:xfrm>
            <a:off x="2481263" y="4149725"/>
            <a:ext cx="1081087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Cultuur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Leiderschap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Basiswaarden</a:t>
            </a: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2265363" y="436562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72" name="AutoShape 72"/>
          <p:cNvSpPr>
            <a:spLocks noChangeArrowheads="1"/>
          </p:cNvSpPr>
          <p:nvPr/>
        </p:nvSpPr>
        <p:spPr bwMode="auto">
          <a:xfrm>
            <a:off x="3705225" y="4149725"/>
            <a:ext cx="1081088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Mensen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Competenties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&amp; Vaardigheden</a:t>
            </a: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489325" y="43656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74" name="AutoShape 74"/>
          <p:cNvSpPr>
            <a:spLocks noChangeArrowheads="1"/>
          </p:cNvSpPr>
          <p:nvPr/>
        </p:nvSpPr>
        <p:spPr bwMode="auto">
          <a:xfrm>
            <a:off x="4930775" y="4149725"/>
            <a:ext cx="1081088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Middelen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ICT, Geld,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Faciliteiten</a:t>
            </a:r>
          </a:p>
        </p:txBody>
      </p: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4714875" y="43656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76" name="AutoShape 76"/>
          <p:cNvSpPr>
            <a:spLocks noChangeArrowheads="1"/>
          </p:cNvSpPr>
          <p:nvPr/>
        </p:nvSpPr>
        <p:spPr bwMode="auto">
          <a:xfrm>
            <a:off x="6154738" y="4149725"/>
            <a:ext cx="1081087" cy="719138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l-NL" sz="90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5938838" y="436562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78" name="Text Box 78"/>
          <p:cNvSpPr txBox="1">
            <a:spLocks noChangeArrowheads="1"/>
          </p:cNvSpPr>
          <p:nvPr/>
        </p:nvSpPr>
        <p:spPr bwMode="auto">
          <a:xfrm>
            <a:off x="7164388" y="43592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7219474" y="4211194"/>
            <a:ext cx="20016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Nutteloosheid</a:t>
            </a:r>
          </a:p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900" dirty="0">
                <a:solidFill>
                  <a:srgbClr val="FF0000"/>
                </a:solidFill>
                <a:latin typeface="Calibri"/>
                <a:ea typeface="+mn-ea"/>
                <a:cs typeface="Arial" charset="0"/>
              </a:rPr>
              <a:t>Geen toegevoegde waarde</a:t>
            </a:r>
          </a:p>
        </p:txBody>
      </p:sp>
      <p:sp>
        <p:nvSpPr>
          <p:cNvPr id="80" name="AutoShape 80"/>
          <p:cNvSpPr>
            <a:spLocks noChangeArrowheads="1"/>
          </p:cNvSpPr>
          <p:nvPr/>
        </p:nvSpPr>
        <p:spPr bwMode="auto">
          <a:xfrm>
            <a:off x="34925" y="523081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Visie</a:t>
            </a:r>
            <a:endParaRPr lang="nl-NL" sz="1200" b="1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Scenario’s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Architectuur</a:t>
            </a:r>
          </a:p>
        </p:txBody>
      </p:sp>
      <p:sp>
        <p:nvSpPr>
          <p:cNvPr id="81" name="AutoShape 81"/>
          <p:cNvSpPr>
            <a:spLocks noChangeArrowheads="1"/>
          </p:cNvSpPr>
          <p:nvPr/>
        </p:nvSpPr>
        <p:spPr bwMode="auto">
          <a:xfrm>
            <a:off x="1258888" y="523081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Structuur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Processen &amp;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Organisatie</a:t>
            </a:r>
          </a:p>
        </p:txBody>
      </p:sp>
      <p:sp>
        <p:nvSpPr>
          <p:cNvPr id="82" name="Text Box 82"/>
          <p:cNvSpPr txBox="1">
            <a:spLocks noChangeArrowheads="1"/>
          </p:cNvSpPr>
          <p:nvPr/>
        </p:nvSpPr>
        <p:spPr bwMode="auto">
          <a:xfrm>
            <a:off x="1044575" y="54467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83" name="AutoShape 83"/>
          <p:cNvSpPr>
            <a:spLocks noChangeArrowheads="1"/>
          </p:cNvSpPr>
          <p:nvPr/>
        </p:nvSpPr>
        <p:spPr bwMode="auto">
          <a:xfrm>
            <a:off x="2481263" y="523081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Cultuur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Leiderschap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Basiswaarden</a:t>
            </a:r>
          </a:p>
        </p:txBody>
      </p:sp>
      <p:sp>
        <p:nvSpPr>
          <p:cNvPr id="84" name="Text Box 84"/>
          <p:cNvSpPr txBox="1">
            <a:spLocks noChangeArrowheads="1"/>
          </p:cNvSpPr>
          <p:nvPr/>
        </p:nvSpPr>
        <p:spPr bwMode="auto">
          <a:xfrm>
            <a:off x="2265363" y="54467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85" name="AutoShape 85"/>
          <p:cNvSpPr>
            <a:spLocks noChangeArrowheads="1"/>
          </p:cNvSpPr>
          <p:nvPr/>
        </p:nvSpPr>
        <p:spPr bwMode="auto">
          <a:xfrm>
            <a:off x="3705225" y="523081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Mensen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Competenties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&amp; Vaardigheden</a:t>
            </a:r>
          </a:p>
        </p:txBody>
      </p: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3489325" y="54467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87" name="AutoShape 87"/>
          <p:cNvSpPr>
            <a:spLocks noChangeArrowheads="1"/>
          </p:cNvSpPr>
          <p:nvPr/>
        </p:nvSpPr>
        <p:spPr bwMode="auto">
          <a:xfrm>
            <a:off x="4930775" y="5230813"/>
            <a:ext cx="1081088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Middelen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ICT, Geld,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Faciliteiten</a:t>
            </a:r>
          </a:p>
        </p:txBody>
      </p:sp>
      <p:sp>
        <p:nvSpPr>
          <p:cNvPr id="88" name="Text Box 88"/>
          <p:cNvSpPr txBox="1">
            <a:spLocks noChangeArrowheads="1"/>
          </p:cNvSpPr>
          <p:nvPr/>
        </p:nvSpPr>
        <p:spPr bwMode="auto">
          <a:xfrm>
            <a:off x="4714875" y="54467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89" name="AutoShape 89"/>
          <p:cNvSpPr>
            <a:spLocks noChangeArrowheads="1"/>
          </p:cNvSpPr>
          <p:nvPr/>
        </p:nvSpPr>
        <p:spPr bwMode="auto">
          <a:xfrm>
            <a:off x="6154738" y="5230813"/>
            <a:ext cx="1081087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Resultaten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Producten &amp;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900" i="1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Effecten</a:t>
            </a:r>
          </a:p>
        </p:txBody>
      </p: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5938838" y="54467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+</a:t>
            </a:r>
          </a:p>
        </p:txBody>
      </p:sp>
      <p:sp>
        <p:nvSpPr>
          <p:cNvPr id="91" name="Text Box 91"/>
          <p:cNvSpPr txBox="1">
            <a:spLocks noChangeArrowheads="1"/>
          </p:cNvSpPr>
          <p:nvPr/>
        </p:nvSpPr>
        <p:spPr bwMode="auto">
          <a:xfrm>
            <a:off x="7164388" y="54403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7219474" y="5148022"/>
            <a:ext cx="1853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Arial" charset="0"/>
              </a:rPr>
              <a:t>Groei en verandering</a:t>
            </a:r>
            <a:endParaRPr lang="nl-NL" sz="2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>
            <a:off x="71438" y="5084763"/>
            <a:ext cx="89646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4" name="Tekstvak 1"/>
          <p:cNvSpPr txBox="1">
            <a:spLocks noChangeArrowheads="1"/>
          </p:cNvSpPr>
          <p:nvPr/>
        </p:nvSpPr>
        <p:spPr bwMode="auto">
          <a:xfrm>
            <a:off x="4626769" y="6325721"/>
            <a:ext cx="4689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</a:t>
            </a:r>
            <a:r>
              <a:rPr lang="en-GB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Marcel </a:t>
            </a:r>
            <a:r>
              <a:rPr lang="en-GB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Nieuwenhuis</a:t>
            </a:r>
            <a:r>
              <a:rPr lang="en-GB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(2003)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7260690" y="438944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683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/>
      <p:bldP spid="66" grpId="0"/>
      <p:bldP spid="67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 animBg="1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/>
      <p:bldP spid="92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0" y="-7580"/>
            <a:ext cx="9144000" cy="65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466193" y="709448"/>
            <a:ext cx="39708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+mn-lt"/>
              </a:rPr>
              <a:t>Uitwerken bouwstenen betekent een iteratief proces!</a:t>
            </a:r>
          </a:p>
          <a:p>
            <a:endParaRPr lang="nl-NL" dirty="0"/>
          </a:p>
        </p:txBody>
      </p:sp>
      <p:pic>
        <p:nvPicPr>
          <p:cNvPr id="1026" name="Picture 2" descr="http://www.werkplaats4.nl/wp-content/uploads/2013/10/Grafiek-iteratief-werken-e1381237938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251" y="3217589"/>
            <a:ext cx="4762500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3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0E13-9474-47FB-ADB5-C36C17622E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06" y="1647023"/>
            <a:ext cx="11506513" cy="52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E0D-B218-4EBC-A5FB-8436E5113C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902" y="1320541"/>
            <a:ext cx="3644124" cy="2139931"/>
          </a:xfrm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Integratie van de zes bouwstenen: is er een consistent verhaal?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80898" name="Picture 2" descr="Besturing Missie en visie Over de zin en onzin van moderne zinspreu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261" y="3869988"/>
            <a:ext cx="4771851" cy="283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9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902" y="484221"/>
            <a:ext cx="3644124" cy="2139931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chemeClr val="tx1"/>
                </a:solidFill>
              </a:rPr>
              <a:t/>
            </a:r>
            <a:br>
              <a:rPr lang="nl-NL" sz="5400" b="1" dirty="0" smtClean="0">
                <a:solidFill>
                  <a:schemeClr val="tx1"/>
                </a:solidFill>
              </a:rPr>
            </a:br>
            <a:r>
              <a:rPr lang="nl-NL" sz="5400" b="1" dirty="0">
                <a:solidFill>
                  <a:schemeClr val="tx1"/>
                </a:solidFill>
              </a:rPr>
              <a:t/>
            </a:r>
            <a:br>
              <a:rPr lang="nl-NL" sz="5400" b="1" dirty="0">
                <a:solidFill>
                  <a:schemeClr val="tx1"/>
                </a:solidFill>
              </a:rPr>
            </a:br>
            <a:r>
              <a:rPr lang="nl-NL" sz="5400" b="1" dirty="0" smtClean="0">
                <a:solidFill>
                  <a:schemeClr val="tx1"/>
                </a:solidFill>
              </a:rPr>
              <a:t>Lunch!</a:t>
            </a:r>
            <a:endParaRPr lang="nl-NL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lekkerensimpel.com/wp-content/uploads/2012/10/DSC_5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443" y="3500544"/>
            <a:ext cx="5127979" cy="33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716232"/>
            <a:ext cx="7195380" cy="2977108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Feedbackrondes</a:t>
            </a:r>
            <a:endParaRPr lang="nl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814972"/>
            <a:ext cx="3623714" cy="38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11" y="896549"/>
            <a:ext cx="6571060" cy="706964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Indeling</a:t>
            </a:r>
            <a:endParaRPr lang="nl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38" y="2644051"/>
            <a:ext cx="8370930" cy="286025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Groep A: 	Logopedie, Kunsten_HKU, Bedrijfseconomie</a:t>
            </a:r>
            <a:endParaRPr lang="nl-NL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7400" dirty="0">
                <a:latin typeface="Arial" panose="020B0604020202020204" pitchFamily="34" charset="0"/>
                <a:cs typeface="Arial" panose="020B0604020202020204" pitchFamily="34" charset="0"/>
              </a:rPr>
              <a:t>Groep </a:t>
            </a:r>
            <a:r>
              <a:rPr lang="nl-NL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B: 	Werktuigbouwkunde, Kunsten_Willem </a:t>
            </a:r>
            <a:r>
              <a:rPr lang="nl-NL" sz="7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Koning, 				Facility </a:t>
            </a:r>
            <a:r>
              <a:rPr lang="nl-NL" sz="74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>
              <a:buFontTx/>
              <a:buChar char="-"/>
            </a:pPr>
            <a:endParaRPr lang="nl-NL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7400" dirty="0">
                <a:latin typeface="Arial" panose="020B0604020202020204" pitchFamily="34" charset="0"/>
                <a:cs typeface="Arial" panose="020B0604020202020204" pitchFamily="34" charset="0"/>
              </a:rPr>
              <a:t>Groep </a:t>
            </a:r>
            <a:r>
              <a:rPr lang="nl-NL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C: 	Social Work en HJO</a:t>
            </a:r>
          </a:p>
          <a:p>
            <a:pPr>
              <a:buFontTx/>
              <a:buChar char="-"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i="1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774650" y="5704693"/>
            <a:ext cx="7483253" cy="1444614"/>
            <a:chOff x="774650" y="5704693"/>
            <a:chExt cx="7483253" cy="1444614"/>
          </a:xfrm>
        </p:grpSpPr>
        <p:pic>
          <p:nvPicPr>
            <p:cNvPr id="5" name="Afbeelding 10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50" y="5704693"/>
              <a:ext cx="2042748" cy="1444614"/>
            </a:xfrm>
            <a:prstGeom prst="rect">
              <a:avLst/>
            </a:prstGeom>
          </p:spPr>
        </p:pic>
        <p:pic>
          <p:nvPicPr>
            <p:cNvPr id="6" name="Afbeelding 10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66" y="6123446"/>
              <a:ext cx="1226864" cy="303554"/>
            </a:xfrm>
            <a:prstGeom prst="rect">
              <a:avLst/>
            </a:prstGeom>
          </p:spPr>
        </p:pic>
        <p:pic>
          <p:nvPicPr>
            <p:cNvPr id="7" name="Afbeelding 10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993" y="5912128"/>
              <a:ext cx="1325910" cy="51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813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Opzetten </a:t>
            </a:r>
            <a:r>
              <a:rPr lang="nl-NL" dirty="0" smtClean="0"/>
              <a:t>meetplan effectmeting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 paragraaf 3.6 praktijkbeschrijving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591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Verschillende niveaus van bewijskracht</a:t>
            </a:r>
            <a:endParaRPr lang="nl-NL" dirty="0"/>
          </a:p>
        </p:txBody>
      </p:sp>
      <p:pic>
        <p:nvPicPr>
          <p:cNvPr id="1026" name="Picture 2" descr="C:\Documents and Settings\Daan\Local Settings\Temporary Internet Files\Content.IE5\SJ52HG1C\MC90044129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6283" y="2454815"/>
            <a:ext cx="4197348" cy="4197348"/>
          </a:xfrm>
        </p:spPr>
      </p:pic>
      <p:sp>
        <p:nvSpPr>
          <p:cNvPr id="6" name="Tekstvak 5"/>
          <p:cNvSpPr txBox="1"/>
          <p:nvPr/>
        </p:nvSpPr>
        <p:spPr>
          <a:xfrm>
            <a:off x="4427984" y="1847968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nl-NL" sz="2400" b="1" dirty="0" smtClean="0"/>
              <a:t>4. Causaal</a:t>
            </a:r>
          </a:p>
          <a:p>
            <a:pPr>
              <a:lnSpc>
                <a:spcPct val="300000"/>
              </a:lnSpc>
            </a:pPr>
            <a:r>
              <a:rPr lang="nl-NL" sz="2400" b="1" dirty="0" smtClean="0"/>
              <a:t>3. Indicatief</a:t>
            </a:r>
          </a:p>
          <a:p>
            <a:pPr>
              <a:lnSpc>
                <a:spcPct val="300000"/>
              </a:lnSpc>
            </a:pPr>
            <a:r>
              <a:rPr lang="nl-NL" sz="2400" b="1" dirty="0" smtClean="0"/>
              <a:t>2. Theoretisch</a:t>
            </a:r>
          </a:p>
          <a:p>
            <a:pPr>
              <a:lnSpc>
                <a:spcPct val="300000"/>
              </a:lnSpc>
            </a:pPr>
            <a:r>
              <a:rPr lang="nl-NL" sz="2400" b="1" dirty="0" smtClean="0"/>
              <a:t>1. Descriptief</a:t>
            </a:r>
            <a:endParaRPr lang="nl-NL" sz="2400" b="1" dirty="0"/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457071" y="6341503"/>
            <a:ext cx="24349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400" dirty="0"/>
              <a:t>Van Yperen et al. </a:t>
            </a:r>
            <a:r>
              <a:rPr lang="nl-NL" sz="1400" dirty="0" smtClean="0"/>
              <a:t>(2013)</a:t>
            </a:r>
            <a:endParaRPr lang="nl-NL" sz="1400" dirty="0"/>
          </a:p>
        </p:txBody>
      </p:sp>
      <p:sp>
        <p:nvSpPr>
          <p:cNvPr id="3" name="Left Arrow 2"/>
          <p:cNvSpPr/>
          <p:nvPr/>
        </p:nvSpPr>
        <p:spPr>
          <a:xfrm>
            <a:off x="6555546" y="3094893"/>
            <a:ext cx="2180492" cy="12379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Beoogde </a:t>
            </a:r>
            <a:r>
              <a:rPr lang="nl-NL" dirty="0" err="1" smtClean="0"/>
              <a:t>nivo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207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 meetplan effectmeting</a:t>
            </a:r>
            <a:endParaRPr lang="nl-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33338"/>
              </p:ext>
            </p:extLst>
          </p:nvPr>
        </p:nvGraphicFramePr>
        <p:xfrm>
          <a:off x="379827" y="2166425"/>
          <a:ext cx="8356212" cy="4334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053"/>
                <a:gridCol w="2089053"/>
                <a:gridCol w="2089053"/>
                <a:gridCol w="2089053"/>
              </a:tblGrid>
              <a:tr h="100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 dirty="0">
                          <a:effectLst/>
                        </a:rPr>
                        <a:t>Meetmomenten</a:t>
                      </a:r>
                      <a:endParaRPr lang="en-US" sz="2400" i="1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Interventie indicatoren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Mechanisme indicatoren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 dirty="0" err="1">
                          <a:effectLst/>
                        </a:rPr>
                        <a:t>Outcome</a:t>
                      </a:r>
                      <a:r>
                        <a:rPr lang="nl-NL" sz="1800" dirty="0">
                          <a:effectLst/>
                        </a:rPr>
                        <a:t> indicatoren</a:t>
                      </a:r>
                      <a:endParaRPr lang="en-US" sz="2400" i="1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Vooraf (nulmeting)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Halverwege het project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Aan het einde van het project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Retentiemeting een jaar na het project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en-US" sz="2400" i="1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r"/>
                          <a:tab pos="2070735" algn="r"/>
                          <a:tab pos="2700655" algn="r"/>
                          <a:tab pos="3510915" algn="r"/>
                          <a:tab pos="90170" algn="r"/>
                          <a:tab pos="2070735" algn="r"/>
                          <a:tab pos="2700655" algn="r"/>
                          <a:tab pos="3510915" algn="r"/>
                        </a:tabLs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en-US" sz="2400" i="1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96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E0D-B218-4EBC-A5FB-8436E5113C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Hulpvragen </a:t>
            </a:r>
            <a:r>
              <a:rPr lang="nl-NL" dirty="0" err="1" smtClean="0"/>
              <a:t>Outcome</a:t>
            </a:r>
            <a:r>
              <a:rPr lang="nl-NL" dirty="0" smtClean="0"/>
              <a:t> indicatoren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2603500"/>
            <a:ext cx="8356209" cy="38817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800" dirty="0" smtClean="0"/>
              <a:t>Wat zijn de gewenste resultaten van het project?</a:t>
            </a:r>
          </a:p>
          <a:p>
            <a:r>
              <a:rPr lang="nl-NL" sz="1800" dirty="0" smtClean="0"/>
              <a:t>Hoe stel ik vast dat de resultaten zijn behaald? -&gt;</a:t>
            </a:r>
            <a:r>
              <a:rPr lang="nl-NL" sz="1800" dirty="0" err="1" smtClean="0"/>
              <a:t>Outcome</a:t>
            </a:r>
            <a:r>
              <a:rPr lang="nl-NL" sz="1800" dirty="0" smtClean="0"/>
              <a:t> indicatoren eind van het project meten</a:t>
            </a:r>
          </a:p>
          <a:p>
            <a:r>
              <a:rPr lang="nl-NL" sz="1800" dirty="0" smtClean="0"/>
              <a:t>Zijn er resultaten die een verbetering betreffen van wat er al is? -&gt; Ja: Nulmeting op dezelfde </a:t>
            </a:r>
            <a:r>
              <a:rPr lang="nl-NL" sz="1800" dirty="0" err="1" smtClean="0"/>
              <a:t>outcome</a:t>
            </a:r>
            <a:r>
              <a:rPr lang="nl-NL" sz="1800" dirty="0" smtClean="0"/>
              <a:t> indicatoren</a:t>
            </a:r>
          </a:p>
          <a:p>
            <a:r>
              <a:rPr lang="nl-NL" sz="1800" dirty="0" smtClean="0"/>
              <a:t>Hoe stel ik vast dat de resultaten bestendig zijn -&gt; Zelfde </a:t>
            </a:r>
            <a:r>
              <a:rPr lang="nl-NL" sz="1800" dirty="0" err="1" smtClean="0"/>
              <a:t>outcome</a:t>
            </a:r>
            <a:r>
              <a:rPr lang="nl-NL" sz="1800" dirty="0" smtClean="0"/>
              <a:t> indicatoren meten een jaar na afloop van het project (</a:t>
            </a:r>
            <a:r>
              <a:rPr lang="nl-NL" sz="1800" dirty="0"/>
              <a:t>retentie </a:t>
            </a:r>
            <a:r>
              <a:rPr lang="nl-NL" sz="1800" dirty="0" smtClean="0"/>
              <a:t>meting)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186396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Hulpvragen Mechanisme indicatoren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2603500"/>
            <a:ext cx="8356209" cy="38817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800" dirty="0"/>
              <a:t>Zijn er doelen die te maken hebben met houding, vaardigheden of gedrag? -&gt; Ja: mechanismen benoemen</a:t>
            </a:r>
          </a:p>
          <a:p>
            <a:r>
              <a:rPr lang="nl-NL" sz="1800" dirty="0"/>
              <a:t>Hoe stel ik vast dat de mechanismen zijn opgetreden? -&gt; Mechanismen indicatoren na de </a:t>
            </a:r>
            <a:r>
              <a:rPr lang="nl-NL" sz="1800" dirty="0" smtClean="0"/>
              <a:t>interventie(s) </a:t>
            </a:r>
            <a:r>
              <a:rPr lang="nl-NL" sz="1800" dirty="0"/>
              <a:t>(halverwege en/of </a:t>
            </a:r>
            <a:r>
              <a:rPr lang="nl-NL" sz="1800" dirty="0" smtClean="0"/>
              <a:t>eind van het project) meten</a:t>
            </a:r>
          </a:p>
          <a:p>
            <a:r>
              <a:rPr lang="nl-NL" sz="1800" dirty="0" smtClean="0"/>
              <a:t>Zijn er mechanismen die een verbetering betreffen van processen die er al zijn? -&gt; Ja: Nulmeting op dezelfde mechanisme indicatoren</a:t>
            </a:r>
          </a:p>
          <a:p>
            <a:r>
              <a:rPr lang="nl-NL" sz="1800" dirty="0" smtClean="0"/>
              <a:t>Hoe stel ik vast dat de mechanismen bestendig zijn? Zelfde mechanismen </a:t>
            </a:r>
            <a:r>
              <a:rPr lang="nl-NL" sz="1800" dirty="0"/>
              <a:t>indicatoren meten een jaar na afloop van het project (retentie meting</a:t>
            </a:r>
            <a:r>
              <a:rPr lang="nl-NL" sz="1800" dirty="0" smtClean="0"/>
              <a:t>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533597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Hulpvragen Interventie indicatoren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2603500"/>
            <a:ext cx="8356209" cy="38817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800" dirty="0" smtClean="0"/>
              <a:t>Zijn er interventies die substantiële inzet vergen (tijd, kosten, groot aantal activiteiten)? -&gt; Ja: interventie indicatoren vooraf ‘meten’ op basis van het plan</a:t>
            </a:r>
          </a:p>
          <a:p>
            <a:r>
              <a:rPr lang="nl-NL" sz="1800" dirty="0" smtClean="0"/>
              <a:t>Zijn er interventies die qua inzet anders kunnen uitpakken dan begroot? -&gt; zelfde interventie indicatoren ook achteraf meten</a:t>
            </a:r>
          </a:p>
          <a:p>
            <a:r>
              <a:rPr lang="nl-NL" sz="1800" dirty="0" smtClean="0"/>
              <a:t>Zijn er interventies die door moeten gaan na afloop van het project? -&gt; </a:t>
            </a:r>
            <a:r>
              <a:rPr lang="nl-NL" sz="1800" dirty="0"/>
              <a:t>zelfde interventie indicatoren</a:t>
            </a:r>
            <a:r>
              <a:rPr lang="nl-NL" sz="1800" dirty="0" smtClean="0"/>
              <a:t> </a:t>
            </a:r>
            <a:r>
              <a:rPr lang="nl-NL" sz="1800" dirty="0"/>
              <a:t>meten een jaar na afloop van het project (retentie meting</a:t>
            </a:r>
            <a:r>
              <a:rPr lang="nl-NL" sz="1800" dirty="0" smtClean="0"/>
              <a:t>)</a:t>
            </a:r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31722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716232"/>
            <a:ext cx="7195380" cy="2977108"/>
          </a:xfrm>
        </p:spPr>
        <p:txBody>
          <a:bodyPr/>
          <a:lstStyle/>
          <a:p>
            <a:r>
              <a:rPr lang="nl-N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Huiswerk 24 november</a:t>
            </a:r>
            <a:endParaRPr lang="nl-N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814972"/>
            <a:ext cx="3623714" cy="38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1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/>
              <a:t>Huiswerkopdrachten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Implementatieproces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1800" dirty="0" smtClean="0"/>
              <a:t>Verder uitwerken implementatie of andere nog ontbrekende documenten</a:t>
            </a:r>
          </a:p>
          <a:p>
            <a:r>
              <a:rPr lang="nl-NL" sz="1800" dirty="0" smtClean="0"/>
              <a:t>Bepalen hulpvragen en deze stellen vóór  9 november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Onderzoeksproces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6532" y="3242071"/>
            <a:ext cx="3911912" cy="2455181"/>
          </a:xfrm>
        </p:spPr>
        <p:txBody>
          <a:bodyPr>
            <a:normAutofit/>
          </a:bodyPr>
          <a:lstStyle/>
          <a:p>
            <a:r>
              <a:rPr lang="nl-NL" sz="1800" dirty="0" smtClean="0"/>
              <a:t>Uitvoeren Zelfevaluatie STAP</a:t>
            </a:r>
          </a:p>
          <a:p>
            <a:r>
              <a:rPr lang="nl-NL" sz="1800" dirty="0" smtClean="0"/>
              <a:t>Praktijkbeschrijvingen aanvullen, inclusief ‘meetplan’ en in de dropbox vóór  17 november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4650" y="5704693"/>
            <a:ext cx="7483253" cy="1444614"/>
            <a:chOff x="774650" y="5704693"/>
            <a:chExt cx="7483253" cy="1444614"/>
          </a:xfrm>
        </p:grpSpPr>
        <p:pic>
          <p:nvPicPr>
            <p:cNvPr id="10" name="Afbeelding 10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50" y="5704693"/>
              <a:ext cx="2042748" cy="1444614"/>
            </a:xfrm>
            <a:prstGeom prst="rect">
              <a:avLst/>
            </a:prstGeom>
          </p:spPr>
        </p:pic>
        <p:pic>
          <p:nvPicPr>
            <p:cNvPr id="11" name="Afbeelding 10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66" y="6123446"/>
              <a:ext cx="1226864" cy="303554"/>
            </a:xfrm>
            <a:prstGeom prst="rect">
              <a:avLst/>
            </a:prstGeom>
          </p:spPr>
        </p:pic>
        <p:pic>
          <p:nvPicPr>
            <p:cNvPr id="12" name="Afbeelding 10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993" y="5912128"/>
              <a:ext cx="1325910" cy="51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967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716232"/>
            <a:ext cx="7195380" cy="2977108"/>
          </a:xfrm>
        </p:spPr>
        <p:txBody>
          <a:bodyPr/>
          <a:lstStyle/>
          <a:p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Mededelingen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814972"/>
            <a:ext cx="3623714" cy="38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11" y="896549"/>
            <a:ext cx="6571060" cy="706964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Mededelingen</a:t>
            </a:r>
            <a:endParaRPr lang="nl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38" y="2809875"/>
            <a:ext cx="8370930" cy="25622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Werkbezoeken: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16 feb - 1 maart - 15 maart - 29 maart -12 april 2016 </a:t>
            </a:r>
          </a:p>
          <a:p>
            <a:pPr>
              <a:buFontTx/>
              <a:buChar char="-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Werkbezoek staat in het teken van voortgangsbespreking</a:t>
            </a:r>
          </a:p>
          <a:p>
            <a:pPr>
              <a:buFontTx/>
              <a:buChar char="-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24 november 2015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uitwisselbijeenkomst ‘implementatie’</a:t>
            </a:r>
          </a:p>
          <a:p>
            <a:pPr>
              <a:buFontTx/>
              <a:buChar char="-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20 september 2016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uitwisselbijeenkomst ‘evaluatie’</a:t>
            </a:r>
          </a:p>
          <a:p>
            <a:pPr>
              <a:buFontTx/>
              <a:buChar char="-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.. november 2016 ‘slotmanifestatie’</a:t>
            </a:r>
          </a:p>
          <a:p>
            <a:pPr>
              <a:buFontTx/>
              <a:buChar char="-"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i="1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774650" y="5704693"/>
            <a:ext cx="7483253" cy="1444614"/>
            <a:chOff x="774650" y="5704693"/>
            <a:chExt cx="7483253" cy="1444614"/>
          </a:xfrm>
        </p:grpSpPr>
        <p:pic>
          <p:nvPicPr>
            <p:cNvPr id="5" name="Afbeelding 10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50" y="5704693"/>
              <a:ext cx="2042748" cy="1444614"/>
            </a:xfrm>
            <a:prstGeom prst="rect">
              <a:avLst/>
            </a:prstGeom>
          </p:spPr>
        </p:pic>
        <p:pic>
          <p:nvPicPr>
            <p:cNvPr id="6" name="Afbeelding 10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66" y="6123446"/>
              <a:ext cx="1226864" cy="303554"/>
            </a:xfrm>
            <a:prstGeom prst="rect">
              <a:avLst/>
            </a:prstGeom>
          </p:spPr>
        </p:pic>
        <p:pic>
          <p:nvPicPr>
            <p:cNvPr id="7" name="Afbeelding 10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993" y="5912128"/>
              <a:ext cx="1325910" cy="51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23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4" y="893438"/>
            <a:ext cx="6956324" cy="530223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Vooruitblik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8605" y="2809875"/>
            <a:ext cx="7499911" cy="21441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Volgende bijeenkomst is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november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10.00-17.00 in Domstad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Utrecht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Plaats de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laatste versie van de praktijkbeschrijving uiterlijk 17 november in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Dropbox in de daarvoor bestemde mappen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4650" y="5704693"/>
            <a:ext cx="7483253" cy="1444614"/>
            <a:chOff x="774650" y="5704693"/>
            <a:chExt cx="7483253" cy="1444614"/>
          </a:xfrm>
        </p:grpSpPr>
        <p:pic>
          <p:nvPicPr>
            <p:cNvPr id="9" name="Afbeelding 10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50" y="5704693"/>
              <a:ext cx="2042748" cy="1444614"/>
            </a:xfrm>
            <a:prstGeom prst="rect">
              <a:avLst/>
            </a:prstGeom>
          </p:spPr>
        </p:pic>
        <p:pic>
          <p:nvPicPr>
            <p:cNvPr id="13" name="Afbeelding 10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66" y="6123446"/>
              <a:ext cx="1226864" cy="303554"/>
            </a:xfrm>
            <a:prstGeom prst="rect">
              <a:avLst/>
            </a:prstGeom>
          </p:spPr>
        </p:pic>
        <p:pic>
          <p:nvPicPr>
            <p:cNvPr id="14" name="Afbeelding 10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993" y="5912128"/>
              <a:ext cx="1325910" cy="51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22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4" y="871405"/>
            <a:ext cx="6956324" cy="530223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Evaluatie dag 2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614" y="2867118"/>
            <a:ext cx="4533810" cy="34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827" y="808415"/>
            <a:ext cx="6571060" cy="706964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Evaluatievragen</a:t>
            </a:r>
            <a:endParaRPr lang="nl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3538" y="2809875"/>
            <a:ext cx="8370930" cy="25622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Waren de onderdelen van vandaag begrijpelijk en werkbaar?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Wordt de verwachting van het project waargemaakt?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heb je nog nodig om de volgende stap in het project te zetten?</a:t>
            </a:r>
          </a:p>
          <a:p>
            <a:pPr>
              <a:buFont typeface="+mj-lt"/>
              <a:buAutoNum type="arabicPeriod"/>
            </a:pPr>
            <a:endParaRPr lang="nl-NL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74650" y="5704693"/>
            <a:ext cx="7483253" cy="1444614"/>
            <a:chOff x="774650" y="5704693"/>
            <a:chExt cx="7483253" cy="1444614"/>
          </a:xfrm>
        </p:grpSpPr>
        <p:pic>
          <p:nvPicPr>
            <p:cNvPr id="5" name="Afbeelding 10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50" y="5704693"/>
              <a:ext cx="2042748" cy="1444614"/>
            </a:xfrm>
            <a:prstGeom prst="rect">
              <a:avLst/>
            </a:prstGeom>
          </p:spPr>
        </p:pic>
        <p:pic>
          <p:nvPicPr>
            <p:cNvPr id="6" name="Afbeelding 10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66" y="6123446"/>
              <a:ext cx="1226864" cy="303554"/>
            </a:xfrm>
            <a:prstGeom prst="rect">
              <a:avLst/>
            </a:prstGeom>
          </p:spPr>
        </p:pic>
        <p:pic>
          <p:nvPicPr>
            <p:cNvPr id="7" name="Afbeelding 10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993" y="5912128"/>
              <a:ext cx="1325910" cy="51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511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534" y="532269"/>
            <a:ext cx="3973570" cy="3610046"/>
          </a:xfrm>
        </p:spPr>
        <p:txBody>
          <a:bodyPr>
            <a:noAutofit/>
          </a:bodyPr>
          <a:lstStyle/>
          <a:p>
            <a:pPr algn="l"/>
            <a:r>
              <a:rPr lang="nl-NL" sz="4400" dirty="0">
                <a:ea typeface="Tahoma" pitchFamily="34" charset="0"/>
                <a:cs typeface="Tahoma" pitchFamily="34" charset="0"/>
              </a:rPr>
              <a:t>Zes </a:t>
            </a:r>
            <a:r>
              <a:rPr lang="nl-NL" sz="4400" dirty="0" smtClean="0">
                <a:ea typeface="Tahoma" pitchFamily="34" charset="0"/>
                <a:cs typeface="Tahoma" pitchFamily="34" charset="0"/>
              </a:rPr>
              <a:t>managementbouwstenen</a:t>
            </a:r>
            <a:br>
              <a:rPr lang="nl-NL" sz="4400" dirty="0" smtClean="0">
                <a:ea typeface="Tahoma" pitchFamily="34" charset="0"/>
                <a:cs typeface="Tahoma" pitchFamily="34" charset="0"/>
              </a:rPr>
            </a:br>
            <a:r>
              <a:rPr lang="nl-NL" sz="4400" dirty="0" smtClean="0">
                <a:ea typeface="Tahoma" pitchFamily="34" charset="0"/>
                <a:cs typeface="Tahoma" pitchFamily="34" charset="0"/>
              </a:rPr>
              <a:t/>
            </a:r>
            <a:br>
              <a:rPr lang="nl-NL" sz="4400" dirty="0" smtClean="0">
                <a:ea typeface="Tahoma" pitchFamily="34" charset="0"/>
                <a:cs typeface="Tahoma" pitchFamily="34" charset="0"/>
              </a:rPr>
            </a:br>
            <a:r>
              <a:rPr lang="nl-NL" sz="2000" dirty="0" smtClean="0">
                <a:ea typeface="Tahoma" pitchFamily="34" charset="0"/>
                <a:cs typeface="Tahoma" pitchFamily="34" charset="0"/>
              </a:rPr>
              <a:t>http://123management.nl/</a:t>
            </a:r>
            <a:endParaRPr lang="en-US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inst.nl.s3.amazonaws.com/posts/bouwste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524" y="4099783"/>
            <a:ext cx="3378814" cy="25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4" y="904455"/>
            <a:ext cx="6956324" cy="530223"/>
          </a:xfrm>
        </p:spPr>
        <p:txBody>
          <a:bodyPr/>
          <a:lstStyle/>
          <a:p>
            <a:r>
              <a:rPr lang="nl-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Dank en tot ziens op 24 november!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650" y="5704693"/>
            <a:ext cx="7483253" cy="1444614"/>
            <a:chOff x="774650" y="5704693"/>
            <a:chExt cx="7483253" cy="1444614"/>
          </a:xfrm>
        </p:grpSpPr>
        <p:pic>
          <p:nvPicPr>
            <p:cNvPr id="10" name="Afbeelding 10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50" y="5704693"/>
              <a:ext cx="2042748" cy="1444614"/>
            </a:xfrm>
            <a:prstGeom prst="rect">
              <a:avLst/>
            </a:prstGeom>
          </p:spPr>
        </p:pic>
        <p:pic>
          <p:nvPicPr>
            <p:cNvPr id="11" name="Afbeelding 10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66" y="6123446"/>
              <a:ext cx="1226864" cy="303554"/>
            </a:xfrm>
            <a:prstGeom prst="rect">
              <a:avLst/>
            </a:prstGeom>
          </p:spPr>
        </p:pic>
        <p:pic>
          <p:nvPicPr>
            <p:cNvPr id="12" name="Afbeelding 10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993" y="5912128"/>
              <a:ext cx="1325910" cy="514872"/>
            </a:xfrm>
            <a:prstGeom prst="rect">
              <a:avLst/>
            </a:prstGeom>
          </p:spPr>
        </p:pic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839103"/>
            <a:ext cx="258841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742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55490"/>
            <a:ext cx="3644124" cy="1051569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tx1"/>
                </a:solidFill>
              </a:rPr>
              <a:t>Visie</a:t>
            </a:r>
            <a:r>
              <a:rPr lang="en-US" sz="7200" b="1" dirty="0" smtClean="0">
                <a:solidFill>
                  <a:schemeClr val="tx1"/>
                </a:solidFill>
              </a:rPr>
              <a:t> 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1817390"/>
            <a:ext cx="1305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l-NL" sz="7200" b="1" dirty="0" smtClean="0">
                <a:solidFill>
                  <a:prstClr val="black"/>
                </a:solidFill>
                <a:latin typeface="Verdana"/>
                <a:ea typeface="+mn-ea"/>
              </a:rPr>
              <a:t>1.</a:t>
            </a:r>
            <a:endParaRPr lang="nl-NL" sz="7200" b="1" dirty="0">
              <a:solidFill>
                <a:prstClr val="black"/>
              </a:solidFill>
              <a:latin typeface="Verdana"/>
              <a:ea typeface="+mn-ea"/>
            </a:endParaRPr>
          </a:p>
        </p:txBody>
      </p:sp>
      <p:pic>
        <p:nvPicPr>
          <p:cNvPr id="6" name="Picture 2" descr="http://www.livios.be/media/68212/nl/baksteen-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0" y="32427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b="1" dirty="0" smtClean="0">
                <a:ea typeface="Tahoma" pitchFamily="34" charset="0"/>
                <a:cs typeface="Tahoma" pitchFamily="34" charset="0"/>
              </a:rPr>
              <a:t>1. Visie en strategie </a:t>
            </a:r>
            <a:endParaRPr lang="nl-NL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243" y="1600200"/>
            <a:ext cx="8704997" cy="4525963"/>
          </a:xfrm>
        </p:spPr>
        <p:txBody>
          <a:bodyPr/>
          <a:lstStyle/>
          <a:p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doelstellingen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van 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de opleiding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(missie en visie) </a:t>
            </a:r>
            <a:endParaRPr lang="nl-NL" sz="24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e manier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waarop 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deze doelstellingen worden bereik met het aangeboden (afstudeer)programma (strategie)</a:t>
            </a:r>
          </a:p>
          <a:p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balans tussen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de gewenste externe resultaten en de bestaande interne mogelijkheden. Een goede strategie gaat daarom zowel over </a:t>
            </a:r>
            <a:r>
              <a:rPr lang="nl-NL" sz="2400" dirty="0" smtClean="0">
                <a:latin typeface="+mj-lt"/>
                <a:ea typeface="Tahoma" pitchFamily="34" charset="0"/>
                <a:cs typeface="Tahoma" pitchFamily="34" charset="0"/>
              </a:rPr>
              <a:t>organisatie-buitenkant </a:t>
            </a:r>
            <a:r>
              <a:rPr lang="nl-NL" sz="2400" dirty="0">
                <a:latin typeface="+mj-lt"/>
                <a:ea typeface="Tahoma" pitchFamily="34" charset="0"/>
                <a:cs typeface="Tahoma" pitchFamily="34" charset="0"/>
              </a:rPr>
              <a:t>(wat willen we bereiken) als over de organisatie-binnenkant (welke structuur, cultuur, mensen en middelen hebben we nodig om de gewenste resultaten te behalen).</a:t>
            </a:r>
          </a:p>
          <a:p>
            <a:pPr>
              <a:buNone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AutoShape 2" descr="data:image/jpeg;base64,/9j/4AAQSkZJRgABAQAAAQABAAD/2wCEAAkGBhQSEBQUEhQUEhQUFRQVFBUWFRcUFhQXFxQVFRQXFRQYGyYeGBkjGhQUHy8gIycpLS4sFR4xNTAqNSYrLCkBCQoKDgwOGg8PGCwlHyUpLiksLykpLCwsKSkpKSwpLCksKikpKSkpLCwpLCwsLCwpLCwsLCwpLCwqKSkpLCwsLP/AABEIAKQA0AMBIgACEQEDEQH/xAAbAAABBQEBAAAAAAAAAAAAAAAAAQIDBAYFB//EAEEQAAEDAQUCCwYFAwIHAAAAAAEAAgMRBAUSITEGQRMVIjRRU2Fxk7HRMnOBkaGyI0JScsEkM4JD8AcUYoOSotL/xAAZAQADAQEBAAAAAAAAAAAAAAAAAQIDBAX/xAAmEQACAgICAgMAAQUAAAAAAAAAAQIRAzEEITJBEhNxQgUUM4GR/9oADAMBAAIRAxEAPwD1q6bphMEVYov7cf8Apt/QOxW+J4epi8Nnoi5+bw+6j+wK4gCnxPD1MXhs9EcTw9TF4bPRXEIAp8Tw9TF4bPRHE8PUxeGz0VxJVAFTieHqYvDZ6I4nh6mLw2eitlyoS35E00qT2gVHzUuSjsqMXLSJOJ4epi8NnojieHqYvDZ6KNt/Qn84Hfkrkc7XCrSD3EFCnF6YOEo7RX4nh6mLw2eiOJ4epi8NnordUVVElTieHqYvDZ6I4nh6mLw2eiuIQBT4nh6mLw2eiOJ4epi8NnoriEAU+J4epi8NnojieHqYvDZ6K4hAFPieHqYvDZ6I4nh6mLw2eiuIQBT4nh6mLw2eiOJ4epi8NnoriEAU+J4epi8NnojieHqYvDZ6K4hAFPieHqYvDZ6I4nh6mLw2eiuIQBTufm8Puo/sCuKnc/N4fdR/YFcQAIQkQAqgtVrbG2rjQefcq9uvVseQ5Tuiunes1eNrLjican6DsAXPlzqC62dOHjub70Wrzvd0mQJYzoGru8/ws5et5PZG50bDJIByG7q0yr2dqr3460SRlkD2xlxzkp7DTrQVzP8AvJSXfZeDjYzG6QtGbnmrnHWpXmTm5dtnr48SiqSIrkgtIj/qZGySE1OFtGNrub0966Nlx4iC0sANGuBHKHTQab8lwpLjlktImtE1I4hyImEtaTqXSdmny+C6N3X1BahIyGQnDyXOApQ0zoT5qa9lX6OpBtOWymBs4MjQHFh5RAOWdV1rPtJKBR7Q/tFWn5Lzy1x2a7nOlAfPaJXBopQvNcg0bgMu80XeZYw5zZnNIkw0oXE4QaEtpoc9/etvsnHtN0Y/TCe0jYwbURn2g5vbqPouiy8ozo9vzA815VbL4tck8bLPGGxh1ZZJGkckahvad1BVdm02shuTQ91MhXCHHtNMltHkyW+zCXDg/Ho9Ea8HTNKvPrDeLg0HlRGgJGKoBp8qDNW7r2y4VpMUrZQHFpNK0IyIrkto8lPaOeXDktM26FwrNtJX22/FvoVONo46/m76LZZoP2YPBkXo6yFUgvSN+jx8cvNWWvBFQQR2LRST0ZOLW0OQkSpiBCRKgAQhCAKd0c3h91H9gVxU7o5vD7qP7ApLXbmRirjToG8/BJuu2NJt0iclcS879pVseZ/VuHd096oW++HS1FMLK5Z5u78/ouXJaCWng8LiMm1PJrvBouHLyb6gd+Hi/wAp/wDBXl1a1rXOtd/auLeF2zzzsLpCyzsIdgY6jpHAggONKhupPyTrJdvAuktNplxSEUJLsMMbNzWtyAGmZU1viNoZRsvBxuFHUaCSN+F1cjQ+S4tPZ6G1osTEyMdwLo8QyaahzQd47FxYLphsDZLTPIXyuBL5HZmmuCNpOnn2J8l52S7IWwsD8zRsbKvkcXZDU6711bwskLo+EnbVjAHASZ0zFCWjWpoab6DJOq/Cbb/SjE6O12dkrhIxjhiDXcg5fqHkaqpYr2a2WOz2WHFFQmSRowsZllX9RJ+JVy6doTa7RLGyImCLk8MfzP3ho0811JoxG38OOpzIAFKk7yk+tlKV/pRvKWz2ccPPgYWjJxFXdHJGtTolEkcxilZO4MoSGggMeHDLF2j1Xnf/ABKtzsDWuPKe6ru5u4DcK7uxc7YbargHCKU/hOPJOvBuO/8AaVtHHcPkiJZKn8WetW98mA8Bhc7TM5Dt7SubcGzToTJLPI6aWQ1OZwtArRrRroafwrkb8ta/FQz2t7ZogHGj+EDhqOS0EUG5ZRl6NXF7HSQNtcVPxGNJoagsdkaaFQ2m2QXeyKKKMuc9wayKPXPVzj9SV02Wt1Rp21rX6ZJ8bYg/FgAcRTEBu6CT8Fdk/FkrbI0PMmYeWtaTiJybWmWleURWmhXJltdrktbGxNEdnbnK57eU7M5N7x8l0ZrM98jXtlLWsBHB0Aa4nQuOuSltb3hhwAFx03DvzQnRNCW6ZzGVZG6V1Rk0tb8auIB7k6S8RFGZXuMLWirquph+WpXAuK73WSOW0WyfFI/NxcSWxjPktzzOe4bslckskF4Rhwe58JNKAlrX0dUg5aVCehbNFdu0r5GCSN+NjhVpLdR0roxbSH8zK9xp5rE3ntDFZZILOxpLnkMayPIMblnQA9i6NkuqOFzntBDnDMue53bQBziBn0LRZJr2ZPDCXo1se0kZ1Dm/CvkrlnvSN/svHxy815tZZ7VLanZCKzR5ZtBdMSD/AOIC7EpAFSdFf9xJbMnxIPVo3YclWK2et7n2hjQSG0O8itB0LaBdeLJ9is4c2L65VZUujm8Xuo/sCx1vtbjK4nPlEfI0Wxujm8Xuo/sCxFu/uyfvd5rn5b6R2cBJydiutPwVezRNjGGMNY3M4WtDRU56DehBXnO2euoo5973C21FvDF7mNIPBVox1NMW9XMbmuaxkfIpSoIGGgyGE6hSNeRoU9r+wZ69qLb6YvhWjmTWKCzuM7xikzwk8o11OAbif4Trit81oa588AhYSOCa7Nzm7i5p0PeF1GyDtCitMQkY5pJo4EHMtNDrQjMHtVJ9UZuPZBelrkjhLbJE0uo7CAGta0neRlnVM2agnhiJtcvCyuNTT2WCg5Lenpr2q1HZ8DQBWgAAqSScv1FZ2/8AZ+a2Pa18vBQA1c1o5Tqbs+3ecstFUXfTIlFLtHee50szmSQRmFrWlsjg1xcanEC0+ysvtbcV1Mc0SgwyyUpwIOJ2dPYFRUnLRaB16RxPZBygeDLmnDyaNIbTFpizBooodm4xOZ5DjeASHv1jGvJ3NGuevcrjJxfZEoJ6LFz3AIoWtEj5Gj2MQGIDc006ElsuuThYnAAhpkrQjKrKDI6qG67dBeMb2sZLwMbg3FUxNeQDUNLSDQb/AILoWiaOyQUa3kMyGZcd5NXOJNNcyk1T72UpPS0QOidX2SrNnshOZ+W9c/ZWe1yNfLaqNDzWGOgFG6guyr0alJtdb52QltnY4ySUY0tGbS7y35nIUS+PdF/ZaOleckjIjwTcT6GgyGe7Vce5rO+xwyT26erpHcI+pOBhIphYN/w6NFPdr22GzQstU+N7iG1dq5xzwt3kCtKlWLyuCO0kOmLntq0iOtG0GdHCmYJ1+CrXRnvsbaLpht0bHvJfE4Nc1oyaW5EDpocky37RwWeWGzNBDnnC1kYFG7gHZbzl9Usu0ULbUyytqXuaaYeS1tN1RvoD2Ciutu2GFxkDG4wDyg2r6akNOuZ80fob0LBdkUb3TBn4hbQuNSQBU0HRUnOmq51jtFqntWP+zZmDDhePxJHZGoqMhu+add9stUtrkLmcHZWtAaHij3vOZIz01B7l2n0aK5Dt3BF0LYj3gdA+i5k1qL6jLD2b/wDZRapsRyrhH/t0HuUaIxvthKVdI7GynOW/td5LchYbZTnLf2u8luQvQweJ5XJ8ypdHN4fdR/YFiryH40n73ea2t0c3h91H9gWLvX+/J+9yx5nijp/p/m/wrNTiE0FSArzz1xmBDmVUtEAJ0KyMNQpMKTCnQWMDiE5s3SAfogtTMKQdMWSh3EV6Ev8Aysb24H8sZZGuW7VCRHYnFMsxtDGhjAGtaKNa0AAdwGQUFhie2OkrxK6p5QaGZVyGEGmWnwTHhObORvT+RP1nM2mda3tbFZfwy5wD5aj8Nm8jtVuxythEcDpHSTFvtEHE/I5l1KDTeVaM/Yh89NM+nVP59E/W7OVJsq2Sdk9peZTEOQwjC1prWrs86ZfKqsWLaGG1PlhjcS5lWu3Zby0601FexXJYRMzC7Q9B6FDdlzw2VpELGtJzc787t/Kccyn8rXZLjT6GQ2GCyiSQAB7si91XGg9lo6BlWihuO8J5y98rBFHnwTcy5wBoHHoB3K9ZnvI/EDAf+guLadJJA+SlkeAMz8Sk31TBLuxxl+i58zjI6prhGg6e0pXSYjlWnn2oKcY+2ROddIY5IUrki6EYna2TH9SP2O/hbhYfZLnX+Dv4W4XXh8Tg5HmU7o5vD7qP7AsZfIpaJP3H1Wzujm8Puo/sCxt+j+pk7/RY8vxX6dP9P83+FNqkCjCe0rzj12StKc1Rgp7T05BWjNi0RhTglKqibIy1NwqWiA3+UUOyEtSYVKWppU0NMjcE0tUzmppapaLTIi1JRSFIQlQ7EapMXzTAEFMT7HOtJ7FTeS91TpuH896mcoo9FUe2ZZOl0OAQSlTFsjlYiRCUKxHZ2Q5z/g7zC3Cw2yB/qv8AB3m1bldeHxODkeZTujm8Puo/sCyG0POZO8eQWvujm8Puo/sCyO0XOZPh9oWPL8P9nRwP8j/Dm1TwogpAV5p7LJGlStULCpGlaIzZJvTkzEn1VoyYISoCYhCmUUhTSEmhpjXJhKkIyTC1SzRMYUhSkIopKsRBCXCgMoABuToVkZCijGSnUDFUTLK+hSUyqV6bVbJHMIlCRATA7WyA/qv+27zatwsNshzrujd5tW5XXh8Tz+R5lO6Obw+6j+wLI7Tj+qf3N8lrro5vD7qP7Ao7fckUxq9vK6QaFLPjeSNIrjZlin8mYEJ+FaS0bGD/AE5KdjhX6hUZtm5m7g4dLT/BXnvBOO0euuVilpnMa1OBT32dzDygWntFEUUfGjT5JgCnhyZRLRUhMkxJA5MqglURRIHIJTKoBRYJD3JA1BKKpDIyEUTkiVDsMKUhACCnQWRFV26Ky5VgURM8uhjikKCgrYwAJWipAAqTkBvJ7E1bHZzZ/g6SSDln2R+gf/SqEXJmeTIoLss7PXIIGYnf3H+0egbmhdhCF2xVKkebKTk7ZUujm8Puo/sCuKnc/N4fdR/YFcVCBCEIAY+IEUIB781RmuKJ35cP7TRdFClxT2UpNaZn5dlv0v8AmP5Coz7Pyt0GL9p/ha1CyeCDN48nIvZgpbO5p5QI7xRRkL0B8YOoB781RnuGF35cJ6W5fTRZPjP0zojzV/JGMoiq0U+yv6H/AAcP5HouZabgmb+XF+3P6LCWKa9HVDkY5eyhiS1SOaRkQQeg5ICyOjoCUqajEgVEiCmYk7EnYqI6ZlVFcJVMpxIyDUoaSQBmTkB01TarW7NbP4aSyDlasad3ae1bxi5OjlyTUFbH7PbN8H+JKBj/ACt1De3tK0QQEq7YxUVSPNlJydsEIQqJKdz83h91H9gVxU7n5vD7qP7AriABCEIAEIQgAQhCABCEIAElEqEARTWZrhRzQ7vFVy7RsvEc21Z3Go+RXZQpcFLaLjklHxZkbRsxKPZLXj5H5H1XNmsMjDymOHwNPnovQEUWEuNF6OqPNmt9nnAKewrbWq5oZM3MFTvGR+YXNn2SafYe5vYaOHqsJcaS0dMebB7VGZJVIuyWhn2WmaeTheOmuH6FW7m2TwEPnIc4GoaPZHf0n6KYYp3VFZeRj+Np2R7NbPaSyjtY0/cR5LVISrvjFRVI8qc3N2wQhCsgEIQgCnc/N4fdR/YFcQhAAhCEACEIQAIQhAAhCEACEIQAIQhAAhCEAIhCECBCEJDFQhCYAhCEACEIQ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hQSEBQUEhQUEhQUFRQVFBUWFRcUFhQXFxQVFRQXFRQYGyYeGBkjGhQUHy8gIycpLS4sFR4xNTAqNSYrLCkBCQoKDgwOGg8PGCwlHyUpLiksLykpLCwsKSkpKSwpLCksKikpKSkpLCwpLCwsLCwpLCwsLCwpLCwqKSkpLCwsLP/AABEIAKQA0AMBIgACEQEDEQH/xAAbAAABBQEBAAAAAAAAAAAAAAAAAQIDBAYFB//EAEEQAAEDAQUCCwYFAwIHAAAAAAEAAgMRBAUSITEGQRMVIjRRU2Fxk7HRMnOBkaGyI0JScsEkM4JD8AcUYoOSotL/xAAZAQADAQEBAAAAAAAAAAAAAAAAAQIDBAX/xAAmEQACAgICAgMAAQUAAAAAAAAAAQIRAzEEITJBEhNxQgUUM4GR/9oADAMBAAIRAxEAPwD1q6bphMEVYov7cf8Apt/QOxW+J4epi8Nnoi5+bw+6j+wK4gCnxPD1MXhs9EcTw9TF4bPRXEIAp8Tw9TF4bPRHE8PUxeGz0VxJVAFTieHqYvDZ6I4nh6mLw2eitlyoS35E00qT2gVHzUuSjsqMXLSJOJ4epi8NnojieHqYvDZ6KNt/Qn84Hfkrkc7XCrSD3EFCnF6YOEo7RX4nh6mLw2eiOJ4epi8NnordUVVElTieHqYvDZ6I4nh6mLw2eiuIQBT4nh6mLw2eiOJ4epi8NnoriEAU+J4epi8NnojieHqYvDZ6K4hAFPieHqYvDZ6I4nh6mLw2eiuIQBT4nh6mLw2eiOJ4epi8NnoriEAU+J4epi8NnojieHqYvDZ6K4hAFPieHqYvDZ6I4nh6mLw2eiuIQBTufm8Puo/sCuKnc/N4fdR/YFcQAIQkQAqgtVrbG2rjQefcq9uvVseQ5Tuiunes1eNrLjican6DsAXPlzqC62dOHjub70Wrzvd0mQJYzoGru8/ws5et5PZG50bDJIByG7q0yr2dqr3460SRlkD2xlxzkp7DTrQVzP8AvJSXfZeDjYzG6QtGbnmrnHWpXmTm5dtnr48SiqSIrkgtIj/qZGySE1OFtGNrub0966Nlx4iC0sANGuBHKHTQab8lwpLjlktImtE1I4hyImEtaTqXSdmny+C6N3X1BahIyGQnDyXOApQ0zoT5qa9lX6OpBtOWymBs4MjQHFh5RAOWdV1rPtJKBR7Q/tFWn5Lzy1x2a7nOlAfPaJXBopQvNcg0bgMu80XeZYw5zZnNIkw0oXE4QaEtpoc9/etvsnHtN0Y/TCe0jYwbURn2g5vbqPouiy8ozo9vzA815VbL4tck8bLPGGxh1ZZJGkckahvad1BVdm02shuTQ91MhXCHHtNMltHkyW+zCXDg/Ho9Ea8HTNKvPrDeLg0HlRGgJGKoBp8qDNW7r2y4VpMUrZQHFpNK0IyIrkto8lPaOeXDktM26FwrNtJX22/FvoVONo46/m76LZZoP2YPBkXo6yFUgvSN+jx8cvNWWvBFQQR2LRST0ZOLW0OQkSpiBCRKgAQhCAKd0c3h91H9gVxU7o5vD7qP7ApLXbmRirjToG8/BJuu2NJt0iclcS879pVseZ/VuHd096oW++HS1FMLK5Z5u78/ouXJaCWng8LiMm1PJrvBouHLyb6gd+Hi/wAp/wDBXl1a1rXOtd/auLeF2zzzsLpCyzsIdgY6jpHAggONKhupPyTrJdvAuktNplxSEUJLsMMbNzWtyAGmZU1viNoZRsvBxuFHUaCSN+F1cjQ+S4tPZ6G1osTEyMdwLo8QyaahzQd47FxYLphsDZLTPIXyuBL5HZmmuCNpOnn2J8l52S7IWwsD8zRsbKvkcXZDU6711bwskLo+EnbVjAHASZ0zFCWjWpoab6DJOq/Cbb/SjE6O12dkrhIxjhiDXcg5fqHkaqpYr2a2WOz2WHFFQmSRowsZllX9RJ+JVy6doTa7RLGyImCLk8MfzP3ho0811JoxG38OOpzIAFKk7yk+tlKV/pRvKWz2ccPPgYWjJxFXdHJGtTolEkcxilZO4MoSGggMeHDLF2j1Xnf/ABKtzsDWuPKe6ru5u4DcK7uxc7YbargHCKU/hOPJOvBuO/8AaVtHHcPkiJZKn8WetW98mA8Bhc7TM5Dt7SubcGzToTJLPI6aWQ1OZwtArRrRroafwrkb8ta/FQz2t7ZogHGj+EDhqOS0EUG5ZRl6NXF7HSQNtcVPxGNJoagsdkaaFQ2m2QXeyKKKMuc9wayKPXPVzj9SV02Wt1Rp21rX6ZJ8bYg/FgAcRTEBu6CT8Fdk/FkrbI0PMmYeWtaTiJybWmWleURWmhXJltdrktbGxNEdnbnK57eU7M5N7x8l0ZrM98jXtlLWsBHB0Aa4nQuOuSltb3hhwAFx03DvzQnRNCW6ZzGVZG6V1Rk0tb8auIB7k6S8RFGZXuMLWirquph+WpXAuK73WSOW0WyfFI/NxcSWxjPktzzOe4bslckskF4Rhwe58JNKAlrX0dUg5aVCehbNFdu0r5GCSN+NjhVpLdR0roxbSH8zK9xp5rE3ntDFZZILOxpLnkMayPIMblnQA9i6NkuqOFzntBDnDMue53bQBziBn0LRZJr2ZPDCXo1se0kZ1Dm/CvkrlnvSN/svHxy815tZZ7VLanZCKzR5ZtBdMSD/AOIC7EpAFSdFf9xJbMnxIPVo3YclWK2et7n2hjQSG0O8itB0LaBdeLJ9is4c2L65VZUujm8Xuo/sCx1vtbjK4nPlEfI0Wxujm8Xuo/sCxFu/uyfvd5rn5b6R2cBJydiutPwVezRNjGGMNY3M4WtDRU56DehBXnO2euoo5973C21FvDF7mNIPBVox1NMW9XMbmuaxkfIpSoIGGgyGE6hSNeRoU9r+wZ69qLb6YvhWjmTWKCzuM7xikzwk8o11OAbif4Trit81oa588AhYSOCa7Nzm7i5p0PeF1GyDtCitMQkY5pJo4EHMtNDrQjMHtVJ9UZuPZBelrkjhLbJE0uo7CAGta0neRlnVM2agnhiJtcvCyuNTT2WCg5Lenpr2q1HZ8DQBWgAAqSScv1FZ2/8AZ+a2Pa18vBQA1c1o5Tqbs+3ecstFUXfTIlFLtHee50szmSQRmFrWlsjg1xcanEC0+ysvtbcV1Mc0SgwyyUpwIOJ2dPYFRUnLRaB16RxPZBygeDLmnDyaNIbTFpizBooodm4xOZ5DjeASHv1jGvJ3NGuevcrjJxfZEoJ6LFz3AIoWtEj5Gj2MQGIDc006ElsuuThYnAAhpkrQjKrKDI6qG67dBeMb2sZLwMbg3FUxNeQDUNLSDQb/AILoWiaOyQUa3kMyGZcd5NXOJNNcyk1T72UpPS0QOidX2SrNnshOZ+W9c/ZWe1yNfLaqNDzWGOgFG6guyr0alJtdb52QltnY4ySUY0tGbS7y35nIUS+PdF/ZaOleckjIjwTcT6GgyGe7Vce5rO+xwyT26erpHcI+pOBhIphYN/w6NFPdr22GzQstU+N7iG1dq5xzwt3kCtKlWLyuCO0kOmLntq0iOtG0GdHCmYJ1+CrXRnvsbaLpht0bHvJfE4Nc1oyaW5EDpocky37RwWeWGzNBDnnC1kYFG7gHZbzl9Usu0ULbUyytqXuaaYeS1tN1RvoD2Ciutu2GFxkDG4wDyg2r6akNOuZ80fob0LBdkUb3TBn4hbQuNSQBU0HRUnOmq51jtFqntWP+zZmDDhePxJHZGoqMhu+add9stUtrkLmcHZWtAaHij3vOZIz01B7l2n0aK5Dt3BF0LYj3gdA+i5k1qL6jLD2b/wDZRapsRyrhH/t0HuUaIxvthKVdI7GynOW/td5LchYbZTnLf2u8luQvQweJ5XJ8ypdHN4fdR/YFiryH40n73ea2t0c3h91H9gWLvX+/J+9yx5nijp/p/m/wrNTiE0FSArzz1xmBDmVUtEAJ0KyMNQpMKTCnQWMDiE5s3SAfogtTMKQdMWSh3EV6Ev8Aysb24H8sZZGuW7VCRHYnFMsxtDGhjAGtaKNa0AAdwGQUFhie2OkrxK6p5QaGZVyGEGmWnwTHhObORvT+RP1nM2mda3tbFZfwy5wD5aj8Nm8jtVuxythEcDpHSTFvtEHE/I5l1KDTeVaM/Yh89NM+nVP59E/W7OVJsq2Sdk9peZTEOQwjC1prWrs86ZfKqsWLaGG1PlhjcS5lWu3Zby0601FexXJYRMzC7Q9B6FDdlzw2VpELGtJzc787t/Kccyn8rXZLjT6GQ2GCyiSQAB7si91XGg9lo6BlWihuO8J5y98rBFHnwTcy5wBoHHoB3K9ZnvI/EDAf+guLadJJA+SlkeAMz8Sk31TBLuxxl+i58zjI6prhGg6e0pXSYjlWnn2oKcY+2ROddIY5IUrki6EYna2TH9SP2O/hbhYfZLnX+Dv4W4XXh8Tg5HmU7o5vD7qP7AsZfIpaJP3H1Wzujm8Puo/sCxt+j+pk7/RY8vxX6dP9P83+FNqkCjCe0rzj12StKc1Rgp7T05BWjNi0RhTglKqibIy1NwqWiA3+UUOyEtSYVKWppU0NMjcE0tUzmppapaLTIi1JRSFIQlQ7EapMXzTAEFMT7HOtJ7FTeS91TpuH896mcoo9FUe2ZZOl0OAQSlTFsjlYiRCUKxHZ2Q5z/g7zC3Cw2yB/qv8AB3m1bldeHxODkeZTujm8Puo/sCyG0POZO8eQWvujm8Puo/sCyO0XOZPh9oWPL8P9nRwP8j/Dm1TwogpAV5p7LJGlStULCpGlaIzZJvTkzEn1VoyYISoCYhCmUUhTSEmhpjXJhKkIyTC1SzRMYUhSkIopKsRBCXCgMoABuToVkZCijGSnUDFUTLK+hSUyqV6bVbJHMIlCRATA7WyA/qv+27zatwsNshzrujd5tW5XXh8Tz+R5lO6Obw+6j+wLI7Tj+qf3N8lrro5vD7qP7Ao7fckUxq9vK6QaFLPjeSNIrjZlin8mYEJ+FaS0bGD/AE5KdjhX6hUZtm5m7g4dLT/BXnvBOO0euuVilpnMa1OBT32dzDygWntFEUUfGjT5JgCnhyZRLRUhMkxJA5MqglURRIHIJTKoBRYJD3JA1BKKpDIyEUTkiVDsMKUhACCnQWRFV26Ky5VgURM8uhjikKCgrYwAJWipAAqTkBvJ7E1bHZzZ/g6SSDln2R+gf/SqEXJmeTIoLss7PXIIGYnf3H+0egbmhdhCF2xVKkebKTk7ZUujm8Puo/sCuKnc/N4fdR/YFcVCBCEIAY+IEUIB781RmuKJ35cP7TRdFClxT2UpNaZn5dlv0v8AmP5Coz7Pyt0GL9p/ha1CyeCDN48nIvZgpbO5p5QI7xRRkL0B8YOoB781RnuGF35cJ6W5fTRZPjP0zojzV/JGMoiq0U+yv6H/AAcP5HouZabgmb+XF+3P6LCWKa9HVDkY5eyhiS1SOaRkQQeg5ICyOjoCUqajEgVEiCmYk7EnYqI6ZlVFcJVMpxIyDUoaSQBmTkB01TarW7NbP4aSyDlasad3ae1bxi5OjlyTUFbH7PbN8H+JKBj/ACt1De3tK0QQEq7YxUVSPNlJydsEIQqJKdz83h91H9gVxU7n5vD7qP7AriABCEIAEIQgAQhCABCEIAElEqEARTWZrhRzQ7vFVy7RsvEc21Z3Go+RXZQpcFLaLjklHxZkbRsxKPZLXj5H5H1XNmsMjDymOHwNPnovQEUWEuNF6OqPNmt9nnAKewrbWq5oZM3MFTvGR+YXNn2SafYe5vYaOHqsJcaS0dMebB7VGZJVIuyWhn2WmaeTheOmuH6FW7m2TwEPnIc4GoaPZHf0n6KYYp3VFZeRj+Np2R7NbPaSyjtY0/cR5LVISrvjFRVI8qc3N2wQhCsgEIQgCnc/N4fdR/YFcQhAAhCEACEIQAIQhAAhCEACEIQAIQhAAhCEAIhCECBCEJDFQhCYAhCEACEIQB//2Q=="/>
          <p:cNvSpPr>
            <a:spLocks noChangeAspect="1" noChangeArrowheads="1"/>
          </p:cNvSpPr>
          <p:nvPr/>
        </p:nvSpPr>
        <p:spPr bwMode="auto">
          <a:xfrm>
            <a:off x="0" y="-746125"/>
            <a:ext cx="19812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data:image/jpeg;base64,/9j/4AAQSkZJRgABAQAAAQABAAD/2wCEAAkGBhQSEBQUEBQUFBQVEhYVGBcXFBYYFBUQFRUVFBQUFBYXHSYeFxkjGhUVHy8gJScpLCwsFx4xNTAqNSYsLCkBCQoKDgwOGg8PGCkkHyUrNCksKSwpKiktKSkpKSwsLCkvLS0pKSkpKSwpLCwpLCwpKSksLCwsLCwpLCksKSwpLP/AABEIAKAAjwMBIgACEQEDEQH/xAAcAAABBQEBAQAAAAAAAAAAAAAAAwQFBgcBAgj/xAA/EAABAgMDBwkHAgUFAAAAAAABAAIDBBEFITEGBxJBUYGREyIyYXGhscHwI0JSYnKy0SWiFBVzg5IWQ2OC4f/EABsBAAEFAQEAAAAAAAAAAAAAAAACAwQFBgEH/8QALBEAAgEDAwMDAgcBAAAAAAAAAAECAwQRBSExEkFRMmGBQnETFCIjMzShJP/aAAwDAQACEQMRAD8A28IQm8efYw0cb9mtJlOMVmTwdSb2Q4QouLbrfdY48AmkS34mpgHbUqHK/oR+oeVvUfYn0KvNt6JrA4H8r0MoH/CO9NrU6HkX+UqeCfQoRtvH4BxP4Xv/AFBtZT/sPMJS1Cg/qEu2qeCYQoiDlNCLmtJoXENF4IqbgpdS6VaFVZg8jU4OGzQIQhOiAQhCABCEIAEEIQgDipGUrmiadpONKNuGOHcrws2t55/iYtfjPCl3cBxVNq7/AGUvcm2S/c+B03Qc2rHHjeD1pk+YcD0jxKZumi3162FeIc3pOHrbRZRp52LuMf0kxLRTXnRNHfelplz23h5KhDE8dvaPJdfaFG3+gluO2wjG4tMWrErTS4JoZhxxJO9JOi1IK81TseDjQ8s5/toR/wCVn3hauFkkg720P+qz7wtaC0Wk+mRVXvqR1CEK6IAIQhAAhCEACEIQAKi5dQg2Mxwb0mGvWQbu4q9Kp5bwqmER84+0qu1JJ0GyTavFRGfzcdzrgKDzXYAIF2PniPBSkxIkY8NaaclRZByRf5eD02aFLzQ7DtUbOTOk6jcBrUm6XBxCQiydNVEpSSCOwnAOCVSYbQpQpUeBLFpJ3tWf1GfeFrwWOyp9oz62/cFsQWh0n0yKm+5R1CEK7K8EIQgAQhCABCEIAFSMtZw8s1nutZXtJrXuAV3VRy7kRRkXWDoHrBqQfW1V+oxcqDwSbZpVFkqv8TQUOCaumASkpuYAbcakjxTOXeVkHHuaGK2J6HF0cACevyRFiAipTXlNIV9XChHimk/M6Dd6OnOwlLc9xXX70EppBiVAJ2pzVOJY2OyWD3APPb9bfuC2YLGIHTb9TfuC2YLQaRxIqL/mJ1CEK7K0EIQgAQhCABCEIAFAZatrLf3G+an1W8tZ0NhMZSpc6t+oNpf3hQ71pUJZ8D1BZqIoMWSqK03psINDcpSJMVFDQ8BTgmLogWJy0aNcHkMPu+imczKkmrjWnBS8GEPeNB3nsXqPAFKi8esUpSaOp44IZraU7UsXImGU4pMuTiYtrO4rCdzh9Q8QtrCxGE7nD6h4hbcCtDpHEil1FbxOoTWetWFBFY0RkMfM4CvZXFRjcuJImgmGfu/CuXOK2bIEaU5LMYt/BOoSEpPMit0oT2vG1pBHcl0oQ1jZghFUIOAhCEACrWW8jpQWxBjDdf1tcQONQFZVGZSsrKRfprwIKjXUVKjJPwO0W4zTXkzB7qC/UouHGJPFSMeWBxwTGjQekOIWLjujUwi2tkSbX80dg/8Ae5Jx5igJ2D8JGDGoNo8FG2naQ0i0nRF2OvXilQg5PCHaNvKrPpFTNaVV1z6KKE8xuDx63Ly+1A4FrLzQ6qDBSfy7LB6fLsx8J8gghuBBvON6vErnWdX2kAU+V5ruDhQ8VlJhRfd0qdRSb5aKekH76071YUG6PoY7X0q3q46o/wClozg5VCYnGxIBJYILG0cMHVcSBxCrptd3wt4lKwYTW05XZdjTenJdA2w+5KlPrllok0LaNCmqceEWXNllYyBEjGYdosLG0o0kaTSdmulysM3nVcT7CC3R1F7iSR2NuHFZq+ehULWUqQRzQaVN16j3y7/d7inlcTjHpWxAnpNvVqurJZz27GsQM6kQH2kFlPlcQf3VBV9si02zEBkVnReKiuI2i7evmV0rEOIO8/krQsnM4USTgMhObDexjaC9zTtN99cdikUblp4m8lTqGjx6U7eG5siFC5K5TMnoHKwwW0cWEHU5tK0OsUIvU0rFPKyjKzg4ScZcoFGZRTTWS0TSOLS0dZNwUmsYzhWw8T8WG8ucxuhotqaAFgNww1qNdT6ab99idp9q7msoZx3GGUVqBrmhvRDTUA66m87dSgnW0z4XdycOEOKNROwnRd+CmUSyWg36Q4KhpwjGOJHodCl+HBRiKw7aOkNEUvxr1pWclDEdUk1679iatkw2/q1r0+2S3FoPELvSs5gPuKhvg8fyd20LsOT0LziOBGxeHZQHUwcSvUC0DErp0wuFOtONTxuEJxbwOf5uwYhw4Lw63mDohx4BJRZFpwqOBHekDZgGLrtwRHoOVIy7Dl0URhU83VQX6hemsWzTqI7wlP4qGwUbfTZ5lIRbUceiAO8pSUs7CXUj04Z7gWdQ1e6gGz8lLPn2DAl3raot8QnE1XiiW4Z5GPxen0j2JaTj0QB4ps95N5JXlCUklwNuTlyblmYb+nHrmIng0eSvgVGzNj9N/vxfEK9K4pehHn17/Yn9wWGZ0m0tKJ1shn9q3NYjnWb+pO64UPwp5KNefx/JYaE/+r4ZTUvCnntwNRsN470iuKoN1gfw59h6TadYw3gr0+Shv6Ia76SWneFGrlUJeDuX3F4shDbjd2uXgTjGCjRX1tKj6rynunPLGnPwh5EtRxwo3sTV8UnEk9q8oSkkhtyb5BdC4uVXRJ6XFyqKoBs9VQvI6vXYrXYWbOdmaHk+RYffi1bd1M6R4BLjBy4QxVuKdJZnLBp+Z9v6W3rixfvI8ld1C5JZPiSlWQA8v0dIl1KVc5xcaDUL1NK1ppqKTMFcTVSrKUeGzixbOyz9Qrtgwz3uHktqoqdlrm/E64RGROTitZoCoqwgEkVGIN5vB3FNXNNzhhEvS7iFvcKc+ODESuKat3JGZlKmNCOj8bedD/yGG+ihVSyg4vDN/SrQqrqg8o4uFdXCFwcGKCunWvKkIjs7Vcqiq567TsC6kIbwdquK02Dm0nZqhEPkWH34tW3dTOkeC0iwczUrCo6YLph+w82HX6Bed5KfjQlIrLjU6FHbOX7GNWXYseZdoy8J8U69EVA+p2A3laFYGZKK+jp2KIY+CHRz+wvNw3A9q12VkmQmhkJrWNGDWgNA7AEtRSo28VyUNxrFaptDZEFYeRMpJ05CC0O+N3Oif5OqR2CinghCkJJcFRKcpvMnlghCF0SCChCAPLmAihvCqFv5sZWYq6G3kIh96GAGk/MzA7qK4ookyhGXKHaVepRl1U3gwe3s3U3LVIZy0Me/DBNB8zMR3qrFfUFFX7fyFlZu+JD0Xn/cZzX7yMd6g1LNP0Gitdfkv011n3R84uxKc2ZY8aZdoy8J8V3yioH1HBu8rZ7JzOykJ2lGL5i+oDuazqq1uO9XiUkmQmhsJjWNGDWgADcEqFq/qFXGuR4pLP3MgsDMnFfR05FEIfBD5z+wvPNburuWkWDkRKSdDAgt0/jdzon+Rw3UU7RdUqNOMeEUVe9rV/XLbwcouoQnCGCEIQAIQhAAhCEA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4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-thema">
  <a:themeElements>
    <a:clrScheme name="Zuyd">
      <a:dk1>
        <a:sysClr val="windowText" lastClr="000000"/>
      </a:dk1>
      <a:lt1>
        <a:sysClr val="window" lastClr="FFFFFF"/>
      </a:lt1>
      <a:dk2>
        <a:srgbClr val="ED1B34"/>
      </a:dk2>
      <a:lt2>
        <a:srgbClr val="988A86"/>
      </a:lt2>
      <a:accent1>
        <a:srgbClr val="E2DDDB"/>
      </a:accent1>
      <a:accent2>
        <a:srgbClr val="005BAA"/>
      </a:accent2>
      <a:accent3>
        <a:srgbClr val="50B848"/>
      </a:accent3>
      <a:accent4>
        <a:srgbClr val="F37021"/>
      </a:accent4>
      <a:accent5>
        <a:srgbClr val="B41E8E"/>
      </a:accent5>
      <a:accent6>
        <a:srgbClr val="FFFFFF"/>
      </a:accent6>
      <a:hlink>
        <a:srgbClr val="000000"/>
      </a:hlink>
      <a:folHlink>
        <a:srgbClr val="000000"/>
      </a:folHlink>
    </a:clrScheme>
    <a:fontScheme name="Zuy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1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Zuyd">
      <a:dk1>
        <a:sysClr val="windowText" lastClr="000000"/>
      </a:dk1>
      <a:lt1>
        <a:sysClr val="window" lastClr="FFFFFF"/>
      </a:lt1>
      <a:dk2>
        <a:srgbClr val="ED1B34"/>
      </a:dk2>
      <a:lt2>
        <a:srgbClr val="988A86"/>
      </a:lt2>
      <a:accent1>
        <a:srgbClr val="E2DDDB"/>
      </a:accent1>
      <a:accent2>
        <a:srgbClr val="005BAA"/>
      </a:accent2>
      <a:accent3>
        <a:srgbClr val="50B848"/>
      </a:accent3>
      <a:accent4>
        <a:srgbClr val="F37021"/>
      </a:accent4>
      <a:accent5>
        <a:srgbClr val="B41E8E"/>
      </a:accent5>
      <a:accent6>
        <a:srgbClr val="FFFFFF"/>
      </a:accent6>
      <a:hlink>
        <a:srgbClr val="000000"/>
      </a:hlink>
      <a:folHlink>
        <a:srgbClr val="000000"/>
      </a:folHlink>
    </a:clrScheme>
    <a:fontScheme name="Zuy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hema">
  <a:themeElements>
    <a:clrScheme name="Zuyd">
      <a:dk1>
        <a:sysClr val="windowText" lastClr="000000"/>
      </a:dk1>
      <a:lt1>
        <a:sysClr val="window" lastClr="FFFFFF"/>
      </a:lt1>
      <a:dk2>
        <a:srgbClr val="ED1B34"/>
      </a:dk2>
      <a:lt2>
        <a:srgbClr val="988A86"/>
      </a:lt2>
      <a:accent1>
        <a:srgbClr val="E2DDDB"/>
      </a:accent1>
      <a:accent2>
        <a:srgbClr val="005BAA"/>
      </a:accent2>
      <a:accent3>
        <a:srgbClr val="50B848"/>
      </a:accent3>
      <a:accent4>
        <a:srgbClr val="F37021"/>
      </a:accent4>
      <a:accent5>
        <a:srgbClr val="B41E8E"/>
      </a:accent5>
      <a:accent6>
        <a:srgbClr val="FFFFFF"/>
      </a:accent6>
      <a:hlink>
        <a:srgbClr val="000000"/>
      </a:hlink>
      <a:folHlink>
        <a:srgbClr val="000000"/>
      </a:folHlink>
    </a:clrScheme>
    <a:fontScheme name="Zuy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hema">
  <a:themeElements>
    <a:clrScheme name="Zuyd">
      <a:dk1>
        <a:sysClr val="windowText" lastClr="000000"/>
      </a:dk1>
      <a:lt1>
        <a:sysClr val="window" lastClr="FFFFFF"/>
      </a:lt1>
      <a:dk2>
        <a:srgbClr val="ED1B34"/>
      </a:dk2>
      <a:lt2>
        <a:srgbClr val="988A86"/>
      </a:lt2>
      <a:accent1>
        <a:srgbClr val="E2DDDB"/>
      </a:accent1>
      <a:accent2>
        <a:srgbClr val="005BAA"/>
      </a:accent2>
      <a:accent3>
        <a:srgbClr val="50B848"/>
      </a:accent3>
      <a:accent4>
        <a:srgbClr val="F37021"/>
      </a:accent4>
      <a:accent5>
        <a:srgbClr val="B41E8E"/>
      </a:accent5>
      <a:accent6>
        <a:srgbClr val="FFFFFF"/>
      </a:accent6>
      <a:hlink>
        <a:srgbClr val="000000"/>
      </a:hlink>
      <a:folHlink>
        <a:srgbClr val="000000"/>
      </a:folHlink>
    </a:clrScheme>
    <a:fontScheme name="Zuy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-thema">
  <a:themeElements>
    <a:clrScheme name="Zuyd">
      <a:dk1>
        <a:sysClr val="windowText" lastClr="000000"/>
      </a:dk1>
      <a:lt1>
        <a:sysClr val="window" lastClr="FFFFFF"/>
      </a:lt1>
      <a:dk2>
        <a:srgbClr val="ED1B34"/>
      </a:dk2>
      <a:lt2>
        <a:srgbClr val="988A86"/>
      </a:lt2>
      <a:accent1>
        <a:srgbClr val="E2DDDB"/>
      </a:accent1>
      <a:accent2>
        <a:srgbClr val="005BAA"/>
      </a:accent2>
      <a:accent3>
        <a:srgbClr val="50B848"/>
      </a:accent3>
      <a:accent4>
        <a:srgbClr val="F37021"/>
      </a:accent4>
      <a:accent5>
        <a:srgbClr val="B41E8E"/>
      </a:accent5>
      <a:accent6>
        <a:srgbClr val="FFFFFF"/>
      </a:accent6>
      <a:hlink>
        <a:srgbClr val="000000"/>
      </a:hlink>
      <a:folHlink>
        <a:srgbClr val="000000"/>
      </a:folHlink>
    </a:clrScheme>
    <a:fontScheme name="Zuy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14778</TotalTime>
  <Words>1266</Words>
  <Application>Microsoft Office PowerPoint</Application>
  <PresentationFormat>On-screen Show (4:3)</PresentationFormat>
  <Paragraphs>419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70</vt:i4>
      </vt:variant>
    </vt:vector>
  </HeadingPairs>
  <TitlesOfParts>
    <vt:vector size="89" baseType="lpstr">
      <vt:lpstr>ＭＳ Ｐゴシック</vt:lpstr>
      <vt:lpstr>Arial</vt:lpstr>
      <vt:lpstr>Calibri</vt:lpstr>
      <vt:lpstr>Century Gothic</vt:lpstr>
      <vt:lpstr>Constantia</vt:lpstr>
      <vt:lpstr>Tahoma</vt:lpstr>
      <vt:lpstr>Times New Roman</vt:lpstr>
      <vt:lpstr>Verdana</vt:lpstr>
      <vt:lpstr>Wingdings 3</vt:lpstr>
      <vt:lpstr>Office-thema</vt:lpstr>
      <vt:lpstr>1_Office-thema</vt:lpstr>
      <vt:lpstr>2_Office-thema</vt:lpstr>
      <vt:lpstr>3_Office-thema</vt:lpstr>
      <vt:lpstr>4_Kantoorthema</vt:lpstr>
      <vt:lpstr>Kantoorthema</vt:lpstr>
      <vt:lpstr>4_Office-thema</vt:lpstr>
      <vt:lpstr>2_Kantoorthema</vt:lpstr>
      <vt:lpstr>Ion Boardroom</vt:lpstr>
      <vt:lpstr>1_Ion Boardroom</vt:lpstr>
      <vt:lpstr>PowerPoint Presentation</vt:lpstr>
      <vt:lpstr>Programma</vt:lpstr>
      <vt:lpstr>Hoe gaat het?</vt:lpstr>
      <vt:lpstr>De implementatie van het protocol afstuderen  Over aandacht voor de verandering    </vt:lpstr>
      <vt:lpstr>PowerPoint Presentation</vt:lpstr>
      <vt:lpstr>PowerPoint Presentation</vt:lpstr>
      <vt:lpstr>Zes managementbouwstenen  http://123management.nl/</vt:lpstr>
      <vt:lpstr>Visie </vt:lpstr>
      <vt:lpstr>1. Visie en strategie </vt:lpstr>
      <vt:lpstr>PowerPoint Presentation</vt:lpstr>
      <vt:lpstr>PowerPoint Presentation</vt:lpstr>
      <vt:lpstr>PowerPoint Presentation</vt:lpstr>
      <vt:lpstr>Wat willen we als opleiding met het afstudeer-programma bereiken en waarom willen we dat?  </vt:lpstr>
      <vt:lpstr>Structuur</vt:lpstr>
      <vt:lpstr>2. Organisatie en structuur </vt:lpstr>
      <vt:lpstr>PowerPoint Presentation</vt:lpstr>
      <vt:lpstr>PowerPoint Presentation</vt:lpstr>
      <vt:lpstr>Piramide van Miller</vt:lpstr>
      <vt:lpstr>PowerPoint Presentation</vt:lpstr>
      <vt:lpstr>Hoe ziet het toets/afstudeer-programma er uit, hoe wordt   kwaliteit geborgd en wie heeft welke verantwoordelijk-heid op welk moment?</vt:lpstr>
      <vt:lpstr>Cultuur</vt:lpstr>
      <vt:lpstr>3. Cultuur </vt:lpstr>
      <vt:lpstr>PowerPoint Presentation</vt:lpstr>
      <vt:lpstr>PowerPoint Presentation</vt:lpstr>
      <vt:lpstr>PowerPoint Presentation</vt:lpstr>
      <vt:lpstr>Cultuurtypes</vt:lpstr>
      <vt:lpstr>Handelen we op basis van gedeelde  kernwaarden? Wat zijn onze percepties ten aanzien van ons onderwijs en beoordelen? </vt:lpstr>
      <vt:lpstr>Mensen</vt:lpstr>
      <vt:lpstr>4. Mensen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Welke kennis en vaardigheden verwachten we van onze betrokkenen om onze visie te realiseren en hoe ontwikkelen we deze?</vt:lpstr>
      <vt:lpstr>Middelen</vt:lpstr>
      <vt:lpstr>PowerPoint Presentation</vt:lpstr>
      <vt:lpstr>PowerPoint Presentation</vt:lpstr>
      <vt:lpstr>PowerPoint Presentation</vt:lpstr>
      <vt:lpstr>PowerPoint Presentation</vt:lpstr>
      <vt:lpstr>Hebben we voldoende middelen om onze visie te realiseren? Tot welke keuzes dwingt dit ons?</vt:lpstr>
      <vt:lpstr>Resultaten</vt:lpstr>
      <vt:lpstr>6. Resultaten </vt:lpstr>
      <vt:lpstr>PowerPoint Presentation</vt:lpstr>
      <vt:lpstr>PowerPoint Presentation</vt:lpstr>
      <vt:lpstr>Wat leveren de werkzaamheden rondom het afstudeer-programma op? Wie bepaalt de waarde van deze resultaten?</vt:lpstr>
      <vt:lpstr>De bouwstenen voor groei en verandering samengevat</vt:lpstr>
      <vt:lpstr>PowerPoint Presentation</vt:lpstr>
      <vt:lpstr>PowerPoint Presentation</vt:lpstr>
      <vt:lpstr>PowerPoint Presentation</vt:lpstr>
      <vt:lpstr>PowerPoint Presentation</vt:lpstr>
      <vt:lpstr>Integratie van de zes bouwstenen: is er een consistent verhaal?</vt:lpstr>
      <vt:lpstr>  Lunch!</vt:lpstr>
      <vt:lpstr>Feedbackrondes</vt:lpstr>
      <vt:lpstr>Indeling</vt:lpstr>
      <vt:lpstr>Opzetten meetplan effectmeting</vt:lpstr>
      <vt:lpstr>Verschillende niveaus van bewijskracht</vt:lpstr>
      <vt:lpstr>Opzet meetplan effectmeting</vt:lpstr>
      <vt:lpstr>Hulpvragen Outcome indicatoren</vt:lpstr>
      <vt:lpstr>Hulpvragen Mechanisme indicatoren</vt:lpstr>
      <vt:lpstr>Hulpvragen Interventie indicatoren</vt:lpstr>
      <vt:lpstr>Huiswerk 24 november</vt:lpstr>
      <vt:lpstr>Huiswerkopdrachten</vt:lpstr>
      <vt:lpstr>Mededelingen</vt:lpstr>
      <vt:lpstr>Mededelingen</vt:lpstr>
      <vt:lpstr>Vooruitblik</vt:lpstr>
      <vt:lpstr>Evaluatie dag 2</vt:lpstr>
      <vt:lpstr>Evaluatievragen</vt:lpstr>
      <vt:lpstr>Dank en tot ziens op 24 november!</vt:lpstr>
    </vt:vector>
  </TitlesOfParts>
  <Company>Zuiderlicht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Jochen Lennertz</dc:creator>
  <cp:lastModifiedBy>Daan Andriessen</cp:lastModifiedBy>
  <cp:revision>570</cp:revision>
  <cp:lastPrinted>2012-11-04T11:58:51Z</cp:lastPrinted>
  <dcterms:created xsi:type="dcterms:W3CDTF">2011-08-29T13:35:48Z</dcterms:created>
  <dcterms:modified xsi:type="dcterms:W3CDTF">2015-10-29T11:17:57Z</dcterms:modified>
</cp:coreProperties>
</file>