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8" r:id="rId2"/>
    <p:sldId id="294" r:id="rId3"/>
    <p:sldId id="296" r:id="rId4"/>
    <p:sldId id="259" r:id="rId5"/>
    <p:sldId id="295" r:id="rId6"/>
    <p:sldId id="297" r:id="rId7"/>
    <p:sldId id="262" r:id="rId8"/>
    <p:sldId id="263" r:id="rId9"/>
    <p:sldId id="264" r:id="rId10"/>
    <p:sldId id="266" r:id="rId11"/>
    <p:sldId id="299" r:id="rId12"/>
    <p:sldId id="268" r:id="rId13"/>
    <p:sldId id="269" r:id="rId14"/>
    <p:sldId id="270" r:id="rId15"/>
    <p:sldId id="271" r:id="rId16"/>
    <p:sldId id="272" r:id="rId17"/>
    <p:sldId id="273" r:id="rId18"/>
    <p:sldId id="274" r:id="rId19"/>
    <p:sldId id="276" r:id="rId20"/>
    <p:sldId id="300" r:id="rId21"/>
    <p:sldId id="278" r:id="rId22"/>
    <p:sldId id="279" r:id="rId23"/>
    <p:sldId id="280" r:id="rId24"/>
    <p:sldId id="281" r:id="rId25"/>
    <p:sldId id="311" r:id="rId26"/>
    <p:sldId id="301" r:id="rId27"/>
    <p:sldId id="302" r:id="rId28"/>
    <p:sldId id="303" r:id="rId29"/>
    <p:sldId id="304" r:id="rId30"/>
    <p:sldId id="305" r:id="rId31"/>
    <p:sldId id="306" r:id="rId32"/>
    <p:sldId id="307" r:id="rId33"/>
    <p:sldId id="308" r:id="rId34"/>
    <p:sldId id="309" r:id="rId35"/>
    <p:sldId id="310" r:id="rId36"/>
    <p:sldId id="298" r:id="rId37"/>
    <p:sldId id="283" r:id="rId38"/>
    <p:sldId id="284" r:id="rId39"/>
    <p:sldId id="282" r:id="rId40"/>
    <p:sldId id="290" r:id="rId41"/>
    <p:sldId id="286" r:id="rId42"/>
    <p:sldId id="291" r:id="rId43"/>
    <p:sldId id="293" r:id="rId44"/>
    <p:sldId id="287" r:id="rId45"/>
    <p:sldId id="288" r:id="rId46"/>
    <p:sldId id="289" r:id="rId4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fontAlgn="base">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fontAlgn="base">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fontAlgn="base">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fontAlgn="base">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minique" initials="DS" lastIdx="6" clrIdx="0"/>
  <p:cmAuthor id="1" name="Mirjam Snel" initials="MS" lastIdx="9" clrIdx="1"/>
  <p:cmAuthor id="2" name="Nievelstein, FERM (Fleurie)" initials="NF(" lastIdx="5"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1B23"/>
    <a:srgbClr val="8CC63E"/>
    <a:srgbClr val="002E62"/>
    <a:srgbClr val="00B4CB"/>
    <a:srgbClr val="FDB8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ヒラギノ角ゴ Pro W3" pitchFamily="-64" charset="-128"/>
                <a:cs typeface="+mn-cs"/>
              </a:defRPr>
            </a:lvl1pPr>
          </a:lstStyle>
          <a:p>
            <a:pPr>
              <a:defRPr/>
            </a:pPr>
            <a:endParaRPr lang="en-US"/>
          </a:p>
        </p:txBody>
      </p:sp>
      <p:sp>
        <p:nvSpPr>
          <p:cNvPr id="542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ヒラギノ角ゴ Pro W3" pitchFamily="-64" charset="-128"/>
                <a:cs typeface="+mn-cs"/>
              </a:defRPr>
            </a:lvl1pPr>
          </a:lstStyle>
          <a:p>
            <a:pPr>
              <a:defRPr/>
            </a:pPr>
            <a:endParaRPr lang="en-US"/>
          </a:p>
        </p:txBody>
      </p:sp>
      <p:sp>
        <p:nvSpPr>
          <p:cNvPr id="542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ヒラギノ角ゴ Pro W3" pitchFamily="-64" charset="-128"/>
                <a:cs typeface="+mn-cs"/>
              </a:defRPr>
            </a:lvl1pPr>
          </a:lstStyle>
          <a:p>
            <a:pPr>
              <a:defRPr/>
            </a:pPr>
            <a:endParaRPr lang="en-US"/>
          </a:p>
        </p:txBody>
      </p:sp>
      <p:sp>
        <p:nvSpPr>
          <p:cNvPr id="542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vl1pPr>
          </a:lstStyle>
          <a:p>
            <a:fld id="{C0F28E83-89DC-48E8-8AAB-E106138D5112}" type="slidenum">
              <a:rPr lang="en-US" altLang="nl-NL"/>
              <a:pPr/>
              <a:t>‹#›</a:t>
            </a:fld>
            <a:endParaRPr lang="en-US" altLang="nl-NL"/>
          </a:p>
        </p:txBody>
      </p:sp>
    </p:spTree>
    <p:extLst>
      <p:ext uri="{BB962C8B-B14F-4D97-AF65-F5344CB8AC3E}">
        <p14:creationId xmlns:p14="http://schemas.microsoft.com/office/powerpoint/2010/main" val="3250060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ヒラギノ角ゴ Pro W3" pitchFamily="-6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ヒラギノ角ゴ Pro W3" pitchFamily="-64" charset="-128"/>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ヒラギノ角ゴ Pro W3" pitchFamily="-6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vl1pPr>
          </a:lstStyle>
          <a:p>
            <a:fld id="{8069BF0D-9504-481D-BE84-6A409509830E}" type="slidenum">
              <a:rPr lang="en-US" altLang="nl-NL"/>
              <a:pPr/>
              <a:t>‹#›</a:t>
            </a:fld>
            <a:endParaRPr lang="en-US" altLang="nl-NL"/>
          </a:p>
        </p:txBody>
      </p:sp>
    </p:spTree>
    <p:extLst>
      <p:ext uri="{BB962C8B-B14F-4D97-AF65-F5344CB8AC3E}">
        <p14:creationId xmlns:p14="http://schemas.microsoft.com/office/powerpoint/2010/main" val="876812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64" charset="-128"/>
        <a:cs typeface="ヒラギノ角ゴ Pro W3"/>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64" charset="-128"/>
        <a:cs typeface="ヒラギノ角ゴ Pro W3"/>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64" charset="-128"/>
        <a:cs typeface="ヒラギノ角ゴ Pro W3"/>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64" charset="-128"/>
        <a:cs typeface="ヒラギノ角ゴ Pro W3"/>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64" charset="-128"/>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12/1/2014</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10</a:t>
            </a:fld>
            <a:endParaRPr lang="en-US"/>
          </a:p>
        </p:txBody>
      </p:sp>
    </p:spTree>
    <p:extLst>
      <p:ext uri="{BB962C8B-B14F-4D97-AF65-F5344CB8AC3E}">
        <p14:creationId xmlns:p14="http://schemas.microsoft.com/office/powerpoint/2010/main" val="1148685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12/1/2014</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29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pPr>
              <a:defRPr/>
            </a:pPr>
            <a:fld id="{91A1C473-97C1-4D4B-BD71-4B2D5F55297D}" type="slidenum">
              <a:rPr lang="en-US" smtClean="0"/>
              <a:pPr>
                <a:defRPr/>
              </a:pPr>
              <a:t>30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12/1/2014</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31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12/1/2014</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32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12/1/2014</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33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12/1/2014</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34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12/1/2014</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35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12/1/2014</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12/1/2014</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12</a:t>
            </a:fld>
            <a:endParaRPr lang="en-US"/>
          </a:p>
        </p:txBody>
      </p:sp>
    </p:spTree>
    <p:extLst>
      <p:ext uri="{BB962C8B-B14F-4D97-AF65-F5344CB8AC3E}">
        <p14:creationId xmlns:p14="http://schemas.microsoft.com/office/powerpoint/2010/main" val="3823014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12/1/2014</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14</a:t>
            </a:fld>
            <a:endParaRPr lang="en-US"/>
          </a:p>
        </p:txBody>
      </p:sp>
    </p:spTree>
    <p:extLst>
      <p:ext uri="{BB962C8B-B14F-4D97-AF65-F5344CB8AC3E}">
        <p14:creationId xmlns:p14="http://schemas.microsoft.com/office/powerpoint/2010/main" val="741705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12/1/2014</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16</a:t>
            </a:fld>
            <a:endParaRPr lang="en-US"/>
          </a:p>
        </p:txBody>
      </p:sp>
    </p:spTree>
    <p:extLst>
      <p:ext uri="{BB962C8B-B14F-4D97-AF65-F5344CB8AC3E}">
        <p14:creationId xmlns:p14="http://schemas.microsoft.com/office/powerpoint/2010/main" val="3673379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12/1/2014</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18</a:t>
            </a:fld>
            <a:endParaRPr lang="en-US"/>
          </a:p>
        </p:txBody>
      </p:sp>
    </p:spTree>
    <p:extLst>
      <p:ext uri="{BB962C8B-B14F-4D97-AF65-F5344CB8AC3E}">
        <p14:creationId xmlns:p14="http://schemas.microsoft.com/office/powerpoint/2010/main" val="2577355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spcBef>
                <a:spcPts val="0"/>
              </a:spcBef>
              <a:spcAft>
                <a:spcPts val="0"/>
              </a:spcAft>
            </a:pPr>
            <a:endParaRPr lang="nl-NL" b="0" baseline="0" dirty="0" smtClean="0"/>
          </a:p>
        </p:txBody>
      </p:sp>
      <p:sp>
        <p:nvSpPr>
          <p:cNvPr id="4" name="Tijdelijke aanduiding voor dianummer 3"/>
          <p:cNvSpPr>
            <a:spLocks noGrp="1"/>
          </p:cNvSpPr>
          <p:nvPr>
            <p:ph type="sldNum" sz="quarter" idx="10"/>
          </p:nvPr>
        </p:nvSpPr>
        <p:spPr/>
        <p:txBody>
          <a:bodyPr/>
          <a:lstStyle/>
          <a:p>
            <a:pPr>
              <a:defRPr/>
            </a:pPr>
            <a:fld id="{91A1C473-97C1-4D4B-BD71-4B2D5F55297D}" type="slidenum">
              <a:rPr lang="en-US" smtClean="0"/>
              <a:pPr>
                <a:defRPr/>
              </a:pPr>
              <a:t>25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12/1/2014</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26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koptekst 3"/>
          <p:cNvSpPr>
            <a:spLocks noGrp="1"/>
          </p:cNvSpPr>
          <p:nvPr>
            <p:ph type="hdr" sz="quarter" idx="10"/>
          </p:nvPr>
        </p:nvSpPr>
        <p:spPr/>
        <p:txBody>
          <a:bodyPr/>
          <a:lstStyle/>
          <a:p>
            <a:r>
              <a:rPr lang="en-US" smtClean="0"/>
              <a:t>xxxxxxxxxxxxxxx</a:t>
            </a:r>
            <a:endParaRPr lang="en-US"/>
          </a:p>
        </p:txBody>
      </p:sp>
      <p:sp>
        <p:nvSpPr>
          <p:cNvPr id="5" name="Tijdelijke aanduiding voor datum 4"/>
          <p:cNvSpPr>
            <a:spLocks noGrp="1"/>
          </p:cNvSpPr>
          <p:nvPr>
            <p:ph type="dt" idx="11"/>
          </p:nvPr>
        </p:nvSpPr>
        <p:spPr/>
        <p:txBody>
          <a:bodyPr/>
          <a:lstStyle/>
          <a:p>
            <a:fld id="{899A6844-684D-4C82-B36F-A6009A65C239}" type="datetime1">
              <a:rPr lang="en-US" smtClean="0"/>
              <a:pPr/>
              <a:t>12/1/2014</a:t>
            </a:fld>
            <a:endParaRPr lang="en-US"/>
          </a:p>
        </p:txBody>
      </p:sp>
      <p:sp>
        <p:nvSpPr>
          <p:cNvPr id="6" name="Tijdelijke aanduiding voor voettekst 5"/>
          <p:cNvSpPr>
            <a:spLocks noGrp="1"/>
          </p:cNvSpPr>
          <p:nvPr>
            <p:ph type="ftr" sz="quarter" idx="12"/>
          </p:nvPr>
        </p:nvSpPr>
        <p:spPr/>
        <p:txBody>
          <a:bodyPr/>
          <a:lstStyle/>
          <a:p>
            <a:r>
              <a:rPr lang="en-US" smtClean="0"/>
              <a:t>xxxxxxxxxxxxx</a:t>
            </a:r>
            <a:endParaRPr lang="en-US"/>
          </a:p>
        </p:txBody>
      </p:sp>
      <p:sp>
        <p:nvSpPr>
          <p:cNvPr id="7" name="Tijdelijke aanduiding voor dianummer 6"/>
          <p:cNvSpPr>
            <a:spLocks noGrp="1"/>
          </p:cNvSpPr>
          <p:nvPr>
            <p:ph type="sldNum" sz="quarter" idx="13"/>
          </p:nvPr>
        </p:nvSpPr>
        <p:spPr/>
        <p:txBody>
          <a:bodyPr/>
          <a:lstStyle/>
          <a:p>
            <a:fld id="{3C982541-F064-4AD8-B17A-E2C0366F414A}"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7" descr="bg2.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8" name="Rectangle 2"/>
          <p:cNvSpPr>
            <a:spLocks noGrp="1" noChangeArrowheads="1"/>
          </p:cNvSpPr>
          <p:nvPr>
            <p:ph type="ctrTitle"/>
          </p:nvPr>
        </p:nvSpPr>
        <p:spPr>
          <a:xfrm>
            <a:off x="611188" y="1341438"/>
            <a:ext cx="4968875" cy="1470025"/>
          </a:xfrm>
        </p:spPr>
        <p:txBody>
          <a:bodyPr/>
          <a:lstStyle>
            <a:lvl1pPr>
              <a:defRPr sz="4400" b="1"/>
            </a:lvl1pPr>
          </a:lstStyle>
          <a:p>
            <a:r>
              <a:rPr lang="nl-NL" smtClean="0"/>
              <a:t>Klik om de stijl te bewerken</a:t>
            </a:r>
            <a:endParaRPr lang="nl-NL"/>
          </a:p>
        </p:txBody>
      </p:sp>
      <p:sp>
        <p:nvSpPr>
          <p:cNvPr id="55299" name="Rectangle 3"/>
          <p:cNvSpPr>
            <a:spLocks noGrp="1" noChangeArrowheads="1"/>
          </p:cNvSpPr>
          <p:nvPr>
            <p:ph type="subTitle" idx="1"/>
          </p:nvPr>
        </p:nvSpPr>
        <p:spPr>
          <a:xfrm>
            <a:off x="539750" y="4149725"/>
            <a:ext cx="6400800" cy="982663"/>
          </a:xfrm>
        </p:spPr>
        <p:txBody>
          <a:bodyPr/>
          <a:lstStyle>
            <a:lvl1pPr marL="0" indent="0">
              <a:buFontTx/>
              <a:buNone/>
              <a:defRPr sz="1800" b="0"/>
            </a:lvl1pPr>
          </a:lstStyle>
          <a:p>
            <a:r>
              <a:rPr lang="nl-NL" smtClean="0"/>
              <a:t>Klik om de ondertitelstijl van het model te bewerken</a:t>
            </a:r>
            <a:endParaRPr lang="nl-NL"/>
          </a:p>
        </p:txBody>
      </p:sp>
      <p:sp>
        <p:nvSpPr>
          <p:cNvPr id="5"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5225"/>
            <a:ext cx="2133600" cy="476250"/>
          </a:xfrm>
        </p:spPr>
        <p:txBody>
          <a:bodyPr/>
          <a:lstStyle>
            <a:lvl1pPr>
              <a:defRPr/>
            </a:lvl1pPr>
          </a:lstStyle>
          <a:p>
            <a:fld id="{282F0C9E-D90D-46BE-A623-9A27E524E849}" type="slidenum">
              <a:rPr lang="en-US" altLang="nl-NL"/>
              <a:pPr/>
              <a:t>‹#›</a:t>
            </a:fld>
            <a:endParaRPr lang="en-US" altLang="nl-NL"/>
          </a:p>
        </p:txBody>
      </p:sp>
    </p:spTree>
    <p:extLst>
      <p:ext uri="{BB962C8B-B14F-4D97-AF65-F5344CB8AC3E}">
        <p14:creationId xmlns:p14="http://schemas.microsoft.com/office/powerpoint/2010/main" val="3688726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E0549AD-0C91-4A17-AF74-D7BC3C92F4C4}" type="slidenum">
              <a:rPr lang="en-US" altLang="nl-NL"/>
              <a:pPr/>
              <a:t>‹#›</a:t>
            </a:fld>
            <a:endParaRPr lang="en-US" altLang="nl-NL"/>
          </a:p>
        </p:txBody>
      </p:sp>
    </p:spTree>
    <p:extLst>
      <p:ext uri="{BB962C8B-B14F-4D97-AF65-F5344CB8AC3E}">
        <p14:creationId xmlns:p14="http://schemas.microsoft.com/office/powerpoint/2010/main" val="3543349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260350"/>
            <a:ext cx="1943100" cy="583565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84213" y="260350"/>
            <a:ext cx="5678487" cy="58356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702C4DB-8FB5-41C6-A33C-2CA171A4FB5F}" type="slidenum">
              <a:rPr lang="en-US" altLang="nl-NL"/>
              <a:pPr/>
              <a:t>‹#›</a:t>
            </a:fld>
            <a:endParaRPr lang="en-US" altLang="nl-NL"/>
          </a:p>
        </p:txBody>
      </p:sp>
    </p:spTree>
    <p:extLst>
      <p:ext uri="{BB962C8B-B14F-4D97-AF65-F5344CB8AC3E}">
        <p14:creationId xmlns:p14="http://schemas.microsoft.com/office/powerpoint/2010/main" val="771995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ekst slide">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l-NL" dirty="0" smtClean="0"/>
              <a:t>Click to </a:t>
            </a:r>
            <a:r>
              <a:rPr lang="nl-NL" dirty="0" err="1" smtClean="0"/>
              <a:t>edit</a:t>
            </a:r>
            <a:r>
              <a:rPr lang="nl-NL" dirty="0" smtClean="0"/>
              <a:t> </a:t>
            </a:r>
            <a:r>
              <a:rPr lang="nl-NL" dirty="0" err="1" smtClean="0"/>
              <a:t>Master</a:t>
            </a:r>
            <a:r>
              <a:rPr lang="nl-NL" dirty="0" smtClean="0"/>
              <a:t> </a:t>
            </a:r>
            <a:r>
              <a:rPr lang="nl-NL" dirty="0" err="1" smtClean="0"/>
              <a:t>title</a:t>
            </a:r>
            <a:r>
              <a:rPr lang="nl-NL" dirty="0" smtClean="0"/>
              <a:t> </a:t>
            </a:r>
            <a:r>
              <a:rPr lang="nl-NL" dirty="0" err="1" smtClean="0"/>
              <a:t>style</a:t>
            </a:r>
            <a:endParaRPr lang="en-US" dirty="0"/>
          </a:p>
        </p:txBody>
      </p:sp>
      <p:sp>
        <p:nvSpPr>
          <p:cNvPr id="8" name="Text Placeholder 7"/>
          <p:cNvSpPr>
            <a:spLocks noGrp="1"/>
          </p:cNvSpPr>
          <p:nvPr>
            <p:ph type="body" sz="quarter" idx="13"/>
          </p:nvPr>
        </p:nvSpPr>
        <p:spPr>
          <a:xfrm>
            <a:off x="1414800" y="2030400"/>
            <a:ext cx="7444800" cy="4096800"/>
          </a:xfrm>
        </p:spPr>
        <p:txBody>
          <a:bodyPr/>
          <a:lstStyle>
            <a:lvl2pPr>
              <a:buFont typeface="Arial" pitchFamily="34" charset="0"/>
              <a:buChar char="•"/>
              <a:defRPr/>
            </a:lvl2pPr>
          </a:lstStyle>
          <a:p>
            <a:pPr lvl="0"/>
            <a:r>
              <a:rPr lang="nl-NL" dirty="0" smtClean="0"/>
              <a:t>Click to </a:t>
            </a:r>
            <a:r>
              <a:rPr lang="nl-NL" dirty="0" err="1" smtClean="0"/>
              <a:t>edit</a:t>
            </a:r>
            <a:r>
              <a:rPr lang="nl-NL" dirty="0" smtClean="0"/>
              <a:t> </a:t>
            </a:r>
            <a:r>
              <a:rPr lang="nl-NL" dirty="0" err="1" smtClean="0"/>
              <a:t>Master</a:t>
            </a:r>
            <a:r>
              <a:rPr lang="nl-NL" dirty="0" smtClean="0"/>
              <a:t> </a:t>
            </a:r>
            <a:r>
              <a:rPr lang="nl-NL" dirty="0" err="1" smtClean="0"/>
              <a:t>text</a:t>
            </a:r>
            <a:r>
              <a:rPr lang="nl-NL" dirty="0" smtClean="0"/>
              <a:t> </a:t>
            </a:r>
            <a:r>
              <a:rPr lang="nl-NL" dirty="0" err="1" smtClean="0"/>
              <a:t>styles</a:t>
            </a:r>
            <a:endParaRPr lang="nl-NL" dirty="0" smtClean="0"/>
          </a:p>
          <a:p>
            <a:pPr lvl="1"/>
            <a:r>
              <a:rPr lang="nl-NL" dirty="0" err="1" smtClean="0"/>
              <a:t>Second</a:t>
            </a:r>
            <a:r>
              <a:rPr lang="nl-NL" dirty="0" smtClean="0"/>
              <a:t> level</a:t>
            </a:r>
          </a:p>
          <a:p>
            <a:pPr lvl="2"/>
            <a:r>
              <a:rPr lang="nl-NL" dirty="0" err="1" smtClean="0"/>
              <a:t>Third</a:t>
            </a:r>
            <a:r>
              <a:rPr lang="nl-NL" dirty="0" smtClean="0"/>
              <a:t> level</a:t>
            </a:r>
          </a:p>
          <a:p>
            <a:pPr lvl="3"/>
            <a:r>
              <a:rPr lang="nl-NL" dirty="0" err="1" smtClean="0"/>
              <a:t>Fourth</a:t>
            </a:r>
            <a:r>
              <a:rPr lang="nl-NL" dirty="0" smtClean="0"/>
              <a:t> level</a:t>
            </a:r>
          </a:p>
          <a:p>
            <a:pPr lvl="4"/>
            <a:r>
              <a:rPr lang="nl-NL" dirty="0" err="1" smtClean="0"/>
              <a:t>Fifth</a:t>
            </a:r>
            <a:r>
              <a:rPr lang="nl-NL" dirty="0" smtClean="0"/>
              <a:t> level</a:t>
            </a:r>
            <a:endParaRPr lang="en-US" dirty="0"/>
          </a:p>
        </p:txBody>
      </p:sp>
      <p:sp>
        <p:nvSpPr>
          <p:cNvPr id="4" name="Slide Number Placeholder 5"/>
          <p:cNvSpPr>
            <a:spLocks noGrp="1"/>
          </p:cNvSpPr>
          <p:nvPr>
            <p:ph type="sldNum" sz="quarter" idx="14"/>
          </p:nvPr>
        </p:nvSpPr>
        <p:spPr/>
        <p:txBody>
          <a:bodyPr/>
          <a:lstStyle>
            <a:lvl1pPr>
              <a:defRPr/>
            </a:lvl1pPr>
          </a:lstStyle>
          <a:p>
            <a:pPr>
              <a:defRPr/>
            </a:pPr>
            <a:fld id="{35E22588-720A-420C-97F2-844F35C782F6}" type="slidenum">
              <a:rPr lang="en-US"/>
              <a:pPr>
                <a:defRPr/>
              </a:pPr>
              <a:t>‹#›</a:t>
            </a:fld>
            <a:endParaRPr lang="en-US" dirty="0"/>
          </a:p>
        </p:txBody>
      </p:sp>
    </p:spTree>
    <p:extLst>
      <p:ext uri="{BB962C8B-B14F-4D97-AF65-F5344CB8AC3E}">
        <p14:creationId xmlns:p14="http://schemas.microsoft.com/office/powerpoint/2010/main" val="168945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lvl1pPr>
              <a:defRPr sz="2400"/>
            </a:lvl1pPr>
            <a:lvl2pPr>
              <a:defRPr sz="2400"/>
            </a:lvl2pPr>
            <a:lvl3pPr>
              <a:defRPr sz="2400"/>
            </a:lvl3pPr>
            <a:lvl4pPr>
              <a:defRPr sz="2400"/>
            </a:lvl4pPr>
            <a:lvl5pPr>
              <a:defRPr sz="24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8A7FE9D-0CA9-4C2B-83F5-D4D792749E32}" type="slidenum">
              <a:rPr lang="en-US" altLang="nl-NL"/>
              <a:pPr/>
              <a:t>‹#›</a:t>
            </a:fld>
            <a:endParaRPr lang="en-US" altLang="nl-NL"/>
          </a:p>
        </p:txBody>
      </p:sp>
    </p:spTree>
    <p:extLst>
      <p:ext uri="{BB962C8B-B14F-4D97-AF65-F5344CB8AC3E}">
        <p14:creationId xmlns:p14="http://schemas.microsoft.com/office/powerpoint/2010/main" val="1458878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9DD980A-23E3-42CD-9C7B-62B98780EB21}" type="slidenum">
              <a:rPr lang="en-US" altLang="nl-NL"/>
              <a:pPr/>
              <a:t>‹#›</a:t>
            </a:fld>
            <a:endParaRPr lang="en-US" altLang="nl-NL"/>
          </a:p>
        </p:txBody>
      </p:sp>
    </p:spTree>
    <p:extLst>
      <p:ext uri="{BB962C8B-B14F-4D97-AF65-F5344CB8AC3E}">
        <p14:creationId xmlns:p14="http://schemas.microsoft.com/office/powerpoint/2010/main" val="1943706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84213" y="981075"/>
            <a:ext cx="3810000" cy="5114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6613" y="981075"/>
            <a:ext cx="3811587" cy="5114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10DD2CD-6333-42E4-A118-A510BE65C3C7}" type="slidenum">
              <a:rPr lang="en-US" altLang="nl-NL"/>
              <a:pPr/>
              <a:t>‹#›</a:t>
            </a:fld>
            <a:endParaRPr lang="en-US" altLang="nl-NL"/>
          </a:p>
        </p:txBody>
      </p:sp>
    </p:spTree>
    <p:extLst>
      <p:ext uri="{BB962C8B-B14F-4D97-AF65-F5344CB8AC3E}">
        <p14:creationId xmlns:p14="http://schemas.microsoft.com/office/powerpoint/2010/main" val="2690474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D11DD18-5FA5-4B4E-9EF4-9BD853D2DF3A}" type="slidenum">
              <a:rPr lang="en-US" altLang="nl-NL"/>
              <a:pPr/>
              <a:t>‹#›</a:t>
            </a:fld>
            <a:endParaRPr lang="en-US" altLang="nl-NL"/>
          </a:p>
        </p:txBody>
      </p:sp>
    </p:spTree>
    <p:extLst>
      <p:ext uri="{BB962C8B-B14F-4D97-AF65-F5344CB8AC3E}">
        <p14:creationId xmlns:p14="http://schemas.microsoft.com/office/powerpoint/2010/main" val="238217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47CD857-7547-4278-8B9A-62FD32944F1E}" type="slidenum">
              <a:rPr lang="en-US" altLang="nl-NL"/>
              <a:pPr/>
              <a:t>‹#›</a:t>
            </a:fld>
            <a:endParaRPr lang="en-US" altLang="nl-NL"/>
          </a:p>
        </p:txBody>
      </p:sp>
    </p:spTree>
    <p:extLst>
      <p:ext uri="{BB962C8B-B14F-4D97-AF65-F5344CB8AC3E}">
        <p14:creationId xmlns:p14="http://schemas.microsoft.com/office/powerpoint/2010/main" val="41259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BF5EAAB-626B-4C06-8952-0AA475487897}" type="slidenum">
              <a:rPr lang="en-US" altLang="nl-NL"/>
              <a:pPr/>
              <a:t>‹#›</a:t>
            </a:fld>
            <a:endParaRPr lang="en-US" altLang="nl-NL"/>
          </a:p>
        </p:txBody>
      </p:sp>
    </p:spTree>
    <p:extLst>
      <p:ext uri="{BB962C8B-B14F-4D97-AF65-F5344CB8AC3E}">
        <p14:creationId xmlns:p14="http://schemas.microsoft.com/office/powerpoint/2010/main" val="1232185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32A69E9-F713-4408-8D5C-78893981B159}" type="slidenum">
              <a:rPr lang="en-US" altLang="nl-NL"/>
              <a:pPr/>
              <a:t>‹#›</a:t>
            </a:fld>
            <a:endParaRPr lang="en-US" altLang="nl-NL"/>
          </a:p>
        </p:txBody>
      </p:sp>
    </p:spTree>
    <p:extLst>
      <p:ext uri="{BB962C8B-B14F-4D97-AF65-F5344CB8AC3E}">
        <p14:creationId xmlns:p14="http://schemas.microsoft.com/office/powerpoint/2010/main" val="3824045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85DE0AA-3E31-4EB0-A818-EF37E34B28BD}" type="slidenum">
              <a:rPr lang="en-US" altLang="nl-NL"/>
              <a:pPr/>
              <a:t>‹#›</a:t>
            </a:fld>
            <a:endParaRPr lang="en-US" altLang="nl-NL"/>
          </a:p>
        </p:txBody>
      </p:sp>
    </p:spTree>
    <p:extLst>
      <p:ext uri="{BB962C8B-B14F-4D97-AF65-F5344CB8AC3E}">
        <p14:creationId xmlns:p14="http://schemas.microsoft.com/office/powerpoint/2010/main" val="3899880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bg1.jpg"/>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900113" y="260350"/>
            <a:ext cx="5040312"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smtClean="0"/>
              <a:t>Klik om de stijl te bewerken</a:t>
            </a:r>
            <a:endParaRPr lang="en-US" altLang="nl-NL" smtClean="0"/>
          </a:p>
        </p:txBody>
      </p:sp>
      <p:sp>
        <p:nvSpPr>
          <p:cNvPr id="1028" name="Rectangle 3"/>
          <p:cNvSpPr>
            <a:spLocks noGrp="1" noChangeArrowheads="1"/>
          </p:cNvSpPr>
          <p:nvPr>
            <p:ph type="body" idx="1"/>
          </p:nvPr>
        </p:nvSpPr>
        <p:spPr bwMode="auto">
          <a:xfrm>
            <a:off x="684213" y="981075"/>
            <a:ext cx="7773987" cy="511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modelstijlen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endParaRPr lang="en-US" altLang="nl-NL" smtClean="0"/>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charset="0"/>
                <a:ea typeface="ヒラギノ角ゴ Pro W3" pitchFamily="-64"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ヒラギノ角ゴ Pro W3" pitchFamily="-64"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vl1pPr>
          </a:lstStyle>
          <a:p>
            <a:fld id="{ED4F78D9-8E35-419A-8EDC-3346845227A8}" type="slidenum">
              <a:rPr lang="en-US" altLang="nl-NL"/>
              <a:pPr/>
              <a:t>‹#›</a:t>
            </a:fld>
            <a:endParaRPr lang="en-US" altLang="nl-NL"/>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8" r:id="rId12"/>
  </p:sldLayoutIdLst>
  <p:timing>
    <p:tnLst>
      <p:par>
        <p:cTn id="1" dur="indefinite" restart="never" nodeType="tmRoot"/>
      </p:par>
    </p:tnLst>
  </p:timing>
  <p:txStyles>
    <p:titleStyle>
      <a:lvl1pPr algn="l" rtl="0" eaLnBrk="1" fontAlgn="base" hangingPunct="1">
        <a:spcBef>
          <a:spcPct val="0"/>
        </a:spcBef>
        <a:spcAft>
          <a:spcPct val="0"/>
        </a:spcAft>
        <a:defRPr sz="2000">
          <a:solidFill>
            <a:schemeClr val="bg1"/>
          </a:solidFill>
          <a:latin typeface="+mj-lt"/>
          <a:ea typeface="+mj-ea"/>
          <a:cs typeface="ヒラギノ角ゴ Pro W3"/>
        </a:defRPr>
      </a:lvl1pPr>
      <a:lvl2pPr algn="l" rtl="0" eaLnBrk="1" fontAlgn="base" hangingPunct="1">
        <a:spcBef>
          <a:spcPct val="0"/>
        </a:spcBef>
        <a:spcAft>
          <a:spcPct val="0"/>
        </a:spcAft>
        <a:defRPr sz="2000">
          <a:solidFill>
            <a:schemeClr val="bg1"/>
          </a:solidFill>
          <a:latin typeface="Interstate-Regular" pitchFamily="-64" charset="0"/>
          <a:ea typeface="ヒラギノ角ゴ Pro W3" pitchFamily="-64" charset="-128"/>
          <a:cs typeface="ヒラギノ角ゴ Pro W3"/>
        </a:defRPr>
      </a:lvl2pPr>
      <a:lvl3pPr algn="l" rtl="0" eaLnBrk="1" fontAlgn="base" hangingPunct="1">
        <a:spcBef>
          <a:spcPct val="0"/>
        </a:spcBef>
        <a:spcAft>
          <a:spcPct val="0"/>
        </a:spcAft>
        <a:defRPr sz="2000">
          <a:solidFill>
            <a:schemeClr val="bg1"/>
          </a:solidFill>
          <a:latin typeface="Interstate-Regular" pitchFamily="-64" charset="0"/>
          <a:ea typeface="ヒラギノ角ゴ Pro W3" pitchFamily="-64" charset="-128"/>
          <a:cs typeface="ヒラギノ角ゴ Pro W3"/>
        </a:defRPr>
      </a:lvl3pPr>
      <a:lvl4pPr algn="l" rtl="0" eaLnBrk="1" fontAlgn="base" hangingPunct="1">
        <a:spcBef>
          <a:spcPct val="0"/>
        </a:spcBef>
        <a:spcAft>
          <a:spcPct val="0"/>
        </a:spcAft>
        <a:defRPr sz="2000">
          <a:solidFill>
            <a:schemeClr val="bg1"/>
          </a:solidFill>
          <a:latin typeface="Interstate-Regular" pitchFamily="-64" charset="0"/>
          <a:ea typeface="ヒラギノ角ゴ Pro W3" pitchFamily="-64" charset="-128"/>
          <a:cs typeface="ヒラギノ角ゴ Pro W3"/>
        </a:defRPr>
      </a:lvl4pPr>
      <a:lvl5pPr algn="l" rtl="0" eaLnBrk="1" fontAlgn="base" hangingPunct="1">
        <a:spcBef>
          <a:spcPct val="0"/>
        </a:spcBef>
        <a:spcAft>
          <a:spcPct val="0"/>
        </a:spcAft>
        <a:defRPr sz="2000">
          <a:solidFill>
            <a:schemeClr val="bg1"/>
          </a:solidFill>
          <a:latin typeface="Interstate-Regular" pitchFamily="-64" charset="0"/>
          <a:ea typeface="ヒラギノ角ゴ Pro W3" pitchFamily="-64" charset="-128"/>
          <a:cs typeface="ヒラギノ角ゴ Pro W3"/>
        </a:defRPr>
      </a:lvl5pPr>
      <a:lvl6pPr marL="457200" algn="l" rtl="0" eaLnBrk="1" fontAlgn="base" hangingPunct="1">
        <a:spcBef>
          <a:spcPct val="0"/>
        </a:spcBef>
        <a:spcAft>
          <a:spcPct val="0"/>
        </a:spcAft>
        <a:defRPr sz="2000">
          <a:solidFill>
            <a:schemeClr val="bg1"/>
          </a:solidFill>
          <a:latin typeface="Interstate-Regular" pitchFamily="-64" charset="0"/>
          <a:ea typeface="ヒラギノ角ゴ Pro W3" pitchFamily="-64" charset="-128"/>
        </a:defRPr>
      </a:lvl6pPr>
      <a:lvl7pPr marL="914400" algn="l" rtl="0" eaLnBrk="1" fontAlgn="base" hangingPunct="1">
        <a:spcBef>
          <a:spcPct val="0"/>
        </a:spcBef>
        <a:spcAft>
          <a:spcPct val="0"/>
        </a:spcAft>
        <a:defRPr sz="2000">
          <a:solidFill>
            <a:schemeClr val="bg1"/>
          </a:solidFill>
          <a:latin typeface="Interstate-Regular" pitchFamily="-64" charset="0"/>
          <a:ea typeface="ヒラギノ角ゴ Pro W3" pitchFamily="-64" charset="-128"/>
        </a:defRPr>
      </a:lvl7pPr>
      <a:lvl8pPr marL="1371600" algn="l" rtl="0" eaLnBrk="1" fontAlgn="base" hangingPunct="1">
        <a:spcBef>
          <a:spcPct val="0"/>
        </a:spcBef>
        <a:spcAft>
          <a:spcPct val="0"/>
        </a:spcAft>
        <a:defRPr sz="2000">
          <a:solidFill>
            <a:schemeClr val="bg1"/>
          </a:solidFill>
          <a:latin typeface="Interstate-Regular" pitchFamily="-64" charset="0"/>
          <a:ea typeface="ヒラギノ角ゴ Pro W3" pitchFamily="-64" charset="-128"/>
        </a:defRPr>
      </a:lvl8pPr>
      <a:lvl9pPr marL="1828800" algn="l" rtl="0" eaLnBrk="1" fontAlgn="base" hangingPunct="1">
        <a:spcBef>
          <a:spcPct val="0"/>
        </a:spcBef>
        <a:spcAft>
          <a:spcPct val="0"/>
        </a:spcAft>
        <a:defRPr sz="2000">
          <a:solidFill>
            <a:schemeClr val="bg1"/>
          </a:solidFill>
          <a:latin typeface="Interstate-Regular" pitchFamily="-64" charset="0"/>
          <a:ea typeface="ヒラギノ角ゴ Pro W3" pitchFamily="-64" charset="-128"/>
        </a:defRPr>
      </a:lvl9pPr>
    </p:titleStyle>
    <p:bodyStyle>
      <a:lvl1pPr marL="342900" indent="-342900" algn="l" rtl="0" eaLnBrk="1" fontAlgn="base" hangingPunct="1">
        <a:spcBef>
          <a:spcPct val="20000"/>
        </a:spcBef>
        <a:spcAft>
          <a:spcPct val="0"/>
        </a:spcAft>
        <a:buChar char="•"/>
        <a:defRPr sz="2800" b="1">
          <a:solidFill>
            <a:srgbClr val="002E62"/>
          </a:solidFill>
          <a:latin typeface="+mn-lt"/>
          <a:ea typeface="+mn-ea"/>
          <a:cs typeface="ヒラギノ角ゴ Pro W3"/>
        </a:defRPr>
      </a:lvl1pPr>
      <a:lvl2pPr marL="742950" indent="-285750" algn="l" rtl="0" eaLnBrk="1" fontAlgn="base" hangingPunct="1">
        <a:spcBef>
          <a:spcPct val="20000"/>
        </a:spcBef>
        <a:spcAft>
          <a:spcPct val="0"/>
        </a:spcAft>
        <a:buChar char="–"/>
        <a:defRPr sz="2800" b="1">
          <a:solidFill>
            <a:srgbClr val="002E62"/>
          </a:solidFill>
          <a:latin typeface="+mn-lt"/>
          <a:ea typeface="+mn-ea"/>
          <a:cs typeface="ヒラギノ角ゴ Pro W3"/>
        </a:defRPr>
      </a:lvl2pPr>
      <a:lvl3pPr marL="1143000" indent="-228600" algn="l" rtl="0" eaLnBrk="1" fontAlgn="base" hangingPunct="1">
        <a:spcBef>
          <a:spcPct val="20000"/>
        </a:spcBef>
        <a:spcAft>
          <a:spcPct val="0"/>
        </a:spcAft>
        <a:buChar char="•"/>
        <a:defRPr sz="2800" b="1">
          <a:solidFill>
            <a:srgbClr val="002E62"/>
          </a:solidFill>
          <a:latin typeface="+mn-lt"/>
          <a:ea typeface="+mn-ea"/>
          <a:cs typeface="ヒラギノ角ゴ Pro W3"/>
        </a:defRPr>
      </a:lvl3pPr>
      <a:lvl4pPr marL="1600200" indent="-228600" algn="l" rtl="0" eaLnBrk="1" fontAlgn="base" hangingPunct="1">
        <a:spcBef>
          <a:spcPct val="20000"/>
        </a:spcBef>
        <a:spcAft>
          <a:spcPct val="0"/>
        </a:spcAft>
        <a:buChar char="–"/>
        <a:defRPr sz="2800" b="1">
          <a:solidFill>
            <a:srgbClr val="002E62"/>
          </a:solidFill>
          <a:latin typeface="+mn-lt"/>
          <a:ea typeface="+mn-ea"/>
          <a:cs typeface="ヒラギノ角ゴ Pro W3"/>
        </a:defRPr>
      </a:lvl4pPr>
      <a:lvl5pPr marL="2057400" indent="-228600" algn="l" rtl="0" eaLnBrk="1" fontAlgn="base" hangingPunct="1">
        <a:spcBef>
          <a:spcPct val="20000"/>
        </a:spcBef>
        <a:spcAft>
          <a:spcPct val="0"/>
        </a:spcAft>
        <a:buChar char="»"/>
        <a:defRPr sz="2800" b="1">
          <a:solidFill>
            <a:srgbClr val="002E62"/>
          </a:solidFill>
          <a:latin typeface="+mn-lt"/>
          <a:ea typeface="+mn-ea"/>
          <a:cs typeface="ヒラギノ角ゴ Pro W3"/>
        </a:defRPr>
      </a:lvl5pPr>
      <a:lvl6pPr marL="2514600" indent="-228600" algn="l" rtl="0" eaLnBrk="1" fontAlgn="base" hangingPunct="1">
        <a:spcBef>
          <a:spcPct val="20000"/>
        </a:spcBef>
        <a:spcAft>
          <a:spcPct val="0"/>
        </a:spcAft>
        <a:buChar char="»"/>
        <a:defRPr sz="2800" b="1">
          <a:solidFill>
            <a:srgbClr val="002E62"/>
          </a:solidFill>
          <a:latin typeface="+mn-lt"/>
          <a:ea typeface="+mn-ea"/>
        </a:defRPr>
      </a:lvl6pPr>
      <a:lvl7pPr marL="2971800" indent="-228600" algn="l" rtl="0" eaLnBrk="1" fontAlgn="base" hangingPunct="1">
        <a:spcBef>
          <a:spcPct val="20000"/>
        </a:spcBef>
        <a:spcAft>
          <a:spcPct val="0"/>
        </a:spcAft>
        <a:buChar char="»"/>
        <a:defRPr sz="2800" b="1">
          <a:solidFill>
            <a:srgbClr val="002E62"/>
          </a:solidFill>
          <a:latin typeface="+mn-lt"/>
          <a:ea typeface="+mn-ea"/>
        </a:defRPr>
      </a:lvl7pPr>
      <a:lvl8pPr marL="3429000" indent="-228600" algn="l" rtl="0" eaLnBrk="1" fontAlgn="base" hangingPunct="1">
        <a:spcBef>
          <a:spcPct val="20000"/>
        </a:spcBef>
        <a:spcAft>
          <a:spcPct val="0"/>
        </a:spcAft>
        <a:buChar char="»"/>
        <a:defRPr sz="2800" b="1">
          <a:solidFill>
            <a:srgbClr val="002E62"/>
          </a:solidFill>
          <a:latin typeface="+mn-lt"/>
          <a:ea typeface="+mn-ea"/>
        </a:defRPr>
      </a:lvl8pPr>
      <a:lvl9pPr marL="3886200" indent="-228600" algn="l" rtl="0" eaLnBrk="1" fontAlgn="base" hangingPunct="1">
        <a:spcBef>
          <a:spcPct val="20000"/>
        </a:spcBef>
        <a:spcAft>
          <a:spcPct val="0"/>
        </a:spcAft>
        <a:buChar char="»"/>
        <a:defRPr sz="2800" b="1">
          <a:solidFill>
            <a:srgbClr val="002E62"/>
          </a:solidFill>
          <a:latin typeface="+mn-lt"/>
          <a:ea typeface="+mn-ea"/>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sz="2800" dirty="0" smtClean="0"/>
              <a:t/>
            </a:r>
            <a:br>
              <a:rPr lang="nl-NL" sz="2800" dirty="0" smtClean="0"/>
            </a:br>
            <a:r>
              <a:rPr lang="nl-NL" sz="2800" dirty="0" smtClean="0"/>
              <a:t/>
            </a:r>
            <a:br>
              <a:rPr lang="nl-NL" sz="2800" dirty="0" smtClean="0"/>
            </a:br>
            <a:r>
              <a:rPr lang="nl-NL" sz="2800" dirty="0" smtClean="0"/>
              <a:t/>
            </a:r>
            <a:br>
              <a:rPr lang="nl-NL" sz="2800" dirty="0" smtClean="0"/>
            </a:br>
            <a:r>
              <a:rPr lang="nl-NL" sz="2800" dirty="0" smtClean="0"/>
              <a:t>Inspiratiesessie deelname </a:t>
            </a:r>
            <a:r>
              <a:rPr lang="nl-NL" sz="2800" dirty="0" err="1" smtClean="0"/>
              <a:t>onderzoekspilot</a:t>
            </a:r>
            <a:r>
              <a:rPr lang="nl-NL" sz="2800" dirty="0" smtClean="0"/>
              <a:t>:</a:t>
            </a:r>
            <a:br>
              <a:rPr lang="nl-NL" sz="2800" dirty="0" smtClean="0"/>
            </a:br>
            <a:r>
              <a:rPr lang="nl-NL" sz="2400" i="1" dirty="0" smtClean="0"/>
              <a:t>Implementatie van het protocol Beoordelen is mensenwerk. Verbeteren en Verantwoorden van afstuderen in het HBO</a:t>
            </a:r>
            <a:r>
              <a:rPr lang="nl-NL" sz="2800" dirty="0" smtClean="0"/>
              <a:t/>
            </a:r>
            <a:br>
              <a:rPr lang="nl-NL" sz="2800" dirty="0" smtClean="0"/>
            </a:br>
            <a:r>
              <a:rPr lang="nl-NL" sz="2800" dirty="0" smtClean="0"/>
              <a:t/>
            </a:r>
            <a:br>
              <a:rPr lang="nl-NL" sz="2800" dirty="0" smtClean="0"/>
            </a:br>
            <a:endParaRPr lang="en-US" sz="2800" dirty="0"/>
          </a:p>
        </p:txBody>
      </p:sp>
      <p:sp>
        <p:nvSpPr>
          <p:cNvPr id="3" name="Subtitle 2"/>
          <p:cNvSpPr>
            <a:spLocks noGrp="1"/>
          </p:cNvSpPr>
          <p:nvPr>
            <p:ph type="subTitle" idx="1"/>
          </p:nvPr>
        </p:nvSpPr>
        <p:spPr/>
        <p:txBody>
          <a:bodyPr/>
          <a:lstStyle/>
          <a:p>
            <a:endParaRPr lang="nl-NL" smtClean="0"/>
          </a:p>
          <a:p>
            <a:endParaRPr lang="nl-NL" smtClean="0"/>
          </a:p>
          <a:p>
            <a:r>
              <a:rPr lang="nl-NL" smtClean="0"/>
              <a:t>Dr. Daan Andriessen, Lector Methodologie van Praktijkgericht Onderzoek, Hogeschool Utrecht</a:t>
            </a:r>
          </a:p>
          <a:p>
            <a:r>
              <a:rPr lang="nl-NL" smtClean="0"/>
              <a:t>Dr. Dominique Sluijsmans, Lector Professioneel Beoordelen, Zuyd Hogeschool </a:t>
            </a:r>
          </a:p>
          <a:p>
            <a:endParaRPr lang="nl-NL" dirty="0" smtClean="0"/>
          </a:p>
        </p:txBody>
      </p:sp>
    </p:spTree>
    <p:extLst>
      <p:ext uri="{BB962C8B-B14F-4D97-AF65-F5344CB8AC3E}">
        <p14:creationId xmlns:p14="http://schemas.microsoft.com/office/powerpoint/2010/main" val="961893352"/>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hthoek 19"/>
          <p:cNvSpPr/>
          <p:nvPr/>
        </p:nvSpPr>
        <p:spPr>
          <a:xfrm>
            <a:off x="628650" y="1427747"/>
            <a:ext cx="7300433" cy="5430253"/>
          </a:xfrm>
          <a:prstGeom prst="rect">
            <a:avLst/>
          </a:prstGeom>
          <a:ln>
            <a:solidFill>
              <a:schemeClr val="tx2"/>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nl-NL" sz="1200" b="1" dirty="0">
                <a:latin typeface="Verdana" pitchFamily="34" charset="0"/>
              </a:rPr>
              <a:t>Afstudeerprogramma</a:t>
            </a:r>
          </a:p>
        </p:txBody>
      </p:sp>
      <p:grpSp>
        <p:nvGrpSpPr>
          <p:cNvPr id="2" name="Groep 27"/>
          <p:cNvGrpSpPr/>
          <p:nvPr/>
        </p:nvGrpSpPr>
        <p:grpSpPr>
          <a:xfrm>
            <a:off x="3924300" y="1639835"/>
            <a:ext cx="2213874" cy="1717357"/>
            <a:chOff x="3708400" y="1639833"/>
            <a:chExt cx="2951832" cy="1717357"/>
          </a:xfrm>
        </p:grpSpPr>
        <p:sp>
          <p:nvSpPr>
            <p:cNvPr id="7" name="Afgeronde rechthoek 6"/>
            <p:cNvSpPr/>
            <p:nvPr/>
          </p:nvSpPr>
          <p:spPr>
            <a:xfrm>
              <a:off x="5220072" y="2780928"/>
              <a:ext cx="1440160" cy="576262"/>
            </a:xfrm>
            <a:prstGeom prst="roundRect">
              <a:avLst/>
            </a:prstGeom>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Prestatie(s)</a:t>
              </a:r>
            </a:p>
          </p:txBody>
        </p:sp>
        <p:cxnSp>
          <p:nvCxnSpPr>
            <p:cNvPr id="21" name="Vorm 20"/>
            <p:cNvCxnSpPr>
              <a:stCxn id="60" idx="3"/>
              <a:endCxn id="7" idx="0"/>
            </p:cNvCxnSpPr>
            <p:nvPr/>
          </p:nvCxnSpPr>
          <p:spPr>
            <a:xfrm>
              <a:off x="3708400" y="1916832"/>
              <a:ext cx="2231752" cy="864096"/>
            </a:xfrm>
            <a:prstGeom prst="bentConnector2">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32" name="Tekstvak 31"/>
            <p:cNvSpPr txBox="1"/>
            <p:nvPr/>
          </p:nvSpPr>
          <p:spPr>
            <a:xfrm>
              <a:off x="3923928" y="1639833"/>
              <a:ext cx="1594881" cy="276999"/>
            </a:xfrm>
            <a:prstGeom prst="rect">
              <a:avLst/>
            </a:prstGeom>
            <a:noFill/>
            <a:ln>
              <a:noFill/>
            </a:ln>
          </p:spPr>
          <p:txBody>
            <a:bodyPr wrap="none" rtlCol="0">
              <a:spAutoFit/>
            </a:bodyPr>
            <a:lstStyle/>
            <a:p>
              <a:r>
                <a:rPr lang="nl-NL" sz="1200" kern="0" spc="-100" dirty="0">
                  <a:latin typeface="Verdana" pitchFamily="34" charset="0"/>
                </a:rPr>
                <a:t>moet blijken uit</a:t>
              </a:r>
            </a:p>
          </p:txBody>
        </p:sp>
      </p:grpSp>
      <p:sp>
        <p:nvSpPr>
          <p:cNvPr id="60" name="Afgeronde rechthoek 59"/>
          <p:cNvSpPr/>
          <p:nvPr/>
        </p:nvSpPr>
        <p:spPr>
          <a:xfrm>
            <a:off x="2195512" y="1628800"/>
            <a:ext cx="1728788" cy="576064"/>
          </a:xfrm>
          <a:prstGeom prst="roundRect">
            <a:avLst/>
          </a:prstGeom>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smtClean="0">
                <a:latin typeface="Verdana" pitchFamily="34" charset="0"/>
              </a:rPr>
              <a:t>Beroeps-bekwaamheid</a:t>
            </a:r>
            <a:endParaRPr lang="nl-NL" sz="1200" b="1" dirty="0">
              <a:latin typeface="Verdana" pitchFamily="34" charset="0"/>
            </a:endParaRPr>
          </a:p>
        </p:txBody>
      </p:sp>
      <p:grpSp>
        <p:nvGrpSpPr>
          <p:cNvPr id="3" name="Groep 36"/>
          <p:cNvGrpSpPr/>
          <p:nvPr/>
        </p:nvGrpSpPr>
        <p:grpSpPr>
          <a:xfrm>
            <a:off x="2195512" y="2204864"/>
            <a:ext cx="1728788" cy="1152128"/>
            <a:chOff x="1403350" y="2204864"/>
            <a:chExt cx="2305050" cy="1152128"/>
          </a:xfrm>
        </p:grpSpPr>
        <p:sp>
          <p:nvSpPr>
            <p:cNvPr id="4" name="Afgeronde rechthoek 3"/>
            <p:cNvSpPr/>
            <p:nvPr/>
          </p:nvSpPr>
          <p:spPr>
            <a:xfrm>
              <a:off x="1403350" y="2780928"/>
              <a:ext cx="2305050" cy="576064"/>
            </a:xfrm>
            <a:prstGeom prst="roundRect">
              <a:avLst/>
            </a:prstGeom>
            <a:solidFill>
              <a:srgbClr val="92D050"/>
            </a:solidFill>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Eindkwalificaties</a:t>
              </a:r>
            </a:p>
          </p:txBody>
        </p:sp>
        <p:cxnSp>
          <p:nvCxnSpPr>
            <p:cNvPr id="62" name="Rechte verbindingslijn met pijl 61"/>
            <p:cNvCxnSpPr>
              <a:stCxn id="60" idx="2"/>
              <a:endCxn id="4" idx="0"/>
            </p:cNvCxnSpPr>
            <p:nvPr/>
          </p:nvCxnSpPr>
          <p:spPr>
            <a:xfrm>
              <a:off x="2555875" y="2204864"/>
              <a:ext cx="0" cy="576064"/>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63" name="Tekstvak 62"/>
            <p:cNvSpPr txBox="1"/>
            <p:nvPr/>
          </p:nvSpPr>
          <p:spPr>
            <a:xfrm>
              <a:off x="1619673" y="2348880"/>
              <a:ext cx="1280692" cy="276999"/>
            </a:xfrm>
            <a:prstGeom prst="rect">
              <a:avLst/>
            </a:prstGeom>
            <a:noFill/>
            <a:ln>
              <a:noFill/>
            </a:ln>
          </p:spPr>
          <p:txBody>
            <a:bodyPr wrap="none" rtlCol="0">
              <a:spAutoFit/>
            </a:bodyPr>
            <a:lstStyle/>
            <a:p>
              <a:r>
                <a:rPr lang="nl-NL" sz="1200" kern="0" spc="-100" dirty="0">
                  <a:latin typeface="Verdana" pitchFamily="34" charset="0"/>
                </a:rPr>
                <a:t>verwoord in</a:t>
              </a:r>
            </a:p>
          </p:txBody>
        </p:sp>
      </p:grpSp>
      <p:sp>
        <p:nvSpPr>
          <p:cNvPr id="27" name="Titel 26"/>
          <p:cNvSpPr>
            <a:spLocks noGrp="1"/>
          </p:cNvSpPr>
          <p:nvPr>
            <p:ph type="title"/>
          </p:nvPr>
        </p:nvSpPr>
        <p:spPr/>
        <p:txBody>
          <a:bodyPr>
            <a:normAutofit fontScale="90000"/>
          </a:bodyPr>
          <a:lstStyle/>
          <a:p>
            <a:r>
              <a:rPr lang="nl-NL" sz="2800" dirty="0" smtClean="0">
                <a:latin typeface="Verdana" panose="020B0604030504040204" pitchFamily="34" charset="0"/>
                <a:ea typeface="Verdana" panose="020B0604030504040204" pitchFamily="34" charset="0"/>
                <a:cs typeface="Verdana" panose="020B0604030504040204" pitchFamily="34" charset="0"/>
              </a:rPr>
              <a:t>Principes van afstuderen</a:t>
            </a:r>
            <a:endParaRPr lang="nl-NL"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7151327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755650" y="263550"/>
            <a:ext cx="6782834" cy="573162"/>
          </a:xfrm>
        </p:spPr>
        <p:txBody>
          <a:bodyPr/>
          <a:lstStyle/>
          <a:p>
            <a:r>
              <a:rPr lang="nl-NL" dirty="0" smtClean="0"/>
              <a:t>Prestaties in het hbo zijn beroepsproducten</a:t>
            </a: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2256008388"/>
              </p:ext>
            </p:extLst>
          </p:nvPr>
        </p:nvGraphicFramePr>
        <p:xfrm>
          <a:off x="179512" y="2438415"/>
          <a:ext cx="8818885" cy="3430669"/>
        </p:xfrm>
        <a:graphic>
          <a:graphicData uri="http://schemas.openxmlformats.org/drawingml/2006/table">
            <a:tbl>
              <a:tblPr>
                <a:tableStyleId>{616DA210-FB5B-4158-B5E0-FEB733F419BA}</a:tableStyleId>
              </a:tblPr>
              <a:tblGrid>
                <a:gridCol w="1839991"/>
                <a:gridCol w="1928904"/>
                <a:gridCol w="1783738"/>
                <a:gridCol w="1633126"/>
                <a:gridCol w="1633126"/>
              </a:tblGrid>
              <a:tr h="279806">
                <a:tc>
                  <a:txBody>
                    <a:bodyPr/>
                    <a:lstStyle/>
                    <a:p>
                      <a:pPr algn="ctr">
                        <a:lnSpc>
                          <a:spcPct val="100000"/>
                        </a:lnSpc>
                        <a:spcAft>
                          <a:spcPts val="0"/>
                        </a:spcAft>
                      </a:pPr>
                      <a:r>
                        <a:rPr lang="nl-NL" sz="1600" u="none" dirty="0" smtClean="0"/>
                        <a:t>1. Advies</a:t>
                      </a:r>
                      <a:endParaRPr lang="nl-NL" sz="1600" b="1" u="none" dirty="0">
                        <a:solidFill>
                          <a:srgbClr val="000000"/>
                        </a:solidFill>
                        <a:latin typeface="Calibri"/>
                        <a:ea typeface="Cambria"/>
                        <a:cs typeface="Times New Roman"/>
                      </a:endParaRPr>
                    </a:p>
                  </a:txBody>
                  <a:tcPr marL="67009" marR="67009" marT="0" marB="0"/>
                </a:tc>
                <a:tc>
                  <a:txBody>
                    <a:bodyPr/>
                    <a:lstStyle/>
                    <a:p>
                      <a:pPr algn="ctr">
                        <a:lnSpc>
                          <a:spcPct val="100000"/>
                        </a:lnSpc>
                        <a:spcAft>
                          <a:spcPts val="0"/>
                        </a:spcAft>
                      </a:pPr>
                      <a:r>
                        <a:rPr lang="nl-NL" sz="1600" u="none" dirty="0" smtClean="0"/>
                        <a:t>2. Ontwerp</a:t>
                      </a:r>
                      <a:endParaRPr lang="nl-NL" sz="1600" b="1" u="none" dirty="0">
                        <a:solidFill>
                          <a:srgbClr val="000000"/>
                        </a:solidFill>
                        <a:latin typeface="Calibri"/>
                        <a:ea typeface="Cambria"/>
                        <a:cs typeface="Times New Roman"/>
                      </a:endParaRPr>
                    </a:p>
                  </a:txBody>
                  <a:tcPr marL="67009" marR="67009" marT="0" marB="0"/>
                </a:tc>
                <a:tc>
                  <a:txBody>
                    <a:bodyPr/>
                    <a:lstStyle/>
                    <a:p>
                      <a:pPr algn="ctr">
                        <a:lnSpc>
                          <a:spcPct val="100000"/>
                        </a:lnSpc>
                        <a:spcAft>
                          <a:spcPts val="0"/>
                        </a:spcAft>
                      </a:pPr>
                      <a:r>
                        <a:rPr lang="nl-NL" sz="1600" u="none" dirty="0" smtClean="0"/>
                        <a:t>3. Eindproduct</a:t>
                      </a:r>
                      <a:endParaRPr lang="nl-NL" sz="1600" b="1" u="none" dirty="0">
                        <a:solidFill>
                          <a:srgbClr val="000000"/>
                        </a:solidFill>
                        <a:latin typeface="Calibri"/>
                        <a:ea typeface="Cambria"/>
                        <a:cs typeface="Times New Roman"/>
                      </a:endParaRPr>
                    </a:p>
                  </a:txBody>
                  <a:tcPr marL="67009" marR="67009" marT="0" marB="0"/>
                </a:tc>
                <a:tc>
                  <a:txBody>
                    <a:bodyPr/>
                    <a:lstStyle/>
                    <a:p>
                      <a:pPr algn="ctr">
                        <a:lnSpc>
                          <a:spcPct val="100000"/>
                        </a:lnSpc>
                        <a:spcAft>
                          <a:spcPts val="0"/>
                        </a:spcAft>
                      </a:pPr>
                      <a:r>
                        <a:rPr lang="nl-NL" sz="1600" u="none" dirty="0" smtClean="0"/>
                        <a:t>4. Handeling</a:t>
                      </a:r>
                      <a:endParaRPr lang="nl-NL" sz="1600" b="1" u="none" dirty="0">
                        <a:solidFill>
                          <a:srgbClr val="000000"/>
                        </a:solidFill>
                        <a:latin typeface="Calibri"/>
                        <a:ea typeface="Cambria"/>
                        <a:cs typeface="Times New Roman"/>
                      </a:endParaRPr>
                    </a:p>
                  </a:txBody>
                  <a:tcPr marL="67009" marR="67009" marT="0" marB="0"/>
                </a:tc>
                <a:tc>
                  <a:txBody>
                    <a:bodyPr/>
                    <a:lstStyle/>
                    <a:p>
                      <a:pPr algn="ctr">
                        <a:lnSpc>
                          <a:spcPct val="100000"/>
                        </a:lnSpc>
                        <a:spcAft>
                          <a:spcPts val="0"/>
                        </a:spcAft>
                      </a:pPr>
                      <a:r>
                        <a:rPr lang="nl-NL" sz="1600" u="none" dirty="0" smtClean="0"/>
                        <a:t>5. Onderzoek</a:t>
                      </a:r>
                      <a:endParaRPr lang="nl-NL" sz="1600" b="1" u="none" dirty="0">
                        <a:solidFill>
                          <a:srgbClr val="000000"/>
                        </a:solidFill>
                        <a:latin typeface="Calibri"/>
                        <a:ea typeface="Cambria"/>
                        <a:cs typeface="Times New Roman"/>
                      </a:endParaRPr>
                    </a:p>
                  </a:txBody>
                  <a:tcPr marL="67009" marR="67009" marT="0" marB="0"/>
                </a:tc>
              </a:tr>
              <a:tr h="956303">
                <a:tc>
                  <a:txBody>
                    <a:bodyPr/>
                    <a:lstStyle/>
                    <a:p>
                      <a:pPr>
                        <a:lnSpc>
                          <a:spcPct val="100000"/>
                        </a:lnSpc>
                        <a:spcAft>
                          <a:spcPts val="0"/>
                        </a:spcAft>
                      </a:pPr>
                      <a:r>
                        <a:rPr lang="nl-NL" sz="1600" dirty="0" smtClean="0"/>
                        <a:t>Mogelijke oplossing of een plan</a:t>
                      </a:r>
                      <a:endParaRPr lang="nl-NL" sz="1600" dirty="0">
                        <a:solidFill>
                          <a:srgbClr val="000000"/>
                        </a:solidFill>
                        <a:latin typeface="Calibri"/>
                        <a:ea typeface="Cambria"/>
                        <a:cs typeface="Times New Roman"/>
                      </a:endParaRPr>
                    </a:p>
                  </a:txBody>
                  <a:tcPr marL="67009" marR="67009" marT="0" marB="0"/>
                </a:tc>
                <a:tc>
                  <a:txBody>
                    <a:bodyPr/>
                    <a:lstStyle/>
                    <a:p>
                      <a:pPr>
                        <a:lnSpc>
                          <a:spcPct val="100000"/>
                        </a:lnSpc>
                        <a:spcAft>
                          <a:spcPts val="0"/>
                        </a:spcAft>
                      </a:pPr>
                      <a:r>
                        <a:rPr lang="nl-NL" sz="1600" dirty="0" smtClean="0"/>
                        <a:t>Verbeelding van een eindproduct</a:t>
                      </a:r>
                      <a:endParaRPr lang="nl-NL" sz="1600" dirty="0">
                        <a:solidFill>
                          <a:srgbClr val="000000"/>
                        </a:solidFill>
                        <a:latin typeface="Calibri"/>
                        <a:ea typeface="Cambria"/>
                        <a:cs typeface="Times New Roman"/>
                      </a:endParaRPr>
                    </a:p>
                  </a:txBody>
                  <a:tcPr marL="67009" marR="67009" marT="0" marB="0"/>
                </a:tc>
                <a:tc>
                  <a:txBody>
                    <a:bodyPr/>
                    <a:lstStyle/>
                    <a:p>
                      <a:pPr>
                        <a:lnSpc>
                          <a:spcPct val="100000"/>
                        </a:lnSpc>
                        <a:spcAft>
                          <a:spcPts val="0"/>
                        </a:spcAft>
                      </a:pPr>
                      <a:r>
                        <a:rPr lang="nl-NL" sz="1600" dirty="0" smtClean="0"/>
                        <a:t>Fysiek of digitale</a:t>
                      </a:r>
                      <a:r>
                        <a:rPr lang="nl-NL" sz="1600" baseline="0" dirty="0" smtClean="0"/>
                        <a:t> uitwerking van een ontwerp</a:t>
                      </a:r>
                      <a:endParaRPr lang="nl-NL" sz="1600" dirty="0">
                        <a:solidFill>
                          <a:srgbClr val="000000"/>
                        </a:solidFill>
                        <a:latin typeface="Calibri"/>
                        <a:ea typeface="Cambria"/>
                        <a:cs typeface="Times New Roman"/>
                      </a:endParaRPr>
                    </a:p>
                  </a:txBody>
                  <a:tcPr marL="67009" marR="67009" marT="0" marB="0"/>
                </a:tc>
                <a:tc>
                  <a:txBody>
                    <a:bodyPr/>
                    <a:lstStyle/>
                    <a:p>
                      <a:pPr>
                        <a:lnSpc>
                          <a:spcPct val="100000"/>
                        </a:lnSpc>
                        <a:spcAft>
                          <a:spcPts val="0"/>
                        </a:spcAft>
                      </a:pPr>
                      <a:r>
                        <a:rPr lang="nl-NL" sz="1600" dirty="0" smtClean="0"/>
                        <a:t>Professioneel gedrag naar cliënt of publiek</a:t>
                      </a:r>
                      <a:endParaRPr lang="nl-NL" sz="1600" dirty="0">
                        <a:solidFill>
                          <a:srgbClr val="000000"/>
                        </a:solidFill>
                        <a:latin typeface="Calibri"/>
                        <a:ea typeface="Cambria"/>
                        <a:cs typeface="Times New Roman"/>
                      </a:endParaRPr>
                    </a:p>
                  </a:txBody>
                  <a:tcPr marL="67009" marR="67009" marT="0" marB="0"/>
                </a:tc>
                <a:tc>
                  <a:txBody>
                    <a:bodyPr/>
                    <a:lstStyle/>
                    <a:p>
                      <a:pPr>
                        <a:lnSpc>
                          <a:spcPct val="100000"/>
                        </a:lnSpc>
                        <a:spcAft>
                          <a:spcPts val="0"/>
                        </a:spcAft>
                      </a:pPr>
                      <a:r>
                        <a:rPr lang="nl-NL" sz="1600" dirty="0" smtClean="0"/>
                        <a:t>Antwoorden en conclusies</a:t>
                      </a:r>
                      <a:endParaRPr lang="nl-NL" sz="1600" dirty="0">
                        <a:solidFill>
                          <a:srgbClr val="000000"/>
                        </a:solidFill>
                        <a:latin typeface="Calibri"/>
                        <a:ea typeface="Cambria"/>
                        <a:cs typeface="Times New Roman"/>
                      </a:endParaRPr>
                    </a:p>
                  </a:txBody>
                  <a:tcPr marL="67009" marR="67009" marT="0" marB="0"/>
                </a:tc>
              </a:tr>
              <a:tr h="1856060">
                <a:tc>
                  <a:txBody>
                    <a:bodyPr/>
                    <a:lstStyle/>
                    <a:p>
                      <a:pPr marL="177800" lvl="0" indent="-177800">
                        <a:lnSpc>
                          <a:spcPct val="100000"/>
                        </a:lnSpc>
                        <a:spcAft>
                          <a:spcPts val="0"/>
                        </a:spcAft>
                        <a:buFont typeface="Symbol"/>
                        <a:buChar char=""/>
                        <a:tabLst>
                          <a:tab pos="228600" algn="l"/>
                        </a:tabLst>
                      </a:pPr>
                      <a:r>
                        <a:rPr lang="nl-NL" sz="1600" dirty="0" err="1" smtClean="0"/>
                        <a:t>Organisatie-advies</a:t>
                      </a:r>
                      <a:endParaRPr lang="nl-NL" sz="1600" dirty="0" smtClean="0"/>
                    </a:p>
                    <a:p>
                      <a:pPr marL="177800" lvl="0" indent="-177800">
                        <a:lnSpc>
                          <a:spcPct val="100000"/>
                        </a:lnSpc>
                        <a:spcAft>
                          <a:spcPts val="0"/>
                        </a:spcAft>
                        <a:buFont typeface="Symbol"/>
                        <a:buChar char=""/>
                        <a:tabLst>
                          <a:tab pos="228600" algn="l"/>
                        </a:tabLst>
                      </a:pPr>
                      <a:r>
                        <a:rPr lang="nl-NL" sz="1600" dirty="0" smtClean="0"/>
                        <a:t>Pedagogisch advies</a:t>
                      </a:r>
                    </a:p>
                    <a:p>
                      <a:pPr marL="177800" lvl="0" indent="-177800">
                        <a:lnSpc>
                          <a:spcPct val="100000"/>
                        </a:lnSpc>
                        <a:spcAft>
                          <a:spcPts val="0"/>
                        </a:spcAft>
                        <a:buFont typeface="Symbol"/>
                        <a:buChar char=""/>
                        <a:tabLst>
                          <a:tab pos="228600" algn="l"/>
                        </a:tabLst>
                      </a:pPr>
                      <a:r>
                        <a:rPr lang="nl-NL" sz="1600" dirty="0" smtClean="0"/>
                        <a:t>Financieel advies</a:t>
                      </a:r>
                    </a:p>
                    <a:p>
                      <a:pPr marL="342900" lvl="0" indent="-342900">
                        <a:lnSpc>
                          <a:spcPct val="100000"/>
                        </a:lnSpc>
                        <a:spcAft>
                          <a:spcPts val="0"/>
                        </a:spcAft>
                        <a:buFont typeface="Symbol"/>
                        <a:buChar char=""/>
                        <a:tabLst>
                          <a:tab pos="228600" algn="l"/>
                        </a:tabLst>
                      </a:pPr>
                      <a:endParaRPr lang="nl-NL" sz="1600" dirty="0">
                        <a:solidFill>
                          <a:srgbClr val="000000"/>
                        </a:solidFill>
                        <a:latin typeface="Calibri"/>
                        <a:ea typeface="Cambria"/>
                        <a:cs typeface="Times New Roman"/>
                      </a:endParaRPr>
                    </a:p>
                  </a:txBody>
                  <a:tcPr marL="67009" marR="67009" marT="0" marB="0"/>
                </a:tc>
                <a:tc>
                  <a:txBody>
                    <a:bodyPr/>
                    <a:lstStyle/>
                    <a:p>
                      <a:pPr marL="177800" lvl="0" indent="-177800">
                        <a:lnSpc>
                          <a:spcPct val="100000"/>
                        </a:lnSpc>
                        <a:spcAft>
                          <a:spcPts val="0"/>
                        </a:spcAft>
                        <a:buFont typeface="Symbol"/>
                        <a:buChar char=""/>
                        <a:tabLst>
                          <a:tab pos="228600" algn="l"/>
                        </a:tabLst>
                      </a:pPr>
                      <a:r>
                        <a:rPr lang="nl-NL" sz="1600" dirty="0" smtClean="0"/>
                        <a:t>Bouwontwerp</a:t>
                      </a:r>
                    </a:p>
                    <a:p>
                      <a:pPr marL="177800" lvl="0" indent="-177800">
                        <a:lnSpc>
                          <a:spcPct val="100000"/>
                        </a:lnSpc>
                        <a:spcAft>
                          <a:spcPts val="0"/>
                        </a:spcAft>
                        <a:buFont typeface="Symbol"/>
                        <a:buChar char=""/>
                        <a:tabLst>
                          <a:tab pos="228600" algn="l"/>
                        </a:tabLst>
                      </a:pPr>
                      <a:r>
                        <a:rPr lang="nl-NL" sz="1600" dirty="0" smtClean="0"/>
                        <a:t>Technisch ontwerp</a:t>
                      </a:r>
                    </a:p>
                    <a:p>
                      <a:pPr marL="177800" lvl="0" indent="-177800">
                        <a:lnSpc>
                          <a:spcPct val="100000"/>
                        </a:lnSpc>
                        <a:spcAft>
                          <a:spcPts val="0"/>
                        </a:spcAft>
                        <a:buFont typeface="Symbol"/>
                        <a:buChar char=""/>
                        <a:tabLst>
                          <a:tab pos="228600" algn="l"/>
                        </a:tabLst>
                      </a:pPr>
                      <a:r>
                        <a:rPr lang="nl-NL" sz="1600" dirty="0" smtClean="0"/>
                        <a:t>Bestemmingsplan</a:t>
                      </a:r>
                    </a:p>
                    <a:p>
                      <a:pPr marL="177800" marR="0" lvl="0" indent="-177800" algn="l" defTabSz="914400" rtl="0" eaLnBrk="1" fontAlgn="auto" latinLnBrk="0" hangingPunct="1">
                        <a:lnSpc>
                          <a:spcPct val="100000"/>
                        </a:lnSpc>
                        <a:spcBef>
                          <a:spcPts val="0"/>
                        </a:spcBef>
                        <a:spcAft>
                          <a:spcPts val="0"/>
                        </a:spcAft>
                        <a:buClrTx/>
                        <a:buSzTx/>
                        <a:buFont typeface="Symbol"/>
                        <a:buChar char=""/>
                        <a:tabLst>
                          <a:tab pos="228600" algn="l"/>
                        </a:tabLst>
                        <a:defRPr/>
                      </a:pPr>
                      <a:r>
                        <a:rPr lang="nl-NL" sz="1600" dirty="0" err="1" smtClean="0"/>
                        <a:t>Ondernemings-plan</a:t>
                      </a:r>
                      <a:endParaRPr lang="nl-NL" sz="1600" dirty="0" smtClean="0"/>
                    </a:p>
                    <a:p>
                      <a:pPr marL="342900" lvl="0" indent="-342900">
                        <a:lnSpc>
                          <a:spcPct val="100000"/>
                        </a:lnSpc>
                        <a:spcAft>
                          <a:spcPts val="0"/>
                        </a:spcAft>
                        <a:buFont typeface="Symbol"/>
                        <a:buChar char=""/>
                        <a:tabLst>
                          <a:tab pos="228600" algn="l"/>
                        </a:tabLst>
                      </a:pPr>
                      <a:endParaRPr lang="nl-NL" sz="1600" dirty="0">
                        <a:solidFill>
                          <a:srgbClr val="000000"/>
                        </a:solidFill>
                        <a:latin typeface="Calibri"/>
                        <a:ea typeface="Cambria"/>
                        <a:cs typeface="Times New Roman"/>
                      </a:endParaRPr>
                    </a:p>
                  </a:txBody>
                  <a:tcPr marL="67009" marR="67009" marT="0" marB="0"/>
                </a:tc>
                <a:tc>
                  <a:txBody>
                    <a:bodyPr/>
                    <a:lstStyle/>
                    <a:p>
                      <a:pPr marL="177800" lvl="0" indent="-177800">
                        <a:lnSpc>
                          <a:spcPct val="100000"/>
                        </a:lnSpc>
                        <a:spcAft>
                          <a:spcPts val="0"/>
                        </a:spcAft>
                        <a:buFont typeface="Symbol"/>
                        <a:buChar char=""/>
                        <a:tabLst>
                          <a:tab pos="228600" algn="l"/>
                        </a:tabLst>
                      </a:pPr>
                      <a:r>
                        <a:rPr lang="nl-NL" sz="1600" dirty="0" smtClean="0"/>
                        <a:t>Schilderij</a:t>
                      </a:r>
                    </a:p>
                    <a:p>
                      <a:pPr marL="177800" lvl="0" indent="-177800">
                        <a:lnSpc>
                          <a:spcPct val="100000"/>
                        </a:lnSpc>
                        <a:spcAft>
                          <a:spcPts val="0"/>
                        </a:spcAft>
                        <a:buFont typeface="Symbol"/>
                        <a:buChar char=""/>
                        <a:tabLst>
                          <a:tab pos="228600" algn="l"/>
                        </a:tabLst>
                      </a:pPr>
                      <a:r>
                        <a:rPr lang="nl-NL" sz="1600" dirty="0" smtClean="0"/>
                        <a:t>ICT applicatie</a:t>
                      </a:r>
                    </a:p>
                    <a:p>
                      <a:pPr marL="177800" lvl="0" indent="-177800">
                        <a:lnSpc>
                          <a:spcPct val="100000"/>
                        </a:lnSpc>
                        <a:spcAft>
                          <a:spcPts val="0"/>
                        </a:spcAft>
                        <a:buFont typeface="Symbol"/>
                        <a:buChar char=""/>
                        <a:tabLst>
                          <a:tab pos="228600" algn="l"/>
                        </a:tabLst>
                      </a:pPr>
                      <a:r>
                        <a:rPr lang="nl-NL" sz="1600" dirty="0" smtClean="0"/>
                        <a:t>Apparaat</a:t>
                      </a:r>
                    </a:p>
                    <a:p>
                      <a:pPr marL="177800" lvl="0" indent="-177800">
                        <a:lnSpc>
                          <a:spcPct val="100000"/>
                        </a:lnSpc>
                        <a:spcAft>
                          <a:spcPts val="0"/>
                        </a:spcAft>
                        <a:buFont typeface="Symbol"/>
                        <a:buChar char=""/>
                        <a:tabLst>
                          <a:tab pos="228600" algn="l"/>
                        </a:tabLst>
                      </a:pPr>
                      <a:r>
                        <a:rPr lang="nl-NL" sz="1600" dirty="0" smtClean="0"/>
                        <a:t>Film</a:t>
                      </a:r>
                    </a:p>
                    <a:p>
                      <a:pPr marL="177800" lvl="0" indent="-177800">
                        <a:lnSpc>
                          <a:spcPct val="100000"/>
                        </a:lnSpc>
                        <a:spcAft>
                          <a:spcPts val="0"/>
                        </a:spcAft>
                        <a:buFont typeface="Symbol"/>
                        <a:buChar char=""/>
                        <a:tabLst>
                          <a:tab pos="228600" algn="l"/>
                        </a:tabLst>
                      </a:pPr>
                      <a:r>
                        <a:rPr lang="nl-NL" sz="1600" dirty="0" smtClean="0"/>
                        <a:t>Journalistieke tekst</a:t>
                      </a:r>
                      <a:endParaRPr lang="nl-NL" sz="1600" dirty="0" smtClean="0">
                        <a:solidFill>
                          <a:srgbClr val="000000"/>
                        </a:solidFill>
                        <a:latin typeface="Calibri"/>
                        <a:ea typeface="Cambria"/>
                        <a:cs typeface="Times New Roman"/>
                      </a:endParaRPr>
                    </a:p>
                  </a:txBody>
                  <a:tcPr marL="67009" marR="67009" marT="0" marB="0"/>
                </a:tc>
                <a:tc>
                  <a:txBody>
                    <a:bodyPr/>
                    <a:lstStyle/>
                    <a:p>
                      <a:pPr marL="177800" lvl="0" indent="-177800">
                        <a:lnSpc>
                          <a:spcPct val="100000"/>
                        </a:lnSpc>
                        <a:spcAft>
                          <a:spcPts val="0"/>
                        </a:spcAft>
                        <a:buFont typeface="Symbol"/>
                        <a:buChar char=""/>
                        <a:tabLst>
                          <a:tab pos="228600" algn="l"/>
                        </a:tabLst>
                      </a:pPr>
                      <a:r>
                        <a:rPr lang="nl-NL" sz="1600" dirty="0" smtClean="0"/>
                        <a:t>Les geven</a:t>
                      </a:r>
                    </a:p>
                    <a:p>
                      <a:pPr marL="177800" lvl="0" indent="-177800">
                        <a:lnSpc>
                          <a:spcPct val="100000"/>
                        </a:lnSpc>
                        <a:spcAft>
                          <a:spcPts val="0"/>
                        </a:spcAft>
                        <a:buFont typeface="Symbol"/>
                        <a:buChar char=""/>
                        <a:tabLst>
                          <a:tab pos="228600" algn="l"/>
                        </a:tabLst>
                      </a:pPr>
                      <a:r>
                        <a:rPr lang="nl-NL" sz="1600" dirty="0" smtClean="0"/>
                        <a:t>Voorstelling uitvoeren</a:t>
                      </a:r>
                    </a:p>
                    <a:p>
                      <a:pPr marL="177800" lvl="0" indent="-177800">
                        <a:lnSpc>
                          <a:spcPct val="100000"/>
                        </a:lnSpc>
                        <a:spcAft>
                          <a:spcPts val="0"/>
                        </a:spcAft>
                        <a:buFont typeface="Symbol"/>
                        <a:buChar char=""/>
                        <a:tabLst>
                          <a:tab pos="228600" algn="l"/>
                        </a:tabLst>
                      </a:pPr>
                      <a:r>
                        <a:rPr lang="nl-NL" sz="1600" dirty="0" smtClean="0"/>
                        <a:t>Hulpverlenen</a:t>
                      </a:r>
                    </a:p>
                    <a:p>
                      <a:pPr marL="177800" lvl="0" indent="-177800">
                        <a:lnSpc>
                          <a:spcPct val="100000"/>
                        </a:lnSpc>
                        <a:spcAft>
                          <a:spcPts val="0"/>
                        </a:spcAft>
                        <a:buFont typeface="Symbol"/>
                        <a:buChar char=""/>
                        <a:tabLst>
                          <a:tab pos="228600" algn="l"/>
                        </a:tabLst>
                      </a:pPr>
                      <a:r>
                        <a:rPr lang="nl-NL" sz="1600" dirty="0" smtClean="0"/>
                        <a:t>Verplegen</a:t>
                      </a:r>
                    </a:p>
                    <a:p>
                      <a:pPr marL="177800" lvl="0" indent="-177800">
                        <a:lnSpc>
                          <a:spcPct val="100000"/>
                        </a:lnSpc>
                        <a:spcAft>
                          <a:spcPts val="0"/>
                        </a:spcAft>
                        <a:buFont typeface="Symbol"/>
                        <a:buChar char=""/>
                        <a:tabLst>
                          <a:tab pos="228600" algn="l"/>
                        </a:tabLst>
                      </a:pPr>
                      <a:r>
                        <a:rPr lang="nl-NL" sz="1600" dirty="0" smtClean="0"/>
                        <a:t>Therapie geven</a:t>
                      </a:r>
                    </a:p>
                    <a:p>
                      <a:pPr marL="177800" lvl="0" indent="-177800">
                        <a:lnSpc>
                          <a:spcPct val="100000"/>
                        </a:lnSpc>
                        <a:spcAft>
                          <a:spcPts val="0"/>
                        </a:spcAft>
                        <a:buFont typeface="Symbol"/>
                        <a:buChar char=""/>
                        <a:tabLst>
                          <a:tab pos="228600" algn="l"/>
                        </a:tabLst>
                      </a:pPr>
                      <a:r>
                        <a:rPr lang="nl-NL" sz="1600" dirty="0" smtClean="0"/>
                        <a:t>Leiding geven</a:t>
                      </a:r>
                    </a:p>
                    <a:p>
                      <a:pPr marL="177800" lvl="0" indent="-177800">
                        <a:lnSpc>
                          <a:spcPct val="100000"/>
                        </a:lnSpc>
                        <a:spcAft>
                          <a:spcPts val="0"/>
                        </a:spcAft>
                        <a:buFont typeface="Symbol"/>
                        <a:buChar char=""/>
                        <a:tabLst>
                          <a:tab pos="228600" algn="l"/>
                        </a:tabLst>
                      </a:pPr>
                      <a:r>
                        <a:rPr lang="nl-NL" sz="1600" dirty="0" smtClean="0"/>
                        <a:t>Ondernemen</a:t>
                      </a:r>
                      <a:endParaRPr lang="nl-NL" sz="1600" dirty="0">
                        <a:solidFill>
                          <a:srgbClr val="000000"/>
                        </a:solidFill>
                        <a:latin typeface="Calibri"/>
                        <a:ea typeface="Cambria"/>
                        <a:cs typeface="Times New Roman"/>
                      </a:endParaRPr>
                    </a:p>
                  </a:txBody>
                  <a:tcPr marL="67009" marR="67009" marT="0" marB="0"/>
                </a:tc>
                <a:tc>
                  <a:txBody>
                    <a:bodyPr/>
                    <a:lstStyle/>
                    <a:p>
                      <a:pPr marL="177800" lvl="0" indent="-177800">
                        <a:lnSpc>
                          <a:spcPct val="100000"/>
                        </a:lnSpc>
                        <a:spcAft>
                          <a:spcPts val="0"/>
                        </a:spcAft>
                        <a:buFont typeface="Symbol"/>
                        <a:buChar char=""/>
                        <a:tabLst>
                          <a:tab pos="228600" algn="l"/>
                        </a:tabLst>
                      </a:pPr>
                      <a:r>
                        <a:rPr lang="nl-NL" sz="1600" dirty="0" smtClean="0"/>
                        <a:t>Archeologisch rapport</a:t>
                      </a:r>
                    </a:p>
                    <a:p>
                      <a:pPr marL="177800" lvl="0" indent="-177800">
                        <a:lnSpc>
                          <a:spcPct val="100000"/>
                        </a:lnSpc>
                        <a:spcAft>
                          <a:spcPts val="0"/>
                        </a:spcAft>
                        <a:buFont typeface="Symbol"/>
                        <a:buChar char=""/>
                        <a:tabLst>
                          <a:tab pos="228600" algn="l"/>
                        </a:tabLst>
                      </a:pPr>
                      <a:r>
                        <a:rPr lang="nl-NL" sz="1600" dirty="0" smtClean="0"/>
                        <a:t>Laboratorium rapport</a:t>
                      </a:r>
                    </a:p>
                    <a:p>
                      <a:pPr marL="177800" lvl="0" indent="-177800">
                        <a:lnSpc>
                          <a:spcPct val="100000"/>
                        </a:lnSpc>
                        <a:spcAft>
                          <a:spcPts val="0"/>
                        </a:spcAft>
                        <a:buFont typeface="Symbol"/>
                        <a:buChar char=""/>
                        <a:tabLst>
                          <a:tab pos="228600" algn="l"/>
                        </a:tabLst>
                      </a:pPr>
                      <a:r>
                        <a:rPr lang="nl-NL" sz="1600" dirty="0" smtClean="0"/>
                        <a:t>Forensisch</a:t>
                      </a:r>
                      <a:r>
                        <a:rPr lang="nl-NL" sz="1600" baseline="0" dirty="0" smtClean="0"/>
                        <a:t> rapport</a:t>
                      </a:r>
                      <a:endParaRPr lang="nl-NL" sz="1600" baseline="0" dirty="0" smtClean="0">
                        <a:solidFill>
                          <a:srgbClr val="000000"/>
                        </a:solidFill>
                        <a:latin typeface="Calibri"/>
                        <a:ea typeface="Cambria"/>
                        <a:cs typeface="Times New Roman"/>
                      </a:endParaRPr>
                    </a:p>
                  </a:txBody>
                  <a:tcPr marL="67009" marR="67009" marT="0" marB="0"/>
                </a:tc>
              </a:tr>
            </a:tbl>
          </a:graphicData>
        </a:graphic>
      </p:graphicFrame>
      <p:sp>
        <p:nvSpPr>
          <p:cNvPr id="7" name="Tekstvak 6"/>
          <p:cNvSpPr txBox="1"/>
          <p:nvPr/>
        </p:nvSpPr>
        <p:spPr>
          <a:xfrm>
            <a:off x="7298647" y="6165304"/>
            <a:ext cx="1665841" cy="307777"/>
          </a:xfrm>
          <a:prstGeom prst="rect">
            <a:avLst/>
          </a:prstGeom>
          <a:noFill/>
        </p:spPr>
        <p:txBody>
          <a:bodyPr wrap="none" rtlCol="0">
            <a:spAutoFit/>
          </a:bodyPr>
          <a:lstStyle/>
          <a:p>
            <a:r>
              <a:rPr lang="nl-NL" sz="1400" dirty="0" smtClean="0"/>
              <a:t>Naar Losse (2012)</a:t>
            </a:r>
            <a:endParaRPr lang="nl-NL" sz="1400" dirty="0"/>
          </a:p>
        </p:txBody>
      </p:sp>
      <p:sp>
        <p:nvSpPr>
          <p:cNvPr id="8" name="Tekstvak 5"/>
          <p:cNvSpPr txBox="1"/>
          <p:nvPr/>
        </p:nvSpPr>
        <p:spPr>
          <a:xfrm>
            <a:off x="213573" y="6093296"/>
            <a:ext cx="5006499" cy="646331"/>
          </a:xfrm>
          <a:prstGeom prst="rect">
            <a:avLst/>
          </a:prstGeom>
          <a:noFill/>
        </p:spPr>
        <p:txBody>
          <a:bodyPr wrap="none" rtlCol="0">
            <a:spAutoFit/>
          </a:bodyPr>
          <a:lstStyle/>
          <a:p>
            <a:r>
              <a:rPr lang="nl-NL" sz="1800" b="1" dirty="0" smtClean="0"/>
              <a:t>Wat is het belangrijkste beroepsproduct </a:t>
            </a:r>
          </a:p>
          <a:p>
            <a:r>
              <a:rPr lang="nl-NL" sz="1800" b="1" dirty="0" smtClean="0"/>
              <a:t>waarvoor jullie studenten worden opgeleid?</a:t>
            </a:r>
            <a:endParaRPr lang="nl-NL" sz="1800" b="1" dirty="0"/>
          </a:p>
        </p:txBody>
      </p:sp>
    </p:spTree>
    <p:extLst>
      <p:ext uri="{BB962C8B-B14F-4D97-AF65-F5344CB8AC3E}">
        <p14:creationId xmlns:p14="http://schemas.microsoft.com/office/powerpoint/2010/main" val="636718648"/>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hthoek 19"/>
          <p:cNvSpPr/>
          <p:nvPr/>
        </p:nvSpPr>
        <p:spPr>
          <a:xfrm>
            <a:off x="1223628" y="1341438"/>
            <a:ext cx="6669360" cy="5471938"/>
          </a:xfrm>
          <a:prstGeom prst="rect">
            <a:avLst/>
          </a:prstGeom>
          <a:ln>
            <a:solidFill>
              <a:schemeClr val="tx2"/>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nl-NL" sz="1200" b="1" dirty="0">
                <a:latin typeface="Verdana" pitchFamily="34" charset="0"/>
              </a:rPr>
              <a:t>Afstudeerprogramma</a:t>
            </a:r>
          </a:p>
        </p:txBody>
      </p:sp>
      <p:grpSp>
        <p:nvGrpSpPr>
          <p:cNvPr id="2" name="Groep 29"/>
          <p:cNvGrpSpPr/>
          <p:nvPr/>
        </p:nvGrpSpPr>
        <p:grpSpPr>
          <a:xfrm>
            <a:off x="6138174" y="2780928"/>
            <a:ext cx="1674186" cy="576262"/>
            <a:chOff x="6660232" y="2780928"/>
            <a:chExt cx="2232248" cy="576262"/>
          </a:xfrm>
        </p:grpSpPr>
        <p:sp>
          <p:nvSpPr>
            <p:cNvPr id="8" name="Afgeronde rechthoek 7"/>
            <p:cNvSpPr/>
            <p:nvPr/>
          </p:nvSpPr>
          <p:spPr>
            <a:xfrm>
              <a:off x="7452320" y="2780928"/>
              <a:ext cx="1440160" cy="576262"/>
            </a:xfrm>
            <a:prstGeom prst="roundRect">
              <a:avLst/>
            </a:prstGeom>
            <a:solidFill>
              <a:srgbClr val="92D050"/>
            </a:solidFill>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a:latin typeface="Verdana" pitchFamily="34" charset="0"/>
                </a:rPr>
                <a:t>Beroeps-opdracht</a:t>
              </a:r>
              <a:r>
                <a:rPr lang="nl-NL" sz="1200" b="1" dirty="0">
                  <a:latin typeface="Verdana" pitchFamily="34" charset="0"/>
                </a:rPr>
                <a:t> (en)</a:t>
              </a:r>
            </a:p>
          </p:txBody>
        </p:sp>
        <p:cxnSp>
          <p:nvCxnSpPr>
            <p:cNvPr id="19" name="Rechte verbindingslijn met pijl 18"/>
            <p:cNvCxnSpPr>
              <a:stCxn id="8" idx="1"/>
              <a:endCxn id="7" idx="3"/>
            </p:cNvCxnSpPr>
            <p:nvPr/>
          </p:nvCxnSpPr>
          <p:spPr>
            <a:xfrm flipH="1">
              <a:off x="6660232" y="3069059"/>
              <a:ext cx="792088" cy="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31" name="Tekstvak 30"/>
            <p:cNvSpPr txBox="1"/>
            <p:nvPr/>
          </p:nvSpPr>
          <p:spPr>
            <a:xfrm>
              <a:off x="6666527" y="2781250"/>
              <a:ext cx="1047724" cy="276999"/>
            </a:xfrm>
            <a:prstGeom prst="rect">
              <a:avLst/>
            </a:prstGeom>
            <a:noFill/>
            <a:ln>
              <a:noFill/>
            </a:ln>
          </p:spPr>
          <p:txBody>
            <a:bodyPr wrap="none" rtlCol="0">
              <a:spAutoFit/>
            </a:bodyPr>
            <a:lstStyle/>
            <a:p>
              <a:r>
                <a:rPr lang="nl-NL" sz="1200" kern="0" spc="-100" dirty="0">
                  <a:latin typeface="Verdana" pitchFamily="34" charset="0"/>
                </a:rPr>
                <a:t>leiden tot</a:t>
              </a:r>
            </a:p>
          </p:txBody>
        </p:sp>
      </p:grpSp>
      <p:grpSp>
        <p:nvGrpSpPr>
          <p:cNvPr id="3" name="Groep 27"/>
          <p:cNvGrpSpPr/>
          <p:nvPr/>
        </p:nvGrpSpPr>
        <p:grpSpPr>
          <a:xfrm>
            <a:off x="3924300" y="1639835"/>
            <a:ext cx="2213874" cy="1717357"/>
            <a:chOff x="3708400" y="1639833"/>
            <a:chExt cx="2951832" cy="1717357"/>
          </a:xfrm>
        </p:grpSpPr>
        <p:sp>
          <p:nvSpPr>
            <p:cNvPr id="7" name="Afgeronde rechthoek 6"/>
            <p:cNvSpPr/>
            <p:nvPr/>
          </p:nvSpPr>
          <p:spPr>
            <a:xfrm>
              <a:off x="5220072" y="2780928"/>
              <a:ext cx="1440160" cy="576262"/>
            </a:xfrm>
            <a:prstGeom prst="roundRect">
              <a:avLst/>
            </a:prstGeom>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Prestatie(s)</a:t>
              </a:r>
            </a:p>
          </p:txBody>
        </p:sp>
        <p:cxnSp>
          <p:nvCxnSpPr>
            <p:cNvPr id="21" name="Vorm 20"/>
            <p:cNvCxnSpPr>
              <a:stCxn id="60" idx="3"/>
              <a:endCxn id="7" idx="0"/>
            </p:cNvCxnSpPr>
            <p:nvPr/>
          </p:nvCxnSpPr>
          <p:spPr>
            <a:xfrm>
              <a:off x="3708400" y="1916832"/>
              <a:ext cx="2231752" cy="864096"/>
            </a:xfrm>
            <a:prstGeom prst="bentConnector2">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32" name="Tekstvak 31"/>
            <p:cNvSpPr txBox="1"/>
            <p:nvPr/>
          </p:nvSpPr>
          <p:spPr>
            <a:xfrm>
              <a:off x="3923928" y="1639833"/>
              <a:ext cx="1594881" cy="276999"/>
            </a:xfrm>
            <a:prstGeom prst="rect">
              <a:avLst/>
            </a:prstGeom>
            <a:noFill/>
            <a:ln>
              <a:noFill/>
            </a:ln>
          </p:spPr>
          <p:txBody>
            <a:bodyPr wrap="none" rtlCol="0">
              <a:spAutoFit/>
            </a:bodyPr>
            <a:lstStyle/>
            <a:p>
              <a:r>
                <a:rPr lang="nl-NL" sz="1200" kern="0" spc="-100" dirty="0">
                  <a:latin typeface="Verdana" pitchFamily="34" charset="0"/>
                </a:rPr>
                <a:t>moet blijken uit</a:t>
              </a:r>
            </a:p>
          </p:txBody>
        </p:sp>
      </p:grpSp>
      <p:sp>
        <p:nvSpPr>
          <p:cNvPr id="60" name="Afgeronde rechthoek 59"/>
          <p:cNvSpPr/>
          <p:nvPr/>
        </p:nvSpPr>
        <p:spPr>
          <a:xfrm>
            <a:off x="2195512" y="1628800"/>
            <a:ext cx="1728788" cy="576064"/>
          </a:xfrm>
          <a:prstGeom prst="roundRect">
            <a:avLst/>
          </a:prstGeom>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smtClean="0">
                <a:latin typeface="Verdana" pitchFamily="34" charset="0"/>
              </a:rPr>
              <a:t>Beroeps-bekwaamheid</a:t>
            </a:r>
            <a:endParaRPr lang="nl-NL" sz="1200" b="1" dirty="0">
              <a:latin typeface="Verdana" pitchFamily="34" charset="0"/>
            </a:endParaRPr>
          </a:p>
        </p:txBody>
      </p:sp>
      <p:grpSp>
        <p:nvGrpSpPr>
          <p:cNvPr id="5" name="Groep 36"/>
          <p:cNvGrpSpPr/>
          <p:nvPr/>
        </p:nvGrpSpPr>
        <p:grpSpPr>
          <a:xfrm>
            <a:off x="2195512" y="2204864"/>
            <a:ext cx="1728788" cy="1152128"/>
            <a:chOff x="1403350" y="2204864"/>
            <a:chExt cx="2305050" cy="1152128"/>
          </a:xfrm>
        </p:grpSpPr>
        <p:sp>
          <p:nvSpPr>
            <p:cNvPr id="4" name="Afgeronde rechthoek 3"/>
            <p:cNvSpPr/>
            <p:nvPr/>
          </p:nvSpPr>
          <p:spPr>
            <a:xfrm>
              <a:off x="1403350" y="2780928"/>
              <a:ext cx="2305050" cy="576064"/>
            </a:xfrm>
            <a:prstGeom prst="roundRect">
              <a:avLst/>
            </a:prstGeom>
            <a:solidFill>
              <a:srgbClr val="92D050"/>
            </a:solidFill>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Eindkwalificaties</a:t>
              </a:r>
            </a:p>
          </p:txBody>
        </p:sp>
        <p:cxnSp>
          <p:nvCxnSpPr>
            <p:cNvPr id="62" name="Rechte verbindingslijn met pijl 61"/>
            <p:cNvCxnSpPr>
              <a:stCxn id="60" idx="2"/>
              <a:endCxn id="4" idx="0"/>
            </p:cNvCxnSpPr>
            <p:nvPr/>
          </p:nvCxnSpPr>
          <p:spPr>
            <a:xfrm>
              <a:off x="2555875" y="2204864"/>
              <a:ext cx="0" cy="576064"/>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63" name="Tekstvak 62"/>
            <p:cNvSpPr txBox="1"/>
            <p:nvPr/>
          </p:nvSpPr>
          <p:spPr>
            <a:xfrm>
              <a:off x="1619673" y="2348880"/>
              <a:ext cx="1280692" cy="276999"/>
            </a:xfrm>
            <a:prstGeom prst="rect">
              <a:avLst/>
            </a:prstGeom>
            <a:noFill/>
            <a:ln>
              <a:noFill/>
            </a:ln>
          </p:spPr>
          <p:txBody>
            <a:bodyPr wrap="none" rtlCol="0">
              <a:spAutoFit/>
            </a:bodyPr>
            <a:lstStyle/>
            <a:p>
              <a:r>
                <a:rPr lang="nl-NL" sz="1200" kern="0" spc="-100" dirty="0">
                  <a:latin typeface="Verdana" pitchFamily="34" charset="0"/>
                </a:rPr>
                <a:t>verwoord in</a:t>
              </a:r>
            </a:p>
          </p:txBody>
        </p:sp>
      </p:grpSp>
      <p:sp>
        <p:nvSpPr>
          <p:cNvPr id="27" name="Titel 26"/>
          <p:cNvSpPr>
            <a:spLocks noGrp="1"/>
          </p:cNvSpPr>
          <p:nvPr>
            <p:ph type="title"/>
          </p:nvPr>
        </p:nvSpPr>
        <p:spPr/>
        <p:txBody>
          <a:bodyPr/>
          <a:lstStyle/>
          <a:p>
            <a:r>
              <a:rPr lang="nl-NL" smtClean="0"/>
              <a:t>Principes van afstuderen</a:t>
            </a:r>
            <a:endParaRPr lang="nl-NL" dirty="0"/>
          </a:p>
        </p:txBody>
      </p:sp>
    </p:spTree>
    <p:extLst>
      <p:ext uri="{BB962C8B-B14F-4D97-AF65-F5344CB8AC3E}">
        <p14:creationId xmlns:p14="http://schemas.microsoft.com/office/powerpoint/2010/main" val="419850761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350"/>
            <a:ext cx="6264176" cy="484188"/>
          </a:xfrm>
        </p:spPr>
        <p:txBody>
          <a:bodyPr/>
          <a:lstStyle/>
          <a:p>
            <a:r>
              <a:rPr lang="nl-NL" dirty="0" smtClean="0"/>
              <a:t>Beroepsopdrachten in het hbo zijn zoveel mogelijk:</a:t>
            </a:r>
            <a:endParaRPr lang="en-US" dirty="0"/>
          </a:p>
        </p:txBody>
      </p:sp>
      <p:sp>
        <p:nvSpPr>
          <p:cNvPr id="3" name="Content Placeholder 2"/>
          <p:cNvSpPr>
            <a:spLocks noGrp="1"/>
          </p:cNvSpPr>
          <p:nvPr>
            <p:ph idx="1"/>
          </p:nvPr>
        </p:nvSpPr>
        <p:spPr/>
        <p:txBody>
          <a:bodyPr/>
          <a:lstStyle/>
          <a:p>
            <a:r>
              <a:rPr lang="nl-NL" dirty="0" smtClean="0"/>
              <a:t>Authentiek:</a:t>
            </a:r>
          </a:p>
          <a:p>
            <a:pPr lvl="1"/>
            <a:r>
              <a:rPr lang="nl-NL" dirty="0" smtClean="0"/>
              <a:t>Authentieke taak</a:t>
            </a:r>
          </a:p>
          <a:p>
            <a:pPr lvl="1"/>
            <a:r>
              <a:rPr lang="nl-NL" dirty="0" smtClean="0"/>
              <a:t>Authentieke omstandigheden</a:t>
            </a:r>
          </a:p>
          <a:p>
            <a:r>
              <a:rPr lang="nl-NL" dirty="0" smtClean="0"/>
              <a:t>Representatief:</a:t>
            </a:r>
          </a:p>
          <a:p>
            <a:pPr lvl="1"/>
            <a:r>
              <a:rPr lang="nl-NL" dirty="0" smtClean="0"/>
              <a:t>Complexiteit (cognitief en context)</a:t>
            </a:r>
          </a:p>
          <a:p>
            <a:pPr lvl="1"/>
            <a:r>
              <a:rPr lang="nl-NL" dirty="0" smtClean="0"/>
              <a:t>Zelfstandigheid</a:t>
            </a:r>
          </a:p>
          <a:p>
            <a:endParaRPr lang="en-US" dirty="0"/>
          </a:p>
        </p:txBody>
      </p:sp>
    </p:spTree>
    <p:extLst>
      <p:ext uri="{BB962C8B-B14F-4D97-AF65-F5344CB8AC3E}">
        <p14:creationId xmlns:p14="http://schemas.microsoft.com/office/powerpoint/2010/main" val="657917746"/>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hthoek 19"/>
          <p:cNvSpPr/>
          <p:nvPr/>
        </p:nvSpPr>
        <p:spPr>
          <a:xfrm>
            <a:off x="1223628" y="1341438"/>
            <a:ext cx="6669360" cy="5471938"/>
          </a:xfrm>
          <a:prstGeom prst="rect">
            <a:avLst/>
          </a:prstGeom>
          <a:ln>
            <a:solidFill>
              <a:schemeClr val="tx2"/>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nl-NL" sz="1200" b="1" dirty="0">
                <a:latin typeface="Verdana" pitchFamily="34" charset="0"/>
              </a:rPr>
              <a:t>Afstudeerprogramma</a:t>
            </a:r>
          </a:p>
        </p:txBody>
      </p:sp>
      <p:grpSp>
        <p:nvGrpSpPr>
          <p:cNvPr id="2" name="Groep 29"/>
          <p:cNvGrpSpPr/>
          <p:nvPr/>
        </p:nvGrpSpPr>
        <p:grpSpPr>
          <a:xfrm>
            <a:off x="6138174" y="2780928"/>
            <a:ext cx="1674186" cy="576262"/>
            <a:chOff x="6660232" y="2780928"/>
            <a:chExt cx="2232248" cy="576262"/>
          </a:xfrm>
        </p:grpSpPr>
        <p:sp>
          <p:nvSpPr>
            <p:cNvPr id="8" name="Afgeronde rechthoek 7"/>
            <p:cNvSpPr/>
            <p:nvPr/>
          </p:nvSpPr>
          <p:spPr>
            <a:xfrm>
              <a:off x="7452320" y="2780928"/>
              <a:ext cx="1440160" cy="576262"/>
            </a:xfrm>
            <a:prstGeom prst="roundRect">
              <a:avLst/>
            </a:prstGeom>
            <a:solidFill>
              <a:srgbClr val="92D050"/>
            </a:solidFill>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a:latin typeface="Verdana" pitchFamily="34" charset="0"/>
                </a:rPr>
                <a:t>Beroeps-opdracht</a:t>
              </a:r>
              <a:r>
                <a:rPr lang="nl-NL" sz="1200" b="1" dirty="0">
                  <a:latin typeface="Verdana" pitchFamily="34" charset="0"/>
                </a:rPr>
                <a:t> (en)</a:t>
              </a:r>
            </a:p>
          </p:txBody>
        </p:sp>
        <p:cxnSp>
          <p:nvCxnSpPr>
            <p:cNvPr id="19" name="Rechte verbindingslijn met pijl 18"/>
            <p:cNvCxnSpPr>
              <a:stCxn id="8" idx="1"/>
              <a:endCxn id="7" idx="3"/>
            </p:cNvCxnSpPr>
            <p:nvPr/>
          </p:nvCxnSpPr>
          <p:spPr>
            <a:xfrm flipH="1">
              <a:off x="6660232" y="3069059"/>
              <a:ext cx="792088" cy="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31" name="Tekstvak 30"/>
            <p:cNvSpPr txBox="1"/>
            <p:nvPr/>
          </p:nvSpPr>
          <p:spPr>
            <a:xfrm>
              <a:off x="6666527" y="2781250"/>
              <a:ext cx="1047724" cy="276999"/>
            </a:xfrm>
            <a:prstGeom prst="rect">
              <a:avLst/>
            </a:prstGeom>
            <a:noFill/>
            <a:ln>
              <a:noFill/>
            </a:ln>
          </p:spPr>
          <p:txBody>
            <a:bodyPr wrap="none" rtlCol="0">
              <a:spAutoFit/>
            </a:bodyPr>
            <a:lstStyle/>
            <a:p>
              <a:r>
                <a:rPr lang="nl-NL" sz="1200" kern="0" spc="-100" dirty="0">
                  <a:latin typeface="Verdana" pitchFamily="34" charset="0"/>
                </a:rPr>
                <a:t>leiden tot</a:t>
              </a:r>
            </a:p>
          </p:txBody>
        </p:sp>
      </p:grpSp>
      <p:grpSp>
        <p:nvGrpSpPr>
          <p:cNvPr id="3" name="Groep 27"/>
          <p:cNvGrpSpPr/>
          <p:nvPr/>
        </p:nvGrpSpPr>
        <p:grpSpPr>
          <a:xfrm>
            <a:off x="3924300" y="1639835"/>
            <a:ext cx="2213874" cy="1717357"/>
            <a:chOff x="3708400" y="1639833"/>
            <a:chExt cx="2951832" cy="1717357"/>
          </a:xfrm>
        </p:grpSpPr>
        <p:sp>
          <p:nvSpPr>
            <p:cNvPr id="7" name="Afgeronde rechthoek 6"/>
            <p:cNvSpPr/>
            <p:nvPr/>
          </p:nvSpPr>
          <p:spPr>
            <a:xfrm>
              <a:off x="5220072" y="2780928"/>
              <a:ext cx="1440160" cy="576262"/>
            </a:xfrm>
            <a:prstGeom prst="roundRect">
              <a:avLst/>
            </a:prstGeom>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Prestatie(s)</a:t>
              </a:r>
            </a:p>
          </p:txBody>
        </p:sp>
        <p:cxnSp>
          <p:nvCxnSpPr>
            <p:cNvPr id="21" name="Vorm 20"/>
            <p:cNvCxnSpPr>
              <a:stCxn id="60" idx="3"/>
              <a:endCxn id="7" idx="0"/>
            </p:cNvCxnSpPr>
            <p:nvPr/>
          </p:nvCxnSpPr>
          <p:spPr>
            <a:xfrm>
              <a:off x="3708400" y="1916832"/>
              <a:ext cx="2231752" cy="864096"/>
            </a:xfrm>
            <a:prstGeom prst="bentConnector2">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32" name="Tekstvak 31"/>
            <p:cNvSpPr txBox="1"/>
            <p:nvPr/>
          </p:nvSpPr>
          <p:spPr>
            <a:xfrm>
              <a:off x="3923928" y="1639833"/>
              <a:ext cx="1594881" cy="276999"/>
            </a:xfrm>
            <a:prstGeom prst="rect">
              <a:avLst/>
            </a:prstGeom>
            <a:noFill/>
            <a:ln>
              <a:noFill/>
            </a:ln>
          </p:spPr>
          <p:txBody>
            <a:bodyPr wrap="none" rtlCol="0">
              <a:spAutoFit/>
            </a:bodyPr>
            <a:lstStyle/>
            <a:p>
              <a:r>
                <a:rPr lang="nl-NL" sz="1200" kern="0" spc="-100" dirty="0">
                  <a:latin typeface="Verdana" pitchFamily="34" charset="0"/>
                </a:rPr>
                <a:t>moet blijken uit</a:t>
              </a:r>
            </a:p>
          </p:txBody>
        </p:sp>
      </p:grpSp>
      <p:grpSp>
        <p:nvGrpSpPr>
          <p:cNvPr id="6" name="Groep 32"/>
          <p:cNvGrpSpPr/>
          <p:nvPr/>
        </p:nvGrpSpPr>
        <p:grpSpPr>
          <a:xfrm>
            <a:off x="4813671" y="3357190"/>
            <a:ext cx="1323592" cy="1727994"/>
            <a:chOff x="4894227" y="3357190"/>
            <a:chExt cx="1764789" cy="1727994"/>
          </a:xfrm>
        </p:grpSpPr>
        <p:sp>
          <p:nvSpPr>
            <p:cNvPr id="5" name="Afgeronde rechthoek 4"/>
            <p:cNvSpPr/>
            <p:nvPr/>
          </p:nvSpPr>
          <p:spPr>
            <a:xfrm>
              <a:off x="5219700" y="4508922"/>
              <a:ext cx="1439316" cy="576262"/>
            </a:xfrm>
            <a:prstGeom prst="roundRect">
              <a:avLst/>
            </a:prstGeom>
            <a:solidFill>
              <a:srgbClr val="00B0F0"/>
            </a:solidFill>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smtClean="0">
                  <a:latin typeface="Verdana" pitchFamily="34" charset="0"/>
                </a:rPr>
                <a:t>Examina-toren</a:t>
              </a:r>
              <a:endParaRPr lang="nl-NL" sz="1200" b="1" dirty="0">
                <a:latin typeface="Verdana" pitchFamily="34" charset="0"/>
              </a:endParaRPr>
            </a:p>
          </p:txBody>
        </p:sp>
        <p:cxnSp>
          <p:nvCxnSpPr>
            <p:cNvPr id="17" name="Rechte verbindingslijn met pijl 16"/>
            <p:cNvCxnSpPr>
              <a:stCxn id="7" idx="2"/>
              <a:endCxn id="5" idx="0"/>
            </p:cNvCxnSpPr>
            <p:nvPr/>
          </p:nvCxnSpPr>
          <p:spPr>
            <a:xfrm flipH="1">
              <a:off x="5939358" y="3357190"/>
              <a:ext cx="794" cy="115173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55" name="Tekstvak 54"/>
            <p:cNvSpPr txBox="1"/>
            <p:nvPr/>
          </p:nvSpPr>
          <p:spPr>
            <a:xfrm>
              <a:off x="4894227" y="3687415"/>
              <a:ext cx="1272142" cy="461665"/>
            </a:xfrm>
            <a:prstGeom prst="rect">
              <a:avLst/>
            </a:prstGeom>
            <a:noFill/>
            <a:ln>
              <a:noFill/>
            </a:ln>
          </p:spPr>
          <p:txBody>
            <a:bodyPr wrap="none" rtlCol="0">
              <a:spAutoFit/>
            </a:bodyPr>
            <a:lstStyle/>
            <a:p>
              <a:pPr algn="ctr"/>
              <a:r>
                <a:rPr lang="nl-NL" sz="1200" kern="0" spc="-100" dirty="0">
                  <a:latin typeface="Verdana" pitchFamily="34" charset="0"/>
                </a:rPr>
                <a:t>beoordeeld </a:t>
              </a:r>
            </a:p>
            <a:p>
              <a:pPr algn="ctr"/>
              <a:r>
                <a:rPr lang="nl-NL" sz="1200" kern="0" spc="-100" dirty="0">
                  <a:latin typeface="Verdana" pitchFamily="34" charset="0"/>
                </a:rPr>
                <a:t>door</a:t>
              </a:r>
            </a:p>
          </p:txBody>
        </p:sp>
      </p:grpSp>
      <p:sp>
        <p:nvSpPr>
          <p:cNvPr id="60" name="Afgeronde rechthoek 59"/>
          <p:cNvSpPr/>
          <p:nvPr/>
        </p:nvSpPr>
        <p:spPr>
          <a:xfrm>
            <a:off x="2195512" y="1628800"/>
            <a:ext cx="1728788" cy="576064"/>
          </a:xfrm>
          <a:prstGeom prst="roundRect">
            <a:avLst/>
          </a:prstGeom>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smtClean="0">
                <a:latin typeface="Verdana" pitchFamily="34" charset="0"/>
              </a:rPr>
              <a:t>Beroeps-bekwaamheid</a:t>
            </a:r>
            <a:endParaRPr lang="nl-NL" sz="1200" b="1" dirty="0">
              <a:latin typeface="Verdana" pitchFamily="34" charset="0"/>
            </a:endParaRPr>
          </a:p>
        </p:txBody>
      </p:sp>
      <p:grpSp>
        <p:nvGrpSpPr>
          <p:cNvPr id="9" name="Groep 36"/>
          <p:cNvGrpSpPr/>
          <p:nvPr/>
        </p:nvGrpSpPr>
        <p:grpSpPr>
          <a:xfrm>
            <a:off x="2195512" y="2204864"/>
            <a:ext cx="1728788" cy="1152128"/>
            <a:chOff x="1403350" y="2204864"/>
            <a:chExt cx="2305050" cy="1152128"/>
          </a:xfrm>
        </p:grpSpPr>
        <p:sp>
          <p:nvSpPr>
            <p:cNvPr id="4" name="Afgeronde rechthoek 3"/>
            <p:cNvSpPr/>
            <p:nvPr/>
          </p:nvSpPr>
          <p:spPr>
            <a:xfrm>
              <a:off x="1403350" y="2780928"/>
              <a:ext cx="2305050" cy="576064"/>
            </a:xfrm>
            <a:prstGeom prst="roundRect">
              <a:avLst/>
            </a:prstGeom>
            <a:solidFill>
              <a:srgbClr val="92D050"/>
            </a:solidFill>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Eindkwalificaties</a:t>
              </a:r>
            </a:p>
          </p:txBody>
        </p:sp>
        <p:cxnSp>
          <p:nvCxnSpPr>
            <p:cNvPr id="62" name="Rechte verbindingslijn met pijl 61"/>
            <p:cNvCxnSpPr>
              <a:stCxn id="60" idx="2"/>
              <a:endCxn id="4" idx="0"/>
            </p:cNvCxnSpPr>
            <p:nvPr/>
          </p:nvCxnSpPr>
          <p:spPr>
            <a:xfrm>
              <a:off x="2555875" y="2204864"/>
              <a:ext cx="0" cy="576064"/>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63" name="Tekstvak 62"/>
            <p:cNvSpPr txBox="1"/>
            <p:nvPr/>
          </p:nvSpPr>
          <p:spPr>
            <a:xfrm>
              <a:off x="1619673" y="2348880"/>
              <a:ext cx="1280692" cy="276999"/>
            </a:xfrm>
            <a:prstGeom prst="rect">
              <a:avLst/>
            </a:prstGeom>
            <a:noFill/>
            <a:ln>
              <a:noFill/>
            </a:ln>
          </p:spPr>
          <p:txBody>
            <a:bodyPr wrap="none" rtlCol="0">
              <a:spAutoFit/>
            </a:bodyPr>
            <a:lstStyle/>
            <a:p>
              <a:r>
                <a:rPr lang="nl-NL" sz="1200" kern="0" spc="-100" dirty="0">
                  <a:latin typeface="Verdana" pitchFamily="34" charset="0"/>
                </a:rPr>
                <a:t>verwoord in</a:t>
              </a:r>
            </a:p>
          </p:txBody>
        </p:sp>
      </p:grpSp>
      <p:sp>
        <p:nvSpPr>
          <p:cNvPr id="27" name="Titel 26"/>
          <p:cNvSpPr>
            <a:spLocks noGrp="1"/>
          </p:cNvSpPr>
          <p:nvPr>
            <p:ph type="title"/>
          </p:nvPr>
        </p:nvSpPr>
        <p:spPr/>
        <p:txBody>
          <a:bodyPr>
            <a:normAutofit fontScale="90000"/>
          </a:bodyPr>
          <a:lstStyle/>
          <a:p>
            <a:r>
              <a:rPr lang="nl-NL" sz="2800" dirty="0" smtClean="0">
                <a:latin typeface="Verdana" panose="020B0604030504040204" pitchFamily="34" charset="0"/>
                <a:ea typeface="Verdana" panose="020B0604030504040204" pitchFamily="34" charset="0"/>
                <a:cs typeface="Verdana" panose="020B0604030504040204" pitchFamily="34" charset="0"/>
              </a:rPr>
              <a:t>Principes van afstuderen</a:t>
            </a:r>
            <a:endParaRPr lang="nl-NL"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2330005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sz="2800" dirty="0" smtClean="0">
                <a:latin typeface="Verdana" panose="020B0604030504040204" pitchFamily="34" charset="0"/>
                <a:ea typeface="Verdana" panose="020B0604030504040204" pitchFamily="34" charset="0"/>
                <a:cs typeface="Verdana" panose="020B0604030504040204" pitchFamily="34" charset="0"/>
              </a:rPr>
              <a:t>Examinator is deskundig</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r>
              <a:rPr lang="nl-NL" dirty="0" smtClean="0"/>
              <a:t>Examinator is deskundig op:</a:t>
            </a:r>
          </a:p>
          <a:p>
            <a:pPr lvl="1"/>
            <a:r>
              <a:rPr lang="nl-NL" dirty="0" smtClean="0"/>
              <a:t>De te beoordelen bekwaamheid</a:t>
            </a:r>
          </a:p>
          <a:p>
            <a:pPr lvl="1"/>
            <a:r>
              <a:rPr lang="nl-NL" dirty="0" smtClean="0"/>
              <a:t>Het beoordelingsproces</a:t>
            </a:r>
          </a:p>
          <a:p>
            <a:r>
              <a:rPr lang="nl-NL" dirty="0" smtClean="0"/>
              <a:t>Beoordelen is mensenwerk!</a:t>
            </a:r>
          </a:p>
          <a:p>
            <a:endParaRPr lang="en-US" dirty="0"/>
          </a:p>
        </p:txBody>
      </p:sp>
    </p:spTree>
    <p:extLst>
      <p:ext uri="{BB962C8B-B14F-4D97-AF65-F5344CB8AC3E}">
        <p14:creationId xmlns:p14="http://schemas.microsoft.com/office/powerpoint/2010/main" val="1008983190"/>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hthoek 19"/>
          <p:cNvSpPr/>
          <p:nvPr/>
        </p:nvSpPr>
        <p:spPr>
          <a:xfrm>
            <a:off x="1223628" y="1341438"/>
            <a:ext cx="6669360" cy="5471938"/>
          </a:xfrm>
          <a:prstGeom prst="rect">
            <a:avLst/>
          </a:prstGeom>
          <a:ln>
            <a:solidFill>
              <a:schemeClr val="tx2"/>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nl-NL" sz="1200" b="1" dirty="0">
                <a:latin typeface="Verdana" pitchFamily="34" charset="0"/>
              </a:rPr>
              <a:t>Afstudeerprogramma</a:t>
            </a:r>
          </a:p>
        </p:txBody>
      </p:sp>
      <p:grpSp>
        <p:nvGrpSpPr>
          <p:cNvPr id="2" name="Groep 29"/>
          <p:cNvGrpSpPr/>
          <p:nvPr/>
        </p:nvGrpSpPr>
        <p:grpSpPr>
          <a:xfrm>
            <a:off x="6138174" y="2780928"/>
            <a:ext cx="1674186" cy="576262"/>
            <a:chOff x="6660232" y="2780928"/>
            <a:chExt cx="2232248" cy="576262"/>
          </a:xfrm>
        </p:grpSpPr>
        <p:sp>
          <p:nvSpPr>
            <p:cNvPr id="8" name="Afgeronde rechthoek 7"/>
            <p:cNvSpPr/>
            <p:nvPr/>
          </p:nvSpPr>
          <p:spPr>
            <a:xfrm>
              <a:off x="7452320" y="2780928"/>
              <a:ext cx="1440160" cy="576262"/>
            </a:xfrm>
            <a:prstGeom prst="roundRect">
              <a:avLst/>
            </a:prstGeom>
            <a:solidFill>
              <a:srgbClr val="92D050"/>
            </a:solidFill>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a:latin typeface="Verdana" pitchFamily="34" charset="0"/>
                </a:rPr>
                <a:t>Beroeps-opdracht</a:t>
              </a:r>
              <a:r>
                <a:rPr lang="nl-NL" sz="1200" b="1" dirty="0">
                  <a:latin typeface="Verdana" pitchFamily="34" charset="0"/>
                </a:rPr>
                <a:t> (en)</a:t>
              </a:r>
            </a:p>
          </p:txBody>
        </p:sp>
        <p:cxnSp>
          <p:nvCxnSpPr>
            <p:cNvPr id="19" name="Rechte verbindingslijn met pijl 18"/>
            <p:cNvCxnSpPr>
              <a:stCxn id="8" idx="1"/>
              <a:endCxn id="7" idx="3"/>
            </p:cNvCxnSpPr>
            <p:nvPr/>
          </p:nvCxnSpPr>
          <p:spPr>
            <a:xfrm flipH="1">
              <a:off x="6660232" y="3069059"/>
              <a:ext cx="792088" cy="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31" name="Tekstvak 30"/>
            <p:cNvSpPr txBox="1"/>
            <p:nvPr/>
          </p:nvSpPr>
          <p:spPr>
            <a:xfrm>
              <a:off x="6666527" y="2781250"/>
              <a:ext cx="1047724" cy="276999"/>
            </a:xfrm>
            <a:prstGeom prst="rect">
              <a:avLst/>
            </a:prstGeom>
            <a:noFill/>
            <a:ln>
              <a:noFill/>
            </a:ln>
          </p:spPr>
          <p:txBody>
            <a:bodyPr wrap="none" rtlCol="0">
              <a:spAutoFit/>
            </a:bodyPr>
            <a:lstStyle/>
            <a:p>
              <a:r>
                <a:rPr lang="nl-NL" sz="1200" kern="0" spc="-100" dirty="0">
                  <a:latin typeface="Verdana" pitchFamily="34" charset="0"/>
                </a:rPr>
                <a:t>leiden tot</a:t>
              </a:r>
            </a:p>
          </p:txBody>
        </p:sp>
      </p:grpSp>
      <p:grpSp>
        <p:nvGrpSpPr>
          <p:cNvPr id="3" name="Groep 27"/>
          <p:cNvGrpSpPr/>
          <p:nvPr/>
        </p:nvGrpSpPr>
        <p:grpSpPr>
          <a:xfrm>
            <a:off x="3924300" y="1639835"/>
            <a:ext cx="2213874" cy="1717357"/>
            <a:chOff x="3708400" y="1639833"/>
            <a:chExt cx="2951832" cy="1717357"/>
          </a:xfrm>
        </p:grpSpPr>
        <p:sp>
          <p:nvSpPr>
            <p:cNvPr id="7" name="Afgeronde rechthoek 6"/>
            <p:cNvSpPr/>
            <p:nvPr/>
          </p:nvSpPr>
          <p:spPr>
            <a:xfrm>
              <a:off x="5220072" y="2780928"/>
              <a:ext cx="1440160" cy="576262"/>
            </a:xfrm>
            <a:prstGeom prst="roundRect">
              <a:avLst/>
            </a:prstGeom>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Prestatie(s)</a:t>
              </a:r>
            </a:p>
          </p:txBody>
        </p:sp>
        <p:cxnSp>
          <p:nvCxnSpPr>
            <p:cNvPr id="21" name="Vorm 20"/>
            <p:cNvCxnSpPr>
              <a:stCxn id="60" idx="3"/>
              <a:endCxn id="7" idx="0"/>
            </p:cNvCxnSpPr>
            <p:nvPr/>
          </p:nvCxnSpPr>
          <p:spPr>
            <a:xfrm>
              <a:off x="3708400" y="1916832"/>
              <a:ext cx="2231752" cy="864096"/>
            </a:xfrm>
            <a:prstGeom prst="bentConnector2">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32" name="Tekstvak 31"/>
            <p:cNvSpPr txBox="1"/>
            <p:nvPr/>
          </p:nvSpPr>
          <p:spPr>
            <a:xfrm>
              <a:off x="3923928" y="1639833"/>
              <a:ext cx="1594881" cy="276999"/>
            </a:xfrm>
            <a:prstGeom prst="rect">
              <a:avLst/>
            </a:prstGeom>
            <a:noFill/>
            <a:ln>
              <a:noFill/>
            </a:ln>
          </p:spPr>
          <p:txBody>
            <a:bodyPr wrap="none" rtlCol="0">
              <a:spAutoFit/>
            </a:bodyPr>
            <a:lstStyle/>
            <a:p>
              <a:r>
                <a:rPr lang="nl-NL" sz="1200" kern="0" spc="-100" dirty="0">
                  <a:latin typeface="Verdana" pitchFamily="34" charset="0"/>
                </a:rPr>
                <a:t>moet blijken uit</a:t>
              </a:r>
            </a:p>
          </p:txBody>
        </p:sp>
      </p:grpSp>
      <p:grpSp>
        <p:nvGrpSpPr>
          <p:cNvPr id="6" name="Groep 32"/>
          <p:cNvGrpSpPr/>
          <p:nvPr/>
        </p:nvGrpSpPr>
        <p:grpSpPr>
          <a:xfrm>
            <a:off x="4813671" y="3357190"/>
            <a:ext cx="1323592" cy="1727994"/>
            <a:chOff x="4894227" y="3357190"/>
            <a:chExt cx="1764789" cy="1727994"/>
          </a:xfrm>
        </p:grpSpPr>
        <p:sp>
          <p:nvSpPr>
            <p:cNvPr id="5" name="Afgeronde rechthoek 4"/>
            <p:cNvSpPr/>
            <p:nvPr/>
          </p:nvSpPr>
          <p:spPr>
            <a:xfrm>
              <a:off x="5219700" y="4508922"/>
              <a:ext cx="1439316" cy="576262"/>
            </a:xfrm>
            <a:prstGeom prst="roundRect">
              <a:avLst/>
            </a:prstGeom>
            <a:solidFill>
              <a:srgbClr val="00B0F0"/>
            </a:solidFill>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smtClean="0">
                  <a:latin typeface="Verdana" pitchFamily="34" charset="0"/>
                </a:rPr>
                <a:t>Examina-toren</a:t>
              </a:r>
              <a:endParaRPr lang="nl-NL" sz="1200" b="1" dirty="0">
                <a:latin typeface="Verdana" pitchFamily="34" charset="0"/>
              </a:endParaRPr>
            </a:p>
          </p:txBody>
        </p:sp>
        <p:cxnSp>
          <p:nvCxnSpPr>
            <p:cNvPr id="17" name="Rechte verbindingslijn met pijl 16"/>
            <p:cNvCxnSpPr>
              <a:stCxn id="7" idx="2"/>
              <a:endCxn id="5" idx="0"/>
            </p:cNvCxnSpPr>
            <p:nvPr/>
          </p:nvCxnSpPr>
          <p:spPr>
            <a:xfrm flipH="1">
              <a:off x="5939358" y="3357190"/>
              <a:ext cx="794" cy="115173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55" name="Tekstvak 54"/>
            <p:cNvSpPr txBox="1"/>
            <p:nvPr/>
          </p:nvSpPr>
          <p:spPr>
            <a:xfrm>
              <a:off x="4894227" y="3687415"/>
              <a:ext cx="1272142" cy="461665"/>
            </a:xfrm>
            <a:prstGeom prst="rect">
              <a:avLst/>
            </a:prstGeom>
            <a:noFill/>
            <a:ln>
              <a:noFill/>
            </a:ln>
          </p:spPr>
          <p:txBody>
            <a:bodyPr wrap="none" rtlCol="0">
              <a:spAutoFit/>
            </a:bodyPr>
            <a:lstStyle/>
            <a:p>
              <a:pPr algn="ctr"/>
              <a:r>
                <a:rPr lang="nl-NL" sz="1200" kern="0" spc="-100" dirty="0">
                  <a:latin typeface="Verdana" pitchFamily="34" charset="0"/>
                </a:rPr>
                <a:t>beoordeeld </a:t>
              </a:r>
            </a:p>
            <a:p>
              <a:pPr algn="ctr"/>
              <a:r>
                <a:rPr lang="nl-NL" sz="1200" kern="0" spc="-100" dirty="0">
                  <a:latin typeface="Verdana" pitchFamily="34" charset="0"/>
                </a:rPr>
                <a:t>door</a:t>
              </a:r>
            </a:p>
          </p:txBody>
        </p:sp>
      </p:grpSp>
      <p:sp>
        <p:nvSpPr>
          <p:cNvPr id="60" name="Afgeronde rechthoek 59"/>
          <p:cNvSpPr/>
          <p:nvPr/>
        </p:nvSpPr>
        <p:spPr>
          <a:xfrm>
            <a:off x="2195512" y="1628800"/>
            <a:ext cx="1728788" cy="576064"/>
          </a:xfrm>
          <a:prstGeom prst="roundRect">
            <a:avLst/>
          </a:prstGeom>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smtClean="0">
                <a:latin typeface="Verdana" pitchFamily="34" charset="0"/>
              </a:rPr>
              <a:t>Beroeps-bekwaamheid</a:t>
            </a:r>
            <a:endParaRPr lang="nl-NL" sz="1200" b="1" dirty="0">
              <a:latin typeface="Verdana" pitchFamily="34" charset="0"/>
            </a:endParaRPr>
          </a:p>
        </p:txBody>
      </p:sp>
      <p:grpSp>
        <p:nvGrpSpPr>
          <p:cNvPr id="10" name="Groep 36"/>
          <p:cNvGrpSpPr/>
          <p:nvPr/>
        </p:nvGrpSpPr>
        <p:grpSpPr>
          <a:xfrm>
            <a:off x="2195512" y="2204864"/>
            <a:ext cx="1728788" cy="1152128"/>
            <a:chOff x="1403350" y="2204864"/>
            <a:chExt cx="2305050" cy="1152128"/>
          </a:xfrm>
        </p:grpSpPr>
        <p:sp>
          <p:nvSpPr>
            <p:cNvPr id="4" name="Afgeronde rechthoek 3"/>
            <p:cNvSpPr/>
            <p:nvPr/>
          </p:nvSpPr>
          <p:spPr>
            <a:xfrm>
              <a:off x="1403350" y="2780928"/>
              <a:ext cx="2305050" cy="576064"/>
            </a:xfrm>
            <a:prstGeom prst="roundRect">
              <a:avLst/>
            </a:prstGeom>
            <a:solidFill>
              <a:srgbClr val="92D050"/>
            </a:solidFill>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Eindkwalificaties</a:t>
              </a:r>
            </a:p>
          </p:txBody>
        </p:sp>
        <p:cxnSp>
          <p:nvCxnSpPr>
            <p:cNvPr id="62" name="Rechte verbindingslijn met pijl 61"/>
            <p:cNvCxnSpPr>
              <a:stCxn id="60" idx="2"/>
              <a:endCxn id="4" idx="0"/>
            </p:cNvCxnSpPr>
            <p:nvPr/>
          </p:nvCxnSpPr>
          <p:spPr>
            <a:xfrm>
              <a:off x="2555875" y="2204864"/>
              <a:ext cx="0" cy="576064"/>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63" name="Tekstvak 62"/>
            <p:cNvSpPr txBox="1"/>
            <p:nvPr/>
          </p:nvSpPr>
          <p:spPr>
            <a:xfrm>
              <a:off x="1619673" y="2348880"/>
              <a:ext cx="1280692" cy="276999"/>
            </a:xfrm>
            <a:prstGeom prst="rect">
              <a:avLst/>
            </a:prstGeom>
            <a:noFill/>
            <a:ln>
              <a:noFill/>
            </a:ln>
          </p:spPr>
          <p:txBody>
            <a:bodyPr wrap="none" rtlCol="0">
              <a:spAutoFit/>
            </a:bodyPr>
            <a:lstStyle/>
            <a:p>
              <a:r>
                <a:rPr lang="nl-NL" sz="1200" kern="0" spc="-100" dirty="0">
                  <a:latin typeface="Verdana" pitchFamily="34" charset="0"/>
                </a:rPr>
                <a:t>verwoord in</a:t>
              </a:r>
            </a:p>
          </p:txBody>
        </p:sp>
      </p:grpSp>
      <p:grpSp>
        <p:nvGrpSpPr>
          <p:cNvPr id="11" name="Groep 37"/>
          <p:cNvGrpSpPr/>
          <p:nvPr/>
        </p:nvGrpSpPr>
        <p:grpSpPr>
          <a:xfrm>
            <a:off x="1871700" y="3356992"/>
            <a:ext cx="3186076" cy="3312368"/>
            <a:chOff x="971600" y="3356992"/>
            <a:chExt cx="4248101" cy="3312368"/>
          </a:xfrm>
        </p:grpSpPr>
        <p:sp>
          <p:nvSpPr>
            <p:cNvPr id="81" name="Afgeronde rechthoek 80"/>
            <p:cNvSpPr/>
            <p:nvPr/>
          </p:nvSpPr>
          <p:spPr>
            <a:xfrm>
              <a:off x="1403350" y="4365104"/>
              <a:ext cx="2304554" cy="2304256"/>
            </a:xfrm>
            <a:prstGeom prst="roundRect">
              <a:avLst/>
            </a:prstGeom>
            <a:solidFill>
              <a:srgbClr val="92D050"/>
            </a:solidFill>
            <a:ln>
              <a:solidFill>
                <a:schemeClr val="tx2"/>
              </a:solidFill>
            </a:ln>
          </p:spPr>
          <p:style>
            <a:lnRef idx="1">
              <a:schemeClr val="accent1"/>
            </a:lnRef>
            <a:fillRef idx="2">
              <a:schemeClr val="accent1"/>
            </a:fillRef>
            <a:effectRef idx="1">
              <a:schemeClr val="accent1"/>
            </a:effectRef>
            <a:fontRef idx="minor">
              <a:schemeClr val="dk1"/>
            </a:fontRef>
          </p:style>
          <p:txBody>
            <a:bodyPr lIns="0" rIns="0" rtlCol="0" anchor="b" anchorCtr="0"/>
            <a:lstStyle/>
            <a:p>
              <a:pPr algn="ctr"/>
              <a:r>
                <a:rPr lang="nl-NL" sz="1200" b="1" dirty="0" err="1" smtClean="0">
                  <a:latin typeface="Verdana" pitchFamily="34" charset="0"/>
                </a:rPr>
                <a:t>Beoordelings-model</a:t>
              </a:r>
              <a:r>
                <a:rPr lang="nl-NL" sz="1200" b="1" dirty="0" smtClean="0">
                  <a:latin typeface="Verdana" pitchFamily="34" charset="0"/>
                </a:rPr>
                <a:t>(</a:t>
              </a:r>
              <a:r>
                <a:rPr lang="nl-NL" sz="1200" b="1" dirty="0" err="1" smtClean="0">
                  <a:latin typeface="Verdana" pitchFamily="34" charset="0"/>
                </a:rPr>
                <a:t>len</a:t>
              </a:r>
              <a:r>
                <a:rPr lang="nl-NL" sz="1200" b="1" dirty="0">
                  <a:latin typeface="Verdana" pitchFamily="34" charset="0"/>
                </a:rPr>
                <a:t>)</a:t>
              </a:r>
            </a:p>
          </p:txBody>
        </p:sp>
        <p:sp>
          <p:nvSpPr>
            <p:cNvPr id="9" name="Rechthoek 8"/>
            <p:cNvSpPr/>
            <p:nvPr/>
          </p:nvSpPr>
          <p:spPr>
            <a:xfrm>
              <a:off x="1619672" y="4509120"/>
              <a:ext cx="1872208" cy="792088"/>
            </a:xfrm>
            <a:prstGeom prst="rect">
              <a:avLst/>
            </a:prstGeom>
            <a:solidFill>
              <a:srgbClr val="DAEFC3"/>
            </a:solidFill>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smtClean="0">
                  <a:latin typeface="Verdana" pitchFamily="34" charset="0"/>
                </a:rPr>
                <a:t>Prestatie-criteria</a:t>
              </a:r>
              <a:r>
                <a:rPr lang="nl-NL" sz="1200" b="1" dirty="0" smtClean="0">
                  <a:latin typeface="Verdana" pitchFamily="34" charset="0"/>
                </a:rPr>
                <a:t> </a:t>
              </a:r>
              <a:r>
                <a:rPr lang="nl-NL" sz="1200" b="1" dirty="0">
                  <a:latin typeface="Verdana" pitchFamily="34" charset="0"/>
                </a:rPr>
                <a:t>en </a:t>
              </a:r>
              <a:r>
                <a:rPr lang="nl-NL" sz="1200" b="1" dirty="0" err="1">
                  <a:latin typeface="Verdana" pitchFamily="34" charset="0"/>
                </a:rPr>
                <a:t>beoordelings-schalen</a:t>
              </a:r>
              <a:endParaRPr lang="nl-NL" sz="1200" b="1" dirty="0">
                <a:latin typeface="Verdana" pitchFamily="34" charset="0"/>
              </a:endParaRPr>
            </a:p>
          </p:txBody>
        </p:sp>
        <p:sp>
          <p:nvSpPr>
            <p:cNvPr id="34" name="Tekstvak 33"/>
            <p:cNvSpPr txBox="1"/>
            <p:nvPr/>
          </p:nvSpPr>
          <p:spPr>
            <a:xfrm>
              <a:off x="971600" y="3794234"/>
              <a:ext cx="2212572" cy="276999"/>
            </a:xfrm>
            <a:prstGeom prst="rect">
              <a:avLst/>
            </a:prstGeom>
            <a:noFill/>
            <a:ln>
              <a:noFill/>
            </a:ln>
          </p:spPr>
          <p:txBody>
            <a:bodyPr wrap="none" rtlCol="0">
              <a:spAutoFit/>
            </a:bodyPr>
            <a:lstStyle/>
            <a:p>
              <a:r>
                <a:rPr lang="nl-NL" sz="1200" kern="0" spc="-100" dirty="0">
                  <a:latin typeface="Verdana" pitchFamily="34" charset="0"/>
                </a:rPr>
                <a:t>geoperationaliseerd in </a:t>
              </a:r>
            </a:p>
          </p:txBody>
        </p:sp>
        <p:sp>
          <p:nvSpPr>
            <p:cNvPr id="44" name="Tekstvak 43"/>
            <p:cNvSpPr txBox="1"/>
            <p:nvPr/>
          </p:nvSpPr>
          <p:spPr>
            <a:xfrm>
              <a:off x="4086937" y="4508996"/>
              <a:ext cx="1103295" cy="276999"/>
            </a:xfrm>
            <a:prstGeom prst="rect">
              <a:avLst/>
            </a:prstGeom>
            <a:noFill/>
            <a:ln>
              <a:noFill/>
            </a:ln>
          </p:spPr>
          <p:txBody>
            <a:bodyPr wrap="none" rtlCol="0">
              <a:spAutoFit/>
            </a:bodyPr>
            <a:lstStyle/>
            <a:p>
              <a:r>
                <a:rPr lang="nl-NL" sz="1200" kern="0" spc="-100" dirty="0">
                  <a:latin typeface="Verdana" pitchFamily="34" charset="0"/>
                </a:rPr>
                <a:t>helpen de</a:t>
              </a:r>
            </a:p>
          </p:txBody>
        </p:sp>
        <p:cxnSp>
          <p:nvCxnSpPr>
            <p:cNvPr id="72" name="Rechte verbindingslijn met pijl 71"/>
            <p:cNvCxnSpPr>
              <a:stCxn id="4" idx="2"/>
              <a:endCxn id="9" idx="0"/>
            </p:cNvCxnSpPr>
            <p:nvPr/>
          </p:nvCxnSpPr>
          <p:spPr>
            <a:xfrm flipH="1">
              <a:off x="2555776" y="3356992"/>
              <a:ext cx="99" cy="1152128"/>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8" name="Gebogen verbindingslijn 77"/>
            <p:cNvCxnSpPr>
              <a:stCxn id="9" idx="3"/>
              <a:endCxn id="5" idx="1"/>
            </p:cNvCxnSpPr>
            <p:nvPr/>
          </p:nvCxnSpPr>
          <p:spPr>
            <a:xfrm flipV="1">
              <a:off x="3491880" y="4797053"/>
              <a:ext cx="1727821" cy="108111"/>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grpSp>
      <p:sp>
        <p:nvSpPr>
          <p:cNvPr id="27" name="Titel 26"/>
          <p:cNvSpPr>
            <a:spLocks noGrp="1"/>
          </p:cNvSpPr>
          <p:nvPr>
            <p:ph type="title"/>
          </p:nvPr>
        </p:nvSpPr>
        <p:spPr/>
        <p:txBody>
          <a:bodyPr>
            <a:normAutofit fontScale="90000"/>
          </a:bodyPr>
          <a:lstStyle/>
          <a:p>
            <a:r>
              <a:rPr lang="nl-NL" sz="2800" dirty="0" smtClean="0">
                <a:latin typeface="Verdana" panose="020B0604030504040204" pitchFamily="34" charset="0"/>
                <a:ea typeface="Verdana" panose="020B0604030504040204" pitchFamily="34" charset="0"/>
                <a:cs typeface="Verdana" panose="020B0604030504040204" pitchFamily="34" charset="0"/>
              </a:rPr>
              <a:t>Principes van afstuderen</a:t>
            </a:r>
            <a:endParaRPr lang="nl-NL"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290114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2" y="260350"/>
            <a:ext cx="5688111" cy="484188"/>
          </a:xfrm>
        </p:spPr>
        <p:txBody>
          <a:bodyPr/>
          <a:lstStyle/>
          <a:p>
            <a:r>
              <a:rPr lang="nl-NL" dirty="0" smtClean="0"/>
              <a:t>Beoordelingsmodel ondersteunt de examinator</a:t>
            </a:r>
            <a:endParaRPr lang="en-US" dirty="0"/>
          </a:p>
        </p:txBody>
      </p:sp>
      <p:sp>
        <p:nvSpPr>
          <p:cNvPr id="3" name="Content Placeholder 2"/>
          <p:cNvSpPr>
            <a:spLocks noGrp="1"/>
          </p:cNvSpPr>
          <p:nvPr>
            <p:ph idx="1"/>
          </p:nvPr>
        </p:nvSpPr>
        <p:spPr/>
        <p:txBody>
          <a:bodyPr/>
          <a:lstStyle/>
          <a:p>
            <a:r>
              <a:rPr lang="nl-NL" sz="2400" dirty="0" smtClean="0"/>
              <a:t>Beoordelingsmodel helpt bij beoordelen van:</a:t>
            </a:r>
          </a:p>
          <a:p>
            <a:pPr lvl="1"/>
            <a:r>
              <a:rPr lang="nl-NL" sz="2400" dirty="0" smtClean="0"/>
              <a:t>Kwaliteit beroepsproduct</a:t>
            </a:r>
          </a:p>
          <a:p>
            <a:pPr lvl="1"/>
            <a:r>
              <a:rPr lang="nl-NL" sz="2400" dirty="0" smtClean="0"/>
              <a:t>Kwaliteit verantwoordingsverslag</a:t>
            </a:r>
          </a:p>
          <a:p>
            <a:pPr lvl="1"/>
            <a:r>
              <a:rPr lang="nl-NL" sz="2400" dirty="0" smtClean="0"/>
              <a:t>Kwaliteit van het proces</a:t>
            </a:r>
          </a:p>
          <a:p>
            <a:r>
              <a:rPr lang="nl-NL" sz="2400" dirty="0" smtClean="0"/>
              <a:t>Beoordelingsmodel bevat:</a:t>
            </a:r>
          </a:p>
          <a:p>
            <a:pPr lvl="1"/>
            <a:r>
              <a:rPr lang="nl-NL" sz="2400" dirty="0" smtClean="0"/>
              <a:t>Prestatiecriteria</a:t>
            </a:r>
          </a:p>
          <a:p>
            <a:pPr lvl="1"/>
            <a:r>
              <a:rPr lang="nl-NL" sz="2400" dirty="0" smtClean="0"/>
              <a:t>Beoordelingsschalen</a:t>
            </a:r>
          </a:p>
          <a:p>
            <a:pPr lvl="1"/>
            <a:r>
              <a:rPr lang="nl-NL" sz="2400" dirty="0" smtClean="0"/>
              <a:t>Beslisregels</a:t>
            </a:r>
          </a:p>
          <a:p>
            <a:r>
              <a:rPr lang="nl-NL" sz="2400" dirty="0" smtClean="0"/>
              <a:t>Beoordelingsmodel is:</a:t>
            </a:r>
          </a:p>
          <a:p>
            <a:pPr lvl="1"/>
            <a:r>
              <a:rPr lang="nl-NL" sz="2400" dirty="0" smtClean="0"/>
              <a:t>Valide</a:t>
            </a:r>
          </a:p>
          <a:p>
            <a:pPr lvl="1"/>
            <a:r>
              <a:rPr lang="nl-NL" sz="2400" dirty="0" smtClean="0"/>
              <a:t>Inzichtelijk</a:t>
            </a:r>
          </a:p>
          <a:p>
            <a:pPr lvl="1"/>
            <a:r>
              <a:rPr lang="nl-NL" sz="2400" dirty="0" smtClean="0"/>
              <a:t>En draagt bij aan betrouwbaarheid beoordeling</a:t>
            </a:r>
          </a:p>
          <a:p>
            <a:endParaRPr lang="en-US" sz="2400" dirty="0"/>
          </a:p>
        </p:txBody>
      </p:sp>
    </p:spTree>
    <p:extLst>
      <p:ext uri="{BB962C8B-B14F-4D97-AF65-F5344CB8AC3E}">
        <p14:creationId xmlns:p14="http://schemas.microsoft.com/office/powerpoint/2010/main" val="3820491513"/>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hthoek 19"/>
          <p:cNvSpPr/>
          <p:nvPr/>
        </p:nvSpPr>
        <p:spPr>
          <a:xfrm>
            <a:off x="1223628" y="1341438"/>
            <a:ext cx="6669360" cy="5471938"/>
          </a:xfrm>
          <a:prstGeom prst="rect">
            <a:avLst/>
          </a:prstGeom>
          <a:ln>
            <a:solidFill>
              <a:schemeClr val="tx2"/>
            </a:solidFill>
          </a:ln>
        </p:spPr>
        <p:style>
          <a:lnRef idx="1">
            <a:schemeClr val="accent3"/>
          </a:lnRef>
          <a:fillRef idx="2">
            <a:schemeClr val="accent3"/>
          </a:fillRef>
          <a:effectRef idx="1">
            <a:schemeClr val="accent3"/>
          </a:effectRef>
          <a:fontRef idx="minor">
            <a:schemeClr val="dk1"/>
          </a:fontRef>
        </p:style>
        <p:txBody>
          <a:bodyPr rtlCol="0" anchor="t" anchorCtr="0"/>
          <a:lstStyle/>
          <a:p>
            <a:pPr algn="ctr"/>
            <a:r>
              <a:rPr lang="nl-NL" sz="1200" b="1" dirty="0">
                <a:latin typeface="Verdana" pitchFamily="34" charset="0"/>
              </a:rPr>
              <a:t>Afstudeerprogramma</a:t>
            </a:r>
          </a:p>
        </p:txBody>
      </p:sp>
      <p:grpSp>
        <p:nvGrpSpPr>
          <p:cNvPr id="2" name="Groep 29"/>
          <p:cNvGrpSpPr/>
          <p:nvPr/>
        </p:nvGrpSpPr>
        <p:grpSpPr>
          <a:xfrm>
            <a:off x="6138174" y="2780928"/>
            <a:ext cx="1674186" cy="576262"/>
            <a:chOff x="6660232" y="2780928"/>
            <a:chExt cx="2232248" cy="576262"/>
          </a:xfrm>
        </p:grpSpPr>
        <p:sp>
          <p:nvSpPr>
            <p:cNvPr id="8" name="Afgeronde rechthoek 7"/>
            <p:cNvSpPr/>
            <p:nvPr/>
          </p:nvSpPr>
          <p:spPr>
            <a:xfrm>
              <a:off x="7452320" y="2780928"/>
              <a:ext cx="1440160" cy="576262"/>
            </a:xfrm>
            <a:prstGeom prst="roundRect">
              <a:avLst/>
            </a:prstGeom>
            <a:solidFill>
              <a:srgbClr val="92D050"/>
            </a:solidFill>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a:latin typeface="Verdana" pitchFamily="34" charset="0"/>
                </a:rPr>
                <a:t>Beroeps-opdracht</a:t>
              </a:r>
              <a:r>
                <a:rPr lang="nl-NL" sz="1200" b="1" dirty="0">
                  <a:latin typeface="Verdana" pitchFamily="34" charset="0"/>
                </a:rPr>
                <a:t> (en)</a:t>
              </a:r>
            </a:p>
          </p:txBody>
        </p:sp>
        <p:cxnSp>
          <p:nvCxnSpPr>
            <p:cNvPr id="19" name="Rechte verbindingslijn met pijl 18"/>
            <p:cNvCxnSpPr>
              <a:stCxn id="8" idx="1"/>
              <a:endCxn id="7" idx="3"/>
            </p:cNvCxnSpPr>
            <p:nvPr/>
          </p:nvCxnSpPr>
          <p:spPr>
            <a:xfrm flipH="1">
              <a:off x="6660232" y="3069059"/>
              <a:ext cx="792088" cy="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31" name="Tekstvak 30"/>
            <p:cNvSpPr txBox="1"/>
            <p:nvPr/>
          </p:nvSpPr>
          <p:spPr>
            <a:xfrm>
              <a:off x="6666527" y="2781250"/>
              <a:ext cx="1047724" cy="276999"/>
            </a:xfrm>
            <a:prstGeom prst="rect">
              <a:avLst/>
            </a:prstGeom>
            <a:noFill/>
            <a:ln>
              <a:noFill/>
            </a:ln>
          </p:spPr>
          <p:txBody>
            <a:bodyPr wrap="none" rtlCol="0">
              <a:spAutoFit/>
            </a:bodyPr>
            <a:lstStyle/>
            <a:p>
              <a:r>
                <a:rPr lang="nl-NL" sz="1200" kern="0" spc="-100" dirty="0">
                  <a:latin typeface="Verdana" pitchFamily="34" charset="0"/>
                </a:rPr>
                <a:t>leiden tot</a:t>
              </a:r>
            </a:p>
          </p:txBody>
        </p:sp>
      </p:grpSp>
      <p:grpSp>
        <p:nvGrpSpPr>
          <p:cNvPr id="3" name="Groep 27"/>
          <p:cNvGrpSpPr/>
          <p:nvPr/>
        </p:nvGrpSpPr>
        <p:grpSpPr>
          <a:xfrm>
            <a:off x="3924300" y="1639835"/>
            <a:ext cx="2213874" cy="1717357"/>
            <a:chOff x="3708400" y="1639833"/>
            <a:chExt cx="2951832" cy="1717357"/>
          </a:xfrm>
        </p:grpSpPr>
        <p:sp>
          <p:nvSpPr>
            <p:cNvPr id="7" name="Afgeronde rechthoek 6"/>
            <p:cNvSpPr/>
            <p:nvPr/>
          </p:nvSpPr>
          <p:spPr>
            <a:xfrm>
              <a:off x="5220072" y="2780928"/>
              <a:ext cx="1440160" cy="576262"/>
            </a:xfrm>
            <a:prstGeom prst="roundRect">
              <a:avLst/>
            </a:prstGeom>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Prestatie(s)</a:t>
              </a:r>
            </a:p>
          </p:txBody>
        </p:sp>
        <p:cxnSp>
          <p:nvCxnSpPr>
            <p:cNvPr id="21" name="Vorm 20"/>
            <p:cNvCxnSpPr>
              <a:stCxn id="60" idx="3"/>
              <a:endCxn id="7" idx="0"/>
            </p:cNvCxnSpPr>
            <p:nvPr/>
          </p:nvCxnSpPr>
          <p:spPr>
            <a:xfrm>
              <a:off x="3708400" y="1916832"/>
              <a:ext cx="2231752" cy="864096"/>
            </a:xfrm>
            <a:prstGeom prst="bentConnector2">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32" name="Tekstvak 31"/>
            <p:cNvSpPr txBox="1"/>
            <p:nvPr/>
          </p:nvSpPr>
          <p:spPr>
            <a:xfrm>
              <a:off x="3923928" y="1639833"/>
              <a:ext cx="1594881" cy="276999"/>
            </a:xfrm>
            <a:prstGeom prst="rect">
              <a:avLst/>
            </a:prstGeom>
            <a:noFill/>
            <a:ln>
              <a:noFill/>
            </a:ln>
          </p:spPr>
          <p:txBody>
            <a:bodyPr wrap="none" rtlCol="0">
              <a:spAutoFit/>
            </a:bodyPr>
            <a:lstStyle/>
            <a:p>
              <a:r>
                <a:rPr lang="nl-NL" sz="1200" kern="0" spc="-100" dirty="0">
                  <a:latin typeface="Verdana" pitchFamily="34" charset="0"/>
                </a:rPr>
                <a:t>moet blijken uit</a:t>
              </a:r>
            </a:p>
          </p:txBody>
        </p:sp>
      </p:grpSp>
      <p:grpSp>
        <p:nvGrpSpPr>
          <p:cNvPr id="10" name="Groep 39"/>
          <p:cNvGrpSpPr/>
          <p:nvPr/>
        </p:nvGrpSpPr>
        <p:grpSpPr>
          <a:xfrm>
            <a:off x="1459033" y="1916832"/>
            <a:ext cx="898721" cy="4032944"/>
            <a:chOff x="421377" y="1916832"/>
            <a:chExt cx="1198295" cy="4032944"/>
          </a:xfrm>
        </p:grpSpPr>
        <p:cxnSp>
          <p:nvCxnSpPr>
            <p:cNvPr id="29" name="Vorm 28"/>
            <p:cNvCxnSpPr>
              <a:stCxn id="6" idx="1"/>
              <a:endCxn id="60" idx="1"/>
            </p:cNvCxnSpPr>
            <p:nvPr/>
          </p:nvCxnSpPr>
          <p:spPr>
            <a:xfrm rot="10800000">
              <a:off x="1403350" y="1916832"/>
              <a:ext cx="216322" cy="4032944"/>
            </a:xfrm>
            <a:prstGeom prst="bentConnector3">
              <a:avLst>
                <a:gd name="adj1" fmla="val 411744"/>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36" name="Tekstvak 35"/>
            <p:cNvSpPr txBox="1"/>
            <p:nvPr/>
          </p:nvSpPr>
          <p:spPr>
            <a:xfrm rot="16200000">
              <a:off x="-210046" y="4009535"/>
              <a:ext cx="1632178" cy="369332"/>
            </a:xfrm>
            <a:prstGeom prst="rect">
              <a:avLst/>
            </a:prstGeom>
            <a:noFill/>
            <a:ln>
              <a:noFill/>
            </a:ln>
          </p:spPr>
          <p:txBody>
            <a:bodyPr wrap="none" rtlCol="0">
              <a:spAutoFit/>
            </a:bodyPr>
            <a:lstStyle/>
            <a:p>
              <a:r>
                <a:rPr lang="nl-NL" sz="1200" kern="0" spc="-100" dirty="0">
                  <a:latin typeface="Verdana" pitchFamily="34" charset="0"/>
                </a:rPr>
                <a:t>leidt tot conclusie over</a:t>
              </a:r>
            </a:p>
          </p:txBody>
        </p:sp>
      </p:grpSp>
      <p:grpSp>
        <p:nvGrpSpPr>
          <p:cNvPr id="11" name="Groep 32"/>
          <p:cNvGrpSpPr/>
          <p:nvPr/>
        </p:nvGrpSpPr>
        <p:grpSpPr>
          <a:xfrm>
            <a:off x="4813671" y="3357190"/>
            <a:ext cx="1323592" cy="1727994"/>
            <a:chOff x="4894227" y="3357190"/>
            <a:chExt cx="1764789" cy="1727994"/>
          </a:xfrm>
        </p:grpSpPr>
        <p:sp>
          <p:nvSpPr>
            <p:cNvPr id="5" name="Afgeronde rechthoek 4"/>
            <p:cNvSpPr/>
            <p:nvPr/>
          </p:nvSpPr>
          <p:spPr>
            <a:xfrm>
              <a:off x="5219700" y="4508922"/>
              <a:ext cx="1439316" cy="576262"/>
            </a:xfrm>
            <a:prstGeom prst="roundRect">
              <a:avLst/>
            </a:prstGeom>
            <a:solidFill>
              <a:srgbClr val="00B0F0"/>
            </a:solidFill>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smtClean="0">
                  <a:latin typeface="Verdana" pitchFamily="34" charset="0"/>
                </a:rPr>
                <a:t>Examina-toren</a:t>
              </a:r>
              <a:endParaRPr lang="nl-NL" sz="1200" b="1" dirty="0">
                <a:latin typeface="Verdana" pitchFamily="34" charset="0"/>
              </a:endParaRPr>
            </a:p>
          </p:txBody>
        </p:sp>
        <p:cxnSp>
          <p:nvCxnSpPr>
            <p:cNvPr id="17" name="Rechte verbindingslijn met pijl 16"/>
            <p:cNvCxnSpPr>
              <a:stCxn id="7" idx="2"/>
              <a:endCxn id="5" idx="0"/>
            </p:cNvCxnSpPr>
            <p:nvPr/>
          </p:nvCxnSpPr>
          <p:spPr>
            <a:xfrm flipH="1">
              <a:off x="5939358" y="3357190"/>
              <a:ext cx="794" cy="1151732"/>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55" name="Tekstvak 54"/>
            <p:cNvSpPr txBox="1"/>
            <p:nvPr/>
          </p:nvSpPr>
          <p:spPr>
            <a:xfrm>
              <a:off x="4894227" y="3687415"/>
              <a:ext cx="1272142" cy="461665"/>
            </a:xfrm>
            <a:prstGeom prst="rect">
              <a:avLst/>
            </a:prstGeom>
            <a:noFill/>
            <a:ln>
              <a:noFill/>
            </a:ln>
          </p:spPr>
          <p:txBody>
            <a:bodyPr wrap="none" rtlCol="0">
              <a:spAutoFit/>
            </a:bodyPr>
            <a:lstStyle/>
            <a:p>
              <a:pPr algn="ctr"/>
              <a:r>
                <a:rPr lang="nl-NL" sz="1200" kern="0" spc="-100" dirty="0">
                  <a:latin typeface="Verdana" pitchFamily="34" charset="0"/>
                </a:rPr>
                <a:t>beoordeeld </a:t>
              </a:r>
            </a:p>
            <a:p>
              <a:pPr algn="ctr"/>
              <a:r>
                <a:rPr lang="nl-NL" sz="1200" kern="0" spc="-100" dirty="0">
                  <a:latin typeface="Verdana" pitchFamily="34" charset="0"/>
                </a:rPr>
                <a:t>door</a:t>
              </a:r>
            </a:p>
          </p:txBody>
        </p:sp>
      </p:grpSp>
      <p:sp>
        <p:nvSpPr>
          <p:cNvPr id="60" name="Afgeronde rechthoek 59"/>
          <p:cNvSpPr/>
          <p:nvPr/>
        </p:nvSpPr>
        <p:spPr>
          <a:xfrm>
            <a:off x="2195512" y="1628800"/>
            <a:ext cx="1728788" cy="576064"/>
          </a:xfrm>
          <a:prstGeom prst="roundRect">
            <a:avLst/>
          </a:prstGeom>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smtClean="0">
                <a:latin typeface="Verdana" pitchFamily="34" charset="0"/>
              </a:rPr>
              <a:t>Beroeps-bekwaamheid</a:t>
            </a:r>
            <a:endParaRPr lang="nl-NL" sz="1200" b="1" dirty="0">
              <a:latin typeface="Verdana" pitchFamily="34" charset="0"/>
            </a:endParaRPr>
          </a:p>
        </p:txBody>
      </p:sp>
      <p:grpSp>
        <p:nvGrpSpPr>
          <p:cNvPr id="12" name="Groep 36"/>
          <p:cNvGrpSpPr/>
          <p:nvPr/>
        </p:nvGrpSpPr>
        <p:grpSpPr>
          <a:xfrm>
            <a:off x="2195512" y="2204864"/>
            <a:ext cx="1728788" cy="1152128"/>
            <a:chOff x="1403350" y="2204864"/>
            <a:chExt cx="2305050" cy="1152128"/>
          </a:xfrm>
        </p:grpSpPr>
        <p:sp>
          <p:nvSpPr>
            <p:cNvPr id="4" name="Afgeronde rechthoek 3"/>
            <p:cNvSpPr/>
            <p:nvPr/>
          </p:nvSpPr>
          <p:spPr>
            <a:xfrm>
              <a:off x="1403350" y="2780928"/>
              <a:ext cx="2305050" cy="576064"/>
            </a:xfrm>
            <a:prstGeom prst="roundRect">
              <a:avLst/>
            </a:prstGeom>
            <a:solidFill>
              <a:srgbClr val="92D050"/>
            </a:solidFill>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a:latin typeface="Verdana" pitchFamily="34" charset="0"/>
                </a:rPr>
                <a:t>Eindkwalificaties</a:t>
              </a:r>
            </a:p>
          </p:txBody>
        </p:sp>
        <p:cxnSp>
          <p:nvCxnSpPr>
            <p:cNvPr id="62" name="Rechte verbindingslijn met pijl 61"/>
            <p:cNvCxnSpPr>
              <a:stCxn id="60" idx="2"/>
              <a:endCxn id="4" idx="0"/>
            </p:cNvCxnSpPr>
            <p:nvPr/>
          </p:nvCxnSpPr>
          <p:spPr>
            <a:xfrm>
              <a:off x="2555875" y="2204864"/>
              <a:ext cx="0" cy="576064"/>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63" name="Tekstvak 62"/>
            <p:cNvSpPr txBox="1"/>
            <p:nvPr/>
          </p:nvSpPr>
          <p:spPr>
            <a:xfrm>
              <a:off x="1619673" y="2348880"/>
              <a:ext cx="1280692" cy="276999"/>
            </a:xfrm>
            <a:prstGeom prst="rect">
              <a:avLst/>
            </a:prstGeom>
            <a:noFill/>
            <a:ln>
              <a:noFill/>
            </a:ln>
          </p:spPr>
          <p:txBody>
            <a:bodyPr wrap="none" rtlCol="0">
              <a:spAutoFit/>
            </a:bodyPr>
            <a:lstStyle/>
            <a:p>
              <a:r>
                <a:rPr lang="nl-NL" sz="1200" kern="0" spc="-100" dirty="0">
                  <a:latin typeface="Verdana" pitchFamily="34" charset="0"/>
                </a:rPr>
                <a:t>verwoord in</a:t>
              </a:r>
            </a:p>
          </p:txBody>
        </p:sp>
      </p:grpSp>
      <p:grpSp>
        <p:nvGrpSpPr>
          <p:cNvPr id="13" name="Groep 37"/>
          <p:cNvGrpSpPr/>
          <p:nvPr/>
        </p:nvGrpSpPr>
        <p:grpSpPr>
          <a:xfrm>
            <a:off x="1871700" y="3356992"/>
            <a:ext cx="3186076" cy="3312368"/>
            <a:chOff x="971600" y="3356992"/>
            <a:chExt cx="4248101" cy="3312368"/>
          </a:xfrm>
        </p:grpSpPr>
        <p:sp>
          <p:nvSpPr>
            <p:cNvPr id="81" name="Afgeronde rechthoek 80"/>
            <p:cNvSpPr/>
            <p:nvPr/>
          </p:nvSpPr>
          <p:spPr>
            <a:xfrm>
              <a:off x="1403350" y="4365104"/>
              <a:ext cx="2304554" cy="2304256"/>
            </a:xfrm>
            <a:prstGeom prst="roundRect">
              <a:avLst/>
            </a:prstGeom>
            <a:solidFill>
              <a:srgbClr val="92D050"/>
            </a:solidFill>
            <a:ln>
              <a:solidFill>
                <a:schemeClr val="tx2"/>
              </a:solidFill>
            </a:ln>
          </p:spPr>
          <p:style>
            <a:lnRef idx="1">
              <a:schemeClr val="accent1"/>
            </a:lnRef>
            <a:fillRef idx="2">
              <a:schemeClr val="accent1"/>
            </a:fillRef>
            <a:effectRef idx="1">
              <a:schemeClr val="accent1"/>
            </a:effectRef>
            <a:fontRef idx="minor">
              <a:schemeClr val="dk1"/>
            </a:fontRef>
          </p:style>
          <p:txBody>
            <a:bodyPr lIns="0" rIns="0" rtlCol="0" anchor="b" anchorCtr="0"/>
            <a:lstStyle/>
            <a:p>
              <a:pPr algn="ctr"/>
              <a:r>
                <a:rPr lang="nl-NL" sz="1200" b="1" dirty="0">
                  <a:latin typeface="Verdana" pitchFamily="34" charset="0"/>
                </a:rPr>
                <a:t>Beoordelingsmodel(</a:t>
              </a:r>
              <a:r>
                <a:rPr lang="nl-NL" sz="1200" b="1" dirty="0" err="1">
                  <a:latin typeface="Verdana" pitchFamily="34" charset="0"/>
                </a:rPr>
                <a:t>len</a:t>
              </a:r>
              <a:r>
                <a:rPr lang="nl-NL" sz="1200" b="1" dirty="0">
                  <a:latin typeface="Verdana" pitchFamily="34" charset="0"/>
                </a:rPr>
                <a:t>)</a:t>
              </a:r>
            </a:p>
          </p:txBody>
        </p:sp>
        <p:sp>
          <p:nvSpPr>
            <p:cNvPr id="9" name="Rechthoek 8"/>
            <p:cNvSpPr/>
            <p:nvPr/>
          </p:nvSpPr>
          <p:spPr>
            <a:xfrm>
              <a:off x="1619672" y="4509120"/>
              <a:ext cx="1872208" cy="792088"/>
            </a:xfrm>
            <a:prstGeom prst="rect">
              <a:avLst/>
            </a:prstGeom>
            <a:solidFill>
              <a:srgbClr val="DAEFC3"/>
            </a:solidFill>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smtClean="0">
                  <a:latin typeface="Verdana" pitchFamily="34" charset="0"/>
                </a:rPr>
                <a:t>Prestatie-criteria</a:t>
              </a:r>
              <a:r>
                <a:rPr lang="nl-NL" sz="1200" b="1" dirty="0" smtClean="0">
                  <a:latin typeface="Verdana" pitchFamily="34" charset="0"/>
                </a:rPr>
                <a:t> </a:t>
              </a:r>
              <a:r>
                <a:rPr lang="nl-NL" sz="1200" b="1" dirty="0">
                  <a:latin typeface="Verdana" pitchFamily="34" charset="0"/>
                </a:rPr>
                <a:t>en </a:t>
              </a:r>
              <a:r>
                <a:rPr lang="nl-NL" sz="1200" b="1" dirty="0" err="1">
                  <a:latin typeface="Verdana" pitchFamily="34" charset="0"/>
                </a:rPr>
                <a:t>beoordelings-schalen</a:t>
              </a:r>
              <a:endParaRPr lang="nl-NL" sz="1200" b="1" dirty="0">
                <a:latin typeface="Verdana" pitchFamily="34" charset="0"/>
              </a:endParaRPr>
            </a:p>
          </p:txBody>
        </p:sp>
        <p:sp>
          <p:nvSpPr>
            <p:cNvPr id="34" name="Tekstvak 33"/>
            <p:cNvSpPr txBox="1"/>
            <p:nvPr/>
          </p:nvSpPr>
          <p:spPr>
            <a:xfrm>
              <a:off x="971600" y="3794234"/>
              <a:ext cx="2212572" cy="276999"/>
            </a:xfrm>
            <a:prstGeom prst="rect">
              <a:avLst/>
            </a:prstGeom>
            <a:noFill/>
            <a:ln>
              <a:noFill/>
            </a:ln>
          </p:spPr>
          <p:txBody>
            <a:bodyPr wrap="none" rtlCol="0">
              <a:spAutoFit/>
            </a:bodyPr>
            <a:lstStyle/>
            <a:p>
              <a:r>
                <a:rPr lang="nl-NL" sz="1200" kern="0" spc="-100" dirty="0">
                  <a:latin typeface="Verdana" pitchFamily="34" charset="0"/>
                </a:rPr>
                <a:t>geoperationaliseerd in </a:t>
              </a:r>
            </a:p>
          </p:txBody>
        </p:sp>
        <p:sp>
          <p:nvSpPr>
            <p:cNvPr id="44" name="Tekstvak 43"/>
            <p:cNvSpPr txBox="1"/>
            <p:nvPr/>
          </p:nvSpPr>
          <p:spPr>
            <a:xfrm>
              <a:off x="4086937" y="4508996"/>
              <a:ext cx="1103295" cy="276999"/>
            </a:xfrm>
            <a:prstGeom prst="rect">
              <a:avLst/>
            </a:prstGeom>
            <a:noFill/>
            <a:ln>
              <a:noFill/>
            </a:ln>
          </p:spPr>
          <p:txBody>
            <a:bodyPr wrap="none" rtlCol="0">
              <a:spAutoFit/>
            </a:bodyPr>
            <a:lstStyle/>
            <a:p>
              <a:r>
                <a:rPr lang="nl-NL" sz="1200" kern="0" spc="-100" dirty="0">
                  <a:latin typeface="Verdana" pitchFamily="34" charset="0"/>
                </a:rPr>
                <a:t>helpen de</a:t>
              </a:r>
            </a:p>
          </p:txBody>
        </p:sp>
        <p:cxnSp>
          <p:nvCxnSpPr>
            <p:cNvPr id="72" name="Rechte verbindingslijn met pijl 71"/>
            <p:cNvCxnSpPr>
              <a:stCxn id="4" idx="2"/>
              <a:endCxn id="9" idx="0"/>
            </p:cNvCxnSpPr>
            <p:nvPr/>
          </p:nvCxnSpPr>
          <p:spPr>
            <a:xfrm flipH="1">
              <a:off x="2555776" y="3356992"/>
              <a:ext cx="99" cy="1152128"/>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8" name="Gebogen verbindingslijn 77"/>
            <p:cNvCxnSpPr>
              <a:stCxn id="9" idx="3"/>
              <a:endCxn id="5" idx="1"/>
            </p:cNvCxnSpPr>
            <p:nvPr/>
          </p:nvCxnSpPr>
          <p:spPr>
            <a:xfrm flipV="1">
              <a:off x="3491880" y="4797053"/>
              <a:ext cx="1727821" cy="108111"/>
            </a:xfrm>
            <a:prstGeom prst="bentConnector3">
              <a:avLst>
                <a:gd name="adj1" fmla="val 50000"/>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grpSp>
      <p:sp>
        <p:nvSpPr>
          <p:cNvPr id="27" name="Titel 26"/>
          <p:cNvSpPr>
            <a:spLocks noGrp="1"/>
          </p:cNvSpPr>
          <p:nvPr>
            <p:ph type="title"/>
          </p:nvPr>
        </p:nvSpPr>
        <p:spPr/>
        <p:txBody>
          <a:bodyPr>
            <a:normAutofit fontScale="90000"/>
          </a:bodyPr>
          <a:lstStyle/>
          <a:p>
            <a:r>
              <a:rPr lang="nl-NL" sz="2800" dirty="0" smtClean="0">
                <a:latin typeface="Verdana" panose="020B0604030504040204" pitchFamily="34" charset="0"/>
                <a:ea typeface="Verdana" panose="020B0604030504040204" pitchFamily="34" charset="0"/>
                <a:cs typeface="Verdana" panose="020B0604030504040204" pitchFamily="34" charset="0"/>
              </a:rPr>
              <a:t>Principes van afstuderen</a:t>
            </a:r>
            <a:endParaRPr lang="nl-NL" sz="2800" dirty="0">
              <a:latin typeface="Verdana" panose="020B0604030504040204" pitchFamily="34" charset="0"/>
              <a:ea typeface="Verdana" panose="020B0604030504040204" pitchFamily="34" charset="0"/>
              <a:cs typeface="Verdana" panose="020B0604030504040204" pitchFamily="34" charset="0"/>
            </a:endParaRPr>
          </a:p>
        </p:txBody>
      </p:sp>
      <p:grpSp>
        <p:nvGrpSpPr>
          <p:cNvPr id="14" name="Groep 38"/>
          <p:cNvGrpSpPr/>
          <p:nvPr/>
        </p:nvGrpSpPr>
        <p:grpSpPr>
          <a:xfrm>
            <a:off x="2357754" y="5085186"/>
            <a:ext cx="3239765" cy="1152723"/>
            <a:chOff x="1619672" y="5085184"/>
            <a:chExt cx="4319686" cy="1152723"/>
          </a:xfrm>
        </p:grpSpPr>
        <p:sp>
          <p:nvSpPr>
            <p:cNvPr id="6" name="Rechthoek 5"/>
            <p:cNvSpPr/>
            <p:nvPr/>
          </p:nvSpPr>
          <p:spPr>
            <a:xfrm>
              <a:off x="1619672" y="5661645"/>
              <a:ext cx="1872208" cy="576262"/>
            </a:xfrm>
            <a:prstGeom prst="rect">
              <a:avLst/>
            </a:prstGeom>
            <a:solidFill>
              <a:srgbClr val="DAEFC3"/>
            </a:solidFill>
            <a:ln>
              <a:solidFill>
                <a:schemeClr val="tx2"/>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nl-NL" sz="1200" b="1" dirty="0" err="1">
                  <a:latin typeface="Verdana" pitchFamily="34" charset="0"/>
                </a:rPr>
                <a:t>Beslissings-procedure</a:t>
              </a:r>
              <a:r>
                <a:rPr lang="nl-NL" sz="1200" b="1" dirty="0">
                  <a:latin typeface="Verdana" pitchFamily="34" charset="0"/>
                </a:rPr>
                <a:t>(s)</a:t>
              </a:r>
            </a:p>
          </p:txBody>
        </p:sp>
        <p:sp>
          <p:nvSpPr>
            <p:cNvPr id="35" name="Tekstvak 34"/>
            <p:cNvSpPr txBox="1"/>
            <p:nvPr/>
          </p:nvSpPr>
          <p:spPr>
            <a:xfrm>
              <a:off x="4067944" y="5661248"/>
              <a:ext cx="1543585" cy="276999"/>
            </a:xfrm>
            <a:prstGeom prst="rect">
              <a:avLst/>
            </a:prstGeom>
            <a:noFill/>
            <a:ln>
              <a:noFill/>
            </a:ln>
          </p:spPr>
          <p:txBody>
            <a:bodyPr wrap="none" rtlCol="0">
              <a:spAutoFit/>
            </a:bodyPr>
            <a:lstStyle/>
            <a:p>
              <a:r>
                <a:rPr lang="nl-NL" sz="1200" kern="0" spc="-100" dirty="0">
                  <a:latin typeface="Verdana" pitchFamily="34" charset="0"/>
                </a:rPr>
                <a:t>bepalen scores</a:t>
              </a:r>
            </a:p>
          </p:txBody>
        </p:sp>
        <p:cxnSp>
          <p:nvCxnSpPr>
            <p:cNvPr id="76" name="Vorm 75"/>
            <p:cNvCxnSpPr>
              <a:stCxn id="5" idx="2"/>
              <a:endCxn id="6" idx="3"/>
            </p:cNvCxnSpPr>
            <p:nvPr/>
          </p:nvCxnSpPr>
          <p:spPr>
            <a:xfrm rot="5400000">
              <a:off x="4283323" y="4293741"/>
              <a:ext cx="864592" cy="2447478"/>
            </a:xfrm>
            <a:prstGeom prst="bentConnector2">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2248782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Doel van het protocol</a:t>
            </a:r>
            <a:endParaRPr lang="en-US" dirty="0"/>
          </a:p>
        </p:txBody>
      </p:sp>
      <p:sp>
        <p:nvSpPr>
          <p:cNvPr id="3" name="Content Placeholder 2"/>
          <p:cNvSpPr>
            <a:spLocks noGrp="1"/>
          </p:cNvSpPr>
          <p:nvPr>
            <p:ph idx="1"/>
          </p:nvPr>
        </p:nvSpPr>
        <p:spPr/>
        <p:txBody>
          <a:bodyPr/>
          <a:lstStyle/>
          <a:p>
            <a:r>
              <a:rPr lang="nl-NL" dirty="0" smtClean="0"/>
              <a:t>Opleidingen in het hbo helpen om samen te werken aan het valide, betrouwbaar en voor studenten inzichtelijk toetsen van de beoogde eindkwalificaties, zoals beoogd in standaard 3 van de NVAO en het rapport ‘Vreemde ogen dwingen’ van de commissie Bruijn.</a:t>
            </a:r>
          </a:p>
          <a:p>
            <a:endParaRPr lang="nl-NL" dirty="0" smtClean="0"/>
          </a:p>
          <a:p>
            <a:pPr lvl="1"/>
            <a:r>
              <a:rPr lang="nl-NL" dirty="0" smtClean="0"/>
              <a:t>Duidelijkheid scheppen over terminologie en inrichting van het afstuderen.</a:t>
            </a:r>
          </a:p>
          <a:p>
            <a:pPr lvl="1"/>
            <a:r>
              <a:rPr lang="nl-NL" dirty="0" smtClean="0"/>
              <a:t>Een kader scheppen voor gezamenlijk leren en verbeteren. </a:t>
            </a:r>
          </a:p>
          <a:p>
            <a:pPr lvl="1"/>
            <a:r>
              <a:rPr lang="nl-NL" dirty="0" smtClean="0"/>
              <a:t>Een kader scheppen voor borging en verantwoording.</a:t>
            </a:r>
          </a:p>
          <a:p>
            <a:endParaRPr lang="en-US" dirty="0"/>
          </a:p>
        </p:txBody>
      </p:sp>
    </p:spTree>
    <p:extLst>
      <p:ext uri="{BB962C8B-B14F-4D97-AF65-F5344CB8AC3E}">
        <p14:creationId xmlns:p14="http://schemas.microsoft.com/office/powerpoint/2010/main" val="2569945976"/>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lstStyle/>
          <a:p>
            <a:r>
              <a:rPr lang="nl-NL" dirty="0" smtClean="0"/>
              <a:t>Kennismaking</a:t>
            </a:r>
          </a:p>
          <a:p>
            <a:r>
              <a:rPr lang="nl-NL" dirty="0" smtClean="0"/>
              <a:t>Toelichting Beoordelen is mensenwerk</a:t>
            </a:r>
          </a:p>
          <a:p>
            <a:r>
              <a:rPr lang="nl-NL" dirty="0" smtClean="0"/>
              <a:t>Toelichting </a:t>
            </a:r>
            <a:r>
              <a:rPr lang="nl-NL" dirty="0" err="1" smtClean="0"/>
              <a:t>Pilot</a:t>
            </a:r>
            <a:r>
              <a:rPr lang="nl-NL" dirty="0" smtClean="0"/>
              <a:t> Protocol Afstuderen</a:t>
            </a:r>
          </a:p>
          <a:p>
            <a:r>
              <a:rPr lang="nl-NL" dirty="0" smtClean="0"/>
              <a:t>Vragen</a:t>
            </a:r>
            <a:endParaRPr lang="nl-NL" dirty="0"/>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Vraag</a:t>
            </a:r>
            <a:endParaRPr lang="nl-NL" dirty="0"/>
          </a:p>
        </p:txBody>
      </p:sp>
      <p:sp>
        <p:nvSpPr>
          <p:cNvPr id="3" name="Tijdelijke aanduiding voor inhoud 2"/>
          <p:cNvSpPr>
            <a:spLocks noGrp="1"/>
          </p:cNvSpPr>
          <p:nvPr>
            <p:ph idx="1"/>
          </p:nvPr>
        </p:nvSpPr>
        <p:spPr/>
        <p:txBody>
          <a:bodyPr/>
          <a:lstStyle/>
          <a:p>
            <a:r>
              <a:rPr lang="nl-NL" dirty="0" smtClean="0"/>
              <a:t>Welke van de volgende 12 vragen uit het protocol vindt u het moeilijkste te beantwoorden?</a:t>
            </a:r>
            <a:endParaRPr lang="nl-NL" dirty="0"/>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Inhoud van het protocol (1)</a:t>
            </a:r>
            <a:endParaRPr lang="en-US" dirty="0"/>
          </a:p>
        </p:txBody>
      </p:sp>
      <p:sp>
        <p:nvSpPr>
          <p:cNvPr id="3" name="Content Placeholder 2"/>
          <p:cNvSpPr>
            <a:spLocks noGrp="1"/>
          </p:cNvSpPr>
          <p:nvPr>
            <p:ph idx="1"/>
          </p:nvPr>
        </p:nvSpPr>
        <p:spPr/>
        <p:txBody>
          <a:bodyPr/>
          <a:lstStyle/>
          <a:p>
            <a:r>
              <a:rPr lang="nl-NL" dirty="0" smtClean="0"/>
              <a:t>Eindkwalificaties</a:t>
            </a:r>
          </a:p>
          <a:p>
            <a:pPr marL="914400" lvl="1" indent="-457200">
              <a:buFont typeface="+mj-lt"/>
              <a:buAutoNum type="arabicPeriod"/>
            </a:pPr>
            <a:r>
              <a:rPr lang="nl-NL" dirty="0" smtClean="0"/>
              <a:t>Weerspiegelen de eindkwalificaties van de opleiding zowel de eisen vanuit het werkveld als de eisen aan het hbo-niveau?</a:t>
            </a:r>
          </a:p>
          <a:p>
            <a:pPr marL="914400" lvl="1" indent="-457200">
              <a:buFont typeface="+mj-lt"/>
              <a:buAutoNum type="arabicPeriod"/>
            </a:pPr>
            <a:r>
              <a:rPr lang="nl-NL" dirty="0" smtClean="0"/>
              <a:t>Heeft de opleiding het vereiste niveau voor onderzoekend vermogen beschreven in de eindkwalificaties? </a:t>
            </a:r>
          </a:p>
          <a:p>
            <a:pPr marL="914400" lvl="1" indent="-457200">
              <a:buFont typeface="+mj-lt"/>
              <a:buAutoNum type="arabicPeriod"/>
            </a:pPr>
            <a:r>
              <a:rPr lang="nl-NL" dirty="0" smtClean="0"/>
              <a:t>Toetst de opleiding alle eindkwalificaties in het afstudeerprogramma en, indien het meerdere afstudeeronderdelen betreft, is het duidelijk waar wat getoetst wordt? </a:t>
            </a:r>
          </a:p>
          <a:p>
            <a:endParaRPr lang="en-US" dirty="0"/>
          </a:p>
        </p:txBody>
      </p:sp>
    </p:spTree>
    <p:extLst>
      <p:ext uri="{BB962C8B-B14F-4D97-AF65-F5344CB8AC3E}">
        <p14:creationId xmlns:p14="http://schemas.microsoft.com/office/powerpoint/2010/main" val="2212929413"/>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Inhoud van het protocol (2)</a:t>
            </a:r>
            <a:endParaRPr lang="en-US" dirty="0"/>
          </a:p>
        </p:txBody>
      </p:sp>
      <p:sp>
        <p:nvSpPr>
          <p:cNvPr id="3" name="Content Placeholder 2"/>
          <p:cNvSpPr>
            <a:spLocks noGrp="1"/>
          </p:cNvSpPr>
          <p:nvPr>
            <p:ph idx="1"/>
          </p:nvPr>
        </p:nvSpPr>
        <p:spPr/>
        <p:txBody>
          <a:bodyPr/>
          <a:lstStyle/>
          <a:p>
            <a:r>
              <a:rPr lang="nl-NL" dirty="0" smtClean="0"/>
              <a:t>Beroepsopdrachten</a:t>
            </a:r>
          </a:p>
          <a:p>
            <a:pPr marL="914400" lvl="1" indent="-457200">
              <a:buFont typeface="+mj-lt"/>
              <a:buAutoNum type="arabicPeriod" startAt="4"/>
            </a:pPr>
            <a:r>
              <a:rPr lang="nl-NL" dirty="0" smtClean="0"/>
              <a:t>Zijn de beroepsopdrachten die studenten uitvoeren in het afstudeerprogramma geschikt voor het aantonen van de te verwerven eindkwalificaties?</a:t>
            </a:r>
          </a:p>
          <a:p>
            <a:pPr marL="914400" lvl="1" indent="-457200">
              <a:buFont typeface="+mj-lt"/>
              <a:buAutoNum type="arabicPeriod" startAt="4"/>
            </a:pPr>
            <a:r>
              <a:rPr lang="nl-NL" dirty="0" smtClean="0"/>
              <a:t>Bewaakt de opleiding dat de complexiteit van de beroepsopdrachten voor alle studenten dezelfde is en dat er een vergelijkbare mate van zelfstandigheid van hen verwacht wordt bij de uitvoering hiervan? </a:t>
            </a:r>
          </a:p>
          <a:p>
            <a:endParaRPr lang="en-US" dirty="0"/>
          </a:p>
        </p:txBody>
      </p:sp>
    </p:spTree>
    <p:extLst>
      <p:ext uri="{BB962C8B-B14F-4D97-AF65-F5344CB8AC3E}">
        <p14:creationId xmlns:p14="http://schemas.microsoft.com/office/powerpoint/2010/main" val="831312634"/>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Inhoud van het protocol (3)</a:t>
            </a:r>
            <a:endParaRPr lang="en-US" dirty="0"/>
          </a:p>
        </p:txBody>
      </p:sp>
      <p:sp>
        <p:nvSpPr>
          <p:cNvPr id="3" name="Content Placeholder 2"/>
          <p:cNvSpPr>
            <a:spLocks noGrp="1"/>
          </p:cNvSpPr>
          <p:nvPr>
            <p:ph idx="1"/>
          </p:nvPr>
        </p:nvSpPr>
        <p:spPr/>
        <p:txBody>
          <a:bodyPr/>
          <a:lstStyle/>
          <a:p>
            <a:r>
              <a:rPr lang="nl-NL" dirty="0" smtClean="0"/>
              <a:t>Beoordeling</a:t>
            </a:r>
          </a:p>
          <a:p>
            <a:pPr marL="914400" lvl="1" indent="-457200">
              <a:buFont typeface="+mj-lt"/>
              <a:buAutoNum type="arabicPeriod" startAt="6"/>
            </a:pPr>
            <a:r>
              <a:rPr lang="nl-NL" sz="2000" dirty="0" smtClean="0"/>
              <a:t>Waarborgt de opleiding dat elke examinator bekwaam is om een onderbouwd oordeel van de prestaties van studenten tot stand te brengen? </a:t>
            </a:r>
          </a:p>
          <a:p>
            <a:pPr marL="914400" lvl="1" indent="-457200">
              <a:buFont typeface="+mj-lt"/>
              <a:buAutoNum type="arabicPeriod" startAt="6"/>
            </a:pPr>
            <a:r>
              <a:rPr lang="nl-NL" sz="2000" dirty="0" smtClean="0"/>
              <a:t>Bieden de gehanteerde beoordelingsmodellen voldoende garantie op een valide, betrouwbare en transparante beoordeling en zijn ze tegelijkertijd werkbaar voor examinatoren?</a:t>
            </a:r>
          </a:p>
          <a:p>
            <a:pPr marL="914400" lvl="1" indent="-457200">
              <a:buFont typeface="+mj-lt"/>
              <a:buAutoNum type="arabicPeriod" startAt="6"/>
            </a:pPr>
            <a:r>
              <a:rPr lang="nl-NL" sz="2000" dirty="0" smtClean="0"/>
              <a:t>Borgt de opleiding een gemeenschappelijke interpretatie van de beoordelingsmodellen door de examinatoren? </a:t>
            </a:r>
          </a:p>
          <a:p>
            <a:pPr marL="914400" lvl="1" indent="-457200">
              <a:buFont typeface="+mj-lt"/>
              <a:buAutoNum type="arabicPeriod" startAt="6"/>
            </a:pPr>
            <a:r>
              <a:rPr lang="nl-NL" sz="2000" dirty="0" smtClean="0"/>
              <a:t>Is de beoordelingsprocedure voor alle betrokkenen transparant en werkbaar en bevordert deze een zo betrouwbaar mogelijke beoordeling?</a:t>
            </a:r>
            <a:endParaRPr lang="nl-NL" dirty="0" smtClean="0"/>
          </a:p>
          <a:p>
            <a:endParaRPr lang="en-US" dirty="0"/>
          </a:p>
        </p:txBody>
      </p:sp>
    </p:spTree>
    <p:extLst>
      <p:ext uri="{BB962C8B-B14F-4D97-AF65-F5344CB8AC3E}">
        <p14:creationId xmlns:p14="http://schemas.microsoft.com/office/powerpoint/2010/main" val="1293194644"/>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Inhoud van het protocol (4)</a:t>
            </a:r>
            <a:endParaRPr lang="en-US" dirty="0"/>
          </a:p>
        </p:txBody>
      </p:sp>
      <p:sp>
        <p:nvSpPr>
          <p:cNvPr id="3" name="Content Placeholder 2"/>
          <p:cNvSpPr>
            <a:spLocks noGrp="1"/>
          </p:cNvSpPr>
          <p:nvPr>
            <p:ph idx="1"/>
          </p:nvPr>
        </p:nvSpPr>
        <p:spPr/>
        <p:txBody>
          <a:bodyPr/>
          <a:lstStyle/>
          <a:p>
            <a:r>
              <a:rPr lang="nl-NL" dirty="0" smtClean="0"/>
              <a:t>Randvoorwaarden</a:t>
            </a:r>
          </a:p>
          <a:p>
            <a:pPr marL="914400" lvl="1" indent="-457200">
              <a:buFont typeface="+mj-lt"/>
              <a:buAutoNum type="arabicPeriod" startAt="10"/>
            </a:pPr>
            <a:r>
              <a:rPr lang="nl-NL" dirty="0" smtClean="0"/>
              <a:t>Zorgt de opleiding ervoor dat het afstudeerprogramma door alle betrokkenen binnen de beschikbare tijd en mogelijkheden uitgevoerd kan worden?</a:t>
            </a:r>
          </a:p>
          <a:p>
            <a:r>
              <a:rPr lang="nl-NL" dirty="0" smtClean="0"/>
              <a:t>Verantwoording en ontwikkeling kwaliteit</a:t>
            </a:r>
          </a:p>
          <a:p>
            <a:pPr marL="914400" lvl="1" indent="-457200">
              <a:buFont typeface="+mj-lt"/>
              <a:buAutoNum type="arabicPeriod" startAt="11"/>
            </a:pPr>
            <a:r>
              <a:rPr lang="nl-NL" dirty="0" smtClean="0"/>
              <a:t>Geeft de opleiding invulling aan het ‘vreemde ogen’-principe om de kwaliteit van het afstudeerprogramma aantoonbaar te bevorderen?</a:t>
            </a:r>
          </a:p>
          <a:p>
            <a:pPr marL="914400" lvl="1" indent="-457200">
              <a:buFont typeface="+mj-lt"/>
              <a:buAutoNum type="arabicPeriod" startAt="11"/>
            </a:pPr>
            <a:r>
              <a:rPr lang="nl-NL" dirty="0" smtClean="0"/>
              <a:t>Overlegt de opleiding bij een visitatie bewijzen die samen een transparant en representatief beeld geven van het afstudeerprogramma en het gerealiseerde eindniveau van studenten?</a:t>
            </a:r>
          </a:p>
          <a:p>
            <a:endParaRPr lang="en-US" dirty="0"/>
          </a:p>
        </p:txBody>
      </p:sp>
    </p:spTree>
    <p:extLst>
      <p:ext uri="{BB962C8B-B14F-4D97-AF65-F5344CB8AC3E}">
        <p14:creationId xmlns:p14="http://schemas.microsoft.com/office/powerpoint/2010/main" val="2671787669"/>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smtClean="0"/>
              <a:t>Onderzoekend vermogen aanleren</a:t>
            </a:r>
            <a:endParaRPr lang="nl-NL" dirty="0" smtClean="0"/>
          </a:p>
        </p:txBody>
      </p:sp>
      <p:sp>
        <p:nvSpPr>
          <p:cNvPr id="6" name="Tijdelijke aanduiding voor tekst 5"/>
          <p:cNvSpPr>
            <a:spLocks noGrp="1"/>
          </p:cNvSpPr>
          <p:nvPr>
            <p:ph idx="1"/>
          </p:nvPr>
        </p:nvSpPr>
        <p:spPr/>
        <p:txBody>
          <a:bodyPr/>
          <a:lstStyle/>
          <a:p>
            <a:r>
              <a:rPr lang="nl-NL" smtClean="0"/>
              <a:t>2009: HBO raad (2009) “Kwaliteit als opdracht”:</a:t>
            </a:r>
            <a:br>
              <a:rPr lang="nl-NL" smtClean="0"/>
            </a:br>
            <a:r>
              <a:rPr lang="nl-NL" smtClean="0"/>
              <a:t>“In onze moderne samenleving is het cruciaal dat hbo-bachelors over een onderzoekend vermogen beschikken dat leidt tot reflectie, tot evidence based practice, en tot innovatie”.</a:t>
            </a:r>
            <a:endParaRPr lang="nl-NL" dirty="0" smtClean="0"/>
          </a:p>
        </p:txBody>
      </p:sp>
    </p:spTree>
    <p:extLst>
      <p:ext uri="{BB962C8B-B14F-4D97-AF65-F5344CB8AC3E}">
        <p14:creationId xmlns:p14="http://schemas.microsoft.com/office/powerpoint/2010/main" val="3588444767"/>
      </p:ext>
    </p:extLst>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Expertgroep Protocol (2014):</a:t>
            </a:r>
            <a:endParaRPr lang="nl-NL" dirty="0"/>
          </a:p>
        </p:txBody>
      </p:sp>
      <p:sp>
        <p:nvSpPr>
          <p:cNvPr id="3" name="Tijdelijke aanduiding voor inhoud 2"/>
          <p:cNvSpPr>
            <a:spLocks noGrp="1"/>
          </p:cNvSpPr>
          <p:nvPr>
            <p:ph idx="1"/>
          </p:nvPr>
        </p:nvSpPr>
        <p:spPr>
          <a:xfrm>
            <a:off x="179513" y="981075"/>
            <a:ext cx="6192738" cy="5114925"/>
          </a:xfrm>
        </p:spPr>
        <p:txBody>
          <a:bodyPr/>
          <a:lstStyle/>
          <a:p>
            <a:r>
              <a:rPr lang="nl-NL" dirty="0" smtClean="0"/>
              <a:t>Reflectie: dit betreft het terugkijken op het eigen handelen in de beroepspraktijk, signaleren wat er niet goed ging, dat proberen te verklaren vanuit de kennisbasis en in diezelfde kennisbasis ook de uitgangspunten vinden voor een betere aanpak;</a:t>
            </a:r>
          </a:p>
          <a:p>
            <a:r>
              <a:rPr lang="nl-NL" dirty="0" err="1" smtClean="0"/>
              <a:t>Evidence-based</a:t>
            </a:r>
            <a:r>
              <a:rPr lang="nl-NL" dirty="0" smtClean="0"/>
              <a:t> </a:t>
            </a:r>
            <a:r>
              <a:rPr lang="nl-NL" dirty="0" err="1" smtClean="0"/>
              <a:t>practice</a:t>
            </a:r>
            <a:r>
              <a:rPr lang="nl-NL" dirty="0" smtClean="0"/>
              <a:t>: dit betreft het gebruiken van de kennisbasis om de juiste handelingen te kiezen;</a:t>
            </a:r>
          </a:p>
          <a:p>
            <a:r>
              <a:rPr lang="nl-NL" dirty="0" smtClean="0"/>
              <a:t>Innovatie: dit betreft het ontwikkelen van nieuwe handelingen om de beroepspraktijk te verbeteren.</a:t>
            </a:r>
            <a:endParaRPr lang="nl-NL" dirty="0" smtClean="0"/>
          </a:p>
        </p:txBody>
      </p:sp>
      <p:sp>
        <p:nvSpPr>
          <p:cNvPr id="6" name="Afgeronde rechthoek 5"/>
          <p:cNvSpPr/>
          <p:nvPr/>
        </p:nvSpPr>
        <p:spPr bwMode="auto">
          <a:xfrm>
            <a:off x="6390526" y="1484784"/>
            <a:ext cx="2304320" cy="1008856"/>
          </a:xfrm>
          <a:prstGeom prst="roundRect">
            <a:avLst/>
          </a:prstGeom>
          <a:solidFill>
            <a:schemeClr val="accent1"/>
          </a:solidFill>
          <a:ln w="9525" cap="flat" cmpd="sng" algn="ctr">
            <a:solidFill>
              <a:srgbClr val="ED0010"/>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algn="ctr"/>
            <a:r>
              <a:rPr lang="nl-NL" sz="1400" b="1" dirty="0">
                <a:latin typeface="Arial" charset="0"/>
              </a:rPr>
              <a:t>VERANTWOORDEN</a:t>
            </a:r>
          </a:p>
        </p:txBody>
      </p:sp>
      <p:sp>
        <p:nvSpPr>
          <p:cNvPr id="7" name="Afgeronde rechthoek 6"/>
          <p:cNvSpPr/>
          <p:nvPr/>
        </p:nvSpPr>
        <p:spPr bwMode="auto">
          <a:xfrm>
            <a:off x="6337611" y="3789040"/>
            <a:ext cx="2304320" cy="1008856"/>
          </a:xfrm>
          <a:prstGeom prst="roundRect">
            <a:avLst/>
          </a:prstGeom>
          <a:solidFill>
            <a:schemeClr val="accent1"/>
          </a:solidFill>
          <a:ln w="9525" cap="flat" cmpd="sng" algn="ctr">
            <a:solidFill>
              <a:srgbClr val="ED0010"/>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nl-NL" sz="1400" b="1" i="0" u="none" strike="noStrike" cap="none" normalizeH="0" baseline="0" dirty="0" smtClean="0">
                <a:ln>
                  <a:noFill/>
                </a:ln>
                <a:solidFill>
                  <a:schemeClr val="tx1"/>
                </a:solidFill>
                <a:effectLst/>
                <a:latin typeface="Arial" charset="0"/>
              </a:rPr>
              <a:t>ONDERBOUWEN</a:t>
            </a:r>
          </a:p>
        </p:txBody>
      </p:sp>
      <p:sp>
        <p:nvSpPr>
          <p:cNvPr id="8" name="Afgeronde rechthoek 7"/>
          <p:cNvSpPr/>
          <p:nvPr/>
        </p:nvSpPr>
        <p:spPr bwMode="auto">
          <a:xfrm>
            <a:off x="6390526" y="4941168"/>
            <a:ext cx="2304320" cy="1008856"/>
          </a:xfrm>
          <a:prstGeom prst="roundRect">
            <a:avLst/>
          </a:prstGeom>
          <a:solidFill>
            <a:schemeClr val="accent1"/>
          </a:solidFill>
          <a:ln w="9525" cap="flat" cmpd="sng" algn="ctr">
            <a:solidFill>
              <a:srgbClr val="ED0010"/>
            </a:solidFill>
            <a:prstDash val="solid"/>
            <a:round/>
            <a:headEnd type="none" w="med" len="med"/>
            <a:tailEnd type="none" w="med" len="med"/>
          </a:ln>
          <a:effectLst/>
        </p:spPr>
        <p:txBody>
          <a:bodyPr vert="horz" wrap="none" lIns="91440" tIns="45720" rIns="91440" bIns="45720" numCol="1" rtlCol="0" anchor="ctr" anchorCtr="1"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nl-NL" sz="1400" b="1" i="0" u="none" strike="noStrike" cap="none" normalizeH="0" baseline="0" dirty="0" smtClean="0">
                <a:ln>
                  <a:noFill/>
                </a:ln>
                <a:solidFill>
                  <a:schemeClr val="tx1"/>
                </a:solidFill>
                <a:effectLst/>
                <a:latin typeface="Arial" charset="0"/>
              </a:rPr>
              <a:t>VERNIEUWEN</a:t>
            </a:r>
          </a:p>
        </p:txBody>
      </p:sp>
    </p:spTree>
    <p:extLst>
      <p:ext uri="{BB962C8B-B14F-4D97-AF65-F5344CB8AC3E}">
        <p14:creationId xmlns:p14="http://schemas.microsoft.com/office/powerpoint/2010/main" val="20406162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Onderzoekend vermogen = </a:t>
            </a:r>
            <a:endParaRPr lang="nl-NL" dirty="0"/>
          </a:p>
        </p:txBody>
      </p:sp>
      <p:sp>
        <p:nvSpPr>
          <p:cNvPr id="3" name="Tijdelijke aanduiding voor inhoud 2"/>
          <p:cNvSpPr>
            <a:spLocks noGrp="1"/>
          </p:cNvSpPr>
          <p:nvPr>
            <p:ph idx="1"/>
          </p:nvPr>
        </p:nvSpPr>
        <p:spPr/>
        <p:txBody>
          <a:bodyPr/>
          <a:lstStyle/>
          <a:p>
            <a:r>
              <a:rPr lang="nl-NL" smtClean="0"/>
              <a:t>Onderzoekend houding</a:t>
            </a:r>
            <a:br>
              <a:rPr lang="nl-NL" smtClean="0"/>
            </a:br>
            <a:r>
              <a:rPr lang="nl-NL" smtClean="0"/>
              <a:t>Zie bijvoorbeeld Bruggink &amp; Harinck 2012</a:t>
            </a:r>
            <a:endParaRPr lang="nl-NL" dirty="0" smtClean="0"/>
          </a:p>
        </p:txBody>
      </p:sp>
    </p:spTree>
    <p:extLst>
      <p:ext uri="{BB962C8B-B14F-4D97-AF65-F5344CB8AC3E}">
        <p14:creationId xmlns:p14="http://schemas.microsoft.com/office/powerpoint/2010/main" val="286262815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Bruggink &amp; Harinck 2012</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nl-NL" sz="2000" dirty="0" smtClean="0"/>
              <a:t>Nieuwsgierig zijn / Willen weten / Je dingen afvragen</a:t>
            </a:r>
          </a:p>
          <a:p>
            <a:pPr marL="457200" indent="-457200">
              <a:buFont typeface="+mj-lt"/>
              <a:buAutoNum type="arabicPeriod"/>
            </a:pPr>
            <a:r>
              <a:rPr lang="nl-NL" sz="2000" dirty="0" smtClean="0"/>
              <a:t>Een open houding / Op zoek naar eigen vooronderstellingen / Oordeel kunnen uitstellen</a:t>
            </a:r>
          </a:p>
          <a:p>
            <a:pPr marL="457200" indent="-457200">
              <a:buFont typeface="+mj-lt"/>
              <a:buAutoNum type="arabicPeriod"/>
            </a:pPr>
            <a:r>
              <a:rPr lang="nl-NL" sz="2000" dirty="0" smtClean="0"/>
              <a:t>Kritisch zijn: is het wel zo? / Zaken in twijfel trekken</a:t>
            </a:r>
          </a:p>
          <a:p>
            <a:pPr marL="457200" indent="-457200">
              <a:buFont typeface="+mj-lt"/>
              <a:buAutoNum type="arabicPeriod"/>
            </a:pPr>
            <a:r>
              <a:rPr lang="nl-NL" sz="2000" dirty="0" smtClean="0"/>
              <a:t>Willen begrijpen / Tot inzicht willen komen / Willen doorgronden</a:t>
            </a:r>
          </a:p>
          <a:p>
            <a:pPr marL="457200" indent="-457200">
              <a:buFont typeface="+mj-lt"/>
              <a:buAutoNum type="arabicPeriod"/>
            </a:pPr>
            <a:r>
              <a:rPr lang="nl-NL" sz="2000" dirty="0" smtClean="0"/>
              <a:t>Bereid zijn tot perspectiefwisseling</a:t>
            </a:r>
          </a:p>
          <a:p>
            <a:pPr marL="457200" indent="-457200">
              <a:buFont typeface="+mj-lt"/>
              <a:buAutoNum type="arabicPeriod"/>
            </a:pPr>
            <a:r>
              <a:rPr lang="nl-NL" sz="2000" dirty="0" smtClean="0"/>
              <a:t>Distantie nemen van routines / Vraagtekens bij het vanzelfsprekende / Gebaande paden durven verlaten / Eigen richting durven kiezen</a:t>
            </a:r>
          </a:p>
          <a:p>
            <a:pPr marL="457200" indent="-457200">
              <a:buFont typeface="+mj-lt"/>
              <a:buAutoNum type="arabicPeriod"/>
            </a:pPr>
            <a:r>
              <a:rPr lang="nl-NL" sz="2000" dirty="0" smtClean="0"/>
              <a:t>Gerichtheid op bronnen / Willen voortbouwen op eerdere opvattingen en ideeën</a:t>
            </a:r>
          </a:p>
          <a:p>
            <a:pPr marL="457200" indent="-457200">
              <a:buFont typeface="+mj-lt"/>
              <a:buAutoNum type="arabicPeriod"/>
            </a:pPr>
            <a:r>
              <a:rPr lang="nl-NL" sz="2000" dirty="0" smtClean="0"/>
              <a:t>Gerichtheid op zeker weten / Goede bronnen willen gebruiken / Nauwkeurig willen zijn</a:t>
            </a:r>
          </a:p>
          <a:p>
            <a:pPr marL="457200" indent="-457200">
              <a:buFont typeface="+mj-lt"/>
              <a:buAutoNum type="arabicPeriod"/>
            </a:pPr>
            <a:r>
              <a:rPr lang="nl-NL" sz="2000" dirty="0" smtClean="0"/>
              <a:t>Willen delen met anderen / Onderdeel willen zijn van leergemeenschappen.</a:t>
            </a:r>
            <a:endParaRPr lang="en-US" sz="2000" dirty="0"/>
          </a:p>
        </p:txBody>
      </p:sp>
    </p:spTree>
    <p:extLst>
      <p:ext uri="{BB962C8B-B14F-4D97-AF65-F5344CB8AC3E}">
        <p14:creationId xmlns:p14="http://schemas.microsoft.com/office/powerpoint/2010/main" val="2604375732"/>
      </p:ext>
    </p:extLst>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Onderzoekend vermogen = </a:t>
            </a:r>
            <a:endParaRPr lang="nl-NL" dirty="0"/>
          </a:p>
        </p:txBody>
      </p:sp>
      <p:sp>
        <p:nvSpPr>
          <p:cNvPr id="3" name="Tijdelijke aanduiding voor inhoud 2"/>
          <p:cNvSpPr>
            <a:spLocks noGrp="1"/>
          </p:cNvSpPr>
          <p:nvPr>
            <p:ph idx="1"/>
          </p:nvPr>
        </p:nvSpPr>
        <p:spPr/>
        <p:txBody>
          <a:bodyPr/>
          <a:lstStyle/>
          <a:p>
            <a:r>
              <a:rPr lang="nl-NL" smtClean="0"/>
              <a:t>Onderzoekend houding</a:t>
            </a:r>
            <a:br>
              <a:rPr lang="nl-NL" smtClean="0"/>
            </a:br>
            <a:r>
              <a:rPr lang="nl-NL" smtClean="0"/>
              <a:t>(Zie bijvoorbeeld Bruggink &amp; Harinck 2012)</a:t>
            </a:r>
          </a:p>
          <a:p>
            <a:r>
              <a:rPr lang="nl-NL" smtClean="0"/>
              <a:t>Onderzoeksresultaten van anderen toepassen</a:t>
            </a:r>
          </a:p>
          <a:p>
            <a:r>
              <a:rPr lang="nl-NL" smtClean="0"/>
              <a:t>Onderzoek doen</a:t>
            </a:r>
            <a:endParaRPr lang="nl-NL" dirty="0"/>
          </a:p>
        </p:txBody>
      </p:sp>
    </p:spTree>
    <p:extLst>
      <p:ext uri="{BB962C8B-B14F-4D97-AF65-F5344CB8AC3E}">
        <p14:creationId xmlns:p14="http://schemas.microsoft.com/office/powerpoint/2010/main" val="103223263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solidFill>
                  <a:schemeClr val="tx1"/>
                </a:solidFill>
              </a:rPr>
              <a:t>Kennismaking</a:t>
            </a:r>
            <a:endParaRPr lang="nl-NL" dirty="0">
              <a:solidFill>
                <a:schemeClr val="tx1"/>
              </a:solidFill>
            </a:endParaRPr>
          </a:p>
        </p:txBody>
      </p:sp>
      <p:sp>
        <p:nvSpPr>
          <p:cNvPr id="5" name="Tijdelijke aanduiding voor tekst 4"/>
          <p:cNvSpPr>
            <a:spLocks noGrp="1"/>
          </p:cNvSpPr>
          <p:nvPr>
            <p:ph type="body" idx="1"/>
          </p:nvPr>
        </p:nvSpPr>
        <p:spPr/>
        <p:txBody>
          <a:bodyPr/>
          <a:lstStyle/>
          <a:p>
            <a:endParaRPr lang="nl-NL" dirty="0"/>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nl-NL" smtClean="0"/>
              <a:t>Een definitie van onderzoek doen</a:t>
            </a:r>
            <a:endParaRPr lang="en-GB" dirty="0" smtClean="0"/>
          </a:p>
        </p:txBody>
      </p:sp>
      <p:sp>
        <p:nvSpPr>
          <p:cNvPr id="20483" name="Rectangle 3"/>
          <p:cNvSpPr>
            <a:spLocks noGrp="1" noChangeArrowheads="1"/>
          </p:cNvSpPr>
          <p:nvPr>
            <p:ph type="body" sz="quarter" idx="13"/>
          </p:nvPr>
        </p:nvSpPr>
        <p:spPr/>
        <p:txBody>
          <a:bodyPr/>
          <a:lstStyle/>
          <a:p>
            <a:r>
              <a:rPr lang="nl-NL" smtClean="0"/>
              <a:t>Onderzoek doen is het methodisch beantwoorden van vragen dat leidt tot relevante kennis.</a:t>
            </a:r>
          </a:p>
          <a:p>
            <a:endParaRPr lang="nl-NL" dirty="0" smtClean="0"/>
          </a:p>
        </p:txBody>
      </p:sp>
      <p:sp>
        <p:nvSpPr>
          <p:cNvPr id="8196" name="Tijdelijke aanduiding voor dianummer 6"/>
          <p:cNvSpPr>
            <a:spLocks noGrp="1"/>
          </p:cNvSpPr>
          <p:nvPr>
            <p:ph type="sldNum" sz="quarter" idx="14"/>
          </p:nvPr>
        </p:nvSpPr>
        <p:spPr/>
        <p:txBody>
          <a:bodyPr/>
          <a:lstStyle/>
          <a:p>
            <a:fld id="{E1A7796B-DD9C-43F1-9179-DC02437EC0B6}" type="slidenum">
              <a:rPr lang="nl-NL" smtClean="0"/>
              <a:pPr/>
              <a:t>30</a:t>
            </a:fld>
            <a:endParaRPr lang="nl-NL"/>
          </a:p>
        </p:txBody>
      </p:sp>
    </p:spTree>
    <p:extLst>
      <p:ext uri="{BB962C8B-B14F-4D97-AF65-F5344CB8AC3E}">
        <p14:creationId xmlns:p14="http://schemas.microsoft.com/office/powerpoint/2010/main" val="1718414417"/>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23528" y="260350"/>
            <a:ext cx="6768752" cy="484188"/>
          </a:xfrm>
        </p:spPr>
        <p:txBody>
          <a:bodyPr/>
          <a:lstStyle/>
          <a:p>
            <a:r>
              <a:rPr lang="nl-NL" dirty="0" smtClean="0"/>
              <a:t>OV ondersteunt beroepsproduct</a:t>
            </a:r>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4023173576"/>
              </p:ext>
            </p:extLst>
          </p:nvPr>
        </p:nvGraphicFramePr>
        <p:xfrm>
          <a:off x="179512" y="2438415"/>
          <a:ext cx="8818885" cy="3430669"/>
        </p:xfrm>
        <a:graphic>
          <a:graphicData uri="http://schemas.openxmlformats.org/drawingml/2006/table">
            <a:tbl>
              <a:tblPr>
                <a:tableStyleId>{616DA210-FB5B-4158-B5E0-FEB733F419BA}</a:tableStyleId>
              </a:tblPr>
              <a:tblGrid>
                <a:gridCol w="1839991"/>
                <a:gridCol w="1928904"/>
                <a:gridCol w="1783738"/>
                <a:gridCol w="1633126"/>
                <a:gridCol w="1633126"/>
              </a:tblGrid>
              <a:tr h="279806">
                <a:tc>
                  <a:txBody>
                    <a:bodyPr/>
                    <a:lstStyle/>
                    <a:p>
                      <a:pPr algn="ctr">
                        <a:lnSpc>
                          <a:spcPct val="100000"/>
                        </a:lnSpc>
                        <a:spcAft>
                          <a:spcPts val="0"/>
                        </a:spcAft>
                      </a:pPr>
                      <a:r>
                        <a:rPr lang="nl-NL" sz="1600" u="none" dirty="0" smtClean="0"/>
                        <a:t>1. Advies</a:t>
                      </a:r>
                      <a:endParaRPr lang="nl-NL" sz="1600" b="1" u="none" dirty="0">
                        <a:solidFill>
                          <a:srgbClr val="000000"/>
                        </a:solidFill>
                        <a:latin typeface="Calibri"/>
                        <a:ea typeface="Cambria"/>
                        <a:cs typeface="Times New Roman"/>
                      </a:endParaRPr>
                    </a:p>
                  </a:txBody>
                  <a:tcPr marL="67009" marR="67009" marT="0" marB="0"/>
                </a:tc>
                <a:tc>
                  <a:txBody>
                    <a:bodyPr/>
                    <a:lstStyle/>
                    <a:p>
                      <a:pPr algn="ctr">
                        <a:lnSpc>
                          <a:spcPct val="100000"/>
                        </a:lnSpc>
                        <a:spcAft>
                          <a:spcPts val="0"/>
                        </a:spcAft>
                      </a:pPr>
                      <a:r>
                        <a:rPr lang="nl-NL" sz="1600" u="none" dirty="0" smtClean="0"/>
                        <a:t>2. Ontwerp</a:t>
                      </a:r>
                      <a:endParaRPr lang="nl-NL" sz="1600" b="1" u="none" dirty="0">
                        <a:solidFill>
                          <a:srgbClr val="000000"/>
                        </a:solidFill>
                        <a:latin typeface="Calibri"/>
                        <a:ea typeface="Cambria"/>
                        <a:cs typeface="Times New Roman"/>
                      </a:endParaRPr>
                    </a:p>
                  </a:txBody>
                  <a:tcPr marL="67009" marR="67009" marT="0" marB="0"/>
                </a:tc>
                <a:tc>
                  <a:txBody>
                    <a:bodyPr/>
                    <a:lstStyle/>
                    <a:p>
                      <a:pPr algn="ctr">
                        <a:lnSpc>
                          <a:spcPct val="100000"/>
                        </a:lnSpc>
                        <a:spcAft>
                          <a:spcPts val="0"/>
                        </a:spcAft>
                      </a:pPr>
                      <a:r>
                        <a:rPr lang="nl-NL" sz="1600" u="none" dirty="0" smtClean="0"/>
                        <a:t>3. Eindproduct</a:t>
                      </a:r>
                      <a:endParaRPr lang="nl-NL" sz="1600" b="1" u="none" dirty="0">
                        <a:solidFill>
                          <a:srgbClr val="000000"/>
                        </a:solidFill>
                        <a:latin typeface="Calibri"/>
                        <a:ea typeface="Cambria"/>
                        <a:cs typeface="Times New Roman"/>
                      </a:endParaRPr>
                    </a:p>
                  </a:txBody>
                  <a:tcPr marL="67009" marR="67009" marT="0" marB="0"/>
                </a:tc>
                <a:tc>
                  <a:txBody>
                    <a:bodyPr/>
                    <a:lstStyle/>
                    <a:p>
                      <a:pPr algn="ctr">
                        <a:lnSpc>
                          <a:spcPct val="100000"/>
                        </a:lnSpc>
                        <a:spcAft>
                          <a:spcPts val="0"/>
                        </a:spcAft>
                      </a:pPr>
                      <a:r>
                        <a:rPr lang="nl-NL" sz="1600" u="none" dirty="0" smtClean="0"/>
                        <a:t>4. Handeling</a:t>
                      </a:r>
                      <a:endParaRPr lang="nl-NL" sz="1600" b="1" u="none" dirty="0">
                        <a:solidFill>
                          <a:srgbClr val="000000"/>
                        </a:solidFill>
                        <a:latin typeface="Calibri"/>
                        <a:ea typeface="Cambria"/>
                        <a:cs typeface="Times New Roman"/>
                      </a:endParaRPr>
                    </a:p>
                  </a:txBody>
                  <a:tcPr marL="67009" marR="67009" marT="0" marB="0"/>
                </a:tc>
                <a:tc>
                  <a:txBody>
                    <a:bodyPr/>
                    <a:lstStyle/>
                    <a:p>
                      <a:pPr algn="ctr">
                        <a:lnSpc>
                          <a:spcPct val="100000"/>
                        </a:lnSpc>
                        <a:spcAft>
                          <a:spcPts val="0"/>
                        </a:spcAft>
                      </a:pPr>
                      <a:r>
                        <a:rPr lang="nl-NL" sz="1600" u="none" dirty="0" smtClean="0"/>
                        <a:t>5. Onderzoek</a:t>
                      </a:r>
                      <a:endParaRPr lang="nl-NL" sz="1600" b="1" u="none" dirty="0">
                        <a:solidFill>
                          <a:srgbClr val="000000"/>
                        </a:solidFill>
                        <a:latin typeface="Calibri"/>
                        <a:ea typeface="Cambria"/>
                        <a:cs typeface="Times New Roman"/>
                      </a:endParaRPr>
                    </a:p>
                  </a:txBody>
                  <a:tcPr marL="67009" marR="67009" marT="0" marB="0"/>
                </a:tc>
              </a:tr>
              <a:tr h="956303">
                <a:tc>
                  <a:txBody>
                    <a:bodyPr/>
                    <a:lstStyle/>
                    <a:p>
                      <a:pPr>
                        <a:lnSpc>
                          <a:spcPct val="100000"/>
                        </a:lnSpc>
                        <a:spcAft>
                          <a:spcPts val="0"/>
                        </a:spcAft>
                      </a:pPr>
                      <a:r>
                        <a:rPr lang="nl-NL" sz="1600" dirty="0" smtClean="0"/>
                        <a:t>Mogelijke oplossing of een plan</a:t>
                      </a:r>
                      <a:endParaRPr lang="nl-NL" sz="1600" dirty="0">
                        <a:solidFill>
                          <a:srgbClr val="000000"/>
                        </a:solidFill>
                        <a:latin typeface="Calibri"/>
                        <a:ea typeface="Cambria"/>
                        <a:cs typeface="Times New Roman"/>
                      </a:endParaRPr>
                    </a:p>
                  </a:txBody>
                  <a:tcPr marL="67009" marR="67009" marT="0" marB="0"/>
                </a:tc>
                <a:tc>
                  <a:txBody>
                    <a:bodyPr/>
                    <a:lstStyle/>
                    <a:p>
                      <a:pPr>
                        <a:lnSpc>
                          <a:spcPct val="100000"/>
                        </a:lnSpc>
                        <a:spcAft>
                          <a:spcPts val="0"/>
                        </a:spcAft>
                      </a:pPr>
                      <a:r>
                        <a:rPr lang="nl-NL" sz="1600" dirty="0" smtClean="0"/>
                        <a:t>Verbeelding van een eindproduct</a:t>
                      </a:r>
                      <a:endParaRPr lang="nl-NL" sz="1600" dirty="0">
                        <a:solidFill>
                          <a:srgbClr val="000000"/>
                        </a:solidFill>
                        <a:latin typeface="Calibri"/>
                        <a:ea typeface="Cambria"/>
                        <a:cs typeface="Times New Roman"/>
                      </a:endParaRPr>
                    </a:p>
                  </a:txBody>
                  <a:tcPr marL="67009" marR="67009" marT="0" marB="0"/>
                </a:tc>
                <a:tc>
                  <a:txBody>
                    <a:bodyPr/>
                    <a:lstStyle/>
                    <a:p>
                      <a:pPr>
                        <a:lnSpc>
                          <a:spcPct val="100000"/>
                        </a:lnSpc>
                        <a:spcAft>
                          <a:spcPts val="0"/>
                        </a:spcAft>
                      </a:pPr>
                      <a:r>
                        <a:rPr lang="nl-NL" sz="1600" dirty="0" smtClean="0"/>
                        <a:t>Fysiek of digitale</a:t>
                      </a:r>
                      <a:r>
                        <a:rPr lang="nl-NL" sz="1600" baseline="0" dirty="0" smtClean="0"/>
                        <a:t> uitwerking van een ontwerp</a:t>
                      </a:r>
                      <a:endParaRPr lang="nl-NL" sz="1600" dirty="0">
                        <a:solidFill>
                          <a:srgbClr val="000000"/>
                        </a:solidFill>
                        <a:latin typeface="Calibri"/>
                        <a:ea typeface="Cambria"/>
                        <a:cs typeface="Times New Roman"/>
                      </a:endParaRPr>
                    </a:p>
                  </a:txBody>
                  <a:tcPr marL="67009" marR="67009" marT="0" marB="0"/>
                </a:tc>
                <a:tc>
                  <a:txBody>
                    <a:bodyPr/>
                    <a:lstStyle/>
                    <a:p>
                      <a:pPr>
                        <a:lnSpc>
                          <a:spcPct val="100000"/>
                        </a:lnSpc>
                        <a:spcAft>
                          <a:spcPts val="0"/>
                        </a:spcAft>
                      </a:pPr>
                      <a:r>
                        <a:rPr lang="nl-NL" sz="1600" dirty="0" smtClean="0"/>
                        <a:t>Professioneel gedrag naar cliënt of publiek</a:t>
                      </a:r>
                      <a:endParaRPr lang="nl-NL" sz="1600" dirty="0">
                        <a:solidFill>
                          <a:srgbClr val="000000"/>
                        </a:solidFill>
                        <a:latin typeface="Calibri"/>
                        <a:ea typeface="Cambria"/>
                        <a:cs typeface="Times New Roman"/>
                      </a:endParaRPr>
                    </a:p>
                  </a:txBody>
                  <a:tcPr marL="67009" marR="67009" marT="0" marB="0"/>
                </a:tc>
                <a:tc>
                  <a:txBody>
                    <a:bodyPr/>
                    <a:lstStyle/>
                    <a:p>
                      <a:pPr>
                        <a:lnSpc>
                          <a:spcPct val="100000"/>
                        </a:lnSpc>
                        <a:spcAft>
                          <a:spcPts val="0"/>
                        </a:spcAft>
                      </a:pPr>
                      <a:r>
                        <a:rPr lang="nl-NL" sz="1600" dirty="0" smtClean="0"/>
                        <a:t>Antwoorden en conclusies</a:t>
                      </a:r>
                      <a:endParaRPr lang="nl-NL" sz="1600" dirty="0">
                        <a:solidFill>
                          <a:srgbClr val="000000"/>
                        </a:solidFill>
                        <a:latin typeface="Calibri"/>
                        <a:ea typeface="Cambria"/>
                        <a:cs typeface="Times New Roman"/>
                      </a:endParaRPr>
                    </a:p>
                  </a:txBody>
                  <a:tcPr marL="67009" marR="67009" marT="0" marB="0"/>
                </a:tc>
              </a:tr>
              <a:tr h="1856060">
                <a:tc>
                  <a:txBody>
                    <a:bodyPr/>
                    <a:lstStyle/>
                    <a:p>
                      <a:pPr marL="177800" lvl="0" indent="-177800">
                        <a:lnSpc>
                          <a:spcPct val="100000"/>
                        </a:lnSpc>
                        <a:spcAft>
                          <a:spcPts val="0"/>
                        </a:spcAft>
                        <a:buFont typeface="Symbol"/>
                        <a:buChar char=""/>
                        <a:tabLst>
                          <a:tab pos="228600" algn="l"/>
                        </a:tabLst>
                      </a:pPr>
                      <a:r>
                        <a:rPr lang="nl-NL" sz="1600" dirty="0" err="1" smtClean="0"/>
                        <a:t>Organisatie-advies</a:t>
                      </a:r>
                      <a:endParaRPr lang="nl-NL" sz="1600" dirty="0" smtClean="0"/>
                    </a:p>
                    <a:p>
                      <a:pPr marL="177800" lvl="0" indent="-177800">
                        <a:lnSpc>
                          <a:spcPct val="100000"/>
                        </a:lnSpc>
                        <a:spcAft>
                          <a:spcPts val="0"/>
                        </a:spcAft>
                        <a:buFont typeface="Symbol"/>
                        <a:buChar char=""/>
                        <a:tabLst>
                          <a:tab pos="228600" algn="l"/>
                        </a:tabLst>
                      </a:pPr>
                      <a:r>
                        <a:rPr lang="nl-NL" sz="1600" dirty="0" smtClean="0"/>
                        <a:t>Pedagogisch advies</a:t>
                      </a:r>
                    </a:p>
                    <a:p>
                      <a:pPr marL="177800" lvl="0" indent="-177800">
                        <a:lnSpc>
                          <a:spcPct val="100000"/>
                        </a:lnSpc>
                        <a:spcAft>
                          <a:spcPts val="0"/>
                        </a:spcAft>
                        <a:buFont typeface="Symbol"/>
                        <a:buChar char=""/>
                        <a:tabLst>
                          <a:tab pos="228600" algn="l"/>
                        </a:tabLst>
                      </a:pPr>
                      <a:r>
                        <a:rPr lang="nl-NL" sz="1600" dirty="0" smtClean="0"/>
                        <a:t>Financieel advies</a:t>
                      </a:r>
                    </a:p>
                    <a:p>
                      <a:pPr marL="342900" lvl="0" indent="-342900">
                        <a:lnSpc>
                          <a:spcPct val="100000"/>
                        </a:lnSpc>
                        <a:spcAft>
                          <a:spcPts val="0"/>
                        </a:spcAft>
                        <a:buFont typeface="Symbol"/>
                        <a:buChar char=""/>
                        <a:tabLst>
                          <a:tab pos="228600" algn="l"/>
                        </a:tabLst>
                      </a:pPr>
                      <a:endParaRPr lang="nl-NL" sz="1600" dirty="0">
                        <a:solidFill>
                          <a:srgbClr val="000000"/>
                        </a:solidFill>
                        <a:latin typeface="Calibri"/>
                        <a:ea typeface="Cambria"/>
                        <a:cs typeface="Times New Roman"/>
                      </a:endParaRPr>
                    </a:p>
                  </a:txBody>
                  <a:tcPr marL="67009" marR="67009" marT="0" marB="0"/>
                </a:tc>
                <a:tc>
                  <a:txBody>
                    <a:bodyPr/>
                    <a:lstStyle/>
                    <a:p>
                      <a:pPr marL="177800" lvl="0" indent="-177800">
                        <a:lnSpc>
                          <a:spcPct val="100000"/>
                        </a:lnSpc>
                        <a:spcAft>
                          <a:spcPts val="0"/>
                        </a:spcAft>
                        <a:buFont typeface="Symbol"/>
                        <a:buChar char=""/>
                        <a:tabLst>
                          <a:tab pos="228600" algn="l"/>
                        </a:tabLst>
                      </a:pPr>
                      <a:r>
                        <a:rPr lang="nl-NL" sz="1600" dirty="0" smtClean="0"/>
                        <a:t>Bouwontwerp</a:t>
                      </a:r>
                    </a:p>
                    <a:p>
                      <a:pPr marL="177800" lvl="0" indent="-177800">
                        <a:lnSpc>
                          <a:spcPct val="100000"/>
                        </a:lnSpc>
                        <a:spcAft>
                          <a:spcPts val="0"/>
                        </a:spcAft>
                        <a:buFont typeface="Symbol"/>
                        <a:buChar char=""/>
                        <a:tabLst>
                          <a:tab pos="228600" algn="l"/>
                        </a:tabLst>
                      </a:pPr>
                      <a:r>
                        <a:rPr lang="nl-NL" sz="1600" dirty="0" smtClean="0"/>
                        <a:t>Technisch ontwerp</a:t>
                      </a:r>
                    </a:p>
                    <a:p>
                      <a:pPr marL="177800" lvl="0" indent="-177800">
                        <a:lnSpc>
                          <a:spcPct val="100000"/>
                        </a:lnSpc>
                        <a:spcAft>
                          <a:spcPts val="0"/>
                        </a:spcAft>
                        <a:buFont typeface="Symbol"/>
                        <a:buChar char=""/>
                        <a:tabLst>
                          <a:tab pos="228600" algn="l"/>
                        </a:tabLst>
                      </a:pPr>
                      <a:r>
                        <a:rPr lang="nl-NL" sz="1600" dirty="0" smtClean="0"/>
                        <a:t>Bestemmingsplan</a:t>
                      </a:r>
                    </a:p>
                    <a:p>
                      <a:pPr marL="177800" marR="0" lvl="0" indent="-177800" algn="l" defTabSz="914400" rtl="0" eaLnBrk="1" fontAlgn="auto" latinLnBrk="0" hangingPunct="1">
                        <a:lnSpc>
                          <a:spcPct val="100000"/>
                        </a:lnSpc>
                        <a:spcBef>
                          <a:spcPts val="0"/>
                        </a:spcBef>
                        <a:spcAft>
                          <a:spcPts val="0"/>
                        </a:spcAft>
                        <a:buClrTx/>
                        <a:buSzTx/>
                        <a:buFont typeface="Symbol"/>
                        <a:buChar char=""/>
                        <a:tabLst>
                          <a:tab pos="228600" algn="l"/>
                        </a:tabLst>
                        <a:defRPr/>
                      </a:pPr>
                      <a:r>
                        <a:rPr lang="nl-NL" sz="1600" dirty="0" err="1" smtClean="0"/>
                        <a:t>Ondernemings-plan</a:t>
                      </a:r>
                      <a:endParaRPr lang="nl-NL" sz="1600" dirty="0" smtClean="0"/>
                    </a:p>
                    <a:p>
                      <a:pPr marL="342900" lvl="0" indent="-342900">
                        <a:lnSpc>
                          <a:spcPct val="100000"/>
                        </a:lnSpc>
                        <a:spcAft>
                          <a:spcPts val="0"/>
                        </a:spcAft>
                        <a:buFont typeface="Symbol"/>
                        <a:buChar char=""/>
                        <a:tabLst>
                          <a:tab pos="228600" algn="l"/>
                        </a:tabLst>
                      </a:pPr>
                      <a:endParaRPr lang="nl-NL" sz="1600" dirty="0">
                        <a:solidFill>
                          <a:srgbClr val="000000"/>
                        </a:solidFill>
                        <a:latin typeface="Calibri"/>
                        <a:ea typeface="Cambria"/>
                        <a:cs typeface="Times New Roman"/>
                      </a:endParaRPr>
                    </a:p>
                  </a:txBody>
                  <a:tcPr marL="67009" marR="67009" marT="0" marB="0"/>
                </a:tc>
                <a:tc>
                  <a:txBody>
                    <a:bodyPr/>
                    <a:lstStyle/>
                    <a:p>
                      <a:pPr marL="177800" lvl="0" indent="-177800">
                        <a:lnSpc>
                          <a:spcPct val="100000"/>
                        </a:lnSpc>
                        <a:spcAft>
                          <a:spcPts val="0"/>
                        </a:spcAft>
                        <a:buFont typeface="Symbol"/>
                        <a:buChar char=""/>
                        <a:tabLst>
                          <a:tab pos="228600" algn="l"/>
                        </a:tabLst>
                      </a:pPr>
                      <a:r>
                        <a:rPr lang="nl-NL" sz="1600" dirty="0" smtClean="0"/>
                        <a:t>Schilderij</a:t>
                      </a:r>
                    </a:p>
                    <a:p>
                      <a:pPr marL="177800" lvl="0" indent="-177800">
                        <a:lnSpc>
                          <a:spcPct val="100000"/>
                        </a:lnSpc>
                        <a:spcAft>
                          <a:spcPts val="0"/>
                        </a:spcAft>
                        <a:buFont typeface="Symbol"/>
                        <a:buChar char=""/>
                        <a:tabLst>
                          <a:tab pos="228600" algn="l"/>
                        </a:tabLst>
                      </a:pPr>
                      <a:r>
                        <a:rPr lang="nl-NL" sz="1600" dirty="0" smtClean="0"/>
                        <a:t>ICT applicatie</a:t>
                      </a:r>
                    </a:p>
                    <a:p>
                      <a:pPr marL="177800" lvl="0" indent="-177800">
                        <a:lnSpc>
                          <a:spcPct val="100000"/>
                        </a:lnSpc>
                        <a:spcAft>
                          <a:spcPts val="0"/>
                        </a:spcAft>
                        <a:buFont typeface="Symbol"/>
                        <a:buChar char=""/>
                        <a:tabLst>
                          <a:tab pos="228600" algn="l"/>
                        </a:tabLst>
                      </a:pPr>
                      <a:r>
                        <a:rPr lang="nl-NL" sz="1600" dirty="0" smtClean="0"/>
                        <a:t>Apparaat</a:t>
                      </a:r>
                    </a:p>
                    <a:p>
                      <a:pPr marL="177800" lvl="0" indent="-177800">
                        <a:lnSpc>
                          <a:spcPct val="100000"/>
                        </a:lnSpc>
                        <a:spcAft>
                          <a:spcPts val="0"/>
                        </a:spcAft>
                        <a:buFont typeface="Symbol"/>
                        <a:buChar char=""/>
                        <a:tabLst>
                          <a:tab pos="228600" algn="l"/>
                        </a:tabLst>
                      </a:pPr>
                      <a:r>
                        <a:rPr lang="nl-NL" sz="1600" dirty="0" smtClean="0"/>
                        <a:t>Film</a:t>
                      </a:r>
                    </a:p>
                    <a:p>
                      <a:pPr marL="177800" lvl="0" indent="-177800">
                        <a:lnSpc>
                          <a:spcPct val="100000"/>
                        </a:lnSpc>
                        <a:spcAft>
                          <a:spcPts val="0"/>
                        </a:spcAft>
                        <a:buFont typeface="Symbol"/>
                        <a:buChar char=""/>
                        <a:tabLst>
                          <a:tab pos="228600" algn="l"/>
                        </a:tabLst>
                      </a:pPr>
                      <a:r>
                        <a:rPr lang="nl-NL" sz="1600" dirty="0" smtClean="0"/>
                        <a:t>Journalistieke tekst</a:t>
                      </a:r>
                      <a:endParaRPr lang="nl-NL" sz="1600" dirty="0" smtClean="0">
                        <a:solidFill>
                          <a:srgbClr val="000000"/>
                        </a:solidFill>
                        <a:latin typeface="Calibri"/>
                        <a:ea typeface="Cambria"/>
                        <a:cs typeface="Times New Roman"/>
                      </a:endParaRPr>
                    </a:p>
                  </a:txBody>
                  <a:tcPr marL="67009" marR="67009" marT="0" marB="0"/>
                </a:tc>
                <a:tc>
                  <a:txBody>
                    <a:bodyPr/>
                    <a:lstStyle/>
                    <a:p>
                      <a:pPr marL="177800" lvl="0" indent="-177800">
                        <a:lnSpc>
                          <a:spcPct val="100000"/>
                        </a:lnSpc>
                        <a:spcAft>
                          <a:spcPts val="0"/>
                        </a:spcAft>
                        <a:buFont typeface="Symbol"/>
                        <a:buChar char=""/>
                        <a:tabLst>
                          <a:tab pos="228600" algn="l"/>
                        </a:tabLst>
                      </a:pPr>
                      <a:r>
                        <a:rPr lang="nl-NL" sz="1600" dirty="0" smtClean="0"/>
                        <a:t>Les geven</a:t>
                      </a:r>
                    </a:p>
                    <a:p>
                      <a:pPr marL="177800" lvl="0" indent="-177800">
                        <a:lnSpc>
                          <a:spcPct val="100000"/>
                        </a:lnSpc>
                        <a:spcAft>
                          <a:spcPts val="0"/>
                        </a:spcAft>
                        <a:buFont typeface="Symbol"/>
                        <a:buChar char=""/>
                        <a:tabLst>
                          <a:tab pos="228600" algn="l"/>
                        </a:tabLst>
                      </a:pPr>
                      <a:r>
                        <a:rPr lang="nl-NL" sz="1600" dirty="0" smtClean="0"/>
                        <a:t>Voorstelling uitvoeren</a:t>
                      </a:r>
                    </a:p>
                    <a:p>
                      <a:pPr marL="177800" lvl="0" indent="-177800">
                        <a:lnSpc>
                          <a:spcPct val="100000"/>
                        </a:lnSpc>
                        <a:spcAft>
                          <a:spcPts val="0"/>
                        </a:spcAft>
                        <a:buFont typeface="Symbol"/>
                        <a:buChar char=""/>
                        <a:tabLst>
                          <a:tab pos="228600" algn="l"/>
                        </a:tabLst>
                      </a:pPr>
                      <a:r>
                        <a:rPr lang="nl-NL" sz="1600" dirty="0" smtClean="0"/>
                        <a:t>Hulpverlenen</a:t>
                      </a:r>
                    </a:p>
                    <a:p>
                      <a:pPr marL="177800" lvl="0" indent="-177800">
                        <a:lnSpc>
                          <a:spcPct val="100000"/>
                        </a:lnSpc>
                        <a:spcAft>
                          <a:spcPts val="0"/>
                        </a:spcAft>
                        <a:buFont typeface="Symbol"/>
                        <a:buChar char=""/>
                        <a:tabLst>
                          <a:tab pos="228600" algn="l"/>
                        </a:tabLst>
                      </a:pPr>
                      <a:r>
                        <a:rPr lang="nl-NL" sz="1600" dirty="0" smtClean="0"/>
                        <a:t>Verplegen</a:t>
                      </a:r>
                    </a:p>
                    <a:p>
                      <a:pPr marL="177800" lvl="0" indent="-177800">
                        <a:lnSpc>
                          <a:spcPct val="100000"/>
                        </a:lnSpc>
                        <a:spcAft>
                          <a:spcPts val="0"/>
                        </a:spcAft>
                        <a:buFont typeface="Symbol"/>
                        <a:buChar char=""/>
                        <a:tabLst>
                          <a:tab pos="228600" algn="l"/>
                        </a:tabLst>
                      </a:pPr>
                      <a:r>
                        <a:rPr lang="nl-NL" sz="1600" dirty="0" smtClean="0"/>
                        <a:t>Therapie geven</a:t>
                      </a:r>
                    </a:p>
                    <a:p>
                      <a:pPr marL="177800" lvl="0" indent="-177800">
                        <a:lnSpc>
                          <a:spcPct val="100000"/>
                        </a:lnSpc>
                        <a:spcAft>
                          <a:spcPts val="0"/>
                        </a:spcAft>
                        <a:buFont typeface="Symbol"/>
                        <a:buChar char=""/>
                        <a:tabLst>
                          <a:tab pos="228600" algn="l"/>
                        </a:tabLst>
                      </a:pPr>
                      <a:r>
                        <a:rPr lang="nl-NL" sz="1600" dirty="0" smtClean="0"/>
                        <a:t>Leiding geven</a:t>
                      </a:r>
                    </a:p>
                    <a:p>
                      <a:pPr marL="177800" lvl="0" indent="-177800">
                        <a:lnSpc>
                          <a:spcPct val="100000"/>
                        </a:lnSpc>
                        <a:spcAft>
                          <a:spcPts val="0"/>
                        </a:spcAft>
                        <a:buFont typeface="Symbol"/>
                        <a:buChar char=""/>
                        <a:tabLst>
                          <a:tab pos="228600" algn="l"/>
                        </a:tabLst>
                      </a:pPr>
                      <a:r>
                        <a:rPr lang="nl-NL" sz="1600" dirty="0" smtClean="0"/>
                        <a:t>Ondernemen</a:t>
                      </a:r>
                      <a:endParaRPr lang="nl-NL" sz="1600" dirty="0">
                        <a:solidFill>
                          <a:srgbClr val="000000"/>
                        </a:solidFill>
                        <a:latin typeface="Calibri"/>
                        <a:ea typeface="Cambria"/>
                        <a:cs typeface="Times New Roman"/>
                      </a:endParaRPr>
                    </a:p>
                  </a:txBody>
                  <a:tcPr marL="67009" marR="67009" marT="0" marB="0"/>
                </a:tc>
                <a:tc>
                  <a:txBody>
                    <a:bodyPr/>
                    <a:lstStyle/>
                    <a:p>
                      <a:pPr marL="177800" lvl="0" indent="-177800">
                        <a:lnSpc>
                          <a:spcPct val="100000"/>
                        </a:lnSpc>
                        <a:spcAft>
                          <a:spcPts val="0"/>
                        </a:spcAft>
                        <a:buFont typeface="Symbol"/>
                        <a:buChar char=""/>
                        <a:tabLst>
                          <a:tab pos="228600" algn="l"/>
                        </a:tabLst>
                      </a:pPr>
                      <a:r>
                        <a:rPr lang="nl-NL" sz="1600" dirty="0" smtClean="0"/>
                        <a:t>Archeologisch rapport</a:t>
                      </a:r>
                    </a:p>
                    <a:p>
                      <a:pPr marL="177800" lvl="0" indent="-177800">
                        <a:lnSpc>
                          <a:spcPct val="100000"/>
                        </a:lnSpc>
                        <a:spcAft>
                          <a:spcPts val="0"/>
                        </a:spcAft>
                        <a:buFont typeface="Symbol"/>
                        <a:buChar char=""/>
                        <a:tabLst>
                          <a:tab pos="228600" algn="l"/>
                        </a:tabLst>
                      </a:pPr>
                      <a:r>
                        <a:rPr lang="nl-NL" sz="1600" dirty="0" smtClean="0"/>
                        <a:t>Laboratorium rapport</a:t>
                      </a:r>
                    </a:p>
                    <a:p>
                      <a:pPr marL="177800" lvl="0" indent="-177800">
                        <a:lnSpc>
                          <a:spcPct val="100000"/>
                        </a:lnSpc>
                        <a:spcAft>
                          <a:spcPts val="0"/>
                        </a:spcAft>
                        <a:buFont typeface="Symbol"/>
                        <a:buChar char=""/>
                        <a:tabLst>
                          <a:tab pos="228600" algn="l"/>
                        </a:tabLst>
                      </a:pPr>
                      <a:r>
                        <a:rPr lang="nl-NL" sz="1600" dirty="0" smtClean="0"/>
                        <a:t>Forensisch</a:t>
                      </a:r>
                      <a:r>
                        <a:rPr lang="nl-NL" sz="1600" baseline="0" dirty="0" smtClean="0"/>
                        <a:t> rapport</a:t>
                      </a:r>
                      <a:endParaRPr lang="nl-NL" sz="1600" baseline="0" dirty="0" smtClean="0">
                        <a:solidFill>
                          <a:srgbClr val="000000"/>
                        </a:solidFill>
                        <a:latin typeface="Calibri"/>
                        <a:ea typeface="Cambria"/>
                        <a:cs typeface="Times New Roman"/>
                      </a:endParaRPr>
                    </a:p>
                  </a:txBody>
                  <a:tcPr marL="67009" marR="67009" marT="0" marB="0"/>
                </a:tc>
              </a:tr>
            </a:tbl>
          </a:graphicData>
        </a:graphic>
      </p:graphicFrame>
      <p:sp>
        <p:nvSpPr>
          <p:cNvPr id="7" name="Tekstvak 6"/>
          <p:cNvSpPr txBox="1"/>
          <p:nvPr/>
        </p:nvSpPr>
        <p:spPr>
          <a:xfrm>
            <a:off x="7487777" y="6165304"/>
            <a:ext cx="1454244" cy="276999"/>
          </a:xfrm>
          <a:prstGeom prst="rect">
            <a:avLst/>
          </a:prstGeom>
          <a:noFill/>
        </p:spPr>
        <p:txBody>
          <a:bodyPr wrap="none" rtlCol="0">
            <a:spAutoFit/>
          </a:bodyPr>
          <a:lstStyle/>
          <a:p>
            <a:r>
              <a:rPr lang="nl-NL" sz="1200" dirty="0" smtClean="0"/>
              <a:t>Naar Losse (2012)</a:t>
            </a:r>
            <a:endParaRPr lang="nl-NL" sz="1200" dirty="0"/>
          </a:p>
        </p:txBody>
      </p:sp>
      <p:sp>
        <p:nvSpPr>
          <p:cNvPr id="8" name="Tekstvak 5"/>
          <p:cNvSpPr txBox="1"/>
          <p:nvPr/>
        </p:nvSpPr>
        <p:spPr>
          <a:xfrm>
            <a:off x="2085781" y="6093296"/>
            <a:ext cx="5006499" cy="646331"/>
          </a:xfrm>
          <a:prstGeom prst="rect">
            <a:avLst/>
          </a:prstGeom>
          <a:noFill/>
        </p:spPr>
        <p:txBody>
          <a:bodyPr wrap="none" rtlCol="0">
            <a:spAutoFit/>
          </a:bodyPr>
          <a:lstStyle/>
          <a:p>
            <a:r>
              <a:rPr lang="nl-NL" sz="1800" b="1" dirty="0" smtClean="0"/>
              <a:t>Wat is het belangrijkste beroepsproduct </a:t>
            </a:r>
          </a:p>
          <a:p>
            <a:r>
              <a:rPr lang="nl-NL" sz="1800" b="1" dirty="0" smtClean="0"/>
              <a:t>waarvoor jullie studenten worden opgeleid?</a:t>
            </a:r>
            <a:endParaRPr lang="nl-NL" sz="1800" b="1" dirty="0"/>
          </a:p>
        </p:txBody>
      </p:sp>
    </p:spTree>
    <p:extLst>
      <p:ext uri="{BB962C8B-B14F-4D97-AF65-F5344CB8AC3E}">
        <p14:creationId xmlns:p14="http://schemas.microsoft.com/office/powerpoint/2010/main" val="1600357710"/>
      </p:ext>
    </p:extLst>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16024"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800" dirty="0" err="1" smtClean="0">
                <a:solidFill>
                  <a:schemeClr val="bg2"/>
                </a:solidFill>
                <a:latin typeface="Verdana" pitchFamily="34" charset="0"/>
              </a:rPr>
              <a:t>Probleem-stelling</a:t>
            </a:r>
            <a:endParaRPr lang="nl-NL" sz="1800" dirty="0">
              <a:solidFill>
                <a:schemeClr val="bg2"/>
              </a:solidFill>
              <a:latin typeface="Verdana" pitchFamily="34" charset="0"/>
            </a:endParaRPr>
          </a:p>
        </p:txBody>
      </p:sp>
      <p:sp>
        <p:nvSpPr>
          <p:cNvPr id="3" name="Rechthoek 2"/>
          <p:cNvSpPr/>
          <p:nvPr/>
        </p:nvSpPr>
        <p:spPr>
          <a:xfrm>
            <a:off x="2016224"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800" dirty="0" smtClean="0">
                <a:solidFill>
                  <a:schemeClr val="bg2"/>
                </a:solidFill>
                <a:latin typeface="Verdana" pitchFamily="34" charset="0"/>
              </a:rPr>
              <a:t>Diagnose</a:t>
            </a:r>
            <a:endParaRPr lang="nl-NL" sz="1800" dirty="0">
              <a:solidFill>
                <a:schemeClr val="bg2"/>
              </a:solidFill>
              <a:latin typeface="Verdana" pitchFamily="34" charset="0"/>
            </a:endParaRPr>
          </a:p>
        </p:txBody>
      </p:sp>
      <p:sp>
        <p:nvSpPr>
          <p:cNvPr id="4" name="Rechthoek 3"/>
          <p:cNvSpPr/>
          <p:nvPr/>
        </p:nvSpPr>
        <p:spPr>
          <a:xfrm>
            <a:off x="3816424"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800" dirty="0" smtClean="0">
                <a:solidFill>
                  <a:schemeClr val="bg2"/>
                </a:solidFill>
                <a:latin typeface="Verdana" pitchFamily="34" charset="0"/>
              </a:rPr>
              <a:t>Plan</a:t>
            </a:r>
            <a:endParaRPr lang="nl-NL" sz="1800" dirty="0">
              <a:solidFill>
                <a:schemeClr val="bg2"/>
              </a:solidFill>
              <a:latin typeface="Verdana" pitchFamily="34" charset="0"/>
            </a:endParaRPr>
          </a:p>
        </p:txBody>
      </p:sp>
      <p:sp>
        <p:nvSpPr>
          <p:cNvPr id="5" name="Rechthoek 4"/>
          <p:cNvSpPr/>
          <p:nvPr/>
        </p:nvSpPr>
        <p:spPr>
          <a:xfrm>
            <a:off x="5688632"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800" dirty="0" smtClean="0">
                <a:solidFill>
                  <a:schemeClr val="bg2"/>
                </a:solidFill>
                <a:latin typeface="Verdana" pitchFamily="34" charset="0"/>
              </a:rPr>
              <a:t>Ingreep</a:t>
            </a:r>
            <a:endParaRPr lang="nl-NL" sz="1800" dirty="0">
              <a:solidFill>
                <a:schemeClr val="bg2"/>
              </a:solidFill>
              <a:latin typeface="Verdana" pitchFamily="34" charset="0"/>
            </a:endParaRPr>
          </a:p>
        </p:txBody>
      </p:sp>
      <p:sp>
        <p:nvSpPr>
          <p:cNvPr id="6" name="Rechthoek 5"/>
          <p:cNvSpPr/>
          <p:nvPr/>
        </p:nvSpPr>
        <p:spPr>
          <a:xfrm>
            <a:off x="7524328" y="1884377"/>
            <a:ext cx="1440160" cy="1079532"/>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800" dirty="0" smtClean="0">
                <a:solidFill>
                  <a:schemeClr val="bg2"/>
                </a:solidFill>
                <a:latin typeface="Verdana" pitchFamily="34" charset="0"/>
              </a:rPr>
              <a:t>Evaluatie</a:t>
            </a:r>
            <a:endParaRPr lang="nl-NL" sz="1800" dirty="0">
              <a:solidFill>
                <a:schemeClr val="bg2"/>
              </a:solidFill>
              <a:latin typeface="Verdana" pitchFamily="34" charset="0"/>
            </a:endParaRPr>
          </a:p>
        </p:txBody>
      </p:sp>
      <p:cxnSp>
        <p:nvCxnSpPr>
          <p:cNvPr id="12" name="Rechte verbindingslijn met pijl 11"/>
          <p:cNvCxnSpPr>
            <a:stCxn id="3" idx="3"/>
            <a:endCxn id="4" idx="1"/>
          </p:cNvCxnSpPr>
          <p:nvPr/>
        </p:nvCxnSpPr>
        <p:spPr>
          <a:xfrm>
            <a:off x="3456384" y="2424143"/>
            <a:ext cx="360040"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3" name="Rechte verbindingslijn met pijl 12"/>
          <p:cNvCxnSpPr>
            <a:stCxn id="2" idx="3"/>
            <a:endCxn id="3" idx="1"/>
          </p:cNvCxnSpPr>
          <p:nvPr/>
        </p:nvCxnSpPr>
        <p:spPr>
          <a:xfrm>
            <a:off x="1656184" y="2424143"/>
            <a:ext cx="360040"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7" name="Rechte verbindingslijn met pijl 16"/>
          <p:cNvCxnSpPr>
            <a:stCxn id="4" idx="3"/>
            <a:endCxn id="5" idx="1"/>
          </p:cNvCxnSpPr>
          <p:nvPr/>
        </p:nvCxnSpPr>
        <p:spPr>
          <a:xfrm>
            <a:off x="5256584" y="2424143"/>
            <a:ext cx="432048"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9" name="Rechte verbindingslijn met pijl 18"/>
          <p:cNvCxnSpPr>
            <a:stCxn id="5" idx="3"/>
            <a:endCxn id="6" idx="1"/>
          </p:cNvCxnSpPr>
          <p:nvPr/>
        </p:nvCxnSpPr>
        <p:spPr>
          <a:xfrm>
            <a:off x="7128792" y="2424143"/>
            <a:ext cx="395536" cy="0"/>
          </a:xfrm>
          <a:prstGeom prst="straightConnector1">
            <a:avLst/>
          </a:prstGeom>
          <a:ln w="38100">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43" name="Rechthoek 42"/>
          <p:cNvSpPr/>
          <p:nvPr/>
        </p:nvSpPr>
        <p:spPr>
          <a:xfrm>
            <a:off x="34925" y="1376362"/>
            <a:ext cx="9109075" cy="196855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nl-NL" i="1" dirty="0" smtClean="0">
                <a:solidFill>
                  <a:schemeClr val="bg2"/>
                </a:solidFill>
                <a:latin typeface="Verdana" pitchFamily="34" charset="0"/>
              </a:rPr>
              <a:t>Methodisch werken</a:t>
            </a:r>
            <a:endParaRPr lang="nl-NL" i="1" dirty="0">
              <a:solidFill>
                <a:schemeClr val="bg2"/>
              </a:solidFill>
              <a:latin typeface="Verdana" pitchFamily="34" charset="0"/>
            </a:endParaRPr>
          </a:p>
        </p:txBody>
      </p:sp>
      <p:sp>
        <p:nvSpPr>
          <p:cNvPr id="44" name="Rechthoek 43"/>
          <p:cNvSpPr/>
          <p:nvPr/>
        </p:nvSpPr>
        <p:spPr>
          <a:xfrm>
            <a:off x="36512" y="3725932"/>
            <a:ext cx="9107488" cy="3087443"/>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nl-NL" i="1" dirty="0" smtClean="0">
                <a:solidFill>
                  <a:schemeClr val="bg2"/>
                </a:solidFill>
                <a:latin typeface="Verdana" pitchFamily="34" charset="0"/>
              </a:rPr>
              <a:t>Onderzoeken</a:t>
            </a:r>
          </a:p>
        </p:txBody>
      </p:sp>
      <p:grpSp>
        <p:nvGrpSpPr>
          <p:cNvPr id="7" name="Groep 60"/>
          <p:cNvGrpSpPr/>
          <p:nvPr/>
        </p:nvGrpSpPr>
        <p:grpSpPr>
          <a:xfrm>
            <a:off x="107504" y="3027411"/>
            <a:ext cx="1728192" cy="3434573"/>
            <a:chOff x="107504" y="2520280"/>
            <a:chExt cx="1728192" cy="3894636"/>
          </a:xfrm>
        </p:grpSpPr>
        <p:grpSp>
          <p:nvGrpSpPr>
            <p:cNvPr id="8" name="Groep 22"/>
            <p:cNvGrpSpPr/>
            <p:nvPr/>
          </p:nvGrpSpPr>
          <p:grpSpPr>
            <a:xfrm>
              <a:off x="107504" y="3528392"/>
              <a:ext cx="1728192" cy="2088232"/>
              <a:chOff x="107504" y="3573016"/>
              <a:chExt cx="1728192" cy="2088232"/>
            </a:xfrm>
          </p:grpSpPr>
          <p:sp>
            <p:nvSpPr>
              <p:cNvPr id="21" name="Draaiende pijl 20"/>
              <p:cNvSpPr/>
              <p:nvPr/>
            </p:nvSpPr>
            <p:spPr>
              <a:xfrm>
                <a:off x="360040" y="3573016"/>
                <a:ext cx="1223120" cy="1223120"/>
              </a:xfrm>
              <a:prstGeom prst="circularArrow">
                <a:avLst>
                  <a:gd name="adj1" fmla="val 8798"/>
                  <a:gd name="adj2" fmla="val 1142319"/>
                  <a:gd name="adj3" fmla="val 8619888"/>
                  <a:gd name="adj4" fmla="val 12793339"/>
                  <a:gd name="adj5" fmla="val 12500"/>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600">
                  <a:solidFill>
                    <a:schemeClr val="bg2"/>
                  </a:solidFill>
                </a:endParaRPr>
              </a:p>
            </p:txBody>
          </p:sp>
          <p:sp>
            <p:nvSpPr>
              <p:cNvPr id="22" name="Rechthoek 21"/>
              <p:cNvSpPr/>
              <p:nvPr/>
            </p:nvSpPr>
            <p:spPr>
              <a:xfrm>
                <a:off x="107504" y="4437112"/>
                <a:ext cx="1728192"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smtClean="0">
                    <a:solidFill>
                      <a:schemeClr val="bg2"/>
                    </a:solidFill>
                    <a:latin typeface="Verdana" pitchFamily="34" charset="0"/>
                  </a:rPr>
                  <a:t>Onderzoekscyclus</a:t>
                </a:r>
                <a:endParaRPr lang="nl-NL" sz="1200" dirty="0">
                  <a:solidFill>
                    <a:schemeClr val="bg2"/>
                  </a:solidFill>
                  <a:latin typeface="Verdana" pitchFamily="34" charset="0"/>
                </a:endParaRPr>
              </a:p>
            </p:txBody>
          </p:sp>
        </p:grpSp>
        <p:sp>
          <p:nvSpPr>
            <p:cNvPr id="33" name="Tekstvak 32"/>
            <p:cNvSpPr txBox="1"/>
            <p:nvPr/>
          </p:nvSpPr>
          <p:spPr>
            <a:xfrm>
              <a:off x="179512" y="5472607"/>
              <a:ext cx="1584176" cy="942309"/>
            </a:xfrm>
            <a:prstGeom prst="rect">
              <a:avLst/>
            </a:prstGeom>
            <a:noFill/>
          </p:spPr>
          <p:txBody>
            <a:bodyPr wrap="square" rtlCol="0">
              <a:spAutoFit/>
            </a:bodyPr>
            <a:lstStyle/>
            <a:p>
              <a:pPr algn="ctr"/>
              <a:r>
                <a:rPr lang="nl-NL" sz="1600" i="1" dirty="0" err="1" smtClean="0">
                  <a:solidFill>
                    <a:schemeClr val="bg2"/>
                  </a:solidFill>
                  <a:latin typeface="Verdana" pitchFamily="34" charset="0"/>
                </a:rPr>
                <a:t>Probleem-verkennend</a:t>
              </a:r>
              <a:r>
                <a:rPr lang="nl-NL" sz="1600" i="1" dirty="0" smtClean="0">
                  <a:solidFill>
                    <a:schemeClr val="bg2"/>
                  </a:solidFill>
                  <a:latin typeface="Verdana" pitchFamily="34" charset="0"/>
                </a:rPr>
                <a:t> onderzoek</a:t>
              </a:r>
            </a:p>
          </p:txBody>
        </p:sp>
        <p:grpSp>
          <p:nvGrpSpPr>
            <p:cNvPr id="9" name="Groep 49"/>
            <p:cNvGrpSpPr/>
            <p:nvPr/>
          </p:nvGrpSpPr>
          <p:grpSpPr>
            <a:xfrm>
              <a:off x="485824" y="2520280"/>
              <a:ext cx="865882" cy="1008112"/>
              <a:chOff x="485824" y="2564904"/>
              <a:chExt cx="865882" cy="1008112"/>
            </a:xfrm>
          </p:grpSpPr>
          <p:cxnSp>
            <p:nvCxnSpPr>
              <p:cNvPr id="46" name="Rechte verbindingslijn met pijl 45"/>
              <p:cNvCxnSpPr/>
              <p:nvPr/>
            </p:nvCxnSpPr>
            <p:spPr>
              <a:xfrm>
                <a:off x="827584" y="2564904"/>
                <a:ext cx="0" cy="1008112"/>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7" name="Rechte verbindingslijn met pijl 46"/>
              <p:cNvCxnSpPr/>
              <p:nvPr/>
            </p:nvCxnSpPr>
            <p:spPr>
              <a:xfrm>
                <a:off x="1043608" y="2564904"/>
                <a:ext cx="0" cy="1008112"/>
              </a:xfrm>
              <a:prstGeom prst="straightConnector1">
                <a:avLst/>
              </a:prstGeom>
              <a:ln w="38100">
                <a:solidFill>
                  <a:srgbClr val="FF0000"/>
                </a:solidFill>
                <a:prstDash val="dash"/>
                <a:headEnd type="arrow"/>
                <a:tailEnd type="none"/>
              </a:ln>
            </p:spPr>
            <p:style>
              <a:lnRef idx="1">
                <a:schemeClr val="accent1"/>
              </a:lnRef>
              <a:fillRef idx="0">
                <a:schemeClr val="accent1"/>
              </a:fillRef>
              <a:effectRef idx="0">
                <a:schemeClr val="accent1"/>
              </a:effectRef>
              <a:fontRef idx="minor">
                <a:schemeClr val="tx1"/>
              </a:fontRef>
            </p:style>
          </p:cxnSp>
          <p:sp>
            <p:nvSpPr>
              <p:cNvPr id="48" name="Tekstvak 47"/>
              <p:cNvSpPr txBox="1"/>
              <p:nvPr/>
            </p:nvSpPr>
            <p:spPr>
              <a:xfrm>
                <a:off x="485824" y="2987660"/>
                <a:ext cx="308098" cy="349004"/>
              </a:xfrm>
              <a:prstGeom prst="rect">
                <a:avLst/>
              </a:prstGeom>
              <a:noFill/>
            </p:spPr>
            <p:txBody>
              <a:bodyPr wrap="none" rtlCol="0">
                <a:spAutoFit/>
              </a:bodyPr>
              <a:lstStyle/>
              <a:p>
                <a:r>
                  <a:rPr lang="nl-NL" dirty="0" smtClean="0">
                    <a:solidFill>
                      <a:schemeClr val="bg2"/>
                    </a:solidFill>
                    <a:latin typeface="Verdana" pitchFamily="34" charset="0"/>
                  </a:rPr>
                  <a:t>V</a:t>
                </a:r>
              </a:p>
            </p:txBody>
          </p:sp>
          <p:sp>
            <p:nvSpPr>
              <p:cNvPr id="49" name="Tekstvak 48"/>
              <p:cNvSpPr txBox="1"/>
              <p:nvPr/>
            </p:nvSpPr>
            <p:spPr>
              <a:xfrm>
                <a:off x="1043608" y="2987660"/>
                <a:ext cx="308098" cy="349004"/>
              </a:xfrm>
              <a:prstGeom prst="rect">
                <a:avLst/>
              </a:prstGeom>
              <a:noFill/>
            </p:spPr>
            <p:txBody>
              <a:bodyPr wrap="none" rtlCol="0">
                <a:spAutoFit/>
              </a:bodyPr>
              <a:lstStyle/>
              <a:p>
                <a:r>
                  <a:rPr lang="nl-NL" dirty="0" smtClean="0">
                    <a:solidFill>
                      <a:schemeClr val="bg2"/>
                    </a:solidFill>
                    <a:latin typeface="Verdana" pitchFamily="34" charset="0"/>
                  </a:rPr>
                  <a:t>A</a:t>
                </a:r>
              </a:p>
            </p:txBody>
          </p:sp>
        </p:grpSp>
      </p:grpSp>
      <p:grpSp>
        <p:nvGrpSpPr>
          <p:cNvPr id="10" name="Groep 65"/>
          <p:cNvGrpSpPr/>
          <p:nvPr/>
        </p:nvGrpSpPr>
        <p:grpSpPr>
          <a:xfrm>
            <a:off x="1835696" y="3027411"/>
            <a:ext cx="1728192" cy="3310492"/>
            <a:chOff x="1835696" y="2520280"/>
            <a:chExt cx="1728192" cy="3753934"/>
          </a:xfrm>
        </p:grpSpPr>
        <p:grpSp>
          <p:nvGrpSpPr>
            <p:cNvPr id="11" name="Groep 23"/>
            <p:cNvGrpSpPr/>
            <p:nvPr/>
          </p:nvGrpSpPr>
          <p:grpSpPr>
            <a:xfrm>
              <a:off x="1835696" y="3528392"/>
              <a:ext cx="1728192" cy="2088232"/>
              <a:chOff x="107504" y="3573016"/>
              <a:chExt cx="1728192" cy="2088232"/>
            </a:xfrm>
          </p:grpSpPr>
          <p:sp>
            <p:nvSpPr>
              <p:cNvPr id="25" name="Draaiende pijl 24"/>
              <p:cNvSpPr/>
              <p:nvPr/>
            </p:nvSpPr>
            <p:spPr>
              <a:xfrm>
                <a:off x="360040" y="3573016"/>
                <a:ext cx="1223120" cy="1223120"/>
              </a:xfrm>
              <a:prstGeom prst="circularArrow">
                <a:avLst>
                  <a:gd name="adj1" fmla="val 8798"/>
                  <a:gd name="adj2" fmla="val 1142319"/>
                  <a:gd name="adj3" fmla="val 8619888"/>
                  <a:gd name="adj4" fmla="val 12793339"/>
                  <a:gd name="adj5" fmla="val 12500"/>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600">
                  <a:solidFill>
                    <a:schemeClr val="bg2"/>
                  </a:solidFill>
                </a:endParaRPr>
              </a:p>
            </p:txBody>
          </p:sp>
          <p:sp>
            <p:nvSpPr>
              <p:cNvPr id="26" name="Rechthoek 25"/>
              <p:cNvSpPr/>
              <p:nvPr/>
            </p:nvSpPr>
            <p:spPr>
              <a:xfrm>
                <a:off x="107504" y="4437112"/>
                <a:ext cx="1728192"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smtClean="0">
                    <a:solidFill>
                      <a:schemeClr val="bg2"/>
                    </a:solidFill>
                    <a:latin typeface="Verdana" pitchFamily="34" charset="0"/>
                  </a:rPr>
                  <a:t>Onderzoekscyclus</a:t>
                </a:r>
                <a:endParaRPr lang="nl-NL" sz="1200" dirty="0">
                  <a:solidFill>
                    <a:schemeClr val="bg2"/>
                  </a:solidFill>
                  <a:latin typeface="Verdana" pitchFamily="34" charset="0"/>
                </a:endParaRPr>
              </a:p>
            </p:txBody>
          </p:sp>
        </p:grpSp>
        <p:sp>
          <p:nvSpPr>
            <p:cNvPr id="34" name="Tekstvak 33"/>
            <p:cNvSpPr txBox="1"/>
            <p:nvPr/>
          </p:nvSpPr>
          <p:spPr>
            <a:xfrm>
              <a:off x="1835696" y="5611108"/>
              <a:ext cx="1728192" cy="663106"/>
            </a:xfrm>
            <a:prstGeom prst="rect">
              <a:avLst/>
            </a:prstGeom>
            <a:noFill/>
          </p:spPr>
          <p:txBody>
            <a:bodyPr wrap="square" rtlCol="0">
              <a:spAutoFit/>
            </a:bodyPr>
            <a:lstStyle/>
            <a:p>
              <a:pPr algn="ctr"/>
              <a:r>
                <a:rPr lang="nl-NL" sz="1600" i="1" dirty="0" smtClean="0">
                  <a:solidFill>
                    <a:schemeClr val="bg2"/>
                  </a:solidFill>
                  <a:latin typeface="Verdana" pitchFamily="34" charset="0"/>
                </a:rPr>
                <a:t>Diagnostisch</a:t>
              </a:r>
            </a:p>
            <a:p>
              <a:pPr algn="ctr"/>
              <a:r>
                <a:rPr lang="nl-NL" sz="1600" i="1" dirty="0" smtClean="0">
                  <a:solidFill>
                    <a:schemeClr val="bg2"/>
                  </a:solidFill>
                  <a:latin typeface="Verdana" pitchFamily="34" charset="0"/>
                </a:rPr>
                <a:t>onderzoek</a:t>
              </a:r>
            </a:p>
          </p:txBody>
        </p:sp>
        <p:grpSp>
          <p:nvGrpSpPr>
            <p:cNvPr id="14" name="Groep 50"/>
            <p:cNvGrpSpPr/>
            <p:nvPr/>
          </p:nvGrpSpPr>
          <p:grpSpPr>
            <a:xfrm>
              <a:off x="2304304" y="2520280"/>
              <a:ext cx="865882" cy="1008112"/>
              <a:chOff x="485824" y="2564904"/>
              <a:chExt cx="865882" cy="1008112"/>
            </a:xfrm>
          </p:grpSpPr>
          <p:cxnSp>
            <p:nvCxnSpPr>
              <p:cNvPr id="52" name="Rechte verbindingslijn met pijl 51"/>
              <p:cNvCxnSpPr/>
              <p:nvPr/>
            </p:nvCxnSpPr>
            <p:spPr>
              <a:xfrm>
                <a:off x="827584" y="2564904"/>
                <a:ext cx="0" cy="1008112"/>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3" name="Rechte verbindingslijn met pijl 52"/>
              <p:cNvCxnSpPr/>
              <p:nvPr/>
            </p:nvCxnSpPr>
            <p:spPr>
              <a:xfrm>
                <a:off x="1043608" y="2564904"/>
                <a:ext cx="0" cy="1008112"/>
              </a:xfrm>
              <a:prstGeom prst="straightConnector1">
                <a:avLst/>
              </a:prstGeom>
              <a:ln w="38100">
                <a:solidFill>
                  <a:srgbClr val="FF0000"/>
                </a:solidFill>
                <a:prstDash val="dash"/>
                <a:headEnd type="arrow"/>
                <a:tailEnd type="none"/>
              </a:ln>
            </p:spPr>
            <p:style>
              <a:lnRef idx="1">
                <a:schemeClr val="accent1"/>
              </a:lnRef>
              <a:fillRef idx="0">
                <a:schemeClr val="accent1"/>
              </a:fillRef>
              <a:effectRef idx="0">
                <a:schemeClr val="accent1"/>
              </a:effectRef>
              <a:fontRef idx="minor">
                <a:schemeClr val="tx1"/>
              </a:fontRef>
            </p:style>
          </p:cxnSp>
          <p:sp>
            <p:nvSpPr>
              <p:cNvPr id="54" name="Tekstvak 53"/>
              <p:cNvSpPr txBox="1"/>
              <p:nvPr/>
            </p:nvSpPr>
            <p:spPr>
              <a:xfrm>
                <a:off x="485824" y="2987660"/>
                <a:ext cx="308098" cy="349004"/>
              </a:xfrm>
              <a:prstGeom prst="rect">
                <a:avLst/>
              </a:prstGeom>
              <a:noFill/>
            </p:spPr>
            <p:txBody>
              <a:bodyPr wrap="none" rtlCol="0">
                <a:spAutoFit/>
              </a:bodyPr>
              <a:lstStyle/>
              <a:p>
                <a:r>
                  <a:rPr lang="nl-NL" dirty="0" smtClean="0">
                    <a:solidFill>
                      <a:schemeClr val="bg2"/>
                    </a:solidFill>
                    <a:latin typeface="Verdana" pitchFamily="34" charset="0"/>
                  </a:rPr>
                  <a:t>V</a:t>
                </a:r>
              </a:p>
            </p:txBody>
          </p:sp>
          <p:sp>
            <p:nvSpPr>
              <p:cNvPr id="55" name="Tekstvak 54"/>
              <p:cNvSpPr txBox="1"/>
              <p:nvPr/>
            </p:nvSpPr>
            <p:spPr>
              <a:xfrm>
                <a:off x="1043608" y="2987660"/>
                <a:ext cx="308098" cy="349004"/>
              </a:xfrm>
              <a:prstGeom prst="rect">
                <a:avLst/>
              </a:prstGeom>
              <a:noFill/>
            </p:spPr>
            <p:txBody>
              <a:bodyPr wrap="none" rtlCol="0">
                <a:spAutoFit/>
              </a:bodyPr>
              <a:lstStyle/>
              <a:p>
                <a:r>
                  <a:rPr lang="nl-NL" dirty="0" smtClean="0">
                    <a:solidFill>
                      <a:schemeClr val="bg2"/>
                    </a:solidFill>
                    <a:latin typeface="Verdana" pitchFamily="34" charset="0"/>
                  </a:rPr>
                  <a:t>A</a:t>
                </a:r>
              </a:p>
            </p:txBody>
          </p:sp>
        </p:grpSp>
      </p:grpSp>
      <p:grpSp>
        <p:nvGrpSpPr>
          <p:cNvPr id="15" name="Groep 71"/>
          <p:cNvGrpSpPr/>
          <p:nvPr/>
        </p:nvGrpSpPr>
        <p:grpSpPr>
          <a:xfrm>
            <a:off x="3563888" y="3027411"/>
            <a:ext cx="1872208" cy="3310492"/>
            <a:chOff x="3563888" y="2520280"/>
            <a:chExt cx="1872208" cy="3753934"/>
          </a:xfrm>
        </p:grpSpPr>
        <p:grpSp>
          <p:nvGrpSpPr>
            <p:cNvPr id="16" name="Groep 26"/>
            <p:cNvGrpSpPr/>
            <p:nvPr/>
          </p:nvGrpSpPr>
          <p:grpSpPr>
            <a:xfrm>
              <a:off x="3563888" y="3528392"/>
              <a:ext cx="1728192" cy="2088232"/>
              <a:chOff x="107504" y="3573016"/>
              <a:chExt cx="1728192" cy="2088232"/>
            </a:xfrm>
          </p:grpSpPr>
          <p:sp>
            <p:nvSpPr>
              <p:cNvPr id="28" name="Draaiende pijl 27"/>
              <p:cNvSpPr/>
              <p:nvPr/>
            </p:nvSpPr>
            <p:spPr>
              <a:xfrm>
                <a:off x="360040" y="3573016"/>
                <a:ext cx="1223120" cy="1223120"/>
              </a:xfrm>
              <a:prstGeom prst="circularArrow">
                <a:avLst>
                  <a:gd name="adj1" fmla="val 8798"/>
                  <a:gd name="adj2" fmla="val 1142319"/>
                  <a:gd name="adj3" fmla="val 8619888"/>
                  <a:gd name="adj4" fmla="val 12793339"/>
                  <a:gd name="adj5" fmla="val 12500"/>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600">
                  <a:solidFill>
                    <a:schemeClr val="bg2"/>
                  </a:solidFill>
                </a:endParaRPr>
              </a:p>
            </p:txBody>
          </p:sp>
          <p:sp>
            <p:nvSpPr>
              <p:cNvPr id="29" name="Rechthoek 28"/>
              <p:cNvSpPr/>
              <p:nvPr/>
            </p:nvSpPr>
            <p:spPr>
              <a:xfrm>
                <a:off x="107504" y="4437112"/>
                <a:ext cx="1728192"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smtClean="0">
                    <a:solidFill>
                      <a:schemeClr val="bg2"/>
                    </a:solidFill>
                    <a:latin typeface="Verdana" pitchFamily="34" charset="0"/>
                  </a:rPr>
                  <a:t>Onderzoekscyclus</a:t>
                </a:r>
                <a:endParaRPr lang="nl-NL" sz="1200" dirty="0">
                  <a:solidFill>
                    <a:schemeClr val="bg2"/>
                  </a:solidFill>
                  <a:latin typeface="Verdana" pitchFamily="34" charset="0"/>
                </a:endParaRPr>
              </a:p>
            </p:txBody>
          </p:sp>
        </p:grpSp>
        <p:sp>
          <p:nvSpPr>
            <p:cNvPr id="35" name="Tekstvak 34"/>
            <p:cNvSpPr txBox="1"/>
            <p:nvPr/>
          </p:nvSpPr>
          <p:spPr>
            <a:xfrm>
              <a:off x="3707904" y="5611108"/>
              <a:ext cx="1728192" cy="663106"/>
            </a:xfrm>
            <a:prstGeom prst="rect">
              <a:avLst/>
            </a:prstGeom>
            <a:noFill/>
          </p:spPr>
          <p:txBody>
            <a:bodyPr wrap="square" rtlCol="0">
              <a:spAutoFit/>
            </a:bodyPr>
            <a:lstStyle/>
            <a:p>
              <a:pPr algn="ctr"/>
              <a:r>
                <a:rPr lang="nl-NL" sz="1600" i="1" dirty="0" smtClean="0">
                  <a:solidFill>
                    <a:schemeClr val="bg2"/>
                  </a:solidFill>
                  <a:latin typeface="Verdana" pitchFamily="34" charset="0"/>
                </a:rPr>
                <a:t>Ontwerp-</a:t>
              </a:r>
            </a:p>
            <a:p>
              <a:pPr algn="ctr"/>
              <a:r>
                <a:rPr lang="nl-NL" sz="1600" i="1" dirty="0" smtClean="0">
                  <a:solidFill>
                    <a:schemeClr val="bg2"/>
                  </a:solidFill>
                  <a:latin typeface="Verdana" pitchFamily="34" charset="0"/>
                </a:rPr>
                <a:t>onderzoek</a:t>
              </a:r>
            </a:p>
          </p:txBody>
        </p:sp>
        <p:grpSp>
          <p:nvGrpSpPr>
            <p:cNvPr id="18" name="Groep 55"/>
            <p:cNvGrpSpPr/>
            <p:nvPr/>
          </p:nvGrpSpPr>
          <p:grpSpPr>
            <a:xfrm>
              <a:off x="4122784" y="2520280"/>
              <a:ext cx="865882" cy="1008112"/>
              <a:chOff x="485824" y="2564904"/>
              <a:chExt cx="865882" cy="1008112"/>
            </a:xfrm>
          </p:grpSpPr>
          <p:cxnSp>
            <p:nvCxnSpPr>
              <p:cNvPr id="57" name="Rechte verbindingslijn met pijl 56"/>
              <p:cNvCxnSpPr/>
              <p:nvPr/>
            </p:nvCxnSpPr>
            <p:spPr>
              <a:xfrm>
                <a:off x="827584" y="2564904"/>
                <a:ext cx="0" cy="1008112"/>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8" name="Rechte verbindingslijn met pijl 57"/>
              <p:cNvCxnSpPr/>
              <p:nvPr/>
            </p:nvCxnSpPr>
            <p:spPr>
              <a:xfrm>
                <a:off x="1043608" y="2564904"/>
                <a:ext cx="0" cy="1008112"/>
              </a:xfrm>
              <a:prstGeom prst="straightConnector1">
                <a:avLst/>
              </a:prstGeom>
              <a:ln w="38100">
                <a:solidFill>
                  <a:srgbClr val="FF0000"/>
                </a:solidFill>
                <a:prstDash val="dash"/>
                <a:headEnd type="arrow"/>
                <a:tailEnd type="none"/>
              </a:ln>
            </p:spPr>
            <p:style>
              <a:lnRef idx="1">
                <a:schemeClr val="accent1"/>
              </a:lnRef>
              <a:fillRef idx="0">
                <a:schemeClr val="accent1"/>
              </a:fillRef>
              <a:effectRef idx="0">
                <a:schemeClr val="accent1"/>
              </a:effectRef>
              <a:fontRef idx="minor">
                <a:schemeClr val="tx1"/>
              </a:fontRef>
            </p:style>
          </p:cxnSp>
          <p:sp>
            <p:nvSpPr>
              <p:cNvPr id="59" name="Tekstvak 58"/>
              <p:cNvSpPr txBox="1"/>
              <p:nvPr/>
            </p:nvSpPr>
            <p:spPr>
              <a:xfrm>
                <a:off x="485824" y="2987660"/>
                <a:ext cx="308098" cy="349004"/>
              </a:xfrm>
              <a:prstGeom prst="rect">
                <a:avLst/>
              </a:prstGeom>
              <a:noFill/>
            </p:spPr>
            <p:txBody>
              <a:bodyPr wrap="none" rtlCol="0">
                <a:spAutoFit/>
              </a:bodyPr>
              <a:lstStyle/>
              <a:p>
                <a:r>
                  <a:rPr lang="nl-NL" dirty="0" smtClean="0">
                    <a:solidFill>
                      <a:schemeClr val="bg2"/>
                    </a:solidFill>
                    <a:latin typeface="Verdana" pitchFamily="34" charset="0"/>
                  </a:rPr>
                  <a:t>V</a:t>
                </a:r>
              </a:p>
            </p:txBody>
          </p:sp>
          <p:sp>
            <p:nvSpPr>
              <p:cNvPr id="60" name="Tekstvak 59"/>
              <p:cNvSpPr txBox="1"/>
              <p:nvPr/>
            </p:nvSpPr>
            <p:spPr>
              <a:xfrm>
                <a:off x="1043608" y="2987660"/>
                <a:ext cx="308098" cy="349004"/>
              </a:xfrm>
              <a:prstGeom prst="rect">
                <a:avLst/>
              </a:prstGeom>
              <a:noFill/>
            </p:spPr>
            <p:txBody>
              <a:bodyPr wrap="none" rtlCol="0">
                <a:spAutoFit/>
              </a:bodyPr>
              <a:lstStyle/>
              <a:p>
                <a:r>
                  <a:rPr lang="nl-NL" dirty="0" smtClean="0">
                    <a:solidFill>
                      <a:schemeClr val="bg2"/>
                    </a:solidFill>
                    <a:latin typeface="Verdana" pitchFamily="34" charset="0"/>
                  </a:rPr>
                  <a:t>A</a:t>
                </a:r>
              </a:p>
            </p:txBody>
          </p:sp>
        </p:grpSp>
      </p:grpSp>
      <p:grpSp>
        <p:nvGrpSpPr>
          <p:cNvPr id="20" name="Groep 72"/>
          <p:cNvGrpSpPr/>
          <p:nvPr/>
        </p:nvGrpSpPr>
        <p:grpSpPr>
          <a:xfrm>
            <a:off x="5508104" y="3027411"/>
            <a:ext cx="1800200" cy="3310492"/>
            <a:chOff x="5508104" y="2520280"/>
            <a:chExt cx="1800200" cy="3753934"/>
          </a:xfrm>
        </p:grpSpPr>
        <p:grpSp>
          <p:nvGrpSpPr>
            <p:cNvPr id="23" name="Groep 37"/>
            <p:cNvGrpSpPr/>
            <p:nvPr/>
          </p:nvGrpSpPr>
          <p:grpSpPr>
            <a:xfrm>
              <a:off x="5508104" y="3528392"/>
              <a:ext cx="1800200" cy="2745822"/>
              <a:chOff x="7380312" y="3573016"/>
              <a:chExt cx="1800200" cy="2745822"/>
            </a:xfrm>
          </p:grpSpPr>
          <p:grpSp>
            <p:nvGrpSpPr>
              <p:cNvPr id="24" name="Groep 38"/>
              <p:cNvGrpSpPr/>
              <p:nvPr/>
            </p:nvGrpSpPr>
            <p:grpSpPr>
              <a:xfrm>
                <a:off x="7380312" y="3573016"/>
                <a:ext cx="1728192" cy="2088232"/>
                <a:chOff x="107504" y="3573016"/>
                <a:chExt cx="1728192" cy="2088232"/>
              </a:xfrm>
            </p:grpSpPr>
            <p:sp>
              <p:nvSpPr>
                <p:cNvPr id="41" name="Draaiende pijl 40"/>
                <p:cNvSpPr/>
                <p:nvPr/>
              </p:nvSpPr>
              <p:spPr>
                <a:xfrm>
                  <a:off x="360040" y="3573016"/>
                  <a:ext cx="1223120" cy="1223120"/>
                </a:xfrm>
                <a:prstGeom prst="circularArrow">
                  <a:avLst>
                    <a:gd name="adj1" fmla="val 8798"/>
                    <a:gd name="adj2" fmla="val 1142319"/>
                    <a:gd name="adj3" fmla="val 8619888"/>
                    <a:gd name="adj4" fmla="val 12793339"/>
                    <a:gd name="adj5" fmla="val 12500"/>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600">
                    <a:solidFill>
                      <a:schemeClr val="bg2"/>
                    </a:solidFill>
                  </a:endParaRPr>
                </a:p>
              </p:txBody>
            </p:sp>
            <p:sp>
              <p:nvSpPr>
                <p:cNvPr id="42" name="Rechthoek 41"/>
                <p:cNvSpPr/>
                <p:nvPr/>
              </p:nvSpPr>
              <p:spPr>
                <a:xfrm>
                  <a:off x="107504" y="4437112"/>
                  <a:ext cx="1728192"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smtClean="0">
                      <a:solidFill>
                        <a:schemeClr val="bg2"/>
                      </a:solidFill>
                      <a:latin typeface="Verdana" pitchFamily="34" charset="0"/>
                    </a:rPr>
                    <a:t>Onderzoekscyclus</a:t>
                  </a:r>
                  <a:endParaRPr lang="nl-NL" sz="1200" dirty="0">
                    <a:solidFill>
                      <a:schemeClr val="bg2"/>
                    </a:solidFill>
                    <a:latin typeface="Verdana" pitchFamily="34" charset="0"/>
                  </a:endParaRPr>
                </a:p>
              </p:txBody>
            </p:sp>
          </p:grpSp>
          <p:sp>
            <p:nvSpPr>
              <p:cNvPr id="40" name="Tekstvak 39"/>
              <p:cNvSpPr txBox="1"/>
              <p:nvPr/>
            </p:nvSpPr>
            <p:spPr>
              <a:xfrm>
                <a:off x="7452320" y="5655732"/>
                <a:ext cx="1728192" cy="663106"/>
              </a:xfrm>
              <a:prstGeom prst="rect">
                <a:avLst/>
              </a:prstGeom>
              <a:noFill/>
            </p:spPr>
            <p:txBody>
              <a:bodyPr wrap="square" rtlCol="0">
                <a:spAutoFit/>
              </a:bodyPr>
              <a:lstStyle/>
              <a:p>
                <a:pPr algn="ctr"/>
                <a:r>
                  <a:rPr lang="nl-NL" sz="1600" i="1" dirty="0" smtClean="0">
                    <a:solidFill>
                      <a:schemeClr val="bg2"/>
                    </a:solidFill>
                    <a:latin typeface="Verdana" pitchFamily="34" charset="0"/>
                  </a:rPr>
                  <a:t>Monitoring</a:t>
                </a:r>
              </a:p>
              <a:p>
                <a:pPr algn="ctr"/>
                <a:r>
                  <a:rPr lang="nl-NL" sz="1600" i="1" dirty="0" smtClean="0">
                    <a:solidFill>
                      <a:schemeClr val="bg2"/>
                    </a:solidFill>
                    <a:latin typeface="Verdana" pitchFamily="34" charset="0"/>
                  </a:rPr>
                  <a:t>onderzoek</a:t>
                </a:r>
              </a:p>
            </p:txBody>
          </p:sp>
        </p:grpSp>
        <p:grpSp>
          <p:nvGrpSpPr>
            <p:cNvPr id="27" name="Groep 60"/>
            <p:cNvGrpSpPr/>
            <p:nvPr/>
          </p:nvGrpSpPr>
          <p:grpSpPr>
            <a:xfrm>
              <a:off x="5941264" y="2520280"/>
              <a:ext cx="865882" cy="1008112"/>
              <a:chOff x="485824" y="2564904"/>
              <a:chExt cx="865882" cy="1008112"/>
            </a:xfrm>
          </p:grpSpPr>
          <p:cxnSp>
            <p:nvCxnSpPr>
              <p:cNvPr id="62" name="Rechte verbindingslijn met pijl 61"/>
              <p:cNvCxnSpPr/>
              <p:nvPr/>
            </p:nvCxnSpPr>
            <p:spPr>
              <a:xfrm>
                <a:off x="827584" y="2564904"/>
                <a:ext cx="0" cy="1008112"/>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3" name="Rechte verbindingslijn met pijl 62"/>
              <p:cNvCxnSpPr/>
              <p:nvPr/>
            </p:nvCxnSpPr>
            <p:spPr>
              <a:xfrm>
                <a:off x="1043608" y="2564904"/>
                <a:ext cx="0" cy="1008112"/>
              </a:xfrm>
              <a:prstGeom prst="straightConnector1">
                <a:avLst/>
              </a:prstGeom>
              <a:ln w="38100">
                <a:solidFill>
                  <a:srgbClr val="FF0000"/>
                </a:solidFill>
                <a:prstDash val="dash"/>
                <a:headEnd type="arrow"/>
                <a:tailEnd type="none"/>
              </a:ln>
            </p:spPr>
            <p:style>
              <a:lnRef idx="1">
                <a:schemeClr val="accent1"/>
              </a:lnRef>
              <a:fillRef idx="0">
                <a:schemeClr val="accent1"/>
              </a:fillRef>
              <a:effectRef idx="0">
                <a:schemeClr val="accent1"/>
              </a:effectRef>
              <a:fontRef idx="minor">
                <a:schemeClr val="tx1"/>
              </a:fontRef>
            </p:style>
          </p:cxnSp>
          <p:sp>
            <p:nvSpPr>
              <p:cNvPr id="64" name="Tekstvak 63"/>
              <p:cNvSpPr txBox="1"/>
              <p:nvPr/>
            </p:nvSpPr>
            <p:spPr>
              <a:xfrm>
                <a:off x="485824" y="2987660"/>
                <a:ext cx="308098" cy="349004"/>
              </a:xfrm>
              <a:prstGeom prst="rect">
                <a:avLst/>
              </a:prstGeom>
              <a:noFill/>
            </p:spPr>
            <p:txBody>
              <a:bodyPr wrap="none" rtlCol="0">
                <a:spAutoFit/>
              </a:bodyPr>
              <a:lstStyle/>
              <a:p>
                <a:r>
                  <a:rPr lang="nl-NL" dirty="0" smtClean="0">
                    <a:solidFill>
                      <a:schemeClr val="bg2"/>
                    </a:solidFill>
                    <a:latin typeface="Verdana" pitchFamily="34" charset="0"/>
                  </a:rPr>
                  <a:t>V</a:t>
                </a:r>
              </a:p>
            </p:txBody>
          </p:sp>
          <p:sp>
            <p:nvSpPr>
              <p:cNvPr id="65" name="Tekstvak 64"/>
              <p:cNvSpPr txBox="1"/>
              <p:nvPr/>
            </p:nvSpPr>
            <p:spPr>
              <a:xfrm>
                <a:off x="1043608" y="2987660"/>
                <a:ext cx="308098" cy="349004"/>
              </a:xfrm>
              <a:prstGeom prst="rect">
                <a:avLst/>
              </a:prstGeom>
              <a:noFill/>
            </p:spPr>
            <p:txBody>
              <a:bodyPr wrap="none" rtlCol="0">
                <a:spAutoFit/>
              </a:bodyPr>
              <a:lstStyle/>
              <a:p>
                <a:r>
                  <a:rPr lang="nl-NL" dirty="0" smtClean="0">
                    <a:solidFill>
                      <a:schemeClr val="bg2"/>
                    </a:solidFill>
                    <a:latin typeface="Verdana" pitchFamily="34" charset="0"/>
                  </a:rPr>
                  <a:t>A</a:t>
                </a:r>
              </a:p>
            </p:txBody>
          </p:sp>
        </p:grpSp>
      </p:grpSp>
      <p:grpSp>
        <p:nvGrpSpPr>
          <p:cNvPr id="30" name="Groep 73"/>
          <p:cNvGrpSpPr/>
          <p:nvPr/>
        </p:nvGrpSpPr>
        <p:grpSpPr>
          <a:xfrm>
            <a:off x="7380312" y="3027411"/>
            <a:ext cx="1800200" cy="3310492"/>
            <a:chOff x="7380312" y="2520280"/>
            <a:chExt cx="1800200" cy="3753934"/>
          </a:xfrm>
        </p:grpSpPr>
        <p:grpSp>
          <p:nvGrpSpPr>
            <p:cNvPr id="37" name="Groep 36"/>
            <p:cNvGrpSpPr/>
            <p:nvPr/>
          </p:nvGrpSpPr>
          <p:grpSpPr>
            <a:xfrm>
              <a:off x="7380312" y="3528392"/>
              <a:ext cx="1800200" cy="2745822"/>
              <a:chOff x="7380312" y="3573016"/>
              <a:chExt cx="1800200" cy="2745822"/>
            </a:xfrm>
          </p:grpSpPr>
          <p:grpSp>
            <p:nvGrpSpPr>
              <p:cNvPr id="38" name="Groep 29"/>
              <p:cNvGrpSpPr/>
              <p:nvPr/>
            </p:nvGrpSpPr>
            <p:grpSpPr>
              <a:xfrm>
                <a:off x="7380312" y="3573016"/>
                <a:ext cx="1728192" cy="2088232"/>
                <a:chOff x="107504" y="3573016"/>
                <a:chExt cx="1728192" cy="2088232"/>
              </a:xfrm>
            </p:grpSpPr>
            <p:sp>
              <p:nvSpPr>
                <p:cNvPr id="31" name="Draaiende pijl 30"/>
                <p:cNvSpPr/>
                <p:nvPr/>
              </p:nvSpPr>
              <p:spPr>
                <a:xfrm>
                  <a:off x="360040" y="3573016"/>
                  <a:ext cx="1223120" cy="1223120"/>
                </a:xfrm>
                <a:prstGeom prst="circularArrow">
                  <a:avLst>
                    <a:gd name="adj1" fmla="val 8798"/>
                    <a:gd name="adj2" fmla="val 1142319"/>
                    <a:gd name="adj3" fmla="val 8619888"/>
                    <a:gd name="adj4" fmla="val 12793339"/>
                    <a:gd name="adj5" fmla="val 12500"/>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600">
                    <a:solidFill>
                      <a:schemeClr val="bg2"/>
                    </a:solidFill>
                  </a:endParaRPr>
                </a:p>
              </p:txBody>
            </p:sp>
            <p:sp>
              <p:nvSpPr>
                <p:cNvPr id="32" name="Rechthoek 31"/>
                <p:cNvSpPr/>
                <p:nvPr/>
              </p:nvSpPr>
              <p:spPr>
                <a:xfrm>
                  <a:off x="107504" y="4437112"/>
                  <a:ext cx="1728192"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smtClean="0">
                      <a:solidFill>
                        <a:schemeClr val="bg2"/>
                      </a:solidFill>
                      <a:latin typeface="Verdana" pitchFamily="34" charset="0"/>
                    </a:rPr>
                    <a:t>Onderzoekscyclus</a:t>
                  </a:r>
                  <a:endParaRPr lang="nl-NL" sz="1200" dirty="0">
                    <a:solidFill>
                      <a:schemeClr val="bg2"/>
                    </a:solidFill>
                    <a:latin typeface="Verdana" pitchFamily="34" charset="0"/>
                  </a:endParaRPr>
                </a:p>
              </p:txBody>
            </p:sp>
          </p:grpSp>
          <p:sp>
            <p:nvSpPr>
              <p:cNvPr id="36" name="Tekstvak 35"/>
              <p:cNvSpPr txBox="1"/>
              <p:nvPr/>
            </p:nvSpPr>
            <p:spPr>
              <a:xfrm>
                <a:off x="7452320" y="5655732"/>
                <a:ext cx="1728192" cy="663106"/>
              </a:xfrm>
              <a:prstGeom prst="rect">
                <a:avLst/>
              </a:prstGeom>
              <a:noFill/>
            </p:spPr>
            <p:txBody>
              <a:bodyPr wrap="square" rtlCol="0">
                <a:spAutoFit/>
              </a:bodyPr>
              <a:lstStyle/>
              <a:p>
                <a:pPr algn="ctr"/>
                <a:r>
                  <a:rPr lang="nl-NL" sz="1600" i="1" dirty="0" smtClean="0">
                    <a:solidFill>
                      <a:schemeClr val="bg2"/>
                    </a:solidFill>
                    <a:latin typeface="Verdana" pitchFamily="34" charset="0"/>
                  </a:rPr>
                  <a:t>Evaluatie-</a:t>
                </a:r>
              </a:p>
              <a:p>
                <a:pPr algn="ctr"/>
                <a:r>
                  <a:rPr lang="nl-NL" sz="1600" i="1" dirty="0" smtClean="0">
                    <a:solidFill>
                      <a:schemeClr val="bg2"/>
                    </a:solidFill>
                    <a:latin typeface="Verdana" pitchFamily="34" charset="0"/>
                  </a:rPr>
                  <a:t>onderzoek</a:t>
                </a:r>
              </a:p>
            </p:txBody>
          </p:sp>
        </p:grpSp>
        <p:grpSp>
          <p:nvGrpSpPr>
            <p:cNvPr id="39" name="Groep 65"/>
            <p:cNvGrpSpPr/>
            <p:nvPr/>
          </p:nvGrpSpPr>
          <p:grpSpPr>
            <a:xfrm>
              <a:off x="7759744" y="2520280"/>
              <a:ext cx="865882" cy="1008112"/>
              <a:chOff x="485824" y="2564904"/>
              <a:chExt cx="865882" cy="1008112"/>
            </a:xfrm>
          </p:grpSpPr>
          <p:cxnSp>
            <p:nvCxnSpPr>
              <p:cNvPr id="67" name="Rechte verbindingslijn met pijl 66"/>
              <p:cNvCxnSpPr/>
              <p:nvPr/>
            </p:nvCxnSpPr>
            <p:spPr>
              <a:xfrm>
                <a:off x="827584" y="2564904"/>
                <a:ext cx="0" cy="1008112"/>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8" name="Rechte verbindingslijn met pijl 67"/>
              <p:cNvCxnSpPr/>
              <p:nvPr/>
            </p:nvCxnSpPr>
            <p:spPr>
              <a:xfrm>
                <a:off x="1043608" y="2564904"/>
                <a:ext cx="0" cy="1008112"/>
              </a:xfrm>
              <a:prstGeom prst="straightConnector1">
                <a:avLst/>
              </a:prstGeom>
              <a:ln w="38100">
                <a:solidFill>
                  <a:srgbClr val="FF0000"/>
                </a:solidFill>
                <a:prstDash val="dash"/>
                <a:headEnd type="arrow"/>
                <a:tailEnd type="none"/>
              </a:ln>
            </p:spPr>
            <p:style>
              <a:lnRef idx="1">
                <a:schemeClr val="accent1"/>
              </a:lnRef>
              <a:fillRef idx="0">
                <a:schemeClr val="accent1"/>
              </a:fillRef>
              <a:effectRef idx="0">
                <a:schemeClr val="accent1"/>
              </a:effectRef>
              <a:fontRef idx="minor">
                <a:schemeClr val="tx1"/>
              </a:fontRef>
            </p:style>
          </p:cxnSp>
          <p:sp>
            <p:nvSpPr>
              <p:cNvPr id="69" name="Tekstvak 68"/>
              <p:cNvSpPr txBox="1"/>
              <p:nvPr/>
            </p:nvSpPr>
            <p:spPr>
              <a:xfrm>
                <a:off x="485824" y="2987660"/>
                <a:ext cx="308098" cy="349004"/>
              </a:xfrm>
              <a:prstGeom prst="rect">
                <a:avLst/>
              </a:prstGeom>
              <a:noFill/>
            </p:spPr>
            <p:txBody>
              <a:bodyPr wrap="none" rtlCol="0">
                <a:spAutoFit/>
              </a:bodyPr>
              <a:lstStyle/>
              <a:p>
                <a:r>
                  <a:rPr lang="nl-NL" dirty="0" smtClean="0">
                    <a:solidFill>
                      <a:schemeClr val="bg2"/>
                    </a:solidFill>
                    <a:latin typeface="Verdana" pitchFamily="34" charset="0"/>
                  </a:rPr>
                  <a:t>V</a:t>
                </a:r>
              </a:p>
            </p:txBody>
          </p:sp>
          <p:sp>
            <p:nvSpPr>
              <p:cNvPr id="70" name="Tekstvak 69"/>
              <p:cNvSpPr txBox="1"/>
              <p:nvPr/>
            </p:nvSpPr>
            <p:spPr>
              <a:xfrm>
                <a:off x="1043608" y="2987660"/>
                <a:ext cx="308098" cy="349004"/>
              </a:xfrm>
              <a:prstGeom prst="rect">
                <a:avLst/>
              </a:prstGeom>
              <a:noFill/>
            </p:spPr>
            <p:txBody>
              <a:bodyPr wrap="none" rtlCol="0">
                <a:spAutoFit/>
              </a:bodyPr>
              <a:lstStyle/>
              <a:p>
                <a:r>
                  <a:rPr lang="nl-NL" dirty="0" smtClean="0">
                    <a:solidFill>
                      <a:schemeClr val="bg2"/>
                    </a:solidFill>
                    <a:latin typeface="Verdana" pitchFamily="34" charset="0"/>
                  </a:rPr>
                  <a:t>A</a:t>
                </a:r>
              </a:p>
            </p:txBody>
          </p:sp>
        </p:grpSp>
      </p:grpSp>
      <p:sp>
        <p:nvSpPr>
          <p:cNvPr id="71" name="Tekstvak 70"/>
          <p:cNvSpPr txBox="1"/>
          <p:nvPr/>
        </p:nvSpPr>
        <p:spPr>
          <a:xfrm>
            <a:off x="7452320" y="6489340"/>
            <a:ext cx="1585690" cy="307777"/>
          </a:xfrm>
          <a:prstGeom prst="rect">
            <a:avLst/>
          </a:prstGeom>
          <a:noFill/>
        </p:spPr>
        <p:txBody>
          <a:bodyPr wrap="none" rtlCol="0">
            <a:spAutoFit/>
          </a:bodyPr>
          <a:lstStyle/>
          <a:p>
            <a:r>
              <a:rPr lang="nl-NL" sz="1400" dirty="0" smtClean="0">
                <a:solidFill>
                  <a:schemeClr val="bg2"/>
                </a:solidFill>
              </a:rPr>
              <a:t>Naar Leen (2012)</a:t>
            </a:r>
            <a:endParaRPr lang="nl-NL" sz="1400" dirty="0">
              <a:solidFill>
                <a:schemeClr val="bg2"/>
              </a:solidFill>
            </a:endParaRPr>
          </a:p>
        </p:txBody>
      </p:sp>
      <p:sp>
        <p:nvSpPr>
          <p:cNvPr id="72" name="Titel 71"/>
          <p:cNvSpPr>
            <a:spLocks noGrp="1"/>
          </p:cNvSpPr>
          <p:nvPr>
            <p:ph type="title"/>
          </p:nvPr>
        </p:nvSpPr>
        <p:spPr>
          <a:xfrm>
            <a:off x="838200" y="111820"/>
            <a:ext cx="6866148" cy="1077218"/>
          </a:xfrm>
        </p:spPr>
        <p:txBody>
          <a:bodyPr/>
          <a:lstStyle/>
          <a:p>
            <a:r>
              <a:rPr lang="nl-NL" dirty="0" smtClean="0"/>
              <a:t>OV ondersteunt </a:t>
            </a:r>
            <a:r>
              <a:rPr lang="nl-NL" dirty="0" smtClean="0"/>
              <a:t>het beroepsproduct</a:t>
            </a:r>
            <a:endParaRPr lang="nl-NL" dirty="0"/>
          </a:p>
        </p:txBody>
      </p:sp>
    </p:spTree>
    <p:extLst>
      <p:ext uri="{BB962C8B-B14F-4D97-AF65-F5344CB8AC3E}">
        <p14:creationId xmlns:p14="http://schemas.microsoft.com/office/powerpoint/2010/main" val="173191452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l-NL" smtClean="0"/>
              <a:t>Drie niveaus van onderzoekend vermogen</a:t>
            </a:r>
            <a:endParaRPr lang="en-US" dirty="0"/>
          </a:p>
        </p:txBody>
      </p:sp>
      <p:sp>
        <p:nvSpPr>
          <p:cNvPr id="2" name="TextBox 1"/>
          <p:cNvSpPr txBox="1"/>
          <p:nvPr/>
        </p:nvSpPr>
        <p:spPr>
          <a:xfrm>
            <a:off x="7053414" y="6309400"/>
            <a:ext cx="1885453" cy="338554"/>
          </a:xfrm>
          <a:prstGeom prst="rect">
            <a:avLst/>
          </a:prstGeom>
          <a:noFill/>
        </p:spPr>
        <p:txBody>
          <a:bodyPr wrap="none" rtlCol="0">
            <a:spAutoFit/>
          </a:bodyPr>
          <a:lstStyle/>
          <a:p>
            <a:r>
              <a:rPr lang="nl-NL" sz="1600" dirty="0" smtClean="0">
                <a:solidFill>
                  <a:schemeClr val="bg2"/>
                </a:solidFill>
              </a:rPr>
              <a:t>Naar Butter (2013)</a:t>
            </a:r>
            <a:endParaRPr lang="en-US" sz="1600" dirty="0">
              <a:solidFill>
                <a:schemeClr val="bg2"/>
              </a:solidFill>
            </a:endParaRPr>
          </a:p>
        </p:txBody>
      </p:sp>
      <p:grpSp>
        <p:nvGrpSpPr>
          <p:cNvPr id="3" name="Groep 13"/>
          <p:cNvGrpSpPr/>
          <p:nvPr/>
        </p:nvGrpSpPr>
        <p:grpSpPr>
          <a:xfrm>
            <a:off x="2311629" y="2384503"/>
            <a:ext cx="6364941" cy="4068917"/>
            <a:chOff x="2311629" y="2384503"/>
            <a:chExt cx="6364941" cy="4068917"/>
          </a:xfrm>
        </p:grpSpPr>
        <p:cxnSp>
          <p:nvCxnSpPr>
            <p:cNvPr id="5" name="Rechte verbindingslijn met pijl 4"/>
            <p:cNvCxnSpPr/>
            <p:nvPr/>
          </p:nvCxnSpPr>
          <p:spPr>
            <a:xfrm>
              <a:off x="2699740" y="2780910"/>
              <a:ext cx="597683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Rechte verbindingslijn met pijl 7"/>
            <p:cNvCxnSpPr/>
            <p:nvPr/>
          </p:nvCxnSpPr>
          <p:spPr>
            <a:xfrm flipH="1">
              <a:off x="2699866" y="2781300"/>
              <a:ext cx="472" cy="3637191"/>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Tekstvak 10"/>
            <p:cNvSpPr txBox="1"/>
            <p:nvPr/>
          </p:nvSpPr>
          <p:spPr>
            <a:xfrm>
              <a:off x="2752577" y="2384503"/>
              <a:ext cx="4193777" cy="369332"/>
            </a:xfrm>
            <a:prstGeom prst="rect">
              <a:avLst/>
            </a:prstGeom>
            <a:noFill/>
          </p:spPr>
          <p:txBody>
            <a:bodyPr wrap="none" rtlCol="0">
              <a:spAutoFit/>
            </a:bodyPr>
            <a:lstStyle/>
            <a:p>
              <a:r>
                <a:rPr lang="nl-NL" sz="1800" b="1" dirty="0" smtClean="0">
                  <a:latin typeface="Verdana" pitchFamily="34" charset="0"/>
                </a:rPr>
                <a:t>Methodische grondigheid (MG)</a:t>
              </a:r>
              <a:endParaRPr lang="nl-NL" sz="1800" b="1" dirty="0">
                <a:latin typeface="Verdana" pitchFamily="34" charset="0"/>
              </a:endParaRPr>
            </a:p>
          </p:txBody>
        </p:sp>
        <p:sp>
          <p:nvSpPr>
            <p:cNvPr id="12" name="Tekstvak 11"/>
            <p:cNvSpPr txBox="1"/>
            <p:nvPr/>
          </p:nvSpPr>
          <p:spPr>
            <a:xfrm rot="5400000">
              <a:off x="684741" y="4457200"/>
              <a:ext cx="3623108" cy="369332"/>
            </a:xfrm>
            <a:prstGeom prst="rect">
              <a:avLst/>
            </a:prstGeom>
            <a:noFill/>
          </p:spPr>
          <p:txBody>
            <a:bodyPr wrap="none" rtlCol="0">
              <a:spAutoFit/>
            </a:bodyPr>
            <a:lstStyle>
              <a:defPPr>
                <a:defRPr lang="en-US"/>
              </a:defPPr>
              <a:lvl1pPr>
                <a:defRPr sz="1800" b="1">
                  <a:effectLst>
                    <a:outerShdw blurRad="38100" dist="38100" dir="2700000" algn="tl">
                      <a:srgbClr val="000000">
                        <a:alpha val="43137"/>
                      </a:srgbClr>
                    </a:outerShdw>
                  </a:effectLst>
                  <a:latin typeface="Verdana" pitchFamily="34" charset="0"/>
                </a:defRPr>
              </a:lvl1pPr>
            </a:lstStyle>
            <a:p>
              <a:r>
                <a:rPr lang="nl-NL" dirty="0">
                  <a:effectLst/>
                </a:rPr>
                <a:t>Praktische relevantie (PR)</a:t>
              </a:r>
            </a:p>
          </p:txBody>
        </p:sp>
      </p:grpSp>
    </p:spTree>
    <p:extLst>
      <p:ext uri="{BB962C8B-B14F-4D97-AF65-F5344CB8AC3E}">
        <p14:creationId xmlns:p14="http://schemas.microsoft.com/office/powerpoint/2010/main" val="3204069127"/>
      </p:ext>
    </p:extLst>
  </p:cSld>
  <p:clrMapOvr>
    <a:masterClrMapping/>
  </p:clrMapOvr>
  <p:transition spd="slow">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11820"/>
            <a:ext cx="6172200" cy="1077218"/>
          </a:xfrm>
        </p:spPr>
        <p:txBody>
          <a:bodyPr/>
          <a:lstStyle/>
          <a:p>
            <a:r>
              <a:rPr lang="nl-NL" dirty="0" smtClean="0"/>
              <a:t>Drie niveaus van onderzoekend vermogen</a:t>
            </a:r>
            <a:endParaRPr lang="nl-NL" dirty="0"/>
          </a:p>
        </p:txBody>
      </p:sp>
      <p:graphicFrame>
        <p:nvGraphicFramePr>
          <p:cNvPr id="4" name="Content Placeholder 5"/>
          <p:cNvGraphicFramePr>
            <a:graphicFrameLocks/>
          </p:cNvGraphicFramePr>
          <p:nvPr>
            <p:extLst>
              <p:ext uri="{D42A27DB-BD31-4B8C-83A1-F6EECF244321}">
                <p14:modId xmlns:p14="http://schemas.microsoft.com/office/powerpoint/2010/main" val="878852541"/>
              </p:ext>
            </p:extLst>
          </p:nvPr>
        </p:nvGraphicFramePr>
        <p:xfrm>
          <a:off x="323528" y="1762125"/>
          <a:ext cx="8320412" cy="4259262"/>
        </p:xfrm>
        <a:graphic>
          <a:graphicData uri="http://schemas.openxmlformats.org/drawingml/2006/table">
            <a:tbl>
              <a:tblPr firstRow="1" firstCol="1">
                <a:tableStyleId>{F5AB1C69-6EDB-4FF4-983F-18BD219EF322}</a:tableStyleId>
              </a:tblPr>
              <a:tblGrid>
                <a:gridCol w="2376264"/>
                <a:gridCol w="1783942"/>
                <a:gridCol w="2080103"/>
                <a:gridCol w="2080103"/>
              </a:tblGrid>
              <a:tr h="985518">
                <a:tc>
                  <a:txBody>
                    <a:bodyPr/>
                    <a:lstStyle/>
                    <a:p>
                      <a:pPr algn="r">
                        <a:lnSpc>
                          <a:spcPct val="100000"/>
                        </a:lnSpc>
                        <a:spcAft>
                          <a:spcPts val="0"/>
                        </a:spcAft>
                      </a:pPr>
                      <a:r>
                        <a:rPr lang="nl-NL" sz="1600" b="1" i="1" noProof="0" dirty="0" smtClean="0">
                          <a:solidFill>
                            <a:schemeClr val="bg2"/>
                          </a:solidFill>
                        </a:rPr>
                        <a:t>Methodische</a:t>
                      </a:r>
                      <a:r>
                        <a:rPr lang="nl-NL" sz="1600" b="1" i="1" baseline="0" noProof="0" dirty="0" smtClean="0">
                          <a:solidFill>
                            <a:schemeClr val="bg2"/>
                          </a:solidFill>
                        </a:rPr>
                        <a:t> grondigheid</a:t>
                      </a:r>
                      <a:endParaRPr lang="nl-NL" sz="1600" b="1" i="1" noProof="0" dirty="0" smtClean="0">
                        <a:solidFill>
                          <a:schemeClr val="bg2"/>
                        </a:solidFill>
                      </a:endParaRPr>
                    </a:p>
                    <a:p>
                      <a:pPr algn="l">
                        <a:lnSpc>
                          <a:spcPct val="100000"/>
                        </a:lnSpc>
                        <a:spcAft>
                          <a:spcPts val="0"/>
                        </a:spcAft>
                      </a:pPr>
                      <a:endParaRPr lang="nl-NL" sz="1600" b="1" i="1" noProof="0" dirty="0" smtClean="0">
                        <a:solidFill>
                          <a:schemeClr val="bg2"/>
                        </a:solidFill>
                      </a:endParaRPr>
                    </a:p>
                    <a:p>
                      <a:pPr algn="l">
                        <a:lnSpc>
                          <a:spcPct val="100000"/>
                        </a:lnSpc>
                        <a:spcAft>
                          <a:spcPts val="0"/>
                        </a:spcAft>
                      </a:pPr>
                      <a:r>
                        <a:rPr lang="nl-NL" sz="1600" b="1" i="1" noProof="0" dirty="0" smtClean="0">
                          <a:solidFill>
                            <a:schemeClr val="bg2"/>
                          </a:solidFill>
                        </a:rPr>
                        <a:t>Praktische relevantie</a:t>
                      </a:r>
                      <a:endParaRPr lang="nl-NL" sz="1600" b="1" i="1" noProof="0" dirty="0">
                        <a:solidFill>
                          <a:schemeClr val="bg2"/>
                        </a:solidFill>
                        <a:latin typeface="Times New Roman"/>
                        <a:ea typeface="Times New Roman"/>
                        <a:cs typeface="Arial"/>
                      </a:endParaRPr>
                    </a:p>
                  </a:txBody>
                  <a:tcPr marL="68580" marR="68580" marT="0" marB="0"/>
                </a:tc>
                <a:tc>
                  <a:txBody>
                    <a:bodyPr/>
                    <a:lstStyle/>
                    <a:p>
                      <a:pPr algn="ctr"/>
                      <a:r>
                        <a:rPr lang="nl-NL" sz="1600" b="1" dirty="0" smtClean="0">
                          <a:solidFill>
                            <a:schemeClr val="bg2"/>
                          </a:solidFill>
                        </a:rPr>
                        <a:t>Bescheiden</a:t>
                      </a:r>
                      <a:endParaRPr lang="en-US" sz="1600" b="1" dirty="0">
                        <a:solidFill>
                          <a:schemeClr val="bg2"/>
                        </a:solidFill>
                      </a:endParaRPr>
                    </a:p>
                  </a:txBody>
                  <a:tcPr/>
                </a:tc>
                <a:tc>
                  <a:txBody>
                    <a:bodyPr/>
                    <a:lstStyle/>
                    <a:p>
                      <a:pPr algn="ctr"/>
                      <a:r>
                        <a:rPr lang="nl-NL" sz="1600" b="1" dirty="0" smtClean="0">
                          <a:solidFill>
                            <a:schemeClr val="bg2"/>
                          </a:solidFill>
                        </a:rPr>
                        <a:t>Diepgaander</a:t>
                      </a:r>
                      <a:endParaRPr lang="en-US" sz="1600" b="1" dirty="0">
                        <a:solidFill>
                          <a:schemeClr val="bg2"/>
                        </a:solidFill>
                      </a:endParaRPr>
                    </a:p>
                  </a:txBody>
                  <a:tcPr/>
                </a:tc>
                <a:tc>
                  <a:txBody>
                    <a:bodyPr/>
                    <a:lstStyle/>
                    <a:p>
                      <a:pPr algn="ctr"/>
                      <a:r>
                        <a:rPr lang="nl-NL" sz="1600" b="1" dirty="0" smtClean="0">
                          <a:solidFill>
                            <a:schemeClr val="bg2"/>
                          </a:solidFill>
                        </a:rPr>
                        <a:t>Uitgebreid</a:t>
                      </a:r>
                      <a:endParaRPr lang="en-US" sz="1600" b="1" dirty="0">
                        <a:solidFill>
                          <a:schemeClr val="bg2"/>
                        </a:solidFill>
                      </a:endParaRPr>
                    </a:p>
                  </a:txBody>
                  <a:tcPr/>
                </a:tc>
              </a:tr>
              <a:tr h="1091248">
                <a:tc>
                  <a:txBody>
                    <a:bodyPr/>
                    <a:lstStyle/>
                    <a:p>
                      <a:pPr indent="-3810">
                        <a:lnSpc>
                          <a:spcPct val="100000"/>
                        </a:lnSpc>
                        <a:spcAft>
                          <a:spcPts val="0"/>
                        </a:spcAft>
                      </a:pPr>
                      <a:r>
                        <a:rPr lang="nl-NL" sz="1600" b="1" noProof="0" dirty="0" smtClean="0">
                          <a:solidFill>
                            <a:schemeClr val="bg2"/>
                          </a:solidFill>
                        </a:rPr>
                        <a:t>Relevant voor de situatie / opdrachtgever</a:t>
                      </a:r>
                      <a:endParaRPr lang="nl-NL" sz="1600" b="1" noProof="0" dirty="0">
                        <a:solidFill>
                          <a:schemeClr val="bg2"/>
                        </a:solidFill>
                        <a:latin typeface="Times New Roman"/>
                        <a:ea typeface="Times New Roman"/>
                      </a:endParaRPr>
                    </a:p>
                  </a:txBody>
                  <a:tcPr marL="68580" marR="68580" marT="0" marB="0" anchor="ctr"/>
                </a:tc>
                <a:tc>
                  <a:txBody>
                    <a:bodyPr/>
                    <a:lstStyle/>
                    <a:p>
                      <a:pPr algn="ctr"/>
                      <a:r>
                        <a:rPr lang="nl-NL" sz="1600" b="1" dirty="0" smtClean="0">
                          <a:solidFill>
                            <a:schemeClr val="tx1"/>
                          </a:solidFill>
                        </a:rPr>
                        <a:t>BA</a:t>
                      </a:r>
                      <a:endParaRPr lang="en-US" sz="1600" b="1" dirty="0">
                        <a:solidFill>
                          <a:schemeClr val="tx1"/>
                        </a:solidFill>
                      </a:endParaRPr>
                    </a:p>
                  </a:txBody>
                  <a:tcPr anchor="ctr">
                    <a:solidFill>
                      <a:srgbClr val="BBCBE5"/>
                    </a:solidFill>
                  </a:tcPr>
                </a:tc>
                <a:tc>
                  <a:txBody>
                    <a:bodyPr/>
                    <a:lstStyle/>
                    <a:p>
                      <a:pPr algn="ctr"/>
                      <a:endParaRPr lang="en-US" sz="1600" b="1" dirty="0">
                        <a:solidFill>
                          <a:schemeClr val="bg2"/>
                        </a:solidFill>
                      </a:endParaRPr>
                    </a:p>
                  </a:txBody>
                  <a:tcPr anchor="ctr"/>
                </a:tc>
                <a:tc>
                  <a:txBody>
                    <a:bodyPr/>
                    <a:lstStyle/>
                    <a:p>
                      <a:pPr algn="ctr"/>
                      <a:endParaRPr lang="en-US" sz="1600" b="1" dirty="0">
                        <a:solidFill>
                          <a:schemeClr val="bg2"/>
                        </a:solidFill>
                      </a:endParaRPr>
                    </a:p>
                  </a:txBody>
                  <a:tcPr anchor="ctr">
                    <a:solidFill>
                      <a:srgbClr val="EEF1F7"/>
                    </a:solidFill>
                  </a:tcPr>
                </a:tc>
              </a:tr>
              <a:tr h="1091248">
                <a:tc>
                  <a:txBody>
                    <a:bodyPr/>
                    <a:lstStyle/>
                    <a:p>
                      <a:pPr indent="-3810">
                        <a:lnSpc>
                          <a:spcPct val="100000"/>
                        </a:lnSpc>
                        <a:spcAft>
                          <a:spcPts val="0"/>
                        </a:spcAft>
                      </a:pPr>
                      <a:r>
                        <a:rPr lang="nl-NL" sz="1600" b="1" noProof="0" dirty="0" smtClean="0">
                          <a:solidFill>
                            <a:schemeClr val="bg2"/>
                          </a:solidFill>
                        </a:rPr>
                        <a:t>Relevant voor het vakgebied</a:t>
                      </a:r>
                      <a:endParaRPr lang="nl-NL" sz="1600" b="1" noProof="0" dirty="0">
                        <a:solidFill>
                          <a:schemeClr val="bg2"/>
                        </a:solidFill>
                        <a:latin typeface="Times New Roman"/>
                        <a:ea typeface="Times New Roman"/>
                      </a:endParaRPr>
                    </a:p>
                  </a:txBody>
                  <a:tcPr marL="68580" marR="68580" marT="0" marB="0" anchor="ctr"/>
                </a:tc>
                <a:tc>
                  <a:txBody>
                    <a:bodyPr/>
                    <a:lstStyle/>
                    <a:p>
                      <a:pPr algn="ctr"/>
                      <a:endParaRPr lang="en-US" sz="1600" b="1" dirty="0">
                        <a:solidFill>
                          <a:schemeClr val="bg2"/>
                        </a:solidFill>
                      </a:endParaRPr>
                    </a:p>
                  </a:txBody>
                  <a:tcPr anchor="ctr">
                    <a:solidFill>
                      <a:srgbClr val="EEF1F7"/>
                    </a:solidFill>
                  </a:tcPr>
                </a:tc>
                <a:tc>
                  <a:txBody>
                    <a:bodyPr/>
                    <a:lstStyle/>
                    <a:p>
                      <a:pPr algn="ctr"/>
                      <a:r>
                        <a:rPr lang="nl-NL" sz="1600" b="1" dirty="0" smtClean="0">
                          <a:solidFill>
                            <a:schemeClr val="tx1"/>
                          </a:solidFill>
                        </a:rPr>
                        <a:t>MA</a:t>
                      </a:r>
                      <a:endParaRPr lang="en-US" sz="1600" b="1" dirty="0">
                        <a:solidFill>
                          <a:schemeClr val="tx1"/>
                        </a:solidFill>
                      </a:endParaRPr>
                    </a:p>
                  </a:txBody>
                  <a:tcPr anchor="ctr">
                    <a:solidFill>
                      <a:srgbClr val="7BBAD3"/>
                    </a:solidFill>
                  </a:tcPr>
                </a:tc>
                <a:tc>
                  <a:txBody>
                    <a:bodyPr/>
                    <a:lstStyle/>
                    <a:p>
                      <a:pPr algn="ctr"/>
                      <a:endParaRPr lang="en-US" sz="1600" b="1" dirty="0">
                        <a:solidFill>
                          <a:schemeClr val="bg2"/>
                        </a:solidFill>
                      </a:endParaRPr>
                    </a:p>
                  </a:txBody>
                  <a:tcPr anchor="ctr"/>
                </a:tc>
              </a:tr>
              <a:tr h="1091248">
                <a:tc>
                  <a:txBody>
                    <a:bodyPr/>
                    <a:lstStyle/>
                    <a:p>
                      <a:pPr indent="-3810">
                        <a:lnSpc>
                          <a:spcPct val="100000"/>
                        </a:lnSpc>
                        <a:spcAft>
                          <a:spcPts val="0"/>
                        </a:spcAft>
                      </a:pPr>
                      <a:r>
                        <a:rPr lang="nl-NL" sz="1600" b="1" noProof="0" dirty="0" smtClean="0">
                          <a:solidFill>
                            <a:schemeClr val="bg2"/>
                          </a:solidFill>
                        </a:rPr>
                        <a:t>Relevant voor wetenschap en maatschappij</a:t>
                      </a:r>
                      <a:endParaRPr lang="nl-NL" sz="1600" b="1" noProof="0" dirty="0">
                        <a:solidFill>
                          <a:schemeClr val="bg2"/>
                        </a:solidFill>
                        <a:latin typeface="Times New Roman"/>
                        <a:ea typeface="Times New Roman"/>
                      </a:endParaRPr>
                    </a:p>
                  </a:txBody>
                  <a:tcPr marL="68580" marR="68580" marT="0" marB="0" anchor="ctr"/>
                </a:tc>
                <a:tc>
                  <a:txBody>
                    <a:bodyPr/>
                    <a:lstStyle/>
                    <a:p>
                      <a:pPr algn="ctr"/>
                      <a:endParaRPr lang="en-US" sz="1600" b="1" dirty="0">
                        <a:solidFill>
                          <a:schemeClr val="bg2"/>
                        </a:solidFill>
                      </a:endParaRPr>
                    </a:p>
                  </a:txBody>
                  <a:tcPr anchor="ctr">
                    <a:solidFill>
                      <a:srgbClr val="EEF1F7"/>
                    </a:solidFill>
                  </a:tcPr>
                </a:tc>
                <a:tc>
                  <a:txBody>
                    <a:bodyPr/>
                    <a:lstStyle/>
                    <a:p>
                      <a:pPr algn="ctr"/>
                      <a:endParaRPr lang="en-US" sz="1600" b="1" dirty="0">
                        <a:solidFill>
                          <a:schemeClr val="bg2"/>
                        </a:solidFill>
                      </a:endParaRPr>
                    </a:p>
                  </a:txBody>
                  <a:tcPr anchor="ctr"/>
                </a:tc>
                <a:tc>
                  <a:txBody>
                    <a:bodyPr/>
                    <a:lstStyle/>
                    <a:p>
                      <a:pPr algn="ctr"/>
                      <a:r>
                        <a:rPr lang="nl-NL" sz="1600" b="1" dirty="0" smtClean="0">
                          <a:solidFill>
                            <a:schemeClr val="tx1"/>
                          </a:solidFill>
                          <a:effectLst/>
                        </a:rPr>
                        <a:t>PhD</a:t>
                      </a:r>
                      <a:endParaRPr lang="en-US" sz="1600" b="1" dirty="0">
                        <a:solidFill>
                          <a:schemeClr val="tx1"/>
                        </a:solidFill>
                        <a:effectLst/>
                      </a:endParaRPr>
                    </a:p>
                  </a:txBody>
                  <a:tcPr anchor="ctr">
                    <a:solidFill>
                      <a:srgbClr val="4B78B9"/>
                    </a:solidFill>
                  </a:tcPr>
                </a:tc>
              </a:tr>
            </a:tbl>
          </a:graphicData>
        </a:graphic>
      </p:graphicFrame>
      <p:cxnSp>
        <p:nvCxnSpPr>
          <p:cNvPr id="6" name="Rechte verbindingslijn met pijl 5"/>
          <p:cNvCxnSpPr/>
          <p:nvPr/>
        </p:nvCxnSpPr>
        <p:spPr>
          <a:xfrm>
            <a:off x="2699740" y="2780910"/>
            <a:ext cx="597683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Rechte verbindingslijn met pijl 6"/>
          <p:cNvCxnSpPr/>
          <p:nvPr/>
        </p:nvCxnSpPr>
        <p:spPr>
          <a:xfrm>
            <a:off x="2699740" y="2780910"/>
            <a:ext cx="126" cy="3637581"/>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1"/>
          <p:cNvSpPr txBox="1"/>
          <p:nvPr/>
        </p:nvSpPr>
        <p:spPr>
          <a:xfrm>
            <a:off x="7053414" y="6309400"/>
            <a:ext cx="1885453" cy="338554"/>
          </a:xfrm>
          <a:prstGeom prst="rect">
            <a:avLst/>
          </a:prstGeom>
          <a:noFill/>
        </p:spPr>
        <p:txBody>
          <a:bodyPr wrap="none" rtlCol="0">
            <a:spAutoFit/>
          </a:bodyPr>
          <a:lstStyle/>
          <a:p>
            <a:r>
              <a:rPr lang="nl-NL" sz="1600" dirty="0" smtClean="0">
                <a:solidFill>
                  <a:schemeClr val="bg2"/>
                </a:solidFill>
              </a:rPr>
              <a:t>Naar Butter (2013)</a:t>
            </a:r>
            <a:endParaRPr lang="en-US" sz="1600" dirty="0">
              <a:solidFill>
                <a:schemeClr val="bg2"/>
              </a:solidFill>
            </a:endParaRPr>
          </a:p>
        </p:txBody>
      </p:sp>
      <p:sp>
        <p:nvSpPr>
          <p:cNvPr id="12" name="Tekstvak 11"/>
          <p:cNvSpPr txBox="1"/>
          <p:nvPr/>
        </p:nvSpPr>
        <p:spPr>
          <a:xfrm>
            <a:off x="2752577" y="2384503"/>
            <a:ext cx="4193777" cy="369332"/>
          </a:xfrm>
          <a:prstGeom prst="rect">
            <a:avLst/>
          </a:prstGeom>
          <a:noFill/>
        </p:spPr>
        <p:txBody>
          <a:bodyPr wrap="none" rtlCol="0">
            <a:spAutoFit/>
          </a:bodyPr>
          <a:lstStyle/>
          <a:p>
            <a:r>
              <a:rPr lang="nl-NL" sz="1800" b="1" dirty="0" smtClean="0">
                <a:latin typeface="Verdana" pitchFamily="34" charset="0"/>
              </a:rPr>
              <a:t>Methodische grondigheid (MG)</a:t>
            </a:r>
            <a:endParaRPr lang="nl-NL" sz="1800" b="1" dirty="0">
              <a:latin typeface="Verdana" pitchFamily="34" charset="0"/>
            </a:endParaRPr>
          </a:p>
        </p:txBody>
      </p:sp>
      <p:sp>
        <p:nvSpPr>
          <p:cNvPr id="13" name="Tekstvak 12"/>
          <p:cNvSpPr txBox="1"/>
          <p:nvPr/>
        </p:nvSpPr>
        <p:spPr>
          <a:xfrm rot="5400000">
            <a:off x="712802" y="4335788"/>
            <a:ext cx="3623108" cy="369332"/>
          </a:xfrm>
          <a:prstGeom prst="rect">
            <a:avLst/>
          </a:prstGeom>
          <a:noFill/>
        </p:spPr>
        <p:txBody>
          <a:bodyPr wrap="none" rtlCol="0">
            <a:spAutoFit/>
          </a:bodyPr>
          <a:lstStyle>
            <a:defPPr>
              <a:defRPr lang="en-US"/>
            </a:defPPr>
            <a:lvl1pPr>
              <a:defRPr sz="1800" b="1">
                <a:effectLst>
                  <a:outerShdw blurRad="38100" dist="38100" dir="2700000" algn="tl">
                    <a:srgbClr val="000000">
                      <a:alpha val="43137"/>
                    </a:srgbClr>
                  </a:outerShdw>
                </a:effectLst>
                <a:latin typeface="Verdana" pitchFamily="34" charset="0"/>
              </a:defRPr>
            </a:lvl1pPr>
          </a:lstStyle>
          <a:p>
            <a:r>
              <a:rPr lang="nl-NL" dirty="0">
                <a:effectLst/>
              </a:rPr>
              <a:t>Praktische relevantie (PR)</a:t>
            </a:r>
          </a:p>
        </p:txBody>
      </p:sp>
    </p:spTree>
    <p:extLst>
      <p:ext uri="{BB962C8B-B14F-4D97-AF65-F5344CB8AC3E}">
        <p14:creationId xmlns:p14="http://schemas.microsoft.com/office/powerpoint/2010/main" val="512646479"/>
      </p:ext>
    </p:extLst>
  </p:cSld>
  <p:clrMapOvr>
    <a:masterClrMapping/>
  </p:clrMapOvr>
  <p:transition spd="slow">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Opleiding bepaalt zelf het niveau</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0633804"/>
              </p:ext>
            </p:extLst>
          </p:nvPr>
        </p:nvGraphicFramePr>
        <p:xfrm>
          <a:off x="684213" y="1484784"/>
          <a:ext cx="8104388" cy="5148698"/>
        </p:xfrm>
        <a:graphic>
          <a:graphicData uri="http://schemas.openxmlformats.org/drawingml/2006/table">
            <a:tbl>
              <a:tblPr firstRow="1" firstCol="1">
                <a:tableStyleId>{F5AB1C69-6EDB-4FF4-983F-18BD219EF322}</a:tableStyleId>
              </a:tblPr>
              <a:tblGrid>
                <a:gridCol w="2232248"/>
                <a:gridCol w="1944216"/>
                <a:gridCol w="1944216"/>
                <a:gridCol w="1983708"/>
              </a:tblGrid>
              <a:tr h="992589">
                <a:tc>
                  <a:txBody>
                    <a:bodyPr/>
                    <a:lstStyle/>
                    <a:p>
                      <a:pPr marL="0" algn="ctr" defTabSz="914400" rtl="0" eaLnBrk="1" latinLnBrk="0" hangingPunct="1"/>
                      <a:endParaRPr lang="en-US" sz="1600" b="1" kern="1200" dirty="0">
                        <a:solidFill>
                          <a:schemeClr val="bg2"/>
                        </a:solidFill>
                        <a:latin typeface="+mn-lt"/>
                        <a:ea typeface="+mn-ea"/>
                        <a:cs typeface="+mn-cs"/>
                      </a:endParaRPr>
                    </a:p>
                  </a:txBody>
                  <a:tcPr/>
                </a:tc>
                <a:tc>
                  <a:txBody>
                    <a:bodyPr/>
                    <a:lstStyle/>
                    <a:p>
                      <a:pPr algn="ctr"/>
                      <a:endParaRPr lang="nl-NL" sz="1600" b="1" dirty="0" smtClean="0">
                        <a:solidFill>
                          <a:schemeClr val="bg2"/>
                        </a:solidFill>
                      </a:endParaRPr>
                    </a:p>
                    <a:p>
                      <a:pPr algn="ctr"/>
                      <a:r>
                        <a:rPr lang="nl-NL" sz="1600" b="1" dirty="0" smtClean="0">
                          <a:solidFill>
                            <a:schemeClr val="bg2"/>
                          </a:solidFill>
                        </a:rPr>
                        <a:t>Bescheiden</a:t>
                      </a:r>
                      <a:endParaRPr lang="en-US" sz="1600" b="1" dirty="0">
                        <a:solidFill>
                          <a:schemeClr val="bg2"/>
                        </a:solidFill>
                      </a:endParaRPr>
                    </a:p>
                  </a:txBody>
                  <a:tcPr/>
                </a:tc>
                <a:tc>
                  <a:txBody>
                    <a:bodyPr/>
                    <a:lstStyle/>
                    <a:p>
                      <a:pPr algn="ctr"/>
                      <a:endParaRPr lang="nl-NL" sz="1600" b="1" dirty="0" smtClean="0">
                        <a:solidFill>
                          <a:schemeClr val="bg2"/>
                        </a:solidFill>
                      </a:endParaRPr>
                    </a:p>
                    <a:p>
                      <a:pPr algn="ctr"/>
                      <a:r>
                        <a:rPr lang="nl-NL" sz="1600" b="1" dirty="0" smtClean="0">
                          <a:solidFill>
                            <a:schemeClr val="bg2"/>
                          </a:solidFill>
                        </a:rPr>
                        <a:t>Diepgaander</a:t>
                      </a:r>
                      <a:endParaRPr lang="en-US" sz="1600" b="1" dirty="0">
                        <a:solidFill>
                          <a:schemeClr val="bg2"/>
                        </a:solidFill>
                      </a:endParaRPr>
                    </a:p>
                  </a:txBody>
                  <a:tcPr/>
                </a:tc>
                <a:tc>
                  <a:txBody>
                    <a:bodyPr/>
                    <a:lstStyle/>
                    <a:p>
                      <a:pPr algn="ctr"/>
                      <a:endParaRPr lang="nl-NL" sz="1600" b="1" dirty="0" smtClean="0">
                        <a:solidFill>
                          <a:schemeClr val="bg2"/>
                        </a:solidFill>
                      </a:endParaRPr>
                    </a:p>
                    <a:p>
                      <a:pPr algn="ctr"/>
                      <a:r>
                        <a:rPr lang="nl-NL" sz="1600" b="1" dirty="0" smtClean="0">
                          <a:solidFill>
                            <a:schemeClr val="bg2"/>
                          </a:solidFill>
                        </a:rPr>
                        <a:t>Uitgebreid</a:t>
                      </a:r>
                      <a:endParaRPr lang="en-US" sz="1600" b="1" dirty="0">
                        <a:solidFill>
                          <a:schemeClr val="bg2"/>
                        </a:solidFill>
                      </a:endParaRPr>
                    </a:p>
                  </a:txBody>
                  <a:tcPr/>
                </a:tc>
              </a:tr>
              <a:tr h="1178342">
                <a:tc>
                  <a:txBody>
                    <a:bodyPr/>
                    <a:lstStyle/>
                    <a:p>
                      <a:pPr marL="0" algn="ctr" defTabSz="914400" rtl="0" eaLnBrk="1" latinLnBrk="0" hangingPunct="1"/>
                      <a:r>
                        <a:rPr lang="nl-NL" sz="1600" b="1" kern="1200" dirty="0" smtClean="0">
                          <a:solidFill>
                            <a:schemeClr val="bg2"/>
                          </a:solidFill>
                          <a:latin typeface="+mn-lt"/>
                          <a:ea typeface="+mn-ea"/>
                          <a:cs typeface="+mn-cs"/>
                        </a:rPr>
                        <a:t>Gebruik literatuur</a:t>
                      </a:r>
                      <a:endParaRPr lang="en-US" sz="1600" b="1" kern="1200" dirty="0">
                        <a:solidFill>
                          <a:schemeClr val="bg2"/>
                        </a:solidFill>
                        <a:latin typeface="+mn-lt"/>
                        <a:ea typeface="+mn-ea"/>
                        <a:cs typeface="+mn-cs"/>
                      </a:endParaRPr>
                    </a:p>
                  </a:txBody>
                  <a:tcPr anchor="ctr"/>
                </a:tc>
                <a:tc gridSpan="3">
                  <a:txBody>
                    <a:bodyPr/>
                    <a:lstStyle/>
                    <a:p>
                      <a:pPr marL="0" algn="ctr" defTabSz="914400" rtl="0" eaLnBrk="1" latinLnBrk="0" hangingPunct="1"/>
                      <a:endParaRPr lang="en-US" sz="1600" b="1" kern="1200" dirty="0">
                        <a:solidFill>
                          <a:schemeClr val="bg2"/>
                        </a:solidFill>
                        <a:latin typeface="+mn-lt"/>
                        <a:ea typeface="+mn-ea"/>
                        <a:cs typeface="+mn-cs"/>
                      </a:endParaRPr>
                    </a:p>
                  </a:txBody>
                  <a:tcPr marL="72000" marR="72000" anchor="ctr"/>
                </a:tc>
                <a:tc hMerge="1">
                  <a:txBody>
                    <a:bodyPr/>
                    <a:lstStyle/>
                    <a:p>
                      <a:pPr marL="0" algn="ctr" defTabSz="914400" rtl="0" eaLnBrk="1" latinLnBrk="0" hangingPunct="1"/>
                      <a:endParaRPr lang="en-US" sz="1600" b="1" kern="1200" dirty="0">
                        <a:solidFill>
                          <a:schemeClr val="tx1"/>
                        </a:solidFill>
                        <a:latin typeface="+mn-lt"/>
                        <a:ea typeface="+mn-ea"/>
                        <a:cs typeface="+mn-cs"/>
                      </a:endParaRPr>
                    </a:p>
                  </a:txBody>
                  <a:tcPr marL="72000" marR="72000" anchor="ctr"/>
                </a:tc>
                <a:tc hMerge="1">
                  <a:txBody>
                    <a:bodyPr/>
                    <a:lstStyle/>
                    <a:p>
                      <a:pPr marL="0" algn="ctr" defTabSz="914400" rtl="0" eaLnBrk="1" latinLnBrk="0" hangingPunct="1"/>
                      <a:endParaRPr lang="en-US" sz="1600" b="1" kern="1200" dirty="0">
                        <a:solidFill>
                          <a:schemeClr val="tx1"/>
                        </a:solidFill>
                        <a:latin typeface="+mn-lt"/>
                        <a:ea typeface="+mn-ea"/>
                        <a:cs typeface="+mn-cs"/>
                      </a:endParaRPr>
                    </a:p>
                  </a:txBody>
                  <a:tcPr marL="72000" marR="72000" anchor="ctr"/>
                </a:tc>
              </a:tr>
              <a:tr h="992589">
                <a:tc>
                  <a:txBody>
                    <a:bodyPr/>
                    <a:lstStyle/>
                    <a:p>
                      <a:pPr marL="0" algn="ctr" defTabSz="914400" rtl="0" eaLnBrk="1" latinLnBrk="0" hangingPunct="1"/>
                      <a:r>
                        <a:rPr lang="nl-NL" sz="1600" b="1" kern="1200" dirty="0" smtClean="0">
                          <a:solidFill>
                            <a:schemeClr val="bg2"/>
                          </a:solidFill>
                          <a:latin typeface="+mn-lt"/>
                          <a:ea typeface="+mn-ea"/>
                          <a:cs typeface="+mn-cs"/>
                        </a:rPr>
                        <a:t>Bewijskracht </a:t>
                      </a:r>
                      <a:br>
                        <a:rPr lang="nl-NL" sz="1600" b="1" kern="1200" dirty="0" smtClean="0">
                          <a:solidFill>
                            <a:schemeClr val="bg2"/>
                          </a:solidFill>
                          <a:latin typeface="+mn-lt"/>
                          <a:ea typeface="+mn-ea"/>
                          <a:cs typeface="+mn-cs"/>
                        </a:rPr>
                      </a:br>
                      <a:r>
                        <a:rPr lang="nl-NL" sz="1600" b="0" kern="1200" dirty="0" smtClean="0">
                          <a:solidFill>
                            <a:schemeClr val="bg2"/>
                          </a:solidFill>
                          <a:latin typeface="+mn-lt"/>
                          <a:ea typeface="+mn-ea"/>
                          <a:cs typeface="+mn-cs"/>
                        </a:rPr>
                        <a:t>(Van </a:t>
                      </a:r>
                      <a:r>
                        <a:rPr lang="nl-NL" sz="1600" b="0" kern="1200" dirty="0" err="1" smtClean="0">
                          <a:solidFill>
                            <a:schemeClr val="bg2"/>
                          </a:solidFill>
                          <a:latin typeface="+mn-lt"/>
                          <a:ea typeface="+mn-ea"/>
                          <a:cs typeface="+mn-cs"/>
                        </a:rPr>
                        <a:t>Yperen</a:t>
                      </a:r>
                      <a:r>
                        <a:rPr lang="nl-NL" sz="1600" b="0" kern="1200" dirty="0" smtClean="0">
                          <a:solidFill>
                            <a:schemeClr val="bg2"/>
                          </a:solidFill>
                          <a:latin typeface="+mn-lt"/>
                          <a:ea typeface="+mn-ea"/>
                          <a:cs typeface="+mn-cs"/>
                        </a:rPr>
                        <a:t>,</a:t>
                      </a:r>
                      <a:r>
                        <a:rPr lang="nl-NL" sz="1600" b="0" kern="1200" baseline="0" dirty="0" smtClean="0">
                          <a:solidFill>
                            <a:schemeClr val="bg2"/>
                          </a:solidFill>
                          <a:latin typeface="+mn-lt"/>
                          <a:ea typeface="+mn-ea"/>
                          <a:cs typeface="+mn-cs"/>
                        </a:rPr>
                        <a:t> in </a:t>
                      </a:r>
                      <a:r>
                        <a:rPr lang="nl-NL" sz="1600" b="0" kern="1200" baseline="0" dirty="0" err="1" smtClean="0">
                          <a:solidFill>
                            <a:schemeClr val="bg2"/>
                          </a:solidFill>
                          <a:latin typeface="+mn-lt"/>
                          <a:ea typeface="+mn-ea"/>
                          <a:cs typeface="+mn-cs"/>
                        </a:rPr>
                        <a:t>press</a:t>
                      </a:r>
                      <a:r>
                        <a:rPr lang="nl-NL" sz="1600" b="0" kern="1200" baseline="0" dirty="0" smtClean="0">
                          <a:solidFill>
                            <a:schemeClr val="bg2"/>
                          </a:solidFill>
                          <a:latin typeface="+mn-lt"/>
                          <a:ea typeface="+mn-ea"/>
                          <a:cs typeface="+mn-cs"/>
                        </a:rPr>
                        <a:t>)</a:t>
                      </a:r>
                      <a:endParaRPr lang="en-US" sz="1600" b="0" kern="1200" dirty="0">
                        <a:solidFill>
                          <a:schemeClr val="bg2"/>
                        </a:solidFill>
                        <a:latin typeface="+mn-lt"/>
                        <a:ea typeface="+mn-ea"/>
                        <a:cs typeface="+mn-cs"/>
                      </a:endParaRPr>
                    </a:p>
                  </a:txBody>
                  <a:tcPr anchor="ctr"/>
                </a:tc>
                <a:tc gridSpan="3">
                  <a:txBody>
                    <a:bodyPr/>
                    <a:lstStyle/>
                    <a:p>
                      <a:pPr marL="0" algn="ctr" defTabSz="914400" rtl="0" eaLnBrk="1" latinLnBrk="0" hangingPunct="1"/>
                      <a:endParaRPr lang="en-US" sz="1600" b="1" kern="1200" dirty="0">
                        <a:solidFill>
                          <a:schemeClr val="bg2"/>
                        </a:solidFill>
                        <a:latin typeface="+mn-lt"/>
                        <a:ea typeface="+mn-ea"/>
                        <a:cs typeface="+mn-cs"/>
                      </a:endParaRPr>
                    </a:p>
                  </a:txBody>
                  <a:tcPr marL="72000" marR="72000" anchor="ctr"/>
                </a:tc>
                <a:tc hMerge="1">
                  <a:txBody>
                    <a:bodyPr/>
                    <a:lstStyle/>
                    <a:p>
                      <a:pPr marL="0" algn="ctr" defTabSz="914400" rtl="0" eaLnBrk="1" latinLnBrk="0" hangingPunct="1"/>
                      <a:endParaRPr lang="en-US" sz="1600" b="1" kern="1200" dirty="0">
                        <a:solidFill>
                          <a:schemeClr val="tx1"/>
                        </a:solidFill>
                        <a:latin typeface="+mn-lt"/>
                        <a:ea typeface="+mn-ea"/>
                        <a:cs typeface="+mn-cs"/>
                      </a:endParaRPr>
                    </a:p>
                  </a:txBody>
                  <a:tcPr marL="72000" marR="72000" anchor="ctr"/>
                </a:tc>
                <a:tc hMerge="1">
                  <a:txBody>
                    <a:bodyPr/>
                    <a:lstStyle/>
                    <a:p>
                      <a:pPr marL="0" algn="ctr" defTabSz="914400" rtl="0" eaLnBrk="1" latinLnBrk="0" hangingPunct="1"/>
                      <a:endParaRPr lang="en-US" sz="1600" b="1" kern="1200" dirty="0">
                        <a:solidFill>
                          <a:schemeClr val="tx1"/>
                        </a:solidFill>
                        <a:latin typeface="+mn-lt"/>
                        <a:ea typeface="+mn-ea"/>
                        <a:cs typeface="+mn-cs"/>
                      </a:endParaRPr>
                    </a:p>
                  </a:txBody>
                  <a:tcPr marL="72000" marR="72000" anchor="ctr"/>
                </a:tc>
              </a:tr>
              <a:tr h="992589">
                <a:tc>
                  <a:txBody>
                    <a:bodyPr/>
                    <a:lstStyle/>
                    <a:p>
                      <a:pPr marL="0" algn="ctr" defTabSz="914400" rtl="0" eaLnBrk="1" latinLnBrk="0" hangingPunct="1"/>
                      <a:r>
                        <a:rPr lang="nl-NL" sz="1600" b="1" kern="1200" dirty="0" smtClean="0">
                          <a:solidFill>
                            <a:schemeClr val="bg2"/>
                          </a:solidFill>
                          <a:latin typeface="+mn-lt"/>
                          <a:ea typeface="+mn-ea"/>
                          <a:cs typeface="+mn-cs"/>
                        </a:rPr>
                        <a:t>Generalisatie</a:t>
                      </a:r>
                      <a:endParaRPr lang="en-US" sz="1600" b="1" kern="1200" dirty="0">
                        <a:solidFill>
                          <a:schemeClr val="bg2"/>
                        </a:solidFill>
                        <a:latin typeface="+mn-lt"/>
                        <a:ea typeface="+mn-ea"/>
                        <a:cs typeface="+mn-cs"/>
                      </a:endParaRPr>
                    </a:p>
                  </a:txBody>
                  <a:tcPr anchor="ctr"/>
                </a:tc>
                <a:tc gridSpan="3">
                  <a:txBody>
                    <a:bodyPr/>
                    <a:lstStyle/>
                    <a:p>
                      <a:pPr marL="0" algn="ctr" defTabSz="914400" rtl="0" eaLnBrk="1" latinLnBrk="0" hangingPunct="1"/>
                      <a:endParaRPr lang="en-US" sz="1600" b="1" kern="1200" dirty="0">
                        <a:solidFill>
                          <a:schemeClr val="bg2"/>
                        </a:solidFill>
                        <a:latin typeface="+mn-lt"/>
                        <a:ea typeface="+mn-ea"/>
                        <a:cs typeface="+mn-cs"/>
                      </a:endParaRPr>
                    </a:p>
                  </a:txBody>
                  <a:tcPr marL="72000" marR="72000" anchor="ctr"/>
                </a:tc>
                <a:tc hMerge="1">
                  <a:txBody>
                    <a:bodyPr/>
                    <a:lstStyle/>
                    <a:p>
                      <a:pPr marL="0" algn="ctr" defTabSz="914400" rtl="0" eaLnBrk="1" latinLnBrk="0" hangingPunct="1"/>
                      <a:endParaRPr lang="en-US" sz="1600" b="1" kern="1200" dirty="0">
                        <a:solidFill>
                          <a:schemeClr val="tx1"/>
                        </a:solidFill>
                        <a:latin typeface="+mn-lt"/>
                        <a:ea typeface="+mn-ea"/>
                        <a:cs typeface="+mn-cs"/>
                      </a:endParaRPr>
                    </a:p>
                  </a:txBody>
                  <a:tcPr marL="72000" marR="72000" anchor="ctr"/>
                </a:tc>
                <a:tc hMerge="1">
                  <a:txBody>
                    <a:bodyPr/>
                    <a:lstStyle/>
                    <a:p>
                      <a:pPr marL="0" algn="ctr" defTabSz="914400" rtl="0" eaLnBrk="1" latinLnBrk="0" hangingPunct="1"/>
                      <a:endParaRPr lang="en-US" sz="1600" b="1" kern="1200" dirty="0">
                        <a:solidFill>
                          <a:schemeClr val="tx1"/>
                        </a:solidFill>
                        <a:latin typeface="+mn-lt"/>
                        <a:ea typeface="+mn-ea"/>
                        <a:cs typeface="+mn-cs"/>
                      </a:endParaRPr>
                    </a:p>
                  </a:txBody>
                  <a:tcPr marL="72000" marR="72000" anchor="ctr"/>
                </a:tc>
              </a:tr>
              <a:tr h="992589">
                <a:tc>
                  <a:txBody>
                    <a:bodyPr/>
                    <a:lstStyle/>
                    <a:p>
                      <a:pPr marL="0" algn="ctr" defTabSz="914400" rtl="0" eaLnBrk="1" latinLnBrk="0" hangingPunct="1"/>
                      <a:r>
                        <a:rPr lang="nl-NL" sz="1600" b="1" kern="1200" dirty="0" smtClean="0">
                          <a:solidFill>
                            <a:schemeClr val="bg2"/>
                          </a:solidFill>
                          <a:latin typeface="+mn-lt"/>
                          <a:ea typeface="+mn-ea"/>
                          <a:cs typeface="+mn-cs"/>
                        </a:rPr>
                        <a:t>Body of Knowledge</a:t>
                      </a:r>
                      <a:endParaRPr lang="en-US" sz="1600" b="1" kern="1200" dirty="0">
                        <a:solidFill>
                          <a:schemeClr val="bg2"/>
                        </a:solidFill>
                        <a:latin typeface="+mn-lt"/>
                        <a:ea typeface="+mn-ea"/>
                        <a:cs typeface="+mn-cs"/>
                      </a:endParaRPr>
                    </a:p>
                  </a:txBody>
                  <a:tcPr anchor="ctr"/>
                </a:tc>
                <a:tc gridSpan="3">
                  <a:txBody>
                    <a:bodyPr/>
                    <a:lstStyle/>
                    <a:p>
                      <a:pPr marL="0" algn="ctr" defTabSz="914400" rtl="0" eaLnBrk="1" latinLnBrk="0" hangingPunct="1"/>
                      <a:endParaRPr lang="en-US" sz="1600" b="1" kern="1200" dirty="0">
                        <a:solidFill>
                          <a:schemeClr val="bg2"/>
                        </a:solidFill>
                        <a:latin typeface="+mn-lt"/>
                        <a:ea typeface="+mn-ea"/>
                        <a:cs typeface="+mn-cs"/>
                      </a:endParaRPr>
                    </a:p>
                  </a:txBody>
                  <a:tcPr marL="72000" marR="72000" anchor="ctr"/>
                </a:tc>
                <a:tc hMerge="1">
                  <a:txBody>
                    <a:bodyPr/>
                    <a:lstStyle/>
                    <a:p>
                      <a:endParaRPr lang="en-US"/>
                    </a:p>
                  </a:txBody>
                  <a:tcPr/>
                </a:tc>
                <a:tc hMerge="1">
                  <a:txBody>
                    <a:bodyPr/>
                    <a:lstStyle/>
                    <a:p>
                      <a:endParaRPr lang="en-US"/>
                    </a:p>
                  </a:txBody>
                  <a:tcPr/>
                </a:tc>
              </a:tr>
            </a:tbl>
          </a:graphicData>
        </a:graphic>
      </p:graphicFrame>
      <p:sp>
        <p:nvSpPr>
          <p:cNvPr id="3" name="Left-Right Arrow 2"/>
          <p:cNvSpPr/>
          <p:nvPr/>
        </p:nvSpPr>
        <p:spPr>
          <a:xfrm>
            <a:off x="3059832" y="2564904"/>
            <a:ext cx="5328518" cy="1039356"/>
          </a:xfrm>
          <a:prstGeom prst="leftRightArrow">
            <a:avLst/>
          </a:prstGeom>
          <a:ln>
            <a:solidFill>
              <a:srgbClr val="FF0000"/>
            </a:solidFill>
          </a:ln>
        </p:spPr>
        <p:txBody>
          <a:bodyPr wrap="square">
            <a:spAutoFit/>
          </a:bodyPr>
          <a:lstStyle/>
          <a:p>
            <a:pPr algn="ctr"/>
            <a:r>
              <a:rPr lang="nl-NL" sz="1400" b="1" dirty="0">
                <a:solidFill>
                  <a:schemeClr val="bg2"/>
                </a:solidFill>
              </a:rPr>
              <a:t>Vakliteratuur </a:t>
            </a:r>
            <a:r>
              <a:rPr lang="nl-NL" sz="1400" b="1" dirty="0" err="1">
                <a:solidFill>
                  <a:schemeClr val="bg2"/>
                </a:solidFill>
              </a:rPr>
              <a:t>vs</a:t>
            </a:r>
            <a:r>
              <a:rPr lang="nl-NL" sz="1400" b="1" dirty="0">
                <a:solidFill>
                  <a:schemeClr val="bg2"/>
                </a:solidFill>
              </a:rPr>
              <a:t> </a:t>
            </a:r>
            <a:r>
              <a:rPr lang="nl-NL" sz="1400" b="1" dirty="0" smtClean="0">
                <a:solidFill>
                  <a:schemeClr val="bg2"/>
                </a:solidFill>
              </a:rPr>
              <a:t>Wetenschappelijke </a:t>
            </a:r>
            <a:r>
              <a:rPr lang="nl-NL" sz="1400" b="1" dirty="0">
                <a:solidFill>
                  <a:schemeClr val="bg2"/>
                </a:solidFill>
              </a:rPr>
              <a:t>literatuur</a:t>
            </a:r>
            <a:endParaRPr lang="en-US" sz="1400" b="1" dirty="0">
              <a:solidFill>
                <a:schemeClr val="bg2"/>
              </a:solidFill>
            </a:endParaRPr>
          </a:p>
          <a:p>
            <a:pPr algn="ctr"/>
            <a:r>
              <a:rPr lang="nl-NL" sz="1400" b="1" dirty="0">
                <a:solidFill>
                  <a:schemeClr val="bg2"/>
                </a:solidFill>
              </a:rPr>
              <a:t>Nederlands </a:t>
            </a:r>
            <a:r>
              <a:rPr lang="nl-NL" sz="1400" b="1" dirty="0" err="1">
                <a:solidFill>
                  <a:schemeClr val="bg2"/>
                </a:solidFill>
              </a:rPr>
              <a:t>vs</a:t>
            </a:r>
            <a:r>
              <a:rPr lang="nl-NL" sz="1400" b="1" dirty="0">
                <a:solidFill>
                  <a:schemeClr val="bg2"/>
                </a:solidFill>
              </a:rPr>
              <a:t> Engels</a:t>
            </a:r>
            <a:endParaRPr lang="en-US" sz="1400" b="1" dirty="0">
              <a:solidFill>
                <a:schemeClr val="bg2"/>
              </a:solidFill>
            </a:endParaRPr>
          </a:p>
        </p:txBody>
      </p:sp>
      <p:sp>
        <p:nvSpPr>
          <p:cNvPr id="5" name="Left-Right Arrow 4"/>
          <p:cNvSpPr/>
          <p:nvPr/>
        </p:nvSpPr>
        <p:spPr>
          <a:xfrm>
            <a:off x="3059832" y="3789337"/>
            <a:ext cx="5328518" cy="863799"/>
          </a:xfrm>
          <a:prstGeom prst="leftRightArrow">
            <a:avLst/>
          </a:prstGeom>
          <a:ln>
            <a:solidFill>
              <a:srgbClr val="FF0000"/>
            </a:solidFill>
          </a:ln>
        </p:spPr>
        <p:txBody>
          <a:bodyPr wrap="square" anchor="ctr" anchorCtr="0">
            <a:noAutofit/>
          </a:bodyPr>
          <a:lstStyle/>
          <a:p>
            <a:pPr algn="ctr"/>
            <a:r>
              <a:rPr lang="nl-NL" sz="1400" b="1" dirty="0" smtClean="0">
                <a:solidFill>
                  <a:schemeClr val="bg2"/>
                </a:solidFill>
              </a:rPr>
              <a:t>Theoretisch, Indicatief, Causaal</a:t>
            </a:r>
          </a:p>
        </p:txBody>
      </p:sp>
      <p:sp>
        <p:nvSpPr>
          <p:cNvPr id="6" name="Left-Right Arrow 5"/>
          <p:cNvSpPr/>
          <p:nvPr/>
        </p:nvSpPr>
        <p:spPr>
          <a:xfrm>
            <a:off x="3059832" y="4725144"/>
            <a:ext cx="5328518" cy="864096"/>
          </a:xfrm>
          <a:prstGeom prst="leftRightArrow">
            <a:avLst/>
          </a:prstGeom>
          <a:ln>
            <a:solidFill>
              <a:srgbClr val="FF0000"/>
            </a:solidFill>
          </a:ln>
        </p:spPr>
        <p:txBody>
          <a:bodyPr wrap="square" anchor="ctr" anchorCtr="0">
            <a:noAutofit/>
          </a:bodyPr>
          <a:lstStyle/>
          <a:p>
            <a:pPr algn="ctr"/>
            <a:r>
              <a:rPr lang="nl-NL" sz="1400" b="1" dirty="0">
                <a:solidFill>
                  <a:schemeClr val="bg2"/>
                </a:solidFill>
              </a:rPr>
              <a:t>Geen, Beperkte groep, Grote groep</a:t>
            </a:r>
            <a:endParaRPr lang="en-US" sz="1400" b="1" dirty="0">
              <a:solidFill>
                <a:schemeClr val="bg2"/>
              </a:solidFill>
            </a:endParaRPr>
          </a:p>
        </p:txBody>
      </p:sp>
      <p:sp>
        <p:nvSpPr>
          <p:cNvPr id="7" name="Left-Right Arrow 6"/>
          <p:cNvSpPr/>
          <p:nvPr/>
        </p:nvSpPr>
        <p:spPr>
          <a:xfrm>
            <a:off x="3059906" y="5733256"/>
            <a:ext cx="5328518" cy="864096"/>
          </a:xfrm>
          <a:prstGeom prst="leftRightArrow">
            <a:avLst/>
          </a:prstGeom>
          <a:ln>
            <a:solidFill>
              <a:srgbClr val="FF0000"/>
            </a:solidFill>
          </a:ln>
        </p:spPr>
        <p:txBody>
          <a:bodyPr wrap="square" anchor="ctr" anchorCtr="0">
            <a:noAutofit/>
          </a:bodyPr>
          <a:lstStyle/>
          <a:p>
            <a:pPr algn="ctr"/>
            <a:r>
              <a:rPr lang="nl-NL" sz="1400" b="1" dirty="0" smtClean="0">
                <a:solidFill>
                  <a:schemeClr val="bg2"/>
                </a:solidFill>
              </a:rPr>
              <a:t>Vereiste kennis van </a:t>
            </a:r>
            <a:r>
              <a:rPr lang="nl-NL" sz="1400" b="1" dirty="0" err="1" smtClean="0">
                <a:solidFill>
                  <a:schemeClr val="bg2"/>
                </a:solidFill>
              </a:rPr>
              <a:t>onderzoeksdesigns</a:t>
            </a:r>
            <a:r>
              <a:rPr lang="nl-NL" sz="1400" b="1" dirty="0" smtClean="0">
                <a:solidFill>
                  <a:schemeClr val="bg2"/>
                </a:solidFill>
              </a:rPr>
              <a:t> en -methoden</a:t>
            </a:r>
            <a:endParaRPr lang="en-US" sz="1400" b="1" dirty="0">
              <a:solidFill>
                <a:schemeClr val="bg2"/>
              </a:solidFill>
            </a:endParaRPr>
          </a:p>
        </p:txBody>
      </p:sp>
      <p:sp>
        <p:nvSpPr>
          <p:cNvPr id="9" name="Tekstvak 8"/>
          <p:cNvSpPr txBox="1"/>
          <p:nvPr/>
        </p:nvSpPr>
        <p:spPr>
          <a:xfrm>
            <a:off x="2752577" y="2060810"/>
            <a:ext cx="4193777" cy="369332"/>
          </a:xfrm>
          <a:prstGeom prst="rect">
            <a:avLst/>
          </a:prstGeom>
          <a:noFill/>
        </p:spPr>
        <p:txBody>
          <a:bodyPr wrap="none" rtlCol="0">
            <a:spAutoFit/>
          </a:bodyPr>
          <a:lstStyle/>
          <a:p>
            <a:r>
              <a:rPr lang="nl-NL" sz="1800" b="1" dirty="0" smtClean="0">
                <a:latin typeface="Verdana" pitchFamily="34" charset="0"/>
              </a:rPr>
              <a:t>Methodische grondigheid (MG)</a:t>
            </a:r>
            <a:endParaRPr lang="nl-NL" sz="1800" b="1" dirty="0">
              <a:latin typeface="Verdana" pitchFamily="34" charset="0"/>
            </a:endParaRPr>
          </a:p>
        </p:txBody>
      </p:sp>
      <p:cxnSp>
        <p:nvCxnSpPr>
          <p:cNvPr id="10" name="Rechte verbindingslijn met pijl 9"/>
          <p:cNvCxnSpPr/>
          <p:nvPr/>
        </p:nvCxnSpPr>
        <p:spPr>
          <a:xfrm>
            <a:off x="2699740" y="2457217"/>
            <a:ext cx="5976830"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6167634"/>
      </p:ext>
    </p:extLst>
  </p:cSld>
  <p:clrMapOvr>
    <a:masterClrMapping/>
  </p:clrMapOvr>
  <p:transition spd="slow">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solidFill>
                  <a:schemeClr val="tx1"/>
                </a:solidFill>
              </a:rPr>
              <a:t>Toelichting </a:t>
            </a:r>
            <a:r>
              <a:rPr lang="nl-NL" dirty="0" err="1" smtClean="0">
                <a:solidFill>
                  <a:schemeClr val="tx1"/>
                </a:solidFill>
              </a:rPr>
              <a:t>Pilot</a:t>
            </a:r>
            <a:r>
              <a:rPr lang="nl-NL" dirty="0" smtClean="0">
                <a:solidFill>
                  <a:schemeClr val="tx1"/>
                </a:solidFill>
              </a:rPr>
              <a:t> Protocol Afstuderen</a:t>
            </a:r>
            <a:br>
              <a:rPr lang="nl-NL" dirty="0" smtClean="0">
                <a:solidFill>
                  <a:schemeClr val="tx1"/>
                </a:solidFill>
              </a:rPr>
            </a:br>
            <a:endParaRPr lang="nl-NL" dirty="0">
              <a:solidFill>
                <a:schemeClr val="tx1"/>
              </a:solidFill>
            </a:endParaRPr>
          </a:p>
        </p:txBody>
      </p:sp>
      <p:sp>
        <p:nvSpPr>
          <p:cNvPr id="5" name="Tijdelijke aanduiding voor tekst 4"/>
          <p:cNvSpPr>
            <a:spLocks noGrp="1"/>
          </p:cNvSpPr>
          <p:nvPr>
            <p:ph type="body" idx="1"/>
          </p:nvPr>
        </p:nvSpPr>
        <p:spPr/>
        <p:txBody>
          <a:bodyPr/>
          <a:lstStyle/>
          <a:p>
            <a:endParaRPr lang="nl-NL"/>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Doelstellingen Pilot Protocol Afstuderen</a:t>
            </a:r>
            <a:endParaRPr lang="en-US" dirty="0"/>
          </a:p>
        </p:txBody>
      </p:sp>
      <p:sp>
        <p:nvSpPr>
          <p:cNvPr id="3" name="Content Placeholder 2"/>
          <p:cNvSpPr>
            <a:spLocks noGrp="1"/>
          </p:cNvSpPr>
          <p:nvPr>
            <p:ph idx="1"/>
          </p:nvPr>
        </p:nvSpPr>
        <p:spPr/>
        <p:txBody>
          <a:bodyPr/>
          <a:lstStyle/>
          <a:p>
            <a:r>
              <a:rPr lang="nl-NL" smtClean="0"/>
              <a:t>Er is kennis ontwikkeld over manieren om het protocol te implementeren en methodieken die daarvoor kunnen worden gebruikt</a:t>
            </a:r>
          </a:p>
          <a:p>
            <a:r>
              <a:rPr lang="nl-NL" smtClean="0"/>
              <a:t>Er is kennis ontwikkeld over de wijze waarop afstudeerprogramma’s van de pilotopleidingen zijn vormgegeven en de 12 vragen uit het protocol zijn beantwoord</a:t>
            </a:r>
          </a:p>
          <a:p>
            <a:r>
              <a:rPr lang="nl-NL" smtClean="0"/>
              <a:t>Pilotopleidingen kunnen het afstudeerprogramma volgens het protocol ontwikkelen en implementeren</a:t>
            </a:r>
          </a:p>
          <a:p>
            <a:r>
              <a:rPr lang="nl-NL" smtClean="0"/>
              <a:t>Er is kennis ontwikkeld over de toepassing van participatief ontwerpgericht onderzoek in het hbo</a:t>
            </a:r>
            <a:endParaRPr lang="en-US" dirty="0"/>
          </a:p>
        </p:txBody>
      </p:sp>
    </p:spTree>
    <p:extLst>
      <p:ext uri="{BB962C8B-B14F-4D97-AF65-F5344CB8AC3E}">
        <p14:creationId xmlns:p14="http://schemas.microsoft.com/office/powerpoint/2010/main" val="3971617789"/>
      </p:ext>
    </p:extLst>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Vraagstellingen Pilot Protocol Afstuderen</a:t>
            </a:r>
            <a:endParaRPr lang="en-US" dirty="0"/>
          </a:p>
        </p:txBody>
      </p:sp>
      <p:sp>
        <p:nvSpPr>
          <p:cNvPr id="3" name="Content Placeholder 2"/>
          <p:cNvSpPr>
            <a:spLocks noGrp="1"/>
          </p:cNvSpPr>
          <p:nvPr>
            <p:ph idx="1"/>
          </p:nvPr>
        </p:nvSpPr>
        <p:spPr/>
        <p:txBody>
          <a:bodyPr/>
          <a:lstStyle/>
          <a:p>
            <a:r>
              <a:rPr lang="nl-NL" smtClean="0"/>
              <a:t>Wat hebben hbo-opleidingen nodig om het protocol afstuderen succesvol te kunnen implementeren?</a:t>
            </a:r>
          </a:p>
          <a:p>
            <a:r>
              <a:rPr lang="nl-NL" smtClean="0"/>
              <a:t>Op welke wijze worden de vragen uit het protocol beantwoord en tot welke (her) ontwerpen van het afstudeerprogramma leidt dat?</a:t>
            </a:r>
          </a:p>
          <a:p>
            <a:r>
              <a:rPr lang="nl-NL" smtClean="0"/>
              <a:t>Op welke wijze is participatief ontwerpgericht onderzoek mogelijk in het hbo dat zowel kennis oplevert als stimulerend werkt op de verandering? </a:t>
            </a:r>
            <a:endParaRPr lang="en-US" dirty="0"/>
          </a:p>
        </p:txBody>
      </p:sp>
    </p:spTree>
    <p:extLst>
      <p:ext uri="{BB962C8B-B14F-4D97-AF65-F5344CB8AC3E}">
        <p14:creationId xmlns:p14="http://schemas.microsoft.com/office/powerpoint/2010/main" val="4180669815"/>
      </p:ext>
    </p:extLst>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5786"/>
            <a:ext cx="8229600" cy="580926"/>
          </a:xfrm>
          <a:noFill/>
          <a:ln>
            <a:noFill/>
          </a:ln>
        </p:spPr>
        <p:txBody>
          <a:bodyPr vert="horz" wrap="square" lIns="91440" tIns="45720" rIns="91440" bIns="45720" numCol="1" anchor="ctr" anchorCtr="0" compatLnSpc="1">
            <a:prstTxWarp prst="textNoShape">
              <a:avLst/>
            </a:prstTxWarp>
          </a:bodyPr>
          <a:lstStyle/>
          <a:p>
            <a:r>
              <a:rPr lang="nl-NL" dirty="0" smtClean="0"/>
              <a:t>Hoofdlijnen </a:t>
            </a:r>
            <a:r>
              <a:rPr lang="nl-NL" dirty="0" err="1" smtClean="0"/>
              <a:t>Pilot</a:t>
            </a:r>
            <a:r>
              <a:rPr lang="nl-NL" dirty="0" smtClean="0"/>
              <a:t> Protocol Afstuderen</a:t>
            </a:r>
            <a:endParaRPr lang="en-US" dirty="0" smtClean="0"/>
          </a:p>
        </p:txBody>
      </p:sp>
      <p:sp>
        <p:nvSpPr>
          <p:cNvPr id="6" name="Tijdelijke aanduiding voor tekst 5"/>
          <p:cNvSpPr>
            <a:spLocks noGrp="1"/>
          </p:cNvSpPr>
          <p:nvPr>
            <p:ph type="body" idx="1"/>
          </p:nvPr>
        </p:nvSpPr>
        <p:spPr/>
        <p:txBody>
          <a:bodyPr/>
          <a:lstStyle/>
          <a:p>
            <a:r>
              <a:rPr lang="nl-NL" smtClean="0"/>
              <a:t>Implementatiedeel</a:t>
            </a:r>
            <a:endParaRPr lang="nl-NL" dirty="0"/>
          </a:p>
        </p:txBody>
      </p:sp>
      <p:sp>
        <p:nvSpPr>
          <p:cNvPr id="3" name="Content Placeholder 2"/>
          <p:cNvSpPr>
            <a:spLocks noGrp="1"/>
          </p:cNvSpPr>
          <p:nvPr>
            <p:ph sz="half" idx="2"/>
          </p:nvPr>
        </p:nvSpPr>
        <p:spPr/>
        <p:txBody>
          <a:bodyPr/>
          <a:lstStyle/>
          <a:p>
            <a:r>
              <a:rPr lang="nl-NL" dirty="0" err="1" smtClean="0"/>
              <a:t>Pilotopleidingen</a:t>
            </a:r>
            <a:r>
              <a:rPr lang="nl-NL" dirty="0" smtClean="0"/>
              <a:t> analyseren hun programma en stellen een diagnose</a:t>
            </a:r>
          </a:p>
          <a:p>
            <a:r>
              <a:rPr lang="nl-NL" dirty="0" smtClean="0"/>
              <a:t>Ontwerpen verbeteringen</a:t>
            </a:r>
          </a:p>
          <a:p>
            <a:r>
              <a:rPr lang="nl-NL" dirty="0" smtClean="0"/>
              <a:t>Implementeren verbeteringen</a:t>
            </a:r>
          </a:p>
          <a:p>
            <a:r>
              <a:rPr lang="nl-NL" dirty="0" smtClean="0"/>
              <a:t>Evalueren verbeteringen</a:t>
            </a:r>
          </a:p>
        </p:txBody>
      </p:sp>
      <p:sp>
        <p:nvSpPr>
          <p:cNvPr id="7" name="Tijdelijke aanduiding voor tekst 6"/>
          <p:cNvSpPr>
            <a:spLocks noGrp="1"/>
          </p:cNvSpPr>
          <p:nvPr>
            <p:ph type="body" sz="quarter" idx="3"/>
          </p:nvPr>
        </p:nvSpPr>
        <p:spPr/>
        <p:txBody>
          <a:bodyPr/>
          <a:lstStyle/>
          <a:p>
            <a:r>
              <a:rPr lang="nl-NL" smtClean="0"/>
              <a:t>Onderzoeksdeel</a:t>
            </a:r>
            <a:endParaRPr lang="nl-NL" dirty="0"/>
          </a:p>
        </p:txBody>
      </p:sp>
      <p:sp>
        <p:nvSpPr>
          <p:cNvPr id="8" name="Tijdelijke aanduiding voor inhoud 7"/>
          <p:cNvSpPr>
            <a:spLocks noGrp="1"/>
          </p:cNvSpPr>
          <p:nvPr>
            <p:ph sz="quarter" idx="4"/>
          </p:nvPr>
        </p:nvSpPr>
        <p:spPr/>
        <p:txBody>
          <a:bodyPr/>
          <a:lstStyle/>
          <a:p>
            <a:r>
              <a:rPr lang="nl-NL" smtClean="0"/>
              <a:t>Pilotopleidingen verzamelen onderzoekgegevens</a:t>
            </a:r>
          </a:p>
          <a:p>
            <a:r>
              <a:rPr lang="nl-NL" smtClean="0"/>
              <a:t>Vooraf over de context van implementatie</a:t>
            </a:r>
          </a:p>
          <a:p>
            <a:r>
              <a:rPr lang="nl-NL" smtClean="0"/>
              <a:t>Over de diagnosefase</a:t>
            </a:r>
          </a:p>
          <a:p>
            <a:r>
              <a:rPr lang="nl-NL" smtClean="0"/>
              <a:t>Over het verbeterplanfase</a:t>
            </a:r>
          </a:p>
          <a:p>
            <a:r>
              <a:rPr lang="nl-NL" smtClean="0"/>
              <a:t>Over de implementatie</a:t>
            </a:r>
          </a:p>
          <a:p>
            <a:r>
              <a:rPr lang="nl-NL" smtClean="0"/>
              <a:t>Over de evaluatie</a:t>
            </a:r>
            <a:endParaRPr lang="nl-NL" dirty="0"/>
          </a:p>
        </p:txBody>
      </p:sp>
    </p:spTree>
    <p:extLst>
      <p:ext uri="{BB962C8B-B14F-4D97-AF65-F5344CB8AC3E}">
        <p14:creationId xmlns:p14="http://schemas.microsoft.com/office/powerpoint/2010/main" val="2785152933"/>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Kennismaking deelnemers: </a:t>
            </a:r>
            <a:endParaRPr lang="en-US" dirty="0"/>
          </a:p>
        </p:txBody>
      </p:sp>
      <p:sp>
        <p:nvSpPr>
          <p:cNvPr id="3" name="Content Placeholder 2"/>
          <p:cNvSpPr>
            <a:spLocks noGrp="1"/>
          </p:cNvSpPr>
          <p:nvPr>
            <p:ph idx="1"/>
          </p:nvPr>
        </p:nvSpPr>
        <p:spPr/>
        <p:txBody>
          <a:bodyPr/>
          <a:lstStyle/>
          <a:p>
            <a:r>
              <a:rPr lang="nl-NL" dirty="0" smtClean="0"/>
              <a:t>Wie bent u?</a:t>
            </a:r>
          </a:p>
          <a:p>
            <a:r>
              <a:rPr lang="nl-NL" dirty="0" smtClean="0"/>
              <a:t>Welke opleiding / hogeschool vertegenwoordigt u?</a:t>
            </a:r>
          </a:p>
          <a:p>
            <a:r>
              <a:rPr lang="nl-NL" dirty="0" smtClean="0"/>
              <a:t>Waarom bent u er vandaag bij?</a:t>
            </a:r>
          </a:p>
        </p:txBody>
      </p:sp>
    </p:spTree>
    <p:extLst>
      <p:ext uri="{BB962C8B-B14F-4D97-AF65-F5344CB8AC3E}">
        <p14:creationId xmlns:p14="http://schemas.microsoft.com/office/powerpoint/2010/main" val="2883076428"/>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el 19"/>
          <p:cNvSpPr>
            <a:spLocks noGrp="1"/>
          </p:cNvSpPr>
          <p:nvPr>
            <p:ph type="title"/>
          </p:nvPr>
        </p:nvSpPr>
        <p:spPr>
          <a:xfrm>
            <a:off x="457200" y="274638"/>
            <a:ext cx="8229600" cy="490066"/>
          </a:xfrm>
        </p:spPr>
        <p:txBody>
          <a:bodyPr/>
          <a:lstStyle/>
          <a:p>
            <a:r>
              <a:rPr lang="nl-NL" dirty="0" smtClean="0"/>
              <a:t>Onderzoeksteam en </a:t>
            </a:r>
            <a:r>
              <a:rPr lang="nl-NL" dirty="0" err="1" smtClean="0"/>
              <a:t>Pilot</a:t>
            </a:r>
            <a:r>
              <a:rPr lang="nl-NL" dirty="0" smtClean="0"/>
              <a:t> teams</a:t>
            </a:r>
            <a:endParaRPr lang="nl-NL" dirty="0"/>
          </a:p>
        </p:txBody>
      </p:sp>
      <p:sp>
        <p:nvSpPr>
          <p:cNvPr id="13" name="Tijdelijke aanduiding voor tekst 12"/>
          <p:cNvSpPr>
            <a:spLocks noGrp="1"/>
          </p:cNvSpPr>
          <p:nvPr>
            <p:ph type="body" idx="1"/>
          </p:nvPr>
        </p:nvSpPr>
        <p:spPr/>
        <p:txBody>
          <a:bodyPr/>
          <a:lstStyle/>
          <a:p>
            <a:r>
              <a:rPr lang="nl-NL" smtClean="0"/>
              <a:t>Onderzoeksteam</a:t>
            </a:r>
            <a:endParaRPr lang="nl-NL" dirty="0"/>
          </a:p>
        </p:txBody>
      </p:sp>
      <p:sp>
        <p:nvSpPr>
          <p:cNvPr id="5" name="Tijdelijke aanduiding voor inhoud 4"/>
          <p:cNvSpPr>
            <a:spLocks noGrp="1"/>
          </p:cNvSpPr>
          <p:nvPr>
            <p:ph sz="half" idx="2"/>
          </p:nvPr>
        </p:nvSpPr>
        <p:spPr/>
        <p:txBody>
          <a:bodyPr/>
          <a:lstStyle/>
          <a:p>
            <a:r>
              <a:rPr lang="nl-NL" smtClean="0"/>
              <a:t>Daan Andriessen (HU)</a:t>
            </a:r>
          </a:p>
          <a:p>
            <a:r>
              <a:rPr lang="nl-NL" smtClean="0"/>
              <a:t>Mirjam Snel (HU)</a:t>
            </a:r>
            <a:endParaRPr lang="en-US" smtClean="0"/>
          </a:p>
          <a:p>
            <a:r>
              <a:rPr lang="nl-NL" smtClean="0"/>
              <a:t>Dominique Sluijsmans (Zuyd)</a:t>
            </a:r>
          </a:p>
          <a:p>
            <a:r>
              <a:rPr lang="nl-NL" smtClean="0"/>
              <a:t>Fleurie Nievelstein (Zuyd)</a:t>
            </a:r>
            <a:endParaRPr lang="en-US" smtClean="0"/>
          </a:p>
          <a:p>
            <a:endParaRPr lang="nl-NL" dirty="0"/>
          </a:p>
        </p:txBody>
      </p:sp>
      <p:sp>
        <p:nvSpPr>
          <p:cNvPr id="14" name="Tijdelijke aanduiding voor tekst 13"/>
          <p:cNvSpPr>
            <a:spLocks noGrp="1"/>
          </p:cNvSpPr>
          <p:nvPr>
            <p:ph type="body" sz="quarter" idx="3"/>
          </p:nvPr>
        </p:nvSpPr>
        <p:spPr/>
        <p:txBody>
          <a:bodyPr/>
          <a:lstStyle/>
          <a:p>
            <a:r>
              <a:rPr lang="nl-NL" smtClean="0"/>
              <a:t>Pilotteams</a:t>
            </a:r>
            <a:endParaRPr lang="nl-NL" dirty="0"/>
          </a:p>
        </p:txBody>
      </p:sp>
      <p:sp>
        <p:nvSpPr>
          <p:cNvPr id="15" name="Tijdelijke aanduiding voor inhoud 14"/>
          <p:cNvSpPr>
            <a:spLocks noGrp="1"/>
          </p:cNvSpPr>
          <p:nvPr>
            <p:ph sz="quarter" idx="4"/>
          </p:nvPr>
        </p:nvSpPr>
        <p:spPr/>
        <p:txBody>
          <a:bodyPr/>
          <a:lstStyle/>
          <a:p>
            <a:r>
              <a:rPr lang="nl-NL" dirty="0" smtClean="0"/>
              <a:t>Eén projectleider</a:t>
            </a:r>
            <a:endParaRPr lang="en-US" dirty="0" smtClean="0"/>
          </a:p>
          <a:p>
            <a:r>
              <a:rPr lang="nl-NL" dirty="0" smtClean="0"/>
              <a:t>Eén onderzoeker</a:t>
            </a:r>
            <a:endParaRPr lang="en-US" dirty="0" smtClean="0"/>
          </a:p>
          <a:p>
            <a:r>
              <a:rPr lang="nl-NL" dirty="0" smtClean="0"/>
              <a:t>Aantal leden (minimaal twee) dat betrokken is bij de afstudeerfase</a:t>
            </a:r>
            <a:endParaRPr lang="en-US" dirty="0" smtClean="0"/>
          </a:p>
          <a:p>
            <a:r>
              <a:rPr lang="nl-NL" dirty="0" smtClean="0"/>
              <a:t>Het team is zelf eindverantwoordelijk voor het implementeren van het protocol en voor het aanleveren van de juiste gegevens aan het onderzoeksteam</a:t>
            </a:r>
            <a:endParaRPr lang="en-US" dirty="0" smtClean="0"/>
          </a:p>
          <a:p>
            <a:endParaRPr lang="nl-NL" dirty="0"/>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Voorwaardelijke criteria</a:t>
            </a:r>
            <a:endParaRPr lang="en-US" dirty="0"/>
          </a:p>
        </p:txBody>
      </p:sp>
      <p:sp>
        <p:nvSpPr>
          <p:cNvPr id="9" name="Tijdelijke aanduiding voor inhoud 8"/>
          <p:cNvSpPr>
            <a:spLocks noGrp="1"/>
          </p:cNvSpPr>
          <p:nvPr>
            <p:ph idx="1"/>
          </p:nvPr>
        </p:nvSpPr>
        <p:spPr/>
        <p:txBody>
          <a:bodyPr/>
          <a:lstStyle/>
          <a:p>
            <a:r>
              <a:rPr lang="nl-NL" sz="2000" dirty="0" smtClean="0"/>
              <a:t>Er kunnen maximaal 7 opleidingen deelnemen. Selectie gebeurt door VH</a:t>
            </a:r>
            <a:endParaRPr lang="en-US" sz="2000" dirty="0" smtClean="0"/>
          </a:p>
          <a:p>
            <a:r>
              <a:rPr lang="nl-NL" sz="2000" dirty="0" smtClean="0"/>
              <a:t>Deelnemende opleidingen nemen deel aan het onderzoek van januari 2015 tot januari 2017</a:t>
            </a:r>
            <a:endParaRPr lang="en-US" sz="2000" dirty="0" smtClean="0"/>
          </a:p>
          <a:p>
            <a:r>
              <a:rPr lang="nl-NL" sz="2000" dirty="0" smtClean="0"/>
              <a:t>Deelnemende opleidingen stellen zelf een </a:t>
            </a:r>
            <a:r>
              <a:rPr lang="nl-NL" sz="2000" dirty="0" err="1" smtClean="0"/>
              <a:t>pilot</a:t>
            </a:r>
            <a:r>
              <a:rPr lang="nl-NL" sz="2000" dirty="0" smtClean="0"/>
              <a:t> team samen</a:t>
            </a:r>
            <a:endParaRPr lang="en-US" sz="2000" dirty="0" smtClean="0"/>
          </a:p>
          <a:p>
            <a:r>
              <a:rPr lang="nl-NL" sz="2000" dirty="0" smtClean="0"/>
              <a:t>Deelnemende opleidingen bekostigen zelf geïnvesteerde uren van de teamleden</a:t>
            </a:r>
            <a:endParaRPr lang="en-US" sz="2000" dirty="0" smtClean="0"/>
          </a:p>
          <a:p>
            <a:r>
              <a:rPr lang="nl-NL" sz="2000" dirty="0" smtClean="0"/>
              <a:t>Het </a:t>
            </a:r>
            <a:r>
              <a:rPr lang="nl-NL" sz="2000" dirty="0" err="1" smtClean="0"/>
              <a:t>pilot</a:t>
            </a:r>
            <a:r>
              <a:rPr lang="nl-NL" sz="2000" dirty="0" smtClean="0"/>
              <a:t> team committeert aan:</a:t>
            </a:r>
          </a:p>
          <a:p>
            <a:pPr lvl="1"/>
            <a:r>
              <a:rPr lang="nl-NL" sz="2000" dirty="0" smtClean="0"/>
              <a:t>actieve deelname aan een </a:t>
            </a:r>
            <a:r>
              <a:rPr lang="nl-NL" sz="2000" dirty="0" err="1" smtClean="0"/>
              <a:t>kick-off</a:t>
            </a:r>
            <a:r>
              <a:rPr lang="nl-NL" sz="2000" dirty="0" smtClean="0"/>
              <a:t> bijeenkomst en vier uitwisselbijeenkomsten waarin deelnemende </a:t>
            </a:r>
            <a:r>
              <a:rPr lang="nl-NL" sz="2000" dirty="0" err="1" smtClean="0"/>
              <a:t>pilotopleidingen</a:t>
            </a:r>
            <a:r>
              <a:rPr lang="nl-NL" sz="2000" dirty="0" smtClean="0"/>
              <a:t> kennis uitwisselen </a:t>
            </a:r>
          </a:p>
          <a:p>
            <a:pPr lvl="1"/>
            <a:r>
              <a:rPr lang="nl-NL" sz="2000" dirty="0" smtClean="0"/>
              <a:t>het implementeren van het protocol en het aanleveren van onderzoeksgegevens aan het onderzoeksteam</a:t>
            </a:r>
            <a:endParaRPr lang="en-US" sz="2000" dirty="0" smtClean="0"/>
          </a:p>
          <a:p>
            <a:r>
              <a:rPr lang="nl-NL" sz="2000" dirty="0" smtClean="0"/>
              <a:t>Er is </a:t>
            </a:r>
            <a:r>
              <a:rPr lang="nl-NL" sz="2000" dirty="0" err="1" smtClean="0"/>
              <a:t>commitment</a:t>
            </a:r>
            <a:r>
              <a:rPr lang="nl-NL" sz="2000" dirty="0" smtClean="0"/>
              <a:t> voor deelname van de leidinggevende</a:t>
            </a:r>
            <a:endParaRPr lang="en-US" sz="2000" dirty="0" smtClean="0"/>
          </a:p>
          <a:p>
            <a:r>
              <a:rPr lang="nl-NL" sz="2000" dirty="0" smtClean="0"/>
              <a:t>Er is een voornemen om vreemde ogen mee te laten kijken op een van de niveaus uit tabel 3 van Beoordelen is mensenwerk</a:t>
            </a:r>
            <a:endParaRPr lang="en-US" sz="2000" dirty="0" smtClean="0"/>
          </a:p>
          <a:p>
            <a:endParaRPr lang="nl-NL" sz="2000" dirty="0"/>
          </a:p>
        </p:txBody>
      </p:sp>
    </p:spTree>
    <p:extLst>
      <p:ext uri="{BB962C8B-B14F-4D97-AF65-F5344CB8AC3E}">
        <p14:creationId xmlns:p14="http://schemas.microsoft.com/office/powerpoint/2010/main" val="24461679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Selectiecriteria</a:t>
            </a:r>
            <a:endParaRPr lang="nl-NL" dirty="0"/>
          </a:p>
        </p:txBody>
      </p:sp>
      <p:sp>
        <p:nvSpPr>
          <p:cNvPr id="3" name="Tijdelijke aanduiding voor inhoud 2"/>
          <p:cNvSpPr>
            <a:spLocks noGrp="1"/>
          </p:cNvSpPr>
          <p:nvPr>
            <p:ph idx="1"/>
          </p:nvPr>
        </p:nvSpPr>
        <p:spPr/>
        <p:txBody>
          <a:bodyPr/>
          <a:lstStyle/>
          <a:p>
            <a:r>
              <a:rPr lang="nl-NL" dirty="0" smtClean="0"/>
              <a:t>Een mix van opleidingen uit alle 7 domeinen</a:t>
            </a:r>
            <a:endParaRPr lang="en-US" dirty="0" smtClean="0"/>
          </a:p>
          <a:p>
            <a:r>
              <a:rPr lang="nl-NL" dirty="0" smtClean="0"/>
              <a:t>Een mix qua regio</a:t>
            </a:r>
            <a:endParaRPr lang="en-US" dirty="0" smtClean="0"/>
          </a:p>
          <a:p>
            <a:r>
              <a:rPr lang="nl-NL" dirty="0" smtClean="0"/>
              <a:t>Een mix qua voornemen tot vreemde ogen (niveau 2,3 en 4)</a:t>
            </a:r>
            <a:endParaRPr lang="en-US" dirty="0" smtClean="0"/>
          </a:p>
          <a:p>
            <a:r>
              <a:rPr lang="nl-NL" dirty="0" smtClean="0"/>
              <a:t>Mix in mate van volwassenheid van afstudeerprogramma</a:t>
            </a:r>
          </a:p>
          <a:p>
            <a:r>
              <a:rPr lang="nl-NL" dirty="0" smtClean="0"/>
              <a:t>Bij meerdere opleidingen van één hogeschool in de top-7 volgt het verzoek aan het </a:t>
            </a:r>
            <a:r>
              <a:rPr lang="nl-NL" dirty="0" err="1" smtClean="0"/>
              <a:t>CvB</a:t>
            </a:r>
            <a:r>
              <a:rPr lang="nl-NL" dirty="0" smtClean="0"/>
              <a:t> om er één aan te wijzen</a:t>
            </a:r>
          </a:p>
          <a:p>
            <a:endParaRPr lang="en-US" dirty="0" smtClean="0"/>
          </a:p>
          <a:p>
            <a:endParaRPr lang="nl-NL" dirty="0"/>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Buitenring</a:t>
            </a:r>
            <a:endParaRPr lang="nl-NL" dirty="0"/>
          </a:p>
        </p:txBody>
      </p:sp>
      <p:sp>
        <p:nvSpPr>
          <p:cNvPr id="3" name="Tijdelijke aanduiding voor inhoud 2"/>
          <p:cNvSpPr>
            <a:spLocks noGrp="1"/>
          </p:cNvSpPr>
          <p:nvPr>
            <p:ph idx="1"/>
          </p:nvPr>
        </p:nvSpPr>
        <p:spPr/>
        <p:txBody>
          <a:bodyPr/>
          <a:lstStyle/>
          <a:p>
            <a:r>
              <a:rPr lang="nl-NL" dirty="0" smtClean="0"/>
              <a:t>Opleidingen die niet zijn geselecteerd kunnen deelnemen aan een buitenring.</a:t>
            </a:r>
          </a:p>
          <a:p>
            <a:r>
              <a:rPr lang="nl-NL" dirty="0" smtClean="0"/>
              <a:t>Deze opleidingen gaan zelf aan de slag met implementatie van het protocol</a:t>
            </a:r>
          </a:p>
          <a:p>
            <a:r>
              <a:rPr lang="nl-NL" dirty="0" smtClean="0"/>
              <a:t>Zij krijgen periodiek informatie uit de </a:t>
            </a:r>
            <a:r>
              <a:rPr lang="nl-NL" dirty="0" err="1" smtClean="0"/>
              <a:t>pilot</a:t>
            </a:r>
            <a:endParaRPr lang="nl-NL" dirty="0" smtClean="0"/>
          </a:p>
          <a:p>
            <a:r>
              <a:rPr lang="nl-NL" dirty="0" smtClean="0"/>
              <a:t>Er is 3 x een bijeenkomst van alle leden van de buitenring voor het uitwisselen van ervaringen (eerste keer september 2015)</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Aanmelden en Achtergrondinformatie </a:t>
            </a:r>
            <a:endParaRPr lang="en-US" dirty="0"/>
          </a:p>
        </p:txBody>
      </p:sp>
      <p:sp>
        <p:nvSpPr>
          <p:cNvPr id="3" name="Content Placeholder 2"/>
          <p:cNvSpPr>
            <a:spLocks noGrp="1"/>
          </p:cNvSpPr>
          <p:nvPr>
            <p:ph idx="1"/>
          </p:nvPr>
        </p:nvSpPr>
        <p:spPr/>
        <p:txBody>
          <a:bodyPr/>
          <a:lstStyle/>
          <a:p>
            <a:r>
              <a:rPr lang="nl-NL" dirty="0" smtClean="0"/>
              <a:t>Achtergrondinformatie en het aanmeldformulier via website Vereniging Hogescholen vanaf </a:t>
            </a:r>
            <a:br>
              <a:rPr lang="nl-NL" dirty="0" smtClean="0"/>
            </a:br>
            <a:r>
              <a:rPr lang="nl-NL" dirty="0" smtClean="0"/>
              <a:t>4 december</a:t>
            </a:r>
          </a:p>
          <a:p>
            <a:r>
              <a:rPr lang="nl-NL" dirty="0" smtClean="0"/>
              <a:t>Het protocol Beoordelen is mensenwerk via website Vereniging Hogescholen</a:t>
            </a:r>
          </a:p>
          <a:p>
            <a:r>
              <a:rPr lang="nl-NL" dirty="0" smtClean="0"/>
              <a:t>Deadline van aanmelden is 23 januari</a:t>
            </a:r>
          </a:p>
          <a:p>
            <a:r>
              <a:rPr lang="nl-NL" dirty="0" smtClean="0"/>
              <a:t>Bericht van selectie half februari</a:t>
            </a:r>
          </a:p>
          <a:p>
            <a:r>
              <a:rPr lang="nl-NL" dirty="0" err="1" smtClean="0"/>
              <a:t>Kickoff</a:t>
            </a:r>
            <a:r>
              <a:rPr lang="nl-NL" dirty="0" smtClean="0"/>
              <a:t> bijeenkomst en diagnosebijeenkomst: 3 maart 2015 Domstad, Utrecht</a:t>
            </a:r>
          </a:p>
          <a:p>
            <a:r>
              <a:rPr lang="nl-NL" dirty="0" smtClean="0"/>
              <a:t>Planbijeenkomst: 21 april 2015 Domstad, Utrecht</a:t>
            </a:r>
          </a:p>
          <a:p>
            <a:r>
              <a:rPr lang="nl-NL" dirty="0" smtClean="0"/>
              <a:t>Planning rest volgt</a:t>
            </a:r>
          </a:p>
          <a:p>
            <a:endParaRPr lang="nl-NL" dirty="0" smtClean="0"/>
          </a:p>
          <a:p>
            <a:endParaRPr lang="nl-NL" dirty="0" smtClean="0"/>
          </a:p>
          <a:p>
            <a:endParaRPr lang="nl-NL" dirty="0" smtClean="0"/>
          </a:p>
          <a:p>
            <a:endParaRPr lang="nl-NL" dirty="0" smtClean="0"/>
          </a:p>
        </p:txBody>
      </p:sp>
    </p:spTree>
    <p:extLst>
      <p:ext uri="{BB962C8B-B14F-4D97-AF65-F5344CB8AC3E}">
        <p14:creationId xmlns:p14="http://schemas.microsoft.com/office/powerpoint/2010/main" val="2809325446"/>
      </p:ext>
    </p:extLst>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solidFill>
                  <a:schemeClr val="tx1"/>
                </a:solidFill>
              </a:rPr>
              <a:t>Discussie en Vragen </a:t>
            </a:r>
            <a:endParaRPr lang="en-US" dirty="0">
              <a:solidFill>
                <a:schemeClr val="tx1"/>
              </a:solidFill>
            </a:endParaRPr>
          </a:p>
        </p:txBody>
      </p:sp>
      <p:sp>
        <p:nvSpPr>
          <p:cNvPr id="4" name="Tijdelijke aanduiding voor tekst 3"/>
          <p:cNvSpPr>
            <a:spLocks noGrp="1"/>
          </p:cNvSpPr>
          <p:nvPr>
            <p:ph type="body" idx="1"/>
          </p:nvPr>
        </p:nvSpPr>
        <p:spPr/>
        <p:txBody>
          <a:bodyPr/>
          <a:lstStyle/>
          <a:p>
            <a:endParaRPr lang="nl-NL" dirty="0"/>
          </a:p>
        </p:txBody>
      </p:sp>
    </p:spTree>
    <p:extLst>
      <p:ext uri="{BB962C8B-B14F-4D97-AF65-F5344CB8AC3E}">
        <p14:creationId xmlns:p14="http://schemas.microsoft.com/office/powerpoint/2010/main" val="4261413673"/>
      </p:ext>
    </p:extLst>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Dank voor uw getoonde interesse!</a:t>
            </a:r>
            <a:endParaRPr lang="en-US" dirty="0"/>
          </a:p>
        </p:txBody>
      </p:sp>
      <p:sp>
        <p:nvSpPr>
          <p:cNvPr id="3" name="Content Placeholder 2"/>
          <p:cNvSpPr>
            <a:spLocks noGrp="1"/>
          </p:cNvSpPr>
          <p:nvPr>
            <p:ph idx="1"/>
          </p:nvPr>
        </p:nvSpPr>
        <p:spPr/>
        <p:txBody>
          <a:bodyPr/>
          <a:lstStyle/>
          <a:p>
            <a:r>
              <a:rPr lang="nl-NL" dirty="0" err="1" smtClean="0"/>
              <a:t>Daan.Andriessen</a:t>
            </a:r>
            <a:r>
              <a:rPr lang="nl-NL" dirty="0" smtClean="0"/>
              <a:t>@</a:t>
            </a:r>
            <a:r>
              <a:rPr lang="nl-NL" dirty="0" err="1" smtClean="0"/>
              <a:t>hu.nl</a:t>
            </a:r>
            <a:endParaRPr lang="nl-NL" dirty="0" smtClean="0"/>
          </a:p>
          <a:p>
            <a:r>
              <a:rPr lang="nl-NL" dirty="0" err="1" smtClean="0"/>
              <a:t>Dominique.Sluijsmans</a:t>
            </a:r>
            <a:r>
              <a:rPr lang="nl-NL" dirty="0" smtClean="0"/>
              <a:t>@</a:t>
            </a:r>
            <a:r>
              <a:rPr lang="nl-NL" dirty="0" err="1" smtClean="0"/>
              <a:t>zuyd.nl</a:t>
            </a:r>
            <a:r>
              <a:rPr lang="nl-NL" dirty="0" smtClean="0"/>
              <a:t> </a:t>
            </a:r>
            <a:endParaRPr lang="en-US" dirty="0"/>
          </a:p>
        </p:txBody>
      </p:sp>
    </p:spTree>
    <p:extLst>
      <p:ext uri="{BB962C8B-B14F-4D97-AF65-F5344CB8AC3E}">
        <p14:creationId xmlns:p14="http://schemas.microsoft.com/office/powerpoint/2010/main" val="1146725916"/>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Doelstellingen Pilot Protocol Afstuderen</a:t>
            </a:r>
            <a:endParaRPr lang="en-US" dirty="0"/>
          </a:p>
        </p:txBody>
      </p:sp>
      <p:sp>
        <p:nvSpPr>
          <p:cNvPr id="3" name="Content Placeholder 2"/>
          <p:cNvSpPr>
            <a:spLocks noGrp="1"/>
          </p:cNvSpPr>
          <p:nvPr>
            <p:ph idx="1"/>
          </p:nvPr>
        </p:nvSpPr>
        <p:spPr/>
        <p:txBody>
          <a:bodyPr/>
          <a:lstStyle/>
          <a:p>
            <a:r>
              <a:rPr lang="nl-NL" smtClean="0"/>
              <a:t>Er is kennis ontwikkeld over manieren om het protocol te implementeren en methodieken die daarvoor kunnen worden gebruikt</a:t>
            </a:r>
          </a:p>
          <a:p>
            <a:r>
              <a:rPr lang="nl-NL" smtClean="0"/>
              <a:t>Er is kennis ontwikkeld over de wijze waarop afstudeerprogramma’s van de pilotopleidingen zijn vormgegeven en de 12 vragen uit het protocol zijn beantwoord</a:t>
            </a:r>
          </a:p>
          <a:p>
            <a:r>
              <a:rPr lang="nl-NL" smtClean="0"/>
              <a:t>Pilotopleidingen kunnen het afstudeerprogramma volgens het protocol ontwikkelen en implementeren</a:t>
            </a:r>
          </a:p>
          <a:p>
            <a:r>
              <a:rPr lang="nl-NL" smtClean="0"/>
              <a:t>Er is kennis ontwikkeld over de toepassing van participatief ontwerpgericht onderzoek in het hbo</a:t>
            </a:r>
            <a:endParaRPr lang="en-US" dirty="0"/>
          </a:p>
        </p:txBody>
      </p:sp>
    </p:spTree>
    <p:extLst>
      <p:ext uri="{BB962C8B-B14F-4D97-AF65-F5344CB8AC3E}">
        <p14:creationId xmlns:p14="http://schemas.microsoft.com/office/powerpoint/2010/main" val="3971617789"/>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solidFill>
                  <a:schemeClr val="tx1"/>
                </a:solidFill>
              </a:rPr>
              <a:t>Toelichting Beoordelen is mensenwerk</a:t>
            </a:r>
            <a:br>
              <a:rPr lang="nl-NL" dirty="0" smtClean="0">
                <a:solidFill>
                  <a:schemeClr val="tx1"/>
                </a:solidFill>
              </a:rPr>
            </a:br>
            <a:endParaRPr lang="nl-NL" dirty="0">
              <a:solidFill>
                <a:schemeClr val="tx1"/>
              </a:solidFill>
            </a:endParaRPr>
          </a:p>
        </p:txBody>
      </p:sp>
      <p:sp>
        <p:nvSpPr>
          <p:cNvPr id="5" name="Tijdelijke aanduiding voor tekst 4"/>
          <p:cNvSpPr>
            <a:spLocks noGrp="1"/>
          </p:cNvSpPr>
          <p:nvPr>
            <p:ph type="body" idx="1"/>
          </p:nvPr>
        </p:nvSpPr>
        <p:spPr/>
        <p:txBody>
          <a:bodyPr/>
          <a:lstStyle/>
          <a:p>
            <a:endParaRPr lang="nl-NL"/>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Vreemde Ogen Dwingen, 2012</a:t>
            </a:r>
            <a:endParaRPr lang="en-US" dirty="0"/>
          </a:p>
        </p:txBody>
      </p:sp>
      <p:sp>
        <p:nvSpPr>
          <p:cNvPr id="3" name="Content Placeholder 2"/>
          <p:cNvSpPr>
            <a:spLocks noGrp="1"/>
          </p:cNvSpPr>
          <p:nvPr>
            <p:ph idx="1"/>
          </p:nvPr>
        </p:nvSpPr>
        <p:spPr/>
        <p:txBody>
          <a:bodyPr/>
          <a:lstStyle/>
          <a:p>
            <a:r>
              <a:rPr lang="nl-NL" sz="2400" dirty="0" smtClean="0"/>
              <a:t>Voordelen landelijk examen wegen niet op tegen nadelen</a:t>
            </a:r>
          </a:p>
          <a:p>
            <a:r>
              <a:rPr lang="nl-NL" sz="2400" dirty="0" smtClean="0"/>
              <a:t>Overgenomen aanbevelingen:</a:t>
            </a:r>
          </a:p>
          <a:p>
            <a:pPr lvl="1"/>
            <a:r>
              <a:rPr lang="nl-NL" sz="2400" dirty="0" smtClean="0"/>
              <a:t>Externe validering van toetsen via pilots met gemeenschappelijk toetsen</a:t>
            </a:r>
          </a:p>
          <a:p>
            <a:pPr lvl="1"/>
            <a:r>
              <a:rPr lang="nl-NL" sz="2400" dirty="0" smtClean="0"/>
              <a:t>Externe validering via certificering van examinatoren en opleiding van docenten door ontwikkeling van een Basis- resp. Seniorkwalificatie examinering (BKE/SKE)</a:t>
            </a:r>
          </a:p>
          <a:p>
            <a:pPr lvl="1"/>
            <a:r>
              <a:rPr lang="nl-NL" sz="2400" dirty="0" smtClean="0"/>
              <a:t>Duurzame kennisuitwisseling</a:t>
            </a:r>
          </a:p>
          <a:p>
            <a:pPr lvl="1"/>
            <a:r>
              <a:rPr lang="nl-NL" sz="2400" dirty="0" smtClean="0"/>
              <a:t>Externe validering van eindwerkstukken door een gezamenlijk bottom-up opgesteld protocol bij individuele eindscripties en bij qua niveau en importantie vergelijkbare eindwerkstukken</a:t>
            </a:r>
          </a:p>
          <a:p>
            <a:endParaRPr lang="en-US" sz="2400" dirty="0"/>
          </a:p>
        </p:txBody>
      </p:sp>
    </p:spTree>
    <p:extLst>
      <p:ext uri="{BB962C8B-B14F-4D97-AF65-F5344CB8AC3E}">
        <p14:creationId xmlns:p14="http://schemas.microsoft.com/office/powerpoint/2010/main" val="2802589665"/>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Opdracht Expertgroep Protocol</a:t>
            </a:r>
            <a:endParaRPr lang="en-US" dirty="0"/>
          </a:p>
        </p:txBody>
      </p:sp>
      <p:sp>
        <p:nvSpPr>
          <p:cNvPr id="3" name="Content Placeholder 2"/>
          <p:cNvSpPr>
            <a:spLocks noGrp="1"/>
          </p:cNvSpPr>
          <p:nvPr>
            <p:ph idx="1"/>
          </p:nvPr>
        </p:nvSpPr>
        <p:spPr/>
        <p:txBody>
          <a:bodyPr/>
          <a:lstStyle/>
          <a:p>
            <a:r>
              <a:rPr lang="nl-NL" smtClean="0"/>
              <a:t>“Onderzoek de wenselijkheid en mogelijkheid van een gezamenlijk, bottom-up opgesteld protocol of protocollen voor het beoordelen van (kern)werkstukken en adviseer over de wijze waarop deze tot stand dienen te komen en aan welke kwaliteitseisen deze dienen te voldoen”</a:t>
            </a:r>
          </a:p>
          <a:p>
            <a:endParaRPr lang="en-US" dirty="0"/>
          </a:p>
        </p:txBody>
      </p:sp>
    </p:spTree>
    <p:extLst>
      <p:ext uri="{BB962C8B-B14F-4D97-AF65-F5344CB8AC3E}">
        <p14:creationId xmlns:p14="http://schemas.microsoft.com/office/powerpoint/2010/main" val="2710847671"/>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Samenstelling Expertgroep Protocol</a:t>
            </a:r>
            <a:endParaRPr lang="en-US" dirty="0"/>
          </a:p>
        </p:txBody>
      </p:sp>
      <p:pic>
        <p:nvPicPr>
          <p:cNvPr id="5" name="Content Placeholder 4"/>
          <p:cNvPicPr>
            <a:picLocks noGrp="1" noChangeAspect="1"/>
          </p:cNvPicPr>
          <p:nvPr>
            <p:ph idx="1"/>
          </p:nvPr>
        </p:nvPicPr>
        <p:blipFill>
          <a:blip r:embed="rId2" cstate="print"/>
          <a:stretch>
            <a:fillRect/>
          </a:stretch>
        </p:blipFill>
        <p:spPr>
          <a:xfrm>
            <a:off x="684213" y="2058972"/>
            <a:ext cx="7773987" cy="2959131"/>
          </a:xfrm>
        </p:spPr>
      </p:pic>
    </p:spTree>
    <p:extLst>
      <p:ext uri="{BB962C8B-B14F-4D97-AF65-F5344CB8AC3E}">
        <p14:creationId xmlns:p14="http://schemas.microsoft.com/office/powerpoint/2010/main" val="2066463789"/>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blank">
  <a:themeElements>
    <a:clrScheme name="HBO-raa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BO-raad">
      <a:majorFont>
        <a:latin typeface="Interstate-Regular"/>
        <a:ea typeface="ヒラギノ角ゴ Pro W3"/>
        <a:cs typeface=""/>
      </a:majorFont>
      <a:minorFont>
        <a:latin typeface="Interstate-Regular"/>
        <a:ea typeface="ヒラギノ角ゴ Pro W3"/>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64" charset="-128"/>
          </a:defRPr>
        </a:defPPr>
      </a:lstStyle>
    </a:lnDef>
  </a:objectDefaults>
  <a:extraClrSchemeLst>
    <a:extraClrScheme>
      <a:clrScheme name="HBO-raa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BO-raa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BO-raa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BO-raa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BO-raa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BO-raa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BO-raa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BO-raa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BO-raa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BO-raa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BO-raa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BO-raa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210</TotalTime>
  <Words>1936</Words>
  <Application>Microsoft Office PowerPoint</Application>
  <PresentationFormat>On-screen Show (4:3)</PresentationFormat>
  <Paragraphs>445</Paragraphs>
  <Slides>46</Slides>
  <Notes>16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blank</vt:lpstr>
      <vt:lpstr>   Inspiratiesessie deelname onderzoekspilot: Implementatie van het protocol Beoordelen is mensenwerk. Verbeteren en Verantwoorden van afstuderen in het HBO  </vt:lpstr>
      <vt:lpstr>Agenda</vt:lpstr>
      <vt:lpstr>Kennismaking</vt:lpstr>
      <vt:lpstr>Kennismaking deelnemers: </vt:lpstr>
      <vt:lpstr>Doelstellingen Pilot Protocol Afstuderen</vt:lpstr>
      <vt:lpstr>Toelichting Beoordelen is mensenwerk </vt:lpstr>
      <vt:lpstr>Vreemde Ogen Dwingen, 2012</vt:lpstr>
      <vt:lpstr>Opdracht Expertgroep Protocol</vt:lpstr>
      <vt:lpstr>Samenstelling Expertgroep Protocol</vt:lpstr>
      <vt:lpstr>Principes van afstuderen</vt:lpstr>
      <vt:lpstr>Prestaties in het hbo zijn beroepsproducten</vt:lpstr>
      <vt:lpstr>Principes van afstuderen</vt:lpstr>
      <vt:lpstr>Beroepsopdrachten in het hbo zijn zoveel mogelijk:</vt:lpstr>
      <vt:lpstr>Principes van afstuderen</vt:lpstr>
      <vt:lpstr>Examinator is deskundig</vt:lpstr>
      <vt:lpstr>Principes van afstuderen</vt:lpstr>
      <vt:lpstr>Beoordelingsmodel ondersteunt de examinator</vt:lpstr>
      <vt:lpstr>Principes van afstuderen</vt:lpstr>
      <vt:lpstr>Doel van het protocol</vt:lpstr>
      <vt:lpstr>Vraag</vt:lpstr>
      <vt:lpstr>Inhoud van het protocol (1)</vt:lpstr>
      <vt:lpstr>Inhoud van het protocol (2)</vt:lpstr>
      <vt:lpstr>Inhoud van het protocol (3)</vt:lpstr>
      <vt:lpstr>Inhoud van het protocol (4)</vt:lpstr>
      <vt:lpstr>Onderzoekend vermogen aanleren</vt:lpstr>
      <vt:lpstr>Expertgroep Protocol (2014):</vt:lpstr>
      <vt:lpstr>Onderzoekend vermogen = </vt:lpstr>
      <vt:lpstr>Bruggink &amp; Harinck 2012</vt:lpstr>
      <vt:lpstr>Onderzoekend vermogen = </vt:lpstr>
      <vt:lpstr>Een definitie van onderzoek doen</vt:lpstr>
      <vt:lpstr>OV ondersteunt beroepsproduct</vt:lpstr>
      <vt:lpstr>OV ondersteunt het beroepsproduct</vt:lpstr>
      <vt:lpstr>Drie niveaus van onderzoekend vermogen</vt:lpstr>
      <vt:lpstr>Drie niveaus van onderzoekend vermogen</vt:lpstr>
      <vt:lpstr>Opleiding bepaalt zelf het niveau</vt:lpstr>
      <vt:lpstr>Toelichting Pilot Protocol Afstuderen </vt:lpstr>
      <vt:lpstr>Doelstellingen Pilot Protocol Afstuderen</vt:lpstr>
      <vt:lpstr>Vraagstellingen Pilot Protocol Afstuderen</vt:lpstr>
      <vt:lpstr>Hoofdlijnen Pilot Protocol Afstuderen</vt:lpstr>
      <vt:lpstr>Onderzoeksteam en Pilot teams</vt:lpstr>
      <vt:lpstr>Voorwaardelijke criteria</vt:lpstr>
      <vt:lpstr>Selectiecriteria</vt:lpstr>
      <vt:lpstr>Buitenring</vt:lpstr>
      <vt:lpstr>Aanmelden en Achtergrondinformatie </vt:lpstr>
      <vt:lpstr>Discussie en Vragen </vt:lpstr>
      <vt:lpstr>Dank voor uw getoonde interesse!</vt:lpstr>
    </vt:vector>
  </TitlesOfParts>
  <Company>HBO-raad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R. Smits</dc:creator>
  <cp:lastModifiedBy>daan.andriessen</cp:lastModifiedBy>
  <cp:revision>34</cp:revision>
  <dcterms:created xsi:type="dcterms:W3CDTF">2014-11-19T12:32:26Z</dcterms:created>
  <dcterms:modified xsi:type="dcterms:W3CDTF">2014-12-01T12:16:28Z</dcterms:modified>
</cp:coreProperties>
</file>