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20000"/>
      </a:spcBef>
      <a:spcAft>
        <a:spcPct val="0"/>
      </a:spcAft>
      <a:defRPr kern="1200">
        <a:solidFill>
          <a:srgbClr val="1A3E8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kern="1200">
        <a:solidFill>
          <a:srgbClr val="1A3E8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kern="1200">
        <a:solidFill>
          <a:srgbClr val="1A3E8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kern="1200">
        <a:solidFill>
          <a:srgbClr val="1A3E8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kern="1200">
        <a:solidFill>
          <a:srgbClr val="1A3E8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1A3E8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1A3E8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1A3E8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1A3E8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3100"/>
    <a:srgbClr val="745600"/>
    <a:srgbClr val="1F9122"/>
    <a:srgbClr val="4D7F31"/>
    <a:srgbClr val="1A3E80"/>
    <a:srgbClr val="CC9900"/>
    <a:srgbClr val="33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125538"/>
            <a:ext cx="6985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276475"/>
            <a:ext cx="69850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4638" y="1219200"/>
            <a:ext cx="1835150" cy="45593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16013" y="1219200"/>
            <a:ext cx="5356225" cy="45593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87450" y="2349500"/>
            <a:ext cx="3559175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99025" y="2349500"/>
            <a:ext cx="3560763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1219200"/>
            <a:ext cx="73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2349500"/>
            <a:ext cx="72723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A3E80"/>
          </a:solidFill>
          <a:latin typeface="Georgia" pitchFamily="18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>
          <a:solidFill>
            <a:srgbClr val="1A3E80"/>
          </a:solidFill>
          <a:latin typeface="+mn-lt"/>
          <a:ea typeface="+mn-ea"/>
          <a:cs typeface="+mn-cs"/>
        </a:defRPr>
      </a:lvl1pPr>
      <a:lvl2pPr marL="384175" indent="-193675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1600">
          <a:solidFill>
            <a:srgbClr val="1A3E80"/>
          </a:solidFill>
          <a:latin typeface="+mn-lt"/>
        </a:defRPr>
      </a:lvl2pPr>
      <a:lvl3pPr marL="766763" indent="-192088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Char char="•"/>
        <a:defRPr sz="1600">
          <a:solidFill>
            <a:srgbClr val="1A3E80"/>
          </a:solidFill>
          <a:latin typeface="+mn-lt"/>
        </a:defRPr>
      </a:lvl3pPr>
      <a:lvl4pPr marL="1138238" indent="-180975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SzPct val="50000"/>
        <a:buChar char="–"/>
        <a:defRPr sz="1600">
          <a:solidFill>
            <a:srgbClr val="1A3E80"/>
          </a:solidFill>
          <a:latin typeface="+mn-lt"/>
        </a:defRPr>
      </a:lvl4pPr>
      <a:lvl5pPr marL="1520825" indent="-192088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Char char="»"/>
        <a:defRPr sz="1600">
          <a:solidFill>
            <a:srgbClr val="1A3E80"/>
          </a:solidFill>
          <a:latin typeface="+mn-lt"/>
        </a:defRPr>
      </a:lvl5pPr>
      <a:lvl6pPr marL="1978025" indent="-192088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Char char="»"/>
        <a:defRPr sz="1600">
          <a:solidFill>
            <a:srgbClr val="1A3E80"/>
          </a:solidFill>
          <a:latin typeface="+mn-lt"/>
        </a:defRPr>
      </a:lvl6pPr>
      <a:lvl7pPr marL="2435225" indent="-192088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Char char="»"/>
        <a:defRPr sz="1600">
          <a:solidFill>
            <a:srgbClr val="1A3E80"/>
          </a:solidFill>
          <a:latin typeface="+mn-lt"/>
        </a:defRPr>
      </a:lvl7pPr>
      <a:lvl8pPr marL="2892425" indent="-192088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Char char="»"/>
        <a:defRPr sz="1600">
          <a:solidFill>
            <a:srgbClr val="1A3E80"/>
          </a:solidFill>
          <a:latin typeface="+mn-lt"/>
        </a:defRPr>
      </a:lvl8pPr>
      <a:lvl9pPr marL="3349625" indent="-192088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Char char="»"/>
        <a:defRPr sz="1600">
          <a:solidFill>
            <a:srgbClr val="1A3E8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filmpje.m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3608" y="1773610"/>
            <a:ext cx="6985000" cy="1583382"/>
          </a:xfrm>
        </p:spPr>
        <p:txBody>
          <a:bodyPr/>
          <a:lstStyle/>
          <a:p>
            <a:r>
              <a:rPr lang="nl-NL" b="1" dirty="0" smtClean="0"/>
              <a:t>De Black Box voorbij:</a:t>
            </a:r>
            <a:br>
              <a:rPr lang="nl-NL" b="1" dirty="0" smtClean="0"/>
            </a:br>
            <a:r>
              <a:rPr lang="nl-NL" b="1" dirty="0" smtClean="0"/>
              <a:t>over de zoektocht naar gedragen instrumentarium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4437112"/>
            <a:ext cx="6985000" cy="1368152"/>
          </a:xfrm>
        </p:spPr>
        <p:txBody>
          <a:bodyPr/>
          <a:lstStyle/>
          <a:p>
            <a:pPr algn="r"/>
            <a:r>
              <a:rPr lang="nl-NL" dirty="0" smtClean="0"/>
              <a:t>Maarten Westerduin</a:t>
            </a:r>
          </a:p>
          <a:p>
            <a:pPr algn="r"/>
            <a:r>
              <a:rPr lang="nl-NL" dirty="0" smtClean="0"/>
              <a:t>Peter Holen</a:t>
            </a:r>
          </a:p>
          <a:p>
            <a:pPr algn="r"/>
            <a:endParaRPr lang="nl-NL" dirty="0" smtClean="0"/>
          </a:p>
          <a:p>
            <a:pPr algn="r"/>
            <a:r>
              <a:rPr lang="nl-NL" dirty="0" smtClean="0"/>
              <a:t>6 april 2011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ilmpje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>
            <a:lum bright="32000"/>
          </a:blip>
          <a:stretch>
            <a:fillRect/>
          </a:stretch>
        </p:blipFill>
        <p:spPr>
          <a:xfrm>
            <a:off x="611560" y="836712"/>
            <a:ext cx="7992888" cy="5074035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971601" y="980728"/>
            <a:ext cx="71287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423100"/>
                </a:solidFill>
              </a:rPr>
              <a:t>Appetizer:filmpje met ervaringen van leden van examencommissies (en opleidingscommissies) op Windesheim ten aanzien van taken &amp; verantwoordelijkheden, transparantie in de organisatie, veranderingen in werk en verantwoordelijkheden.</a:t>
            </a:r>
            <a:endParaRPr lang="nl-NL" sz="2000" dirty="0">
              <a:solidFill>
                <a:srgbClr val="4231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629816"/>
            <a:ext cx="7416427" cy="1143000"/>
          </a:xfrm>
        </p:spPr>
        <p:txBody>
          <a:bodyPr/>
          <a:lstStyle/>
          <a:p>
            <a:r>
              <a:rPr lang="nl-NL" dirty="0" smtClean="0"/>
              <a:t>De Black Box voorbij: enkele ervaringen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776864" cy="4104456"/>
          </a:xfrm>
        </p:spPr>
        <p:txBody>
          <a:bodyPr/>
          <a:lstStyle/>
          <a:p>
            <a:pPr marL="354013" indent="-354013">
              <a:spcAft>
                <a:spcPts val="600"/>
              </a:spcAft>
              <a:buFont typeface="Wingdings" pitchFamily="2" charset="2"/>
              <a:buChar char="§"/>
            </a:pPr>
            <a:r>
              <a:rPr lang="nl-NL" sz="2200" dirty="0" smtClean="0"/>
              <a:t>Professionals van goede wil, maar urgentiebesef lijkt te ver weg;</a:t>
            </a:r>
          </a:p>
          <a:p>
            <a:pPr marL="354013" indent="-354013">
              <a:spcAft>
                <a:spcPts val="600"/>
              </a:spcAft>
              <a:buFont typeface="Wingdings" pitchFamily="2" charset="2"/>
              <a:buChar char="§"/>
            </a:pPr>
            <a:r>
              <a:rPr lang="nl-NL" sz="2200" dirty="0" smtClean="0"/>
              <a:t>“Afdekgedrag” van professionals =&gt; professionele reflectie is moeilijk;</a:t>
            </a:r>
          </a:p>
          <a:p>
            <a:pPr marL="354013" indent="-354013">
              <a:spcAft>
                <a:spcPts val="600"/>
              </a:spcAft>
              <a:buFont typeface="Wingdings" pitchFamily="2" charset="2"/>
              <a:buChar char="§"/>
            </a:pPr>
            <a:r>
              <a:rPr lang="nl-NL" sz="2200" dirty="0" smtClean="0"/>
              <a:t>Geneigdheid om naar de ander te wijzen;</a:t>
            </a:r>
          </a:p>
          <a:p>
            <a:pPr marL="354013" indent="-354013">
              <a:spcAft>
                <a:spcPts val="600"/>
              </a:spcAft>
              <a:buFont typeface="Wingdings" pitchFamily="2" charset="2"/>
              <a:buChar char="§"/>
            </a:pPr>
            <a:r>
              <a:rPr lang="nl-NL" sz="2200" dirty="0" smtClean="0"/>
              <a:t>Behoefte aan concreet instrumentarium;</a:t>
            </a:r>
          </a:p>
          <a:p>
            <a:pPr marL="354013" indent="-354013">
              <a:spcAft>
                <a:spcPts val="600"/>
              </a:spcAft>
              <a:buFont typeface="Wingdings" pitchFamily="2" charset="2"/>
              <a:buChar char="§"/>
            </a:pPr>
            <a:r>
              <a:rPr lang="nl-NL" sz="2200" dirty="0" smtClean="0"/>
              <a:t>Gevoeligheid instrumentarium: waar wordt borging ingericht?   (centraal/ decentraal) </a:t>
            </a:r>
          </a:p>
          <a:p>
            <a:pPr marL="354013" indent="-354013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nl-NL" sz="2200" dirty="0" smtClean="0"/>
              <a:t>Wie voedt het bestuur om de juiste vragen te stellen?</a:t>
            </a:r>
            <a:endParaRPr lang="nl-N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6012" y="620688"/>
            <a:ext cx="7560444" cy="1143000"/>
          </a:xfrm>
        </p:spPr>
        <p:txBody>
          <a:bodyPr/>
          <a:lstStyle/>
          <a:p>
            <a:r>
              <a:rPr lang="nl-NL" dirty="0" smtClean="0"/>
              <a:t>Checklist kwaliteitsborging Windesheim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704855" cy="4392488"/>
          </a:xfrm>
        </p:spPr>
        <p:txBody>
          <a:bodyPr/>
          <a:lstStyle/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200" dirty="0" smtClean="0"/>
              <a:t>Diagnosestelling: landelijke onderzoeken en interne rapportages;</a:t>
            </a:r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200" dirty="0" smtClean="0"/>
              <a:t>Doelstelling: onafhankelijke en gezaghebbende examencommissie (handreiking </a:t>
            </a:r>
            <a:r>
              <a:rPr lang="nl-NL" sz="2200" dirty="0" err="1" smtClean="0"/>
              <a:t>HBO-raad</a:t>
            </a:r>
            <a:r>
              <a:rPr lang="nl-NL" sz="2200" dirty="0" smtClean="0"/>
              <a:t>)</a:t>
            </a:r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200" dirty="0" smtClean="0"/>
              <a:t>Aanpak:</a:t>
            </a:r>
          </a:p>
          <a:p>
            <a:pPr marL="727075" lvl="1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000" dirty="0" smtClean="0"/>
              <a:t>Werken aan draagvlak;</a:t>
            </a:r>
          </a:p>
          <a:p>
            <a:pPr marL="727075" lvl="1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000" dirty="0" smtClean="0"/>
              <a:t>Kwantitatief vragenlijst</a:t>
            </a:r>
          </a:p>
          <a:p>
            <a:pPr marL="727075" lvl="1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000" dirty="0" smtClean="0"/>
              <a:t>Verdiepende </a:t>
            </a:r>
            <a:r>
              <a:rPr lang="nl-NL" sz="2000" dirty="0" err="1" smtClean="0"/>
              <a:t>audit</a:t>
            </a:r>
            <a:r>
              <a:rPr lang="nl-NL" sz="2000" dirty="0" smtClean="0"/>
              <a:t> </a:t>
            </a:r>
            <a:r>
              <a:rPr lang="nl-NL" sz="2000" dirty="0" err="1" smtClean="0"/>
              <a:t>trail</a:t>
            </a:r>
            <a:endParaRPr lang="nl-NL" sz="2000" dirty="0"/>
          </a:p>
          <a:p>
            <a:pPr marL="727075" lvl="1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000" dirty="0" smtClean="0"/>
              <a:t>Rapportage met bevindingen en aanbevelingen</a:t>
            </a:r>
          </a:p>
          <a:p>
            <a:pPr marL="342900" indent="-342900">
              <a:spcAft>
                <a:spcPts val="500"/>
              </a:spcAft>
              <a:buFont typeface="+mj-lt"/>
              <a:buAutoNum type="arabicPeriod"/>
            </a:pPr>
            <a:r>
              <a:rPr lang="nl-NL" sz="2200" dirty="0" smtClean="0"/>
              <a:t>Praktisch instrument: </a:t>
            </a:r>
            <a:r>
              <a:rPr lang="nl-NL" sz="2200" dirty="0" smtClean="0"/>
              <a:t>checklist</a:t>
            </a:r>
            <a:endParaRPr lang="nl-NL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907991"/>
            <a:ext cx="7128792" cy="442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064821" y="836712"/>
            <a:ext cx="1971675" cy="49685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Toelichting: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Het wettelijk kader en reglementen vormen de randvoorwaarden voor het functioneren van examen- en opleidingscommissies. Voor het borgen van de interne kwaliteit is het van belang deze processen en producten te beoordelen op basis van de gezamenlijk (op </a:t>
            </a:r>
            <a:r>
              <a:rPr kumimoji="0" lang="nl-NL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instellings</a:t>
            </a: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 en domeinniveau) geformuleerde randvoorwaarden. Daartoe kunnen de checklists op de volgende pagina’s worden gebruikt.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Elke checklist is uitgewerkt in processen en producten. De benoemde producten zijn de bewijslast voor  een oordeel over het functioneren van de bijbehorende processen (</a:t>
            </a:r>
            <a:r>
              <a:rPr kumimoji="0" lang="nl-NL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tbv</a:t>
            </a: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interne </a:t>
            </a:r>
            <a:r>
              <a:rPr kumimoji="0" lang="nl-NL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audit</a:t>
            </a: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 monitoring).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itel 1"/>
          <p:cNvSpPr txBox="1">
            <a:spLocks/>
          </p:cNvSpPr>
          <p:nvPr/>
        </p:nvSpPr>
        <p:spPr bwMode="auto">
          <a:xfrm>
            <a:off x="2124124" y="116632"/>
            <a:ext cx="648032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A3E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 in de tijd: pagina 2 </a:t>
            </a:r>
            <a:r>
              <a:rPr kumimoji="0" lang="nl-NL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1A3E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check</a:t>
            </a:r>
            <a:r>
              <a:rPr kumimoji="0" lang="nl-NL" sz="2400" b="0" i="0" u="none" strike="noStrike" kern="0" cap="none" spc="0" normalizeH="0" noProof="0" dirty="0" smtClean="0">
                <a:ln>
                  <a:noFill/>
                </a:ln>
                <a:solidFill>
                  <a:srgbClr val="1A3E8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</a:t>
            </a:r>
            <a:endParaRPr kumimoji="0" lang="nl-NL" sz="2400" b="0" i="0" u="none" strike="noStrike" kern="0" cap="none" spc="0" normalizeH="0" baseline="0" noProof="0" dirty="0">
              <a:ln>
                <a:noFill/>
              </a:ln>
              <a:solidFill>
                <a:srgbClr val="1A3E8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6013" y="620688"/>
            <a:ext cx="6985000" cy="1143000"/>
          </a:xfrm>
        </p:spPr>
        <p:txBody>
          <a:bodyPr/>
          <a:lstStyle/>
          <a:p>
            <a:r>
              <a:rPr lang="nl-NL" sz="2400" b="1" dirty="0" smtClean="0"/>
              <a:t>Keuzes </a:t>
            </a:r>
            <a:r>
              <a:rPr lang="nl-NL" sz="2400" b="1" dirty="0" err="1" smtClean="0"/>
              <a:t>tav</a:t>
            </a:r>
            <a:r>
              <a:rPr lang="nl-NL" sz="2400" b="1" dirty="0" smtClean="0"/>
              <a:t> operationaliseren handreiking</a:t>
            </a:r>
            <a:endParaRPr lang="nl-NL" sz="24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2887" cy="4248472"/>
          </a:xfrm>
        </p:spPr>
        <p:txBody>
          <a:bodyPr/>
          <a:lstStyle/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000" dirty="0" smtClean="0"/>
              <a:t>Dilemma examencommissie onafhankelijk van instellingsbestuur: door gebruik instrumentarium en focus op proces en producten;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000" dirty="0" err="1" smtClean="0"/>
              <a:t>HHD-er</a:t>
            </a:r>
            <a:r>
              <a:rPr lang="nl-NL" sz="2000" dirty="0" smtClean="0"/>
              <a:t> mag lid zijn van examencommissie;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000" dirty="0" smtClean="0"/>
              <a:t>Toelaten externen: nog maar zeer beperkt;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000" dirty="0" smtClean="0"/>
              <a:t>Bijsturen kwaliteit leden commissie: Windesheim heeft gekozen voor jaarlijks evaluatiegesprek en koppeling aan professionalisering in </a:t>
            </a:r>
            <a:r>
              <a:rPr lang="nl-NL" sz="2000" dirty="0" err="1" smtClean="0"/>
              <a:t>PE-cyclus</a:t>
            </a:r>
            <a:r>
              <a:rPr lang="nl-NL" sz="2000" dirty="0" smtClean="0"/>
              <a:t>;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000" dirty="0" smtClean="0"/>
              <a:t>Borging kwaliteit van examens en tentamens, en borging eindniveau opleiding als extra focus;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000" dirty="0" smtClean="0"/>
              <a:t>Voer het gesprek met elkaar, en ontwikkel eigen instrumentarium!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1268760"/>
            <a:ext cx="6985000" cy="1143000"/>
          </a:xfrm>
        </p:spPr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8460432" cy="2304256"/>
          </a:xfrm>
        </p:spPr>
        <p:txBody>
          <a:bodyPr/>
          <a:lstStyle/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400" dirty="0" smtClean="0"/>
              <a:t>Ten aanzien van de ervaringen/ bevindingen op Windesheim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400" dirty="0" smtClean="0"/>
              <a:t>Ten aanzien van de </a:t>
            </a:r>
            <a:r>
              <a:rPr lang="nl-NL" sz="2400" dirty="0" smtClean="0"/>
              <a:t>checklist </a:t>
            </a:r>
            <a:r>
              <a:rPr lang="nl-NL" sz="2400" dirty="0" smtClean="0"/>
              <a:t>en toepassing</a:t>
            </a:r>
          </a:p>
          <a:p>
            <a:pPr marL="357188" indent="-357188">
              <a:spcAft>
                <a:spcPts val="1200"/>
              </a:spcAft>
              <a:buFont typeface="Arial" pitchFamily="34" charset="0"/>
              <a:buChar char="•"/>
            </a:pPr>
            <a:r>
              <a:rPr lang="nl-NL" sz="2400" dirty="0" smtClean="0"/>
              <a:t>Andere?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desheim-ontwerp">
  <a:themeElements>
    <a:clrScheme name="Standaardontwerp 8">
      <a:dk1>
        <a:srgbClr val="333366"/>
      </a:dk1>
      <a:lt1>
        <a:srgbClr val="FFFFFF"/>
      </a:lt1>
      <a:dk2>
        <a:srgbClr val="333366"/>
      </a:dk2>
      <a:lt2>
        <a:srgbClr val="808080"/>
      </a:lt2>
      <a:accent1>
        <a:srgbClr val="CC9900"/>
      </a:accent1>
      <a:accent2>
        <a:srgbClr val="3333CC"/>
      </a:accent2>
      <a:accent3>
        <a:srgbClr val="FFFFFF"/>
      </a:accent3>
      <a:accent4>
        <a:srgbClr val="2A2A56"/>
      </a:accent4>
      <a:accent5>
        <a:srgbClr val="E2C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1800" b="0" i="0" u="none" strike="noStrike" cap="none" normalizeH="0" baseline="0" smtClean="0">
            <a:ln>
              <a:noFill/>
            </a:ln>
            <a:solidFill>
              <a:srgbClr val="1A3E8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altLang="nl-NL" sz="1800" b="0" i="0" u="none" strike="noStrike" cap="none" normalizeH="0" baseline="0" smtClean="0">
            <a:ln>
              <a:noFill/>
            </a:ln>
            <a:solidFill>
              <a:srgbClr val="1A3E8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333366"/>
        </a:dk1>
        <a:lt1>
          <a:srgbClr val="FFFFFF"/>
        </a:lt1>
        <a:dk2>
          <a:srgbClr val="333366"/>
        </a:dk2>
        <a:lt2>
          <a:srgbClr val="808080"/>
        </a:lt2>
        <a:accent1>
          <a:srgbClr val="CC9900"/>
        </a:accent1>
        <a:accent2>
          <a:srgbClr val="3333CC"/>
        </a:accent2>
        <a:accent3>
          <a:srgbClr val="FFFFFF"/>
        </a:accent3>
        <a:accent4>
          <a:srgbClr val="2A2A56"/>
        </a:accent4>
        <a:accent5>
          <a:srgbClr val="E2CA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windesheim-ontwerp</Template>
  <TotalTime>192</TotalTime>
  <Words>350</Words>
  <Application>Microsoft Office PowerPoint</Application>
  <PresentationFormat>Diavoorstelling (4:3)</PresentationFormat>
  <Paragraphs>37</Paragraphs>
  <Slides>7</Slides>
  <Notes>0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windesheim-ontwerp</vt:lpstr>
      <vt:lpstr>De Black Box voorbij: over de zoektocht naar gedragen instrumentarium</vt:lpstr>
      <vt:lpstr>Dia 2</vt:lpstr>
      <vt:lpstr>De Black Box voorbij: enkele ervaringen</vt:lpstr>
      <vt:lpstr>Checklist kwaliteitsborging Windesheim</vt:lpstr>
      <vt:lpstr>Dia 5</vt:lpstr>
      <vt:lpstr>Keuzes tav operationaliseren handreiking</vt:lpstr>
      <vt:lpstr>Vragen?</vt:lpstr>
    </vt:vector>
  </TitlesOfParts>
  <Company>Windesheim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Black Box voorbij: over de zoektocht naar gedragen instrumentarium</dc:title>
  <dc:creator>peter holen</dc:creator>
  <cp:lastModifiedBy>peter holen</cp:lastModifiedBy>
  <cp:revision>26</cp:revision>
  <dcterms:created xsi:type="dcterms:W3CDTF">2011-04-04T10:01:28Z</dcterms:created>
  <dcterms:modified xsi:type="dcterms:W3CDTF">2011-04-07T06:55:48Z</dcterms:modified>
</cp:coreProperties>
</file>