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8"/>
  </p:notesMasterIdLst>
  <p:handoutMasterIdLst>
    <p:handoutMasterId r:id="rId9"/>
  </p:handoutMasterIdLst>
  <p:sldIdLst>
    <p:sldId id="373" r:id="rId2"/>
    <p:sldId id="376" r:id="rId3"/>
    <p:sldId id="375" r:id="rId4"/>
    <p:sldId id="374" r:id="rId5"/>
    <p:sldId id="377" r:id="rId6"/>
    <p:sldId id="378" r:id="rId7"/>
  </p:sldIdLst>
  <p:sldSz cx="9144000" cy="6858000" type="overhead"/>
  <p:notesSz cx="6858000" cy="9144000"/>
  <p:defaultTextStyle>
    <a:defPPr>
      <a:defRPr lang="en-US"/>
    </a:defPPr>
    <a:lvl1pPr algn="l" rtl="0" fontAlgn="base">
      <a:lnSpc>
        <a:spcPct val="90000"/>
      </a:lnSpc>
      <a:spcBef>
        <a:spcPct val="0"/>
      </a:spcBef>
      <a:spcAft>
        <a:spcPct val="0"/>
      </a:spcAft>
      <a:defRPr sz="3600" b="1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0"/>
      </a:spcBef>
      <a:spcAft>
        <a:spcPct val="0"/>
      </a:spcAft>
      <a:defRPr sz="3600" b="1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0"/>
      </a:spcBef>
      <a:spcAft>
        <a:spcPct val="0"/>
      </a:spcAft>
      <a:defRPr sz="3600" b="1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0"/>
      </a:spcBef>
      <a:spcAft>
        <a:spcPct val="0"/>
      </a:spcAft>
      <a:defRPr sz="3600" b="1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0"/>
      </a:spcBef>
      <a:spcAft>
        <a:spcPct val="0"/>
      </a:spcAft>
      <a:defRPr sz="3600" b="1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50"/>
    <a:srgbClr val="000000"/>
    <a:srgbClr val="B2B2B2"/>
    <a:srgbClr val="000099"/>
    <a:srgbClr val="000066"/>
    <a:srgbClr val="CC0000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55" d="100"/>
          <a:sy n="55" d="100"/>
        </p:scale>
        <p:origin x="1123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08796577-F617-42C0-BB66-315F3D5427CE}" type="datetime1">
              <a:rPr lang="en-GB"/>
              <a:pPr>
                <a:defRPr/>
              </a:pPr>
              <a:t>21/09/2015</a:t>
            </a:fld>
            <a:endParaRPr lang="en-GB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A68AB074-896E-4855-8065-0AC82ACFA516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354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861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03B31E08-00B9-4C7C-933C-29CA4F4B100E}" type="datetime1">
              <a:rPr lang="en-GB"/>
              <a:pPr>
                <a:defRPr/>
              </a:pPr>
              <a:t>21/09/2015</a:t>
            </a:fld>
            <a:endParaRPr lang="en-GB"/>
          </a:p>
        </p:txBody>
      </p:sp>
      <p:sp>
        <p:nvSpPr>
          <p:cNvPr id="9220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het opmaakprofiel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861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861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defRPr sz="1200" b="0">
                <a:solidFill>
                  <a:schemeClr val="tx1"/>
                </a:solidFill>
              </a:defRPr>
            </a:lvl1pPr>
          </a:lstStyle>
          <a:p>
            <a:fld id="{22915D43-C05D-4FF3-A761-99C6EE729E02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4556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fld id="{D72C1F25-F996-4722-A067-4932F19AC911}" type="datetime1">
              <a:rPr lang="en-GB" sz="1200" b="0" smtClean="0">
                <a:solidFill>
                  <a:schemeClr val="tx1"/>
                </a:solidFill>
              </a:rPr>
              <a:pPr/>
              <a:t>21/09/2015</a:t>
            </a:fld>
            <a:endParaRPr lang="en-GB" sz="1200" b="0" smtClean="0">
              <a:solidFill>
                <a:schemeClr val="tx1"/>
              </a:solidFill>
            </a:endParaRPr>
          </a:p>
        </p:txBody>
      </p:sp>
      <p:sp>
        <p:nvSpPr>
          <p:cNvPr id="10243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fld id="{2792C452-DE1D-48DD-9BBC-B66620E58DF3}" type="slidenum">
              <a:rPr lang="en-GB" sz="1200" b="0">
                <a:solidFill>
                  <a:schemeClr val="tx1"/>
                </a:solidFill>
              </a:rPr>
              <a:pPr/>
              <a:t>4</a:t>
            </a:fld>
            <a:endParaRPr lang="en-GB" sz="1200" b="0">
              <a:solidFill>
                <a:schemeClr val="tx1"/>
              </a:solidFill>
            </a:endParaRPr>
          </a:p>
        </p:txBody>
      </p:sp>
      <p:sp>
        <p:nvSpPr>
          <p:cNvPr id="1024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nl-NL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269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0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600200" y="2286000"/>
            <a:ext cx="6858000" cy="1143000"/>
          </a:xfrm>
        </p:spPr>
        <p:txBody>
          <a:bodyPr anchor="ctr"/>
          <a:lstStyle>
            <a:lvl1pPr algn="ctr">
              <a:defRPr sz="4000"/>
            </a:lvl1pPr>
          </a:lstStyle>
          <a:p>
            <a:r>
              <a:rPr lang="nl-NL"/>
              <a:t>Type hier de titel</a:t>
            </a:r>
          </a:p>
        </p:txBody>
      </p:sp>
    </p:spTree>
    <p:extLst>
      <p:ext uri="{BB962C8B-B14F-4D97-AF65-F5344CB8AC3E}">
        <p14:creationId xmlns:p14="http://schemas.microsoft.com/office/powerpoint/2010/main" val="61267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Frans de Vijlder - Lectoraat Governance en innovatiedynamiek in het onderwijs</a:t>
            </a:r>
          </a:p>
        </p:txBody>
      </p:sp>
    </p:spTree>
    <p:extLst>
      <p:ext uri="{BB962C8B-B14F-4D97-AF65-F5344CB8AC3E}">
        <p14:creationId xmlns:p14="http://schemas.microsoft.com/office/powerpoint/2010/main" val="1830368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96100" y="685800"/>
            <a:ext cx="1790700" cy="55626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524000" y="685800"/>
            <a:ext cx="5219700" cy="55626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Frans de Vijlder - Lectoraat Governance en innovatiedynamiek in het onderwijs</a:t>
            </a:r>
          </a:p>
        </p:txBody>
      </p:sp>
    </p:spTree>
    <p:extLst>
      <p:ext uri="{BB962C8B-B14F-4D97-AF65-F5344CB8AC3E}">
        <p14:creationId xmlns:p14="http://schemas.microsoft.com/office/powerpoint/2010/main" val="3411002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Frans de Vijlder - Lectoraat Governance en innovatiedynamiek in het onderwijs</a:t>
            </a:r>
          </a:p>
        </p:txBody>
      </p:sp>
    </p:spTree>
    <p:extLst>
      <p:ext uri="{BB962C8B-B14F-4D97-AF65-F5344CB8AC3E}">
        <p14:creationId xmlns:p14="http://schemas.microsoft.com/office/powerpoint/2010/main" val="3182543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2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Frans de Vijlder - Lectoraat Governance en innovatiedynamiek in het onderwijs</a:t>
            </a:r>
          </a:p>
        </p:txBody>
      </p:sp>
    </p:spTree>
    <p:extLst>
      <p:ext uri="{BB962C8B-B14F-4D97-AF65-F5344CB8AC3E}">
        <p14:creationId xmlns:p14="http://schemas.microsoft.com/office/powerpoint/2010/main" val="4248549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524000" y="1600200"/>
            <a:ext cx="3505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505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Frans de Vijlder - Lectoraat Governance en innovatiedynamiek in het onderwijs</a:t>
            </a:r>
          </a:p>
        </p:txBody>
      </p:sp>
    </p:spTree>
    <p:extLst>
      <p:ext uri="{BB962C8B-B14F-4D97-AF65-F5344CB8AC3E}">
        <p14:creationId xmlns:p14="http://schemas.microsoft.com/office/powerpoint/2010/main" val="1124203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Frans de Vijlder - Lectoraat Governance en innovatiedynamiek in het onderwijs</a:t>
            </a:r>
          </a:p>
        </p:txBody>
      </p:sp>
    </p:spTree>
    <p:extLst>
      <p:ext uri="{BB962C8B-B14F-4D97-AF65-F5344CB8AC3E}">
        <p14:creationId xmlns:p14="http://schemas.microsoft.com/office/powerpoint/2010/main" val="293339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2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Frans de Vijlder - Lectoraat Governance en innovatiedynamiek in het onderwijs</a:t>
            </a:r>
          </a:p>
        </p:txBody>
      </p:sp>
    </p:spTree>
    <p:extLst>
      <p:ext uri="{BB962C8B-B14F-4D97-AF65-F5344CB8AC3E}">
        <p14:creationId xmlns:p14="http://schemas.microsoft.com/office/powerpoint/2010/main" val="1304205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Frans de Vijlder - Lectoraat Governance en innovatiedynamiek in het onderwijs</a:t>
            </a:r>
          </a:p>
        </p:txBody>
      </p:sp>
    </p:spTree>
    <p:extLst>
      <p:ext uri="{BB962C8B-B14F-4D97-AF65-F5344CB8AC3E}">
        <p14:creationId xmlns:p14="http://schemas.microsoft.com/office/powerpoint/2010/main" val="1416897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Frans de Vijlder - Lectoraat Governance en innovatiedynamiek in het onderwijs</a:t>
            </a:r>
          </a:p>
        </p:txBody>
      </p:sp>
    </p:spTree>
    <p:extLst>
      <p:ext uri="{BB962C8B-B14F-4D97-AF65-F5344CB8AC3E}">
        <p14:creationId xmlns:p14="http://schemas.microsoft.com/office/powerpoint/2010/main" val="4183737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Frans de Vijlder - Lectoraat Governance en innovatiedynamiek in het onderwijs</a:t>
            </a:r>
          </a:p>
        </p:txBody>
      </p:sp>
    </p:spTree>
    <p:extLst>
      <p:ext uri="{BB962C8B-B14F-4D97-AF65-F5344CB8AC3E}">
        <p14:creationId xmlns:p14="http://schemas.microsoft.com/office/powerpoint/2010/main" val="143529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685800"/>
            <a:ext cx="7162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Type hier de titel</a:t>
            </a:r>
          </a:p>
        </p:txBody>
      </p:sp>
      <p:sp>
        <p:nvSpPr>
          <p:cNvPr id="1027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6002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Type hier de tekst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</p:txBody>
      </p:sp>
      <p:sp>
        <p:nvSpPr>
          <p:cNvPr id="8808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446838"/>
            <a:ext cx="7067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100000"/>
              </a:lnSpc>
              <a:defRPr sz="1200">
                <a:solidFill>
                  <a:srgbClr val="00009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GB"/>
              <a:t>Frans de Vijlder - Lectoraat Governance en innovatiedynamiek in het onderwijs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5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50"/>
          </a:solidFill>
          <a:latin typeface="OfficinaSans" pitchFamily="2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50"/>
          </a:solidFill>
          <a:latin typeface="OfficinaSans" pitchFamily="2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50"/>
          </a:solidFill>
          <a:latin typeface="OfficinaSans" pitchFamily="2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50"/>
          </a:solidFill>
          <a:latin typeface="OfficinaSans" pitchFamily="2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50"/>
          </a:solidFill>
          <a:latin typeface="OfficinaSans" pitchFamily="2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50"/>
          </a:solidFill>
          <a:latin typeface="OfficinaSans" pitchFamily="2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50"/>
          </a:solidFill>
          <a:latin typeface="OfficinaSans" pitchFamily="2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50"/>
          </a:solidFill>
          <a:latin typeface="OfficinaSans" pitchFamily="2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0050"/>
        </a:buClr>
        <a:buSzPct val="60000"/>
        <a:buFont typeface="Wingdings" pitchFamily="2" charset="2"/>
        <a:buChar char="l"/>
        <a:defRPr sz="2600" b="1">
          <a:solidFill>
            <a:srgbClr val="00005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300" b="1">
          <a:solidFill>
            <a:srgbClr val="000050"/>
          </a:solidFill>
          <a:latin typeface="+mn-lt"/>
        </a:defRPr>
      </a:lvl2pPr>
      <a:lvl3pPr marL="114300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0050"/>
        </a:buClr>
        <a:buSzPct val="80000"/>
        <a:buFont typeface="Wingdings" pitchFamily="2" charset="2"/>
        <a:buChar char="Ø"/>
        <a:defRPr sz="2000" b="1">
          <a:solidFill>
            <a:srgbClr val="00005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16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sz="14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14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14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14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1400">
          <a:solidFill>
            <a:srgbClr val="000000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l-NL" smtClean="0"/>
              <a:t>CvB en examencommissie</a:t>
            </a:r>
            <a:br>
              <a:rPr lang="nl-NL" smtClean="0"/>
            </a:br>
            <a:r>
              <a:rPr lang="nl-NL" i="1" smtClean="0">
                <a:solidFill>
                  <a:srgbClr val="C00000"/>
                </a:solidFill>
              </a:rPr>
              <a:t>samen</a:t>
            </a:r>
            <a:r>
              <a:rPr lang="nl-NL" i="1" smtClean="0"/>
              <a:t> </a:t>
            </a:r>
            <a:r>
              <a:rPr lang="nl-NL" smtClean="0"/>
              <a:t>verantwoordelijk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828800" y="3886200"/>
            <a:ext cx="6400800" cy="1752600"/>
          </a:xfrm>
          <a:noFill/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nl-NL" smtClean="0">
                <a:solidFill>
                  <a:srgbClr val="CC0000"/>
                </a:solidFill>
              </a:rPr>
              <a:t>Over de onafhankelijkheid van de examencommissie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6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/>
            <a:r>
              <a:rPr lang="nl-NL" smtClean="0">
                <a:solidFill>
                  <a:srgbClr val="FF0000"/>
                </a:solidFill>
              </a:rPr>
              <a:t>Examineren is een publieke taak</a:t>
            </a:r>
          </a:p>
        </p:txBody>
      </p:sp>
      <p:sp>
        <p:nvSpPr>
          <p:cNvPr id="4099" name="Tijdelijke aanduiding voor voettekst 3"/>
          <p:cNvSpPr>
            <a:spLocks noGrp="1"/>
          </p:cNvSpPr>
          <p:nvPr>
            <p:ph type="ftr" sz="quarter" idx="4294967295"/>
          </p:nvPr>
        </p:nvSpPr>
        <p:spPr>
          <a:xfrm>
            <a:off x="1512888" y="6445250"/>
            <a:ext cx="745172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nl-NL" sz="1200" smtClean="0">
                <a:solidFill>
                  <a:srgbClr val="000099"/>
                </a:solidFill>
              </a:rPr>
              <a:t>Frans de Vijlder - Lectoraat Goed bestuur en innovatiedynamiek in maatschappelijke organisaties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7440613" cy="685800"/>
          </a:xfrm>
        </p:spPr>
        <p:txBody>
          <a:bodyPr/>
          <a:lstStyle/>
          <a:p>
            <a:pPr eaLnBrk="1" hangingPunct="1"/>
            <a:r>
              <a:rPr lang="nl-NL" smtClean="0"/>
              <a:t>Verdeling van verantwoordelijkheden</a:t>
            </a:r>
          </a:p>
        </p:txBody>
      </p:sp>
      <p:sp>
        <p:nvSpPr>
          <p:cNvPr id="5123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nl-NL" smtClean="0">
                <a:solidFill>
                  <a:srgbClr val="FF0000"/>
                </a:solidFill>
              </a:rPr>
              <a:t>CvB</a:t>
            </a:r>
          </a:p>
          <a:p>
            <a:pPr eaLnBrk="1" hangingPunct="1"/>
            <a:r>
              <a:rPr lang="nl-NL" sz="2400" smtClean="0"/>
              <a:t>Stelsel en spelregels</a:t>
            </a:r>
          </a:p>
          <a:p>
            <a:pPr eaLnBrk="1" hangingPunct="1"/>
            <a:r>
              <a:rPr lang="nl-NL" sz="2400" smtClean="0"/>
              <a:t>Kwaliteit op systeemniveau</a:t>
            </a:r>
          </a:p>
          <a:p>
            <a:pPr eaLnBrk="1" hangingPunct="1"/>
            <a:r>
              <a:rPr lang="nl-NL" sz="2400" smtClean="0"/>
              <a:t>Verantwoording op niveau hogeschool</a:t>
            </a:r>
          </a:p>
        </p:txBody>
      </p:sp>
      <p:sp>
        <p:nvSpPr>
          <p:cNvPr id="5124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nl-NL" smtClean="0">
                <a:solidFill>
                  <a:srgbClr val="FF0000"/>
                </a:solidFill>
              </a:rPr>
              <a:t>Examencommissie</a:t>
            </a:r>
          </a:p>
          <a:p>
            <a:pPr eaLnBrk="1" hangingPunct="1"/>
            <a:r>
              <a:rPr lang="nl-NL" sz="2400" smtClean="0"/>
              <a:t>Kwaliteit examens en examinatoren</a:t>
            </a:r>
          </a:p>
          <a:p>
            <a:pPr eaLnBrk="1" hangingPunct="1"/>
            <a:r>
              <a:rPr lang="nl-NL" sz="2400" smtClean="0"/>
              <a:t>Individuele examenbesluiten</a:t>
            </a:r>
          </a:p>
          <a:p>
            <a:pPr eaLnBrk="1" hangingPunct="1"/>
            <a:r>
              <a:rPr lang="nl-NL" sz="2400" smtClean="0"/>
              <a:t>Verantwoording als commissie</a:t>
            </a:r>
          </a:p>
        </p:txBody>
      </p:sp>
      <p:sp>
        <p:nvSpPr>
          <p:cNvPr id="5125" name="Tijdelijke aanduiding voor voettekst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1200" smtClean="0">
                <a:solidFill>
                  <a:srgbClr val="000099"/>
                </a:solidFill>
              </a:rPr>
              <a:t>Frans de Vijlder - Lectoraat Governance en innovatiedynamiek in het onderwijs</a:t>
            </a:r>
          </a:p>
        </p:txBody>
      </p:sp>
      <p:sp>
        <p:nvSpPr>
          <p:cNvPr id="5126" name="Tekstvak 6"/>
          <p:cNvSpPr txBox="1">
            <a:spLocks noChangeArrowheads="1"/>
          </p:cNvSpPr>
          <p:nvPr/>
        </p:nvSpPr>
        <p:spPr bwMode="auto">
          <a:xfrm>
            <a:off x="1619250" y="5157788"/>
            <a:ext cx="6985000" cy="6461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sz="2000">
                <a:solidFill>
                  <a:srgbClr val="002060"/>
                </a:solidFill>
              </a:rPr>
              <a:t>CvB en Examencommissie hebben elk een eigen verantwoordelijkheid en zijn tot elkaar veroordeeld.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voettekst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1200" smtClean="0">
                <a:solidFill>
                  <a:srgbClr val="000099"/>
                </a:solidFill>
              </a:rPr>
              <a:t>Frans de Vijlder - Lectoraat Governance en innovatiedynamiek in het onderwijs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mtClean="0"/>
              <a:t>Wat is onafhankelijk?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589088"/>
            <a:ext cx="7162800" cy="4648200"/>
          </a:xfrm>
        </p:spPr>
        <p:txBody>
          <a:bodyPr/>
          <a:lstStyle/>
          <a:p>
            <a:pPr eaLnBrk="1" hangingPunct="1"/>
            <a:r>
              <a:rPr lang="nl-NL" smtClean="0"/>
              <a:t>Onafhankelijk ≠ autonoom</a:t>
            </a:r>
          </a:p>
          <a:p>
            <a:pPr eaLnBrk="1" hangingPunct="1"/>
            <a:r>
              <a:rPr lang="nl-NL" smtClean="0"/>
              <a:t>Onafhankelijk vooronderstelt vermogen tot professioneel oordeel</a:t>
            </a:r>
          </a:p>
          <a:p>
            <a:pPr eaLnBrk="1" hangingPunct="1"/>
            <a:r>
              <a:rPr lang="nl-NL" smtClean="0"/>
              <a:t>‘Being professional is being accountable’</a:t>
            </a:r>
          </a:p>
          <a:p>
            <a:pPr eaLnBrk="1" hangingPunct="1"/>
            <a:r>
              <a:rPr lang="nl-NL" smtClean="0"/>
              <a:t>Onafhankelijkheid is niet in regels te vatten, wel met waarborgen te omkleden</a:t>
            </a:r>
          </a:p>
          <a:p>
            <a:pPr eaLnBrk="1" hangingPunct="1"/>
            <a:r>
              <a:rPr lang="nl-NL" smtClean="0"/>
              <a:t>Spelregels voor conflicten (ze moeten er zijn voor ‘als’.</a:t>
            </a:r>
          </a:p>
          <a:p>
            <a:pPr eaLnBrk="1" hangingPunct="1"/>
            <a:r>
              <a:rPr lang="nl-NL" smtClean="0"/>
              <a:t>Schijn van niet-onafhankelijkheid vermijden (</a:t>
            </a:r>
            <a:r>
              <a:rPr lang="nl-NL" i="1" smtClean="0"/>
              <a:t>en wel van twee kanten!</a:t>
            </a:r>
            <a:r>
              <a:rPr lang="nl-NL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jdelijke aanduiding voor voettekst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1200" smtClean="0">
                <a:solidFill>
                  <a:srgbClr val="000099"/>
                </a:solidFill>
              </a:rPr>
              <a:t>Frans de Vijlder - Lectoraat Governance en innovatiedynamiek in het onderwijs</a:t>
            </a:r>
          </a:p>
        </p:txBody>
      </p:sp>
      <p:sp>
        <p:nvSpPr>
          <p:cNvPr id="7171" name="Titel 1"/>
          <p:cNvSpPr>
            <a:spLocks noGrp="1"/>
          </p:cNvSpPr>
          <p:nvPr>
            <p:ph type="title" idx="4294967295"/>
          </p:nvPr>
        </p:nvSpPr>
        <p:spPr>
          <a:xfrm>
            <a:off x="1981200" y="685800"/>
            <a:ext cx="7162800" cy="685800"/>
          </a:xfrm>
        </p:spPr>
        <p:txBody>
          <a:bodyPr/>
          <a:lstStyle/>
          <a:p>
            <a:pPr eaLnBrk="1" hangingPunct="1"/>
            <a:r>
              <a:rPr lang="nl-NL" smtClean="0"/>
              <a:t>Examineren is mensenwerk</a:t>
            </a:r>
          </a:p>
        </p:txBody>
      </p:sp>
      <p:sp>
        <p:nvSpPr>
          <p:cNvPr id="7172" name="Tekstvak 4"/>
          <p:cNvSpPr txBox="1">
            <a:spLocks noChangeArrowheads="1"/>
          </p:cNvSpPr>
          <p:nvPr/>
        </p:nvSpPr>
        <p:spPr bwMode="auto">
          <a:xfrm>
            <a:off x="1619250" y="2636838"/>
            <a:ext cx="5976938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sz="2000">
                <a:solidFill>
                  <a:srgbClr val="002060"/>
                </a:solidFill>
              </a:rPr>
              <a:t>Alle regels ten spijt, het draait uiteindelijk om integer handelen, een </a:t>
            </a:r>
            <a:r>
              <a:rPr lang="nl-NL" sz="2000">
                <a:solidFill>
                  <a:srgbClr val="C00000"/>
                </a:solidFill>
              </a:rPr>
              <a:t>morele kwestie</a:t>
            </a:r>
            <a:r>
              <a:rPr lang="nl-NL" sz="2000">
                <a:solidFill>
                  <a:srgbClr val="002060"/>
                </a:solidFill>
              </a:rPr>
              <a:t>.</a:t>
            </a:r>
          </a:p>
          <a:p>
            <a:pPr eaLnBrk="1" hangingPunct="1"/>
            <a:endParaRPr lang="nl-NL" sz="2000">
              <a:solidFill>
                <a:srgbClr val="002060"/>
              </a:solidFill>
            </a:endParaRPr>
          </a:p>
          <a:p>
            <a:pPr eaLnBrk="1" hangingPunct="1"/>
            <a:endParaRPr lang="nl-NL" sz="2000">
              <a:solidFill>
                <a:srgbClr val="002060"/>
              </a:solidFill>
            </a:endParaRPr>
          </a:p>
          <a:p>
            <a:pPr eaLnBrk="1" hangingPunct="1"/>
            <a:endParaRPr lang="nl-NL" sz="2000">
              <a:solidFill>
                <a:srgbClr val="002060"/>
              </a:solidFill>
            </a:endParaRPr>
          </a:p>
          <a:p>
            <a:pPr eaLnBrk="1" hangingPunct="1"/>
            <a:r>
              <a:rPr lang="nl-NL" sz="2000">
                <a:solidFill>
                  <a:srgbClr val="002060"/>
                </a:solidFill>
              </a:rPr>
              <a:t>Dit morele aspect is in de stukken een beetje </a:t>
            </a:r>
            <a:r>
              <a:rPr lang="nl-NL" sz="2000">
                <a:solidFill>
                  <a:srgbClr val="C00000"/>
                </a:solidFill>
              </a:rPr>
              <a:t>ondergesneeuwd</a:t>
            </a:r>
            <a:r>
              <a:rPr lang="nl-NL" sz="200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/>
            <a:r>
              <a:rPr lang="nl-NL" smtClean="0"/>
              <a:t>Uw vragen en casuïstiek</a:t>
            </a:r>
          </a:p>
        </p:txBody>
      </p:sp>
      <p:sp>
        <p:nvSpPr>
          <p:cNvPr id="8195" name="Tijdelijke aanduiding voor voettekst 1"/>
          <p:cNvSpPr>
            <a:spLocks noGrp="1"/>
          </p:cNvSpPr>
          <p:nvPr>
            <p:ph type="ftr" sz="quarter" idx="4294967295"/>
          </p:nvPr>
        </p:nvSpPr>
        <p:spPr>
          <a:xfrm>
            <a:off x="2076450" y="6446838"/>
            <a:ext cx="7067550" cy="2746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1200" smtClean="0">
                <a:solidFill>
                  <a:srgbClr val="000099"/>
                </a:solidFill>
              </a:rPr>
              <a:t>Frans de Vijlder - Lectoraat Governance en innovatiedynamiek in het onderwijs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AN model">
  <a:themeElements>
    <a:clrScheme name="HAN model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HAN model">
      <a:majorFont>
        <a:latin typeface="OfficinaSans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HAN model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 model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 model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 model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Settings\elko\Local Settings\Temporary Internet Files\OLK65\HAN model.pot</Template>
  <TotalTime>205</TotalTime>
  <Words>200</Words>
  <Application>Microsoft Office PowerPoint</Application>
  <PresentationFormat>Overhead</PresentationFormat>
  <Paragraphs>34</Paragraphs>
  <Slides>6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OfficinaSans</vt:lpstr>
      <vt:lpstr>Wingdings</vt:lpstr>
      <vt:lpstr>Times New Roman</vt:lpstr>
      <vt:lpstr>HAN model</vt:lpstr>
      <vt:lpstr>CvB en examencommissie samen verantwoordelijk</vt:lpstr>
      <vt:lpstr>Examineren is een publieke taak</vt:lpstr>
      <vt:lpstr>Verdeling van verantwoordelijkheden</vt:lpstr>
      <vt:lpstr>Wat is onafhankelijk?</vt:lpstr>
      <vt:lpstr>Examineren is mensenwerk</vt:lpstr>
      <vt:lpstr>Uw vragen en casuïstiek</vt:lpstr>
    </vt:vector>
  </TitlesOfParts>
  <Company>HAN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Helpdesk</dc:creator>
  <cp:lastModifiedBy>M. Koninkx</cp:lastModifiedBy>
  <cp:revision>30</cp:revision>
  <cp:lastPrinted>2001-03-19T21:19:05Z</cp:lastPrinted>
  <dcterms:created xsi:type="dcterms:W3CDTF">2005-02-09T10:56:21Z</dcterms:created>
  <dcterms:modified xsi:type="dcterms:W3CDTF">2015-09-21T10:10:29Z</dcterms:modified>
</cp:coreProperties>
</file>