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4" r:id="rId3"/>
    <p:sldId id="316" r:id="rId4"/>
    <p:sldId id="330" r:id="rId5"/>
    <p:sldId id="325" r:id="rId6"/>
    <p:sldId id="335" r:id="rId7"/>
    <p:sldId id="331" r:id="rId8"/>
    <p:sldId id="329" r:id="rId9"/>
    <p:sldId id="326" r:id="rId10"/>
    <p:sldId id="320" r:id="rId11"/>
    <p:sldId id="333" r:id="rId12"/>
    <p:sldId id="318" r:id="rId13"/>
    <p:sldId id="327" r:id="rId14"/>
    <p:sldId id="317" r:id="rId15"/>
    <p:sldId id="332" r:id="rId16"/>
    <p:sldId id="321" r:id="rId17"/>
    <p:sldId id="319" r:id="rId18"/>
    <p:sldId id="334" r:id="rId19"/>
  </p:sldIdLst>
  <p:sldSz cx="9144000" cy="6858000" type="screen4x3"/>
  <p:notesSz cx="6797675" cy="987425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A452A"/>
    <a:srgbClr val="E46C0A"/>
    <a:srgbClr val="403148"/>
    <a:srgbClr val="FFA62F"/>
    <a:srgbClr val="F92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6" autoAdjust="0"/>
    <p:restoredTop sz="94669" autoAdjust="0"/>
  </p:normalViewPr>
  <p:slideViewPr>
    <p:cSldViewPr snapToObjects="1">
      <p:cViewPr varScale="1">
        <p:scale>
          <a:sx n="51" d="100"/>
          <a:sy n="51" d="100"/>
        </p:scale>
        <p:origin x="114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1332" y="1476"/>
      </p:cViewPr>
      <p:guideLst>
        <p:guide orient="horz" pos="3110"/>
        <p:guide pos="2141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1CF3227-91B9-4359-A9A4-2D19B3CC67C5}" type="datetimeFigureOut">
              <a:rPr lang="nl-NL"/>
              <a:pPr>
                <a:defRPr/>
              </a:pPr>
              <a:t>21-9-2015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1FD429F-9856-46A9-A00B-955A2711203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68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DF0F2F-DDA8-4152-8D87-5F30D92287CF}" type="datetimeFigureOut">
              <a:rPr lang="nl-NL"/>
              <a:pPr>
                <a:defRPr/>
              </a:pPr>
              <a:t>21-9-2015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691063"/>
            <a:ext cx="543560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23FE514-B1CC-4A38-A652-11466E3C03A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5832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07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075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659663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470408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90500"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364641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90500" lvl="1" indent="-190500">
              <a:lnSpc>
                <a:spcPct val="70000"/>
              </a:lnSpc>
              <a:buFont typeface="Wingdings" panose="05000000000000000000" pitchFamily="2" charset="2"/>
              <a:buNone/>
            </a:pPr>
            <a:endParaRPr lang="nl-NL" sz="1100" smtClean="0"/>
          </a:p>
        </p:txBody>
      </p:sp>
    </p:spTree>
    <p:extLst>
      <p:ext uri="{BB962C8B-B14F-4D97-AF65-F5344CB8AC3E}">
        <p14:creationId xmlns:p14="http://schemas.microsoft.com/office/powerpoint/2010/main" val="39048789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90500"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4998392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936840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90500"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77354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370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nl-NL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903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90500"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421695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250994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743571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275392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nl-NL" sz="1100" smtClean="0"/>
          </a:p>
        </p:txBody>
      </p:sp>
    </p:spTree>
    <p:extLst>
      <p:ext uri="{BB962C8B-B14F-4D97-AF65-F5344CB8AC3E}">
        <p14:creationId xmlns:p14="http://schemas.microsoft.com/office/powerpoint/2010/main" val="3771419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94823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758905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  <a:p>
            <a:endParaRPr lang="nl-NL" smtClean="0"/>
          </a:p>
          <a:p>
            <a:endParaRPr lang="nl-NL" smtClean="0"/>
          </a:p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281576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0275" y="792163"/>
            <a:ext cx="4938713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53385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de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63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pic>
        <p:nvPicPr>
          <p:cNvPr id="5" name="duthler" descr="S:\Duthler Various\logo duthler NEW\duthler-zw-lowres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33000" contrast="-55000"/>
          </a:blip>
          <a:srcRect/>
          <a:stretch>
            <a:fillRect/>
          </a:stretch>
        </p:blipFill>
        <p:spPr bwMode="auto">
          <a:xfrm>
            <a:off x="3300383" y="5903663"/>
            <a:ext cx="2528878" cy="448185"/>
          </a:xfrm>
          <a:prstGeom prst="rect">
            <a:avLst/>
          </a:prstGeom>
          <a:noFill/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796925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3600">
              <a:solidFill>
                <a:srgbClr val="4A45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3213100"/>
            <a:ext cx="9144000" cy="314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4A452A"/>
              </a:solidFill>
              <a:latin typeface="Times New Roman" pitchFamily="18" charset="0"/>
            </a:endParaRPr>
          </a:p>
        </p:txBody>
      </p:sp>
      <p:sp>
        <p:nvSpPr>
          <p:cNvPr id="103437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052513"/>
            <a:ext cx="7772400" cy="1081087"/>
          </a:xfrm>
        </p:spPr>
        <p:txBody>
          <a:bodyPr/>
          <a:lstStyle>
            <a:lvl1pPr>
              <a:defRPr sz="3600" smtClean="0"/>
            </a:lvl1pPr>
          </a:lstStyle>
          <a:p>
            <a:r>
              <a:rPr lang="nl-NL" smtClean="0"/>
              <a:t>Klik om een titel in te voeren</a:t>
            </a:r>
          </a:p>
        </p:txBody>
      </p:sp>
      <p:sp>
        <p:nvSpPr>
          <p:cNvPr id="103438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1913" y="2276475"/>
            <a:ext cx="6400800" cy="3240088"/>
          </a:xfrm>
        </p:spPr>
        <p:txBody>
          <a:bodyPr/>
          <a:lstStyle>
            <a:lvl1pPr marL="0" indent="0" algn="ctr">
              <a:buFont typeface="Arial" charset="0"/>
              <a:buNone/>
              <a:defRPr sz="1800" smtClean="0"/>
            </a:lvl1pPr>
          </a:lstStyle>
          <a:p>
            <a:r>
              <a:rPr lang="nl-NL" smtClean="0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84793967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274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491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520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962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944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534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00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992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06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7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de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63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pic>
        <p:nvPicPr>
          <p:cNvPr id="18" name="duthler" descr="S:\Duthler Various\logo duthler NEW\duthler-zw-lowres.gif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33000" contrast="-55000"/>
          </a:blip>
          <a:srcRect/>
          <a:stretch>
            <a:fillRect/>
          </a:stretch>
        </p:blipFill>
        <p:spPr bwMode="auto">
          <a:xfrm>
            <a:off x="357158" y="271213"/>
            <a:ext cx="2528878" cy="448185"/>
          </a:xfrm>
          <a:prstGeom prst="rect">
            <a:avLst/>
          </a:prstGeom>
          <a:noFill/>
          <a:effectLst/>
        </p:spPr>
      </p:pic>
      <p:sp>
        <p:nvSpPr>
          <p:cNvPr id="14" name="keytext"/>
          <p:cNvSpPr txBox="1">
            <a:spLocks noChangeArrowheads="1"/>
          </p:cNvSpPr>
          <p:nvPr/>
        </p:nvSpPr>
        <p:spPr bwMode="auto">
          <a:xfrm>
            <a:off x="571500" y="2071688"/>
            <a:ext cx="76723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buFont typeface="Arial" charset="0"/>
              <a:buChar char="•"/>
              <a:defRPr/>
            </a:pPr>
            <a:endParaRPr lang="nl-NL" sz="2200">
              <a:solidFill>
                <a:srgbClr val="4A452A"/>
              </a:solidFill>
              <a:latin typeface="Times New Roman" pitchFamily="18" charset="0"/>
            </a:endParaRPr>
          </a:p>
          <a:p>
            <a:pPr marL="742950" lvl="1" indent="-285750">
              <a:buFont typeface="Arial" charset="0"/>
              <a:buChar char="•"/>
              <a:defRPr/>
            </a:pPr>
            <a:endParaRPr lang="nl-NL" sz="2200" b="1">
              <a:solidFill>
                <a:srgbClr val="4A452A"/>
              </a:solidFill>
              <a:latin typeface="Times New Roman" pitchFamily="18" charset="0"/>
            </a:endParaRPr>
          </a:p>
          <a:p>
            <a:pPr marL="742950" lvl="1" indent="-285750">
              <a:buFont typeface="Arial" charset="0"/>
              <a:buChar char="•"/>
              <a:defRPr/>
            </a:pPr>
            <a:endParaRPr lang="nl-NL" sz="2200">
              <a:solidFill>
                <a:srgbClr val="4A452A"/>
              </a:solidFill>
              <a:latin typeface="Times New Roman" pitchFamily="18" charset="0"/>
            </a:endParaRPr>
          </a:p>
          <a:p>
            <a:pPr marL="742950" lvl="1" indent="-285750">
              <a:buFont typeface="Arial" charset="0"/>
              <a:buNone/>
              <a:defRPr/>
            </a:pPr>
            <a:endParaRPr lang="nl-NL" sz="1800">
              <a:solidFill>
                <a:srgbClr val="4A452A"/>
              </a:solidFill>
              <a:latin typeface="Times New Roman" pitchFamily="18" charset="0"/>
            </a:endParaRPr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65400"/>
            <a:ext cx="82296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3" r:id="rId2"/>
    <p:sldLayoutId id="2147483762" r:id="rId3"/>
    <p:sldLayoutId id="2147483761" r:id="rId4"/>
    <p:sldLayoutId id="2147483760" r:id="rId5"/>
    <p:sldLayoutId id="2147483759" r:id="rId6"/>
    <p:sldLayoutId id="2147483758" r:id="rId7"/>
    <p:sldLayoutId id="2147483757" r:id="rId8"/>
    <p:sldLayoutId id="2147483756" r:id="rId9"/>
    <p:sldLayoutId id="2147483755" r:id="rId10"/>
    <p:sldLayoutId id="2147483754" r:id="rId11"/>
    <p:sldLayoutId id="214748375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4A452A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A452A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A452A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A452A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A452A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4A452A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4A452A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4A452A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4A452A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4A452A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v"/>
        <a:defRPr sz="2400" kern="1200">
          <a:solidFill>
            <a:srgbClr val="4A452A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o"/>
        <a:defRPr sz="2000" kern="1200">
          <a:solidFill>
            <a:srgbClr val="4A452A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rgbClr val="4A452A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rgbClr val="4A452A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276600"/>
            <a:ext cx="7772400" cy="1136650"/>
          </a:xfrm>
        </p:spPr>
        <p:txBody>
          <a:bodyPr/>
          <a:lstStyle/>
          <a:p>
            <a:pPr eaLnBrk="1" hangingPunct="1"/>
            <a:r>
              <a:rPr lang="nl-NL" sz="3200" b="1">
                <a:solidFill>
                  <a:srgbClr val="000000"/>
                </a:solidFill>
              </a:rPr>
              <a:t>Handreiking examencommissies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34000"/>
            <a:ext cx="6400800" cy="5429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nl-NL"/>
          </a:p>
          <a:p>
            <a:pPr eaLnBrk="1" hangingPunct="1">
              <a:buFont typeface="Arial" panose="020B0604020202020204" pitchFamily="34" charset="0"/>
              <a:buNone/>
            </a:pPr>
            <a:endParaRPr lang="nl-NL"/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1331913" y="4953000"/>
            <a:ext cx="6300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nl-NL" sz="1800">
                <a:latin typeface="Times New Roman" panose="02020603050405020304" pitchFamily="18" charset="0"/>
              </a:rPr>
              <a:t>mr. Philip Coté MBA,</a:t>
            </a:r>
          </a:p>
          <a:p>
            <a:pPr algn="ctr" eaLnBrk="1" hangingPunct="1">
              <a:spcBef>
                <a:spcPct val="20000"/>
              </a:spcBef>
            </a:pPr>
            <a:r>
              <a:rPr lang="nl-NL" sz="1800">
                <a:latin typeface="Times New Roman" panose="02020603050405020304" pitchFamily="18" charset="0"/>
              </a:rPr>
              <a:t>Dag van de examencommissie, 6 april 2011</a:t>
            </a:r>
          </a:p>
          <a:p>
            <a:pPr algn="ctr" eaLnBrk="1" hangingPunct="1">
              <a:spcBef>
                <a:spcPct val="20000"/>
              </a:spcBef>
            </a:pPr>
            <a:endParaRPr lang="nl-NL" sz="1800">
              <a:latin typeface="Times New Roman" panose="02020603050405020304" pitchFamily="18" charset="0"/>
            </a:endParaRPr>
          </a:p>
        </p:txBody>
      </p:sp>
      <p:pic>
        <p:nvPicPr>
          <p:cNvPr id="3077" name="Picture 7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63" y="1143000"/>
            <a:ext cx="5983287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/>
          </p:cNvSpPr>
          <p:nvPr/>
        </p:nvSpPr>
        <p:spPr bwMode="auto">
          <a:xfrm>
            <a:off x="914400" y="2057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Handreiking voor examencommissies </a:t>
            </a:r>
          </a:p>
        </p:txBody>
      </p:sp>
      <p:sp>
        <p:nvSpPr>
          <p:cNvPr id="12291" name="Tijdelijke aanduiding voor inhoud 2"/>
          <p:cNvSpPr>
            <a:spLocks/>
          </p:cNvSpPr>
          <p:nvPr/>
        </p:nvSpPr>
        <p:spPr bwMode="auto">
          <a:xfrm>
            <a:off x="914400" y="2971800"/>
            <a:ext cx="82296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 eaLnBrk="0" hangingPunct="0"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Opdracht HBO-raad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Handreiking overgenomen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Bindingsbesluit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Persbericht: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nl-NL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“Hogescholen garanderen diplomakwaliteit”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nl-NL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nl-NL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nl-NL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nl-NL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Picture 6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 idx="4294967295"/>
          </p:nvPr>
        </p:nvSpPr>
        <p:spPr>
          <a:xfrm>
            <a:off x="1066800" y="1714500"/>
            <a:ext cx="7696200" cy="1143000"/>
          </a:xfrm>
        </p:spPr>
        <p:txBody>
          <a:bodyPr/>
          <a:lstStyle/>
          <a:p>
            <a:pPr algn="l"/>
            <a:r>
              <a:rPr lang="nl-NL" b="1" smtClean="0">
                <a:solidFill>
                  <a:srgbClr val="000000"/>
                </a:solidFill>
              </a:rPr>
              <a:t>Besluitvorming HBO-raad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66800" y="2667000"/>
            <a:ext cx="78486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Geen hiërarchische verantwoording aan cvb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Geen leden met financiële verantwoordelijkheid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Bekendmaking regelingen rond examens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Commissieleden bekwaam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Deskundigheidsbevordering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 	Jaarlijks verslag examencommissie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6" name="Picture 5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 idx="4294967295"/>
          </p:nvPr>
        </p:nvSpPr>
        <p:spPr>
          <a:xfrm>
            <a:off x="1066800" y="1714500"/>
            <a:ext cx="7696200" cy="1143000"/>
          </a:xfrm>
        </p:spPr>
        <p:txBody>
          <a:bodyPr/>
          <a:lstStyle/>
          <a:p>
            <a:pPr algn="l"/>
            <a:r>
              <a:rPr lang="nl-NL" b="1" smtClean="0">
                <a:solidFill>
                  <a:srgbClr val="000000"/>
                </a:solidFill>
              </a:rPr>
              <a:t>Taken examencommissie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066800" y="2667000"/>
            <a:ext cx="6858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Eindniveau vaststellen 				</a:t>
            </a:r>
            <a:r>
              <a:rPr lang="nl-NL" sz="2000">
                <a:latin typeface="Times New Roman" panose="02020603050405020304" pitchFamily="18" charset="0"/>
                <a:cs typeface="Times New Roman" panose="02020603050405020304" pitchFamily="18" charset="0"/>
              </a:rPr>
              <a:t>7.12 WHW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Examinatoren aanwijzen			</a:t>
            </a:r>
            <a:r>
              <a:rPr lang="nl-NL" sz="2000">
                <a:latin typeface="Times New Roman" panose="02020603050405020304" pitchFamily="18" charset="0"/>
                <a:cs typeface="Times New Roman" panose="02020603050405020304" pitchFamily="18" charset="0"/>
              </a:rPr>
              <a:t>7.12c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Kwaliteitszorg toetsing borgen	</a:t>
            </a:r>
            <a:r>
              <a:rPr lang="nl-NL" sz="2000">
                <a:latin typeface="Times New Roman" panose="02020603050405020304" pitchFamily="18" charset="0"/>
                <a:cs typeface="Times New Roman" panose="02020603050405020304" pitchFamily="18" charset="0"/>
              </a:rPr>
              <a:t>7.12b 1 a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Richtlijnen vaststellen				</a:t>
            </a:r>
            <a:r>
              <a:rPr lang="nl-NL" sz="2000">
                <a:latin typeface="Times New Roman" panose="02020603050405020304" pitchFamily="18" charset="0"/>
                <a:cs typeface="Times New Roman" panose="02020603050405020304" pitchFamily="18" charset="0"/>
              </a:rPr>
              <a:t>7.12b 1 b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Verslag uitbrengen aan CvB		</a:t>
            </a:r>
            <a:r>
              <a:rPr lang="nl-NL" sz="2000">
                <a:latin typeface="Times New Roman" panose="02020603050405020304" pitchFamily="18" charset="0"/>
                <a:cs typeface="Times New Roman" panose="02020603050405020304" pitchFamily="18" charset="0"/>
              </a:rPr>
              <a:t>7.12b 5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nl-NL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0" name="Picture 5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 idx="4294967295"/>
          </p:nvPr>
        </p:nvSpPr>
        <p:spPr>
          <a:xfrm>
            <a:off x="1066800" y="2057400"/>
            <a:ext cx="7696200" cy="1143000"/>
          </a:xfrm>
        </p:spPr>
        <p:txBody>
          <a:bodyPr/>
          <a:lstStyle/>
          <a:p>
            <a:pPr algn="l"/>
            <a:r>
              <a:rPr lang="nl-NL" b="1" smtClean="0">
                <a:solidFill>
                  <a:srgbClr val="000000"/>
                </a:solidFill>
              </a:rPr>
              <a:t>Taken examencommissie (vervolg)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066800" y="3200400"/>
            <a:ext cx="6858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	Vrijstellingen geven					</a:t>
            </a:r>
            <a:r>
              <a:rPr lang="nl-NL" sz="2000">
                <a:latin typeface="Times New Roman" panose="02020603050405020304" pitchFamily="18" charset="0"/>
                <a:cs typeface="Times New Roman" panose="02020603050405020304" pitchFamily="18" charset="0"/>
              </a:rPr>
              <a:t>7.12b 1 d</a:t>
            </a:r>
            <a:endParaRPr lang="nl-NL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Optreden tegen fraude				</a:t>
            </a:r>
            <a:r>
              <a:rPr lang="nl-NL" sz="2000">
                <a:latin typeface="Times New Roman" panose="02020603050405020304" pitchFamily="18" charset="0"/>
                <a:cs typeface="Times New Roman" panose="02020603050405020304" pitchFamily="18" charset="0"/>
              </a:rPr>
              <a:t>7.12b 2</a:t>
            </a:r>
            <a:endParaRPr lang="nl-NL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Klachten behandelen				</a:t>
            </a:r>
            <a:r>
              <a:rPr lang="nl-NL" sz="2000">
                <a:latin typeface="Times New Roman" panose="02020603050405020304" pitchFamily="18" charset="0"/>
                <a:cs typeface="Times New Roman" panose="02020603050405020304" pitchFamily="18" charset="0"/>
              </a:rPr>
              <a:t>7.12b 4</a:t>
            </a:r>
            <a:endParaRPr lang="nl-NL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4" name="Picture 5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866900"/>
            <a:ext cx="6096000" cy="1143000"/>
          </a:xfrm>
        </p:spPr>
        <p:txBody>
          <a:bodyPr/>
          <a:lstStyle/>
          <a:p>
            <a:pPr algn="l"/>
            <a:r>
              <a:rPr lang="nl-NL" b="1" smtClean="0">
                <a:solidFill>
                  <a:schemeClr val="tx1"/>
                </a:solidFill>
              </a:rPr>
              <a:t>Rol instellingsbestuur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009900"/>
            <a:ext cx="6781800" cy="1752600"/>
          </a:xfrm>
        </p:spPr>
        <p:txBody>
          <a:bodyPr/>
          <a:lstStyle/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381000" algn="l"/>
              </a:tabLst>
            </a:pPr>
            <a:r>
              <a:rPr lang="nl-NL" smtClean="0">
                <a:solidFill>
                  <a:schemeClr val="tx1"/>
                </a:solidFill>
              </a:rPr>
              <a:t> 	Benoemen leden examencommissie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381000" algn="l"/>
              </a:tabLst>
            </a:pPr>
            <a:r>
              <a:rPr lang="nl-NL" smtClean="0">
                <a:solidFill>
                  <a:schemeClr val="tx1"/>
                </a:solidFill>
              </a:rPr>
              <a:t> 	Waarborgen, in staat stellen, faciliteren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381000" algn="l"/>
              </a:tabLst>
            </a:pPr>
            <a:r>
              <a:rPr lang="nl-NL" smtClean="0">
                <a:solidFill>
                  <a:schemeClr val="tx1"/>
                </a:solidFill>
              </a:rPr>
              <a:t> 	Verantwoordelijk voor kwaliteit opleiding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381000" algn="l"/>
              </a:tabLst>
            </a:pPr>
            <a:r>
              <a:rPr lang="nl-NL" smtClean="0">
                <a:solidFill>
                  <a:schemeClr val="tx1"/>
                </a:solidFill>
              </a:rPr>
              <a:t> 	Format voor jaarlijks verslag</a:t>
            </a:r>
          </a:p>
        </p:txBody>
      </p:sp>
      <p:pic>
        <p:nvPicPr>
          <p:cNvPr id="16388" name="Picture 5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 idx="4294967295"/>
          </p:nvPr>
        </p:nvSpPr>
        <p:spPr>
          <a:xfrm>
            <a:off x="1601788" y="1714500"/>
            <a:ext cx="7696200" cy="1143000"/>
          </a:xfrm>
        </p:spPr>
        <p:txBody>
          <a:bodyPr/>
          <a:lstStyle/>
          <a:p>
            <a:pPr algn="l"/>
            <a:r>
              <a:rPr lang="nl-NL" b="1" smtClean="0">
                <a:solidFill>
                  <a:srgbClr val="000000"/>
                </a:solidFill>
              </a:rPr>
              <a:t>Onafhankelijkheid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601788" y="2667000"/>
            <a:ext cx="6858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Rapporten Onderwijsraad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Memorie van Toelichting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Praktijk hogescholen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Besluitvorming HBO-raad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nl-N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nl-NL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2" name="Picture 5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 idx="4294967295"/>
          </p:nvPr>
        </p:nvSpPr>
        <p:spPr>
          <a:xfrm>
            <a:off x="1524000" y="2057400"/>
            <a:ext cx="8229600" cy="914400"/>
          </a:xfrm>
        </p:spPr>
        <p:txBody>
          <a:bodyPr/>
          <a:lstStyle/>
          <a:p>
            <a:pPr algn="l"/>
            <a:r>
              <a:rPr lang="nl-NL" b="1" smtClean="0">
                <a:solidFill>
                  <a:srgbClr val="000000"/>
                </a:solidFill>
              </a:rPr>
              <a:t>Checks and balances</a:t>
            </a:r>
          </a:p>
        </p:txBody>
      </p:sp>
      <p:sp>
        <p:nvSpPr>
          <p:cNvPr id="1843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524000" y="2971800"/>
            <a:ext cx="7772400" cy="27432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2095500" algn="l"/>
              </a:tabLst>
            </a:pPr>
            <a:r>
              <a:rPr lang="nl-NL" smtClean="0">
                <a:solidFill>
                  <a:srgbClr val="000000"/>
                </a:solidFill>
              </a:rPr>
              <a:t>Examencommissie onafhankelijk</a:t>
            </a:r>
          </a:p>
          <a:p>
            <a:pPr marL="514350" indent="-514350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2095500" algn="l"/>
              </a:tabLst>
            </a:pPr>
            <a:r>
              <a:rPr lang="nl-NL" smtClean="0">
                <a:solidFill>
                  <a:srgbClr val="000000"/>
                </a:solidFill>
              </a:rPr>
              <a:t>Tegenwicht tegen management</a:t>
            </a:r>
          </a:p>
          <a:p>
            <a:pPr marL="514350" indent="-514350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2095500" algn="l"/>
              </a:tabLst>
            </a:pPr>
            <a:r>
              <a:rPr lang="nl-NL" smtClean="0">
                <a:solidFill>
                  <a:srgbClr val="000000"/>
                </a:solidFill>
              </a:rPr>
              <a:t>Hoe maak je die rol waar?</a:t>
            </a:r>
          </a:p>
        </p:txBody>
      </p:sp>
      <p:pic>
        <p:nvPicPr>
          <p:cNvPr id="18436" name="Picture 5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/>
          </p:cNvSpPr>
          <p:nvPr/>
        </p:nvSpPr>
        <p:spPr bwMode="auto">
          <a:xfrm>
            <a:off x="914400" y="22860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Spanningsvelden rond examencommissie</a:t>
            </a:r>
          </a:p>
        </p:txBody>
      </p:sp>
      <p:sp>
        <p:nvSpPr>
          <p:cNvPr id="19459" name="Tijdelijke aanduiding voor inhoud 2"/>
          <p:cNvSpPr>
            <a:spLocks/>
          </p:cNvSpPr>
          <p:nvPr/>
        </p:nvSpPr>
        <p:spPr bwMode="auto">
          <a:xfrm>
            <a:off x="914400" y="3124200"/>
            <a:ext cx="82296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 eaLnBrk="0" hangingPunct="0"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Studenten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Examinatoren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Opleidingsmanagement / CvB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nl-NL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nl-NL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nl-NL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nl-NL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0" name="Picture 5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 idx="4294967295"/>
          </p:nvPr>
        </p:nvSpPr>
        <p:spPr>
          <a:xfrm>
            <a:off x="1066800" y="1714500"/>
            <a:ext cx="7696200" cy="1143000"/>
          </a:xfrm>
        </p:spPr>
        <p:txBody>
          <a:bodyPr/>
          <a:lstStyle/>
          <a:p>
            <a:pPr algn="l"/>
            <a:r>
              <a:rPr lang="nl-NL" b="1" smtClean="0">
                <a:solidFill>
                  <a:srgbClr val="000000"/>
                </a:solidFill>
              </a:rPr>
              <a:t>Deskundigheid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066800" y="2667000"/>
            <a:ext cx="6858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Onderwijs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Oer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Wettelijk kader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	Toetsing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l-NL">
              <a:solidFill>
                <a:srgbClr val="4A45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4" name="Picture 5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71600" y="2057400"/>
            <a:ext cx="434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3200" b="1">
                <a:latin typeface="Times New Roman" panose="02020603050405020304" pitchFamily="18" charset="0"/>
              </a:rPr>
              <a:t>Agenda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371600" y="2838450"/>
            <a:ext cx="70866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2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</a:rPr>
              <a:t>  	Aanleiding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</a:rPr>
              <a:t> 	Onderzoek alternatieve trajecten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</a:rPr>
              <a:t> 	Gewijzigde verhoudingen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nl-NL">
                <a:latin typeface="Times New Roman" panose="02020603050405020304" pitchFamily="18" charset="0"/>
              </a:rPr>
              <a:t> 	Handreiking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nl-NL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nl-NL">
              <a:latin typeface="Times New Roman" panose="02020603050405020304" pitchFamily="18" charset="0"/>
            </a:endParaRPr>
          </a:p>
        </p:txBody>
      </p:sp>
      <p:pic>
        <p:nvPicPr>
          <p:cNvPr id="4100" name="Picture 7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752600"/>
            <a:ext cx="7772400" cy="1104900"/>
          </a:xfrm>
        </p:spPr>
        <p:txBody>
          <a:bodyPr/>
          <a:lstStyle/>
          <a:p>
            <a:pPr algn="l"/>
            <a:r>
              <a:rPr lang="nl-NL" b="1" smtClean="0">
                <a:solidFill>
                  <a:schemeClr val="tx1"/>
                </a:solidFill>
              </a:rPr>
              <a:t>Aanleiding voor Handreiking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7500"/>
            <a:ext cx="7086600" cy="2171700"/>
          </a:xfrm>
        </p:spPr>
        <p:txBody>
          <a:bodyPr/>
          <a:lstStyle/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Casus langstudeerders Haarlem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Incidenten bij examens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Onderzoek inspectie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Wijziging WHW</a:t>
            </a:r>
          </a:p>
        </p:txBody>
      </p:sp>
      <p:pic>
        <p:nvPicPr>
          <p:cNvPr id="5124" name="Picture 6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752600"/>
            <a:ext cx="7772400" cy="1104900"/>
          </a:xfrm>
        </p:spPr>
        <p:txBody>
          <a:bodyPr/>
          <a:lstStyle/>
          <a:p>
            <a:pPr algn="l"/>
            <a:r>
              <a:rPr lang="nl-NL" b="1" smtClean="0">
                <a:solidFill>
                  <a:schemeClr val="tx1"/>
                </a:solidFill>
              </a:rPr>
              <a:t>Incidenten bij examens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7500"/>
            <a:ext cx="7086600" cy="2171700"/>
          </a:xfrm>
        </p:spPr>
        <p:txBody>
          <a:bodyPr/>
          <a:lstStyle/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“Rechtenstudenten allemaal een acht”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“Zusje deed examen”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“Fraude met tentamens”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…..</a:t>
            </a:r>
          </a:p>
        </p:txBody>
      </p:sp>
      <p:pic>
        <p:nvPicPr>
          <p:cNvPr id="6148" name="Picture 5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752600"/>
            <a:ext cx="7772400" cy="1104900"/>
          </a:xfrm>
        </p:spPr>
        <p:txBody>
          <a:bodyPr/>
          <a:lstStyle/>
          <a:p>
            <a:pPr algn="l"/>
            <a:r>
              <a:rPr lang="nl-NL" b="1" smtClean="0">
                <a:solidFill>
                  <a:schemeClr val="tx1"/>
                </a:solidFill>
              </a:rPr>
              <a:t>Casus Haarlem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7500"/>
            <a:ext cx="7086600" cy="2171700"/>
          </a:xfrm>
        </p:spPr>
        <p:txBody>
          <a:bodyPr/>
          <a:lstStyle/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Langstudeerders problematiek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Alternatief afstudeerstraject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Onderzoek commissie Leers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Vervolgonderzoek Inspectie</a:t>
            </a:r>
          </a:p>
          <a:p>
            <a:pPr algn="l" defTabSz="482600">
              <a:lnSpc>
                <a:spcPct val="90000"/>
              </a:lnSpc>
            </a:pPr>
            <a:endParaRPr lang="nl-NL" smtClean="0">
              <a:solidFill>
                <a:schemeClr val="tx1"/>
              </a:solidFill>
            </a:endParaRPr>
          </a:p>
        </p:txBody>
      </p:sp>
      <p:pic>
        <p:nvPicPr>
          <p:cNvPr id="7172" name="Picture 5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2290"/>
          <p:cNvSpPr>
            <a:spLocks noGrp="1" noChangeArrowheads="1"/>
          </p:cNvSpPr>
          <p:nvPr>
            <p:ph type="ctrTitle"/>
          </p:nvPr>
        </p:nvSpPr>
        <p:spPr>
          <a:xfrm>
            <a:off x="1371600" y="1752600"/>
            <a:ext cx="7772400" cy="1104900"/>
          </a:xfrm>
        </p:spPr>
        <p:txBody>
          <a:bodyPr/>
          <a:lstStyle/>
          <a:p>
            <a:pPr algn="l"/>
            <a:r>
              <a:rPr lang="nl-NL" b="1" smtClean="0">
                <a:solidFill>
                  <a:schemeClr val="tx1"/>
                </a:solidFill>
              </a:rPr>
              <a:t>Casus Haarlem: de feiten</a:t>
            </a:r>
          </a:p>
        </p:txBody>
      </p:sp>
      <p:sp>
        <p:nvSpPr>
          <p:cNvPr id="8195" name="Rectangle 1229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7500"/>
            <a:ext cx="7086600" cy="2171700"/>
          </a:xfrm>
        </p:spPr>
        <p:txBody>
          <a:bodyPr/>
          <a:lstStyle/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MEM Haarlem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2007 concept-memo stuwmeerbeleid 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2008 “pilot uitvoeren tot eind studiejaar”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Alternatief afstudeertraject werksetting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5e en 6e jaars studenten</a:t>
            </a:r>
          </a:p>
        </p:txBody>
      </p:sp>
      <p:pic>
        <p:nvPicPr>
          <p:cNvPr id="8196" name="Picture 12293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752600"/>
            <a:ext cx="7772400" cy="1104900"/>
          </a:xfrm>
        </p:spPr>
        <p:txBody>
          <a:bodyPr/>
          <a:lstStyle/>
          <a:p>
            <a:pPr algn="l"/>
            <a:r>
              <a:rPr lang="nl-NL" b="1" smtClean="0">
                <a:solidFill>
                  <a:schemeClr val="tx1"/>
                </a:solidFill>
              </a:rPr>
              <a:t>Conclusies rapport Leers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7500"/>
            <a:ext cx="7086600" cy="2171700"/>
          </a:xfrm>
        </p:spPr>
        <p:txBody>
          <a:bodyPr/>
          <a:lstStyle/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Alternatief traject in strijd met oer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Ongelijke behandeling studenten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Deelexamencommissie niet betrokken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Zwaarte van afwijking niet te bewijzen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Rendementsbeleid financieel gestuurd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Geen fraude, wel fraudegevoelige situatie</a:t>
            </a:r>
          </a:p>
        </p:txBody>
      </p:sp>
      <p:pic>
        <p:nvPicPr>
          <p:cNvPr id="9220" name="Picture 5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1371600" y="1752600"/>
            <a:ext cx="7772400" cy="1104900"/>
          </a:xfrm>
        </p:spPr>
        <p:txBody>
          <a:bodyPr/>
          <a:lstStyle/>
          <a:p>
            <a:pPr algn="l"/>
            <a:r>
              <a:rPr lang="nl-NL" b="1" smtClean="0">
                <a:solidFill>
                  <a:schemeClr val="tx1"/>
                </a:solidFill>
              </a:rPr>
              <a:t>Aanbevelingen rapport Leers</a:t>
            </a:r>
          </a:p>
        </p:txBody>
      </p:sp>
      <p:sp>
        <p:nvSpPr>
          <p:cNvPr id="10243" name="Rectangle 307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7500"/>
            <a:ext cx="7086600" cy="2171700"/>
          </a:xfrm>
        </p:spPr>
        <p:txBody>
          <a:bodyPr/>
          <a:lstStyle/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Maatwerktrajecten opnemen in oer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Oordeel NVAO over alternatief traject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Cultuur binnen opleiding verbeteren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Transparantie bevorderen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Administratieve organisatie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Juridische ‘control’ verbeteren</a:t>
            </a:r>
          </a:p>
        </p:txBody>
      </p:sp>
      <p:pic>
        <p:nvPicPr>
          <p:cNvPr id="10244" name="Picture 3077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1371600" y="1752600"/>
            <a:ext cx="7772400" cy="1104900"/>
          </a:xfrm>
        </p:spPr>
        <p:txBody>
          <a:bodyPr/>
          <a:lstStyle/>
          <a:p>
            <a:pPr algn="l"/>
            <a:r>
              <a:rPr lang="nl-NL" b="1" smtClean="0">
                <a:solidFill>
                  <a:schemeClr val="tx1"/>
                </a:solidFill>
              </a:rPr>
              <a:t>Kans op herhaling?</a:t>
            </a:r>
          </a:p>
        </p:txBody>
      </p:sp>
      <p:sp>
        <p:nvSpPr>
          <p:cNvPr id="11267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7500"/>
            <a:ext cx="7086600" cy="2171700"/>
          </a:xfrm>
        </p:spPr>
        <p:txBody>
          <a:bodyPr/>
          <a:lstStyle/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Groenpluk/langstudeerders 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Alternatieve routes</a:t>
            </a:r>
          </a:p>
          <a:p>
            <a:pPr algn="l" defTabSz="482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mtClean="0">
                <a:solidFill>
                  <a:schemeClr val="tx1"/>
                </a:solidFill>
              </a:rPr>
              <a:t> 	Signalen aan Inspectie</a:t>
            </a:r>
          </a:p>
        </p:txBody>
      </p:sp>
      <p:pic>
        <p:nvPicPr>
          <p:cNvPr id="11268" name="Picture 2053" descr="C:\Documents and Settings\p.cote\Bureaublad\logo_hbo-raad_gr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95325"/>
            <a:ext cx="3240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 Duthler Associates minisymposium 20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Duthler Associates minisymposium 2009</Template>
  <TotalTime>8217</TotalTime>
  <Words>99</Words>
  <Application>Microsoft Office PowerPoint</Application>
  <PresentationFormat>Diavoorstelling (4:3)</PresentationFormat>
  <Paragraphs>110</Paragraphs>
  <Slides>18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Wingdings</vt:lpstr>
      <vt:lpstr>Calibri</vt:lpstr>
      <vt:lpstr>Template Duthler Associates minisymposium 2009</vt:lpstr>
      <vt:lpstr>Handreiking examencommissies</vt:lpstr>
      <vt:lpstr>PowerPoint-presentatie</vt:lpstr>
      <vt:lpstr>Aanleiding voor Handreiking</vt:lpstr>
      <vt:lpstr>Incidenten bij examens</vt:lpstr>
      <vt:lpstr>Casus Haarlem</vt:lpstr>
      <vt:lpstr>Casus Haarlem: de feiten</vt:lpstr>
      <vt:lpstr>Conclusies rapport Leers</vt:lpstr>
      <vt:lpstr>Aanbevelingen rapport Leers</vt:lpstr>
      <vt:lpstr>Kans op herhaling?</vt:lpstr>
      <vt:lpstr>PowerPoint-presentatie</vt:lpstr>
      <vt:lpstr>Besluitvorming HBO-raad</vt:lpstr>
      <vt:lpstr>Taken examencommissie</vt:lpstr>
      <vt:lpstr>Taken examencommissie (vervolg)</vt:lpstr>
      <vt:lpstr>Rol instellingsbestuur</vt:lpstr>
      <vt:lpstr>Onafhankelijkheid</vt:lpstr>
      <vt:lpstr>Checks and balances</vt:lpstr>
      <vt:lpstr>PowerPoint-presentatie</vt:lpstr>
      <vt:lpstr>Deskundigheid</vt:lpstr>
    </vt:vector>
  </TitlesOfParts>
  <Company>Duthler Associates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Marten Voulon</dc:creator>
  <cp:lastModifiedBy>M. Koninkx</cp:lastModifiedBy>
  <cp:revision>208</cp:revision>
  <dcterms:created xsi:type="dcterms:W3CDTF">2009-06-24T08:12:06Z</dcterms:created>
  <dcterms:modified xsi:type="dcterms:W3CDTF">2015-09-21T10:11:02Z</dcterms:modified>
</cp:coreProperties>
</file>