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57" r:id="rId4"/>
    <p:sldId id="259" r:id="rId5"/>
    <p:sldId id="260" r:id="rId6"/>
    <p:sldId id="261" r:id="rId7"/>
    <p:sldId id="258" r:id="rId8"/>
    <p:sldId id="262" r:id="rId9"/>
    <p:sldId id="263" r:id="rId10"/>
    <p:sldId id="268" r:id="rId11"/>
    <p:sldId id="269" r:id="rId12"/>
    <p:sldId id="264" r:id="rId13"/>
    <p:sldId id="265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CD"/>
    <a:srgbClr val="ED0010"/>
    <a:srgbClr val="FFFFFF"/>
    <a:srgbClr val="005A6F"/>
    <a:srgbClr val="4497A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988" autoAdjust="0"/>
    <p:restoredTop sz="94603" autoAdjust="0"/>
  </p:normalViewPr>
  <p:slideViewPr>
    <p:cSldViewPr>
      <p:cViewPr>
        <p:scale>
          <a:sx n="82" d="100"/>
          <a:sy n="82" d="100"/>
        </p:scale>
        <p:origin x="-534" y="-546"/>
      </p:cViewPr>
      <p:guideLst>
        <p:guide orient="horz" pos="2160"/>
        <p:guide orient="horz" pos="866"/>
        <p:guide pos="2880"/>
        <p:guide pos="476"/>
        <p:guide pos="1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xxxxxxxxxxxxxxx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93B415-972B-48B9-B197-41FB35D2F15F}" type="datetime1">
              <a:rPr lang="en-US"/>
              <a:pPr>
                <a:defRPr/>
              </a:pPr>
              <a:t>11/14/2012</a:t>
            </a:fld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xxxxxxxxxxxxx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738FE-2313-46A2-A316-2D30E4FCD7A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3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xxxxxxxxxxxxxxx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0387FD-D8E5-4FFC-AA18-DC62A6FD3544}" type="datetime1">
              <a:rPr lang="en-US"/>
              <a:pPr>
                <a:defRPr/>
              </a:pPr>
              <a:t>11/14/2012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xxxxxxxxxxxxx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3C615E-FAA1-472C-9A1C-5B30D6BD8A8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381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xxxxxxxxxxxxxxx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F82A1F-AC9D-45B5-B6A3-FDFFBE368B65}" type="datetime1">
              <a:rPr lang="en-US" smtClean="0"/>
              <a:pPr/>
              <a:t>11/14/2012</a:t>
            </a:fld>
            <a:endParaRPr lang="en-US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xxxxxxxxxxxxx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92A5B5-B53A-4E95-A666-FE46A913BD3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6" name="Rectangle 56"/>
          <p:cNvSpPr>
            <a:spLocks noGrp="1" noChangeArrowheads="1"/>
          </p:cNvSpPr>
          <p:nvPr>
            <p:ph type="ctrTitle" sz="quarter"/>
          </p:nvPr>
        </p:nvSpPr>
        <p:spPr>
          <a:xfrm>
            <a:off x="1798638" y="2286000"/>
            <a:ext cx="6583362" cy="579438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Klik om het opmaakprofiel te bewerken</a:t>
            </a:r>
          </a:p>
        </p:txBody>
      </p:sp>
      <p:sp>
        <p:nvSpPr>
          <p:cNvPr id="25657" name="Rectangle 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98638" y="3886200"/>
            <a:ext cx="6583362" cy="581025"/>
          </a:xfrm>
        </p:spPr>
        <p:txBody>
          <a:bodyPr/>
          <a:lstStyle>
            <a:lvl1pPr marL="0" indent="0">
              <a:lnSpc>
                <a:spcPct val="80000"/>
              </a:lnSpc>
              <a:buFont typeface="Zapf Dingbats" pitchFamily="82" charset="2"/>
              <a:buNone/>
              <a:defRPr sz="2000"/>
            </a:lvl1pPr>
          </a:lstStyle>
          <a:p>
            <a:pPr lvl="0"/>
            <a:r>
              <a:rPr lang="en-US" noProof="0" smtClean="0"/>
              <a:t>Klik om het opmaakprofiel van de modelondertitel te bewerken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34BB2-6910-46DC-895D-C2AF2FA37ED7}" type="datetime1">
              <a:rPr lang="en-US"/>
              <a:pPr>
                <a:defRPr/>
              </a:pPr>
              <a:t>11/14/2012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95F87-0045-43B4-8163-7BBDFC1DF9F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E1FE1-4402-4B82-BECC-31727356E5FB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D4F0-CE39-4116-9697-729BAA86A77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73850" y="609600"/>
            <a:ext cx="1970088" cy="3779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5759450" cy="3779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14BA-61C4-4A34-8039-EB558D5AEBDA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D1C0-5903-4FCF-B94A-C748619BDCA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62000" y="1762125"/>
            <a:ext cx="3863975" cy="2627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78375" y="1762125"/>
            <a:ext cx="3865563" cy="2627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EB7D3-470C-4185-AED7-8F54DB1AE723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C343E-AC8E-464C-B0B7-86C1D6FE73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grafiek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sz="half" idx="1"/>
          </p:nvPr>
        </p:nvSpPr>
        <p:spPr>
          <a:xfrm>
            <a:off x="762000" y="1762125"/>
            <a:ext cx="3863975" cy="262731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78375" y="1762125"/>
            <a:ext cx="3865563" cy="2627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72F51-D6E1-4EF6-8E76-7AA18EFD8052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D0AD8-1997-4DAC-8189-EA023E8A2F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762000" y="1762125"/>
            <a:ext cx="7881938" cy="262731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8966-7E50-4733-BE51-5FC284460419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B0D4-B6B7-4600-9AF8-A51D55D3912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762000" y="1762125"/>
            <a:ext cx="7881938" cy="262731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7C90-D646-482C-AAAB-A707149FB850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3D935-39CA-462B-A011-637F62527D8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762000" y="1762125"/>
            <a:ext cx="3863975" cy="2627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78375" y="1762125"/>
            <a:ext cx="3865563" cy="2627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ECFA-D1A8-4060-AE51-EB177E01F67C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C168-AC1A-4389-88F9-A7ED72B843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63834-AF5B-44F6-BCAA-E541927D5ECC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F1730-AB12-4BCD-9FD1-E058F8A8CB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A0313-3EE9-4101-A941-750BE8D3147A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8962-587C-4237-A89C-25EF084F31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62000" y="1762125"/>
            <a:ext cx="3863975" cy="2627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78375" y="1762125"/>
            <a:ext cx="3865563" cy="2627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1CDD8-35C1-4E64-9037-C03E6D99F8FF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80F87-D9FE-48A9-A595-B5A687FE86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94E63-64A6-47FA-8C6C-CF3E2548E0E8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253A-732C-4B47-9659-D43A166FEA0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A99C9-AE61-448E-81BF-AF9505A434A6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B5AA-279D-4B6B-B1CC-78A70699D9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F0674-9AFD-4CA5-AD7E-4C6AA397821A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1F71-E08D-4914-BD6B-7F82B28E74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5C289-1C0A-48D4-AD6D-9C9FC01BA215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35D6-D3EC-4C9B-A6C9-F2FBC3BBDD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B83F-FCF4-4042-B372-F2DBE371B62F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BF755-CC72-4EEB-8B08-71DA17AAEC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1027" name="Rectangle 47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62000" y="1762125"/>
            <a:ext cx="7881938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24624" name="Rectangle 4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2EDA315-EC95-407A-89CC-0A3E6F8E73F5}" type="datetime1">
              <a:rPr lang="en-US"/>
              <a:pPr>
                <a:defRPr/>
              </a:pPr>
              <a:t>11/14/2012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462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71A3034-E642-4F1F-97E4-56C4B3C772B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4626" name="Rectangle 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D0010"/>
        </a:buClr>
        <a:buSzPct val="60000"/>
        <a:buFont typeface="Zapf Dingbats" pitchFamily="82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pitchFamily="82" charset="2"/>
        <a:buChar char="n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pitchFamily="82" charset="2"/>
        <a:buChar char="n"/>
        <a:defRPr sz="2400">
          <a:solidFill>
            <a:srgbClr val="0000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pitchFamily="82" charset="2"/>
        <a:buChar char="n"/>
        <a:defRPr sz="2200">
          <a:solidFill>
            <a:srgbClr val="000000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pitchFamily="82" charset="2"/>
        <a:buChar char="n"/>
        <a:defRPr sz="2000">
          <a:solidFill>
            <a:srgbClr val="000000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pitchFamily="82" charset="2"/>
        <a:buChar char="n"/>
        <a:defRPr sz="2000">
          <a:solidFill>
            <a:srgbClr val="00000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pitchFamily="82" charset="2"/>
        <a:buChar char="n"/>
        <a:defRPr sz="2000">
          <a:solidFill>
            <a:srgbClr val="00000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pitchFamily="82" charset="2"/>
        <a:buChar char="n"/>
        <a:defRPr sz="2000">
          <a:solidFill>
            <a:srgbClr val="00000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pitchFamily="82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8638" y="2286000"/>
            <a:ext cx="6583362" cy="1077218"/>
          </a:xfrm>
        </p:spPr>
        <p:txBody>
          <a:bodyPr/>
          <a:lstStyle/>
          <a:p>
            <a:pPr eaLnBrk="1" hangingPunct="1"/>
            <a:r>
              <a:rPr lang="nl-NL" dirty="0" smtClean="0"/>
              <a:t>Hogescholen en Kennisvalorisatie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8638" y="3886200"/>
            <a:ext cx="6583362" cy="336550"/>
          </a:xfrm>
        </p:spPr>
        <p:txBody>
          <a:bodyPr/>
          <a:lstStyle/>
          <a:p>
            <a:pPr eaLnBrk="1" hangingPunct="1"/>
            <a:r>
              <a:rPr lang="nl-NL" dirty="0" smtClean="0"/>
              <a:t>Onderzoek voor onderwijs, profilering &amp; kwaliteit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hthoek 5"/>
          <p:cNvSpPr>
            <a:spLocks noChangeArrowheads="1"/>
          </p:cNvSpPr>
          <p:nvPr/>
        </p:nvSpPr>
        <p:spPr bwMode="auto">
          <a:xfrm>
            <a:off x="1331913" y="2708275"/>
            <a:ext cx="7272337" cy="50482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229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Topsectoren</a:t>
            </a:r>
            <a:endParaRPr lang="nl-NL" smtClean="0"/>
          </a:p>
        </p:txBody>
      </p:sp>
      <p:sp>
        <p:nvSpPr>
          <p:cNvPr id="12292" name="Rechthoek 4"/>
          <p:cNvSpPr>
            <a:spLocks noChangeArrowheads="1"/>
          </p:cNvSpPr>
          <p:nvPr/>
        </p:nvSpPr>
        <p:spPr bwMode="auto">
          <a:xfrm>
            <a:off x="3673475" y="1484313"/>
            <a:ext cx="1079500" cy="4105275"/>
          </a:xfrm>
          <a:prstGeom prst="rect">
            <a:avLst/>
          </a:prstGeom>
          <a:solidFill>
            <a:srgbClr val="00ADC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2293" name="Tekstvak 6"/>
          <p:cNvSpPr txBox="1">
            <a:spLocks noChangeArrowheads="1"/>
          </p:cNvSpPr>
          <p:nvPr/>
        </p:nvSpPr>
        <p:spPr bwMode="auto">
          <a:xfrm>
            <a:off x="3708400" y="1700213"/>
            <a:ext cx="107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Sector</a:t>
            </a:r>
            <a:endParaRPr lang="nl-NL" sz="2400"/>
          </a:p>
        </p:txBody>
      </p:sp>
      <p:sp>
        <p:nvSpPr>
          <p:cNvPr id="12294" name="Tekstvak 7"/>
          <p:cNvSpPr txBox="1">
            <a:spLocks noChangeArrowheads="1"/>
          </p:cNvSpPr>
          <p:nvPr/>
        </p:nvSpPr>
        <p:spPr bwMode="auto">
          <a:xfrm>
            <a:off x="1476375" y="2751138"/>
            <a:ext cx="172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Actieplan</a:t>
            </a:r>
            <a:endParaRPr lang="nl-NL" sz="2400"/>
          </a:p>
        </p:txBody>
      </p:sp>
      <p:sp>
        <p:nvSpPr>
          <p:cNvPr id="12295" name="Tekstvak 8"/>
          <p:cNvSpPr txBox="1">
            <a:spLocks noChangeArrowheads="1"/>
          </p:cNvSpPr>
          <p:nvPr/>
        </p:nvSpPr>
        <p:spPr bwMode="auto">
          <a:xfrm>
            <a:off x="3384550" y="5795963"/>
            <a:ext cx="1657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Human Capital</a:t>
            </a:r>
          </a:p>
          <a:p>
            <a:pPr algn="ctr"/>
            <a:r>
              <a:rPr lang="en-US"/>
              <a:t>Agenda</a:t>
            </a:r>
            <a:endParaRPr lang="nl-NL"/>
          </a:p>
        </p:txBody>
      </p:sp>
      <p:sp>
        <p:nvSpPr>
          <p:cNvPr id="12296" name="Afgeronde rechthoek 9"/>
          <p:cNvSpPr>
            <a:spLocks noChangeArrowheads="1"/>
          </p:cNvSpPr>
          <p:nvPr/>
        </p:nvSpPr>
        <p:spPr bwMode="auto">
          <a:xfrm>
            <a:off x="3419475" y="5732463"/>
            <a:ext cx="1657350" cy="6492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Valorisatie</a:t>
            </a:r>
            <a:endParaRPr lang="nl-NL" smtClean="0"/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2074863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Causaal</a:t>
            </a:r>
          </a:p>
          <a:p>
            <a:endParaRPr lang="en-US" smtClean="0"/>
          </a:p>
          <a:p>
            <a:r>
              <a:rPr lang="en-US" smtClean="0"/>
              <a:t>Circulair</a:t>
            </a:r>
            <a:endParaRPr lang="nl-NL" smtClean="0"/>
          </a:p>
        </p:txBody>
      </p:sp>
      <p:cxnSp>
        <p:nvCxnSpPr>
          <p:cNvPr id="13316" name="Rechte verbindingslijn met pijl 4"/>
          <p:cNvCxnSpPr>
            <a:cxnSpLocks noChangeShapeType="1"/>
          </p:cNvCxnSpPr>
          <p:nvPr/>
        </p:nvCxnSpPr>
        <p:spPr bwMode="auto">
          <a:xfrm>
            <a:off x="3563938" y="2492375"/>
            <a:ext cx="32400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13317" name="Ovaal 5"/>
          <p:cNvSpPr>
            <a:spLocks noChangeArrowheads="1"/>
          </p:cNvSpPr>
          <p:nvPr/>
        </p:nvSpPr>
        <p:spPr bwMode="auto">
          <a:xfrm>
            <a:off x="3708400" y="2997200"/>
            <a:ext cx="2714625" cy="914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cxnSp>
        <p:nvCxnSpPr>
          <p:cNvPr id="13318" name="Rechte verbindingslijn met pijl 7"/>
          <p:cNvCxnSpPr>
            <a:cxnSpLocks noChangeShapeType="1"/>
          </p:cNvCxnSpPr>
          <p:nvPr/>
        </p:nvCxnSpPr>
        <p:spPr bwMode="auto">
          <a:xfrm flipH="1">
            <a:off x="4356100" y="2997200"/>
            <a:ext cx="71438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cxnSp>
        <p:nvCxnSpPr>
          <p:cNvPr id="13319" name="Rechte verbindingslijn met pijl 9"/>
          <p:cNvCxnSpPr>
            <a:cxnSpLocks noChangeShapeType="1"/>
          </p:cNvCxnSpPr>
          <p:nvPr/>
        </p:nvCxnSpPr>
        <p:spPr bwMode="auto">
          <a:xfrm>
            <a:off x="6180138" y="3667125"/>
            <a:ext cx="7143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13320" name="Tekstvak 10"/>
          <p:cNvSpPr txBox="1">
            <a:spLocks noChangeArrowheads="1"/>
          </p:cNvSpPr>
          <p:nvPr/>
        </p:nvSpPr>
        <p:spPr bwMode="auto">
          <a:xfrm>
            <a:off x="1258888" y="5805488"/>
            <a:ext cx="6769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Transfer                                             Valorisatie </a:t>
            </a:r>
            <a:r>
              <a:rPr lang="nl-NL"/>
              <a:t>                                     </a:t>
            </a:r>
            <a:r>
              <a:rPr lang="en-US"/>
              <a:t>Disseminatie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Utrecht VC</a:t>
            </a:r>
            <a:endParaRPr lang="nl-NL" dirty="0" smtClean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3281363"/>
          </a:xfrm>
        </p:spPr>
        <p:txBody>
          <a:bodyPr/>
          <a:lstStyle/>
          <a:p>
            <a:pPr eaLnBrk="1" hangingPunct="1"/>
            <a:r>
              <a:rPr lang="nl-NL" smtClean="0"/>
              <a:t>Consortium van UU, UMC Utrecht, UU en Rabobank Utrecht.</a:t>
            </a:r>
          </a:p>
          <a:p>
            <a:pPr eaLnBrk="1" hangingPunct="1"/>
            <a:r>
              <a:rPr lang="nl-NL" smtClean="0"/>
              <a:t>Toesnijden onderwijs en onderzoek op maatschappelijk en commercieel interessante toepassingen.</a:t>
            </a:r>
          </a:p>
          <a:p>
            <a:pPr eaLnBrk="1" hangingPunct="1"/>
            <a:r>
              <a:rPr lang="en-US" smtClean="0"/>
              <a:t>Life sciences, Duurzaamheid, Interactieve Media</a:t>
            </a:r>
            <a:endParaRPr lang="nl-NL" smtClean="0"/>
          </a:p>
        </p:txBody>
      </p:sp>
      <p:pic>
        <p:nvPicPr>
          <p:cNvPr id="14340" name="Picture 7" descr="Logo Utrecht Valorisation Ce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5084763"/>
            <a:ext cx="2486025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250825" y="715963"/>
            <a:ext cx="7459663" cy="6119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Slot</a:t>
            </a:r>
            <a:endParaRPr lang="nl-NL" smtClean="0"/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5349157"/>
          </a:xfrm>
        </p:spPr>
        <p:txBody>
          <a:bodyPr/>
          <a:lstStyle/>
          <a:p>
            <a:pPr eaLnBrk="1" hangingPunct="1"/>
            <a:r>
              <a:rPr lang="en-US" dirty="0" err="1" smtClean="0"/>
              <a:t>Onderwijs</a:t>
            </a:r>
            <a:r>
              <a:rPr lang="en-US" dirty="0" smtClean="0"/>
              <a:t> en </a:t>
            </a: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twee </a:t>
            </a:r>
            <a:r>
              <a:rPr lang="en-US" dirty="0" err="1" smtClean="0"/>
              <a:t>verweven</a:t>
            </a:r>
            <a:r>
              <a:rPr lang="en-US" dirty="0" smtClean="0"/>
              <a:t> </a:t>
            </a:r>
            <a:r>
              <a:rPr lang="en-US" dirty="0" err="1" smtClean="0"/>
              <a:t>kerntaken</a:t>
            </a:r>
            <a:r>
              <a:rPr lang="en-US" dirty="0" smtClean="0"/>
              <a:t> voor het HBO.</a:t>
            </a:r>
          </a:p>
          <a:p>
            <a:pPr eaLnBrk="1" hangingPunct="1"/>
            <a:r>
              <a:rPr lang="en-US" dirty="0" err="1" smtClean="0"/>
              <a:t>Kennisvalorisatie</a:t>
            </a:r>
            <a:r>
              <a:rPr lang="en-US" dirty="0" smtClean="0"/>
              <a:t> is in het HBO </a:t>
            </a:r>
            <a:r>
              <a:rPr lang="en-US" dirty="0" err="1" smtClean="0"/>
              <a:t>onderdeel</a:t>
            </a:r>
            <a:r>
              <a:rPr lang="en-US" dirty="0" smtClean="0"/>
              <a:t> van de </a:t>
            </a:r>
            <a:r>
              <a:rPr lang="en-US" dirty="0" err="1" smtClean="0"/>
              <a:t>genen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Profilering</a:t>
            </a:r>
            <a:r>
              <a:rPr lang="en-US" dirty="0" smtClean="0"/>
              <a:t> en </a:t>
            </a:r>
            <a:r>
              <a:rPr lang="en-US" dirty="0" err="1" smtClean="0"/>
              <a:t>vraaggerichtheid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in het HBO </a:t>
            </a:r>
            <a:r>
              <a:rPr lang="en-US" dirty="0" err="1" smtClean="0"/>
              <a:t>verenigbare</a:t>
            </a:r>
            <a:r>
              <a:rPr lang="en-US" dirty="0" smtClean="0"/>
              <a:t> </a:t>
            </a:r>
            <a:r>
              <a:rPr lang="en-US" dirty="0" err="1" smtClean="0"/>
              <a:t>grootheden</a:t>
            </a:r>
            <a:r>
              <a:rPr lang="en-US" dirty="0" smtClean="0"/>
              <a:t>: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identiteit</a:t>
            </a:r>
            <a:r>
              <a:rPr lang="en-US" dirty="0" smtClean="0"/>
              <a:t> en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doelgroep</a:t>
            </a:r>
            <a:r>
              <a:rPr lang="en-US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Kanalen</a:t>
            </a:r>
            <a:r>
              <a:rPr lang="en-US" dirty="0" smtClean="0"/>
              <a:t> graven in de </a:t>
            </a:r>
            <a:r>
              <a:rPr lang="en-US" dirty="0" err="1" smtClean="0"/>
              <a:t>regio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reishonger.nl/wp-content/uploads/2010/12/sagrada-familia-barcelo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Kennisvalorisatie</a:t>
            </a:r>
            <a:endParaRPr lang="nl-NL" smtClean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4154488"/>
          </a:xfrm>
        </p:spPr>
        <p:txBody>
          <a:bodyPr/>
          <a:lstStyle/>
          <a:p>
            <a:pPr eaLnBrk="1" hangingPunct="1"/>
            <a:r>
              <a:rPr lang="nl-NL" smtClean="0"/>
              <a:t>‘is het proces van waardecreatie uit kennis, door kennis geschikt en/of beschikbaar te maken voor economische en/of maatschappelijke benutting en te vertalen in concurrerende producten, diensten, processen en nieuwe bedrijvigheid’.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Van Voornemens naar Voorsprong, 2010</a:t>
            </a:r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Commissie Veerman</a:t>
            </a:r>
            <a:endParaRPr lang="nl-NL" smtClean="0"/>
          </a:p>
        </p:txBody>
      </p:sp>
      <p:pic>
        <p:nvPicPr>
          <p:cNvPr id="5123" name="Picture 6" descr="http://www.vormvijf.nl/images/OCW%20Veerman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706688"/>
            <a:ext cx="2566987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kstvak 5"/>
          <p:cNvSpPr txBox="1">
            <a:spLocks noChangeArrowheads="1"/>
          </p:cNvSpPr>
          <p:nvPr/>
        </p:nvSpPr>
        <p:spPr bwMode="auto">
          <a:xfrm>
            <a:off x="4308475" y="1700213"/>
            <a:ext cx="4175125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000"/>
              <a:t>Maar minstens zo belangrijk is de versterking van het </a:t>
            </a:r>
            <a:r>
              <a:rPr lang="nl-NL" sz="2000" b="1"/>
              <a:t>onderzoek als kwaliteitsimpuls voor het onderwijs</a:t>
            </a:r>
            <a:r>
              <a:rPr lang="nl-NL" sz="2000"/>
              <a:t>. (-) Onderzoek is van belang voor het onderwijs omdat het </a:t>
            </a:r>
            <a:r>
              <a:rPr lang="nl-NL" sz="2000" b="1"/>
              <a:t>reflectie op de beroepspraktijk en een speurende attitude bijbrengt</a:t>
            </a:r>
            <a:r>
              <a:rPr lang="nl-NL" sz="2000"/>
              <a:t>. Het leidt ook tot vernieuwing van het curriculum en kan bijdragen aan </a:t>
            </a:r>
            <a:r>
              <a:rPr lang="nl-NL" sz="2000" b="1"/>
              <a:t>innovatie in bedrijven en maatschappelijke organisaties</a:t>
            </a:r>
            <a:r>
              <a:rPr lang="nl-NL" sz="2000"/>
              <a:t>. Het is ook nodig om internationaal te kunnen concurreren.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life research</a:t>
            </a:r>
            <a:endParaRPr lang="nl-NL" smtClean="0"/>
          </a:p>
        </p:txBody>
      </p:sp>
      <p:sp>
        <p:nvSpPr>
          <p:cNvPr id="6147" name="Tekstvak 2"/>
          <p:cNvSpPr txBox="1">
            <a:spLocks noChangeArrowheads="1"/>
          </p:cNvSpPr>
          <p:nvPr/>
        </p:nvSpPr>
        <p:spPr bwMode="auto">
          <a:xfrm>
            <a:off x="850900" y="5661025"/>
            <a:ext cx="216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B0F0"/>
                </a:solidFill>
              </a:rPr>
              <a:t>Onderwijs</a:t>
            </a:r>
            <a:endParaRPr lang="nl-NL" sz="2800">
              <a:solidFill>
                <a:srgbClr val="00B0F0"/>
              </a:solidFill>
            </a:endParaRPr>
          </a:p>
        </p:txBody>
      </p:sp>
      <p:sp>
        <p:nvSpPr>
          <p:cNvPr id="6148" name="Tekstvak 3"/>
          <p:cNvSpPr txBox="1">
            <a:spLocks noChangeArrowheads="1"/>
          </p:cNvSpPr>
          <p:nvPr/>
        </p:nvSpPr>
        <p:spPr bwMode="auto">
          <a:xfrm>
            <a:off x="3011488" y="1936750"/>
            <a:ext cx="28638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Beroepspraktijk</a:t>
            </a:r>
            <a:endParaRPr lang="nl-NL" sz="2800"/>
          </a:p>
        </p:txBody>
      </p:sp>
      <p:sp>
        <p:nvSpPr>
          <p:cNvPr id="6149" name="Tekstvak 4"/>
          <p:cNvSpPr txBox="1">
            <a:spLocks noChangeArrowheads="1"/>
          </p:cNvSpPr>
          <p:nvPr/>
        </p:nvSpPr>
        <p:spPr bwMode="auto">
          <a:xfrm>
            <a:off x="6084888" y="5661025"/>
            <a:ext cx="1943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Onderzoek</a:t>
            </a:r>
            <a:endParaRPr lang="nl-NL" sz="2800"/>
          </a:p>
        </p:txBody>
      </p:sp>
      <p:cxnSp>
        <p:nvCxnSpPr>
          <p:cNvPr id="5126" name="Rechte verbindingslijn 6"/>
          <p:cNvCxnSpPr>
            <a:cxnSpLocks noChangeShapeType="1"/>
          </p:cNvCxnSpPr>
          <p:nvPr/>
        </p:nvCxnSpPr>
        <p:spPr bwMode="auto">
          <a:xfrm flipH="1">
            <a:off x="2863850" y="2533650"/>
            <a:ext cx="1579563" cy="2840038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51" name="Rechte verbindingslijn 8"/>
          <p:cNvCxnSpPr>
            <a:cxnSpLocks noChangeShapeType="1"/>
          </p:cNvCxnSpPr>
          <p:nvPr/>
        </p:nvCxnSpPr>
        <p:spPr bwMode="auto">
          <a:xfrm flipH="1" flipV="1">
            <a:off x="4443413" y="2538413"/>
            <a:ext cx="1352550" cy="2835275"/>
          </a:xfrm>
          <a:prstGeom prst="line">
            <a:avLst/>
          </a:prstGeom>
          <a:noFill/>
          <a:ln w="38100" algn="ctr">
            <a:solidFill>
              <a:srgbClr val="ED0010"/>
            </a:solidFill>
            <a:round/>
            <a:headEnd/>
            <a:tailEnd/>
          </a:ln>
          <a:effectLst/>
        </p:spPr>
      </p:cxnSp>
      <p:cxnSp>
        <p:nvCxnSpPr>
          <p:cNvPr id="6152" name="Rechte verbindingslijn 15"/>
          <p:cNvCxnSpPr>
            <a:cxnSpLocks noChangeShapeType="1"/>
          </p:cNvCxnSpPr>
          <p:nvPr/>
        </p:nvCxnSpPr>
        <p:spPr bwMode="auto">
          <a:xfrm flipV="1">
            <a:off x="2830513" y="5373688"/>
            <a:ext cx="2952750" cy="3175"/>
          </a:xfrm>
          <a:prstGeom prst="line">
            <a:avLst/>
          </a:prstGeom>
          <a:noFill/>
          <a:ln w="38100" algn="ctr">
            <a:solidFill>
              <a:srgbClr val="ED001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4603750"/>
          </a:xfrm>
        </p:spPr>
        <p:txBody>
          <a:bodyPr/>
          <a:lstStyle/>
          <a:p>
            <a:pPr eaLnBrk="1" hangingPunct="1"/>
            <a:r>
              <a:rPr lang="en-US" smtClean="0"/>
              <a:t>Ontwerp en ontwikkeling (AWT, 2005)</a:t>
            </a:r>
          </a:p>
          <a:p>
            <a:pPr lvl="1" eaLnBrk="1" hangingPunct="1"/>
            <a:r>
              <a:rPr lang="en-US" sz="1800" smtClean="0"/>
              <a:t>Vraaggericht, ontwikkelen, veranderen, korte termijn, wetenschappelijk, experimenteel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Eindevaluatie SK HBO (Karssen, 2008):</a:t>
            </a:r>
          </a:p>
          <a:p>
            <a:pPr lvl="1" eaLnBrk="1" hangingPunct="1"/>
            <a:r>
              <a:rPr lang="nl-NL" sz="1800" i="1" smtClean="0"/>
              <a:t>1. Lectoraten verheffen systematische kennisontwikkeling door middel van eigen langjarige onderzoekprogramma’s tot hun centrale doelstelling.</a:t>
            </a:r>
          </a:p>
          <a:p>
            <a:pPr lvl="1" eaLnBrk="1" hangingPunct="1"/>
            <a:r>
              <a:rPr lang="nl-NL" sz="1800" i="1" smtClean="0"/>
              <a:t>2. Docenten en studenten participeren rechtstreeks in het onderzoek.</a:t>
            </a:r>
          </a:p>
          <a:p>
            <a:pPr lvl="1" eaLnBrk="1" hangingPunct="1"/>
            <a:r>
              <a:rPr lang="nl-NL" sz="1800" i="1" smtClean="0"/>
              <a:t>3. Het onderzoek richt zich op kennis die gevraagd wordt door economie en samenleving.</a:t>
            </a:r>
          </a:p>
          <a:p>
            <a:pPr lvl="1" eaLnBrk="1" hangingPunct="1"/>
            <a:r>
              <a:rPr lang="nl-NL" sz="1800" i="1" smtClean="0"/>
              <a:t>4. Succesvolle werving van externe middelen.</a:t>
            </a:r>
          </a:p>
        </p:txBody>
      </p:sp>
      <p:sp>
        <p:nvSpPr>
          <p:cNvPr id="717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Kenmerken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paris.thover.com/images/blog/maillots/2009/Cerve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313" y="1012825"/>
            <a:ext cx="30607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" descr="http://img.amazon.ca/images/I/41OL0EwO8NL._SL500_AA3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3663" y="25654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 descr="http://www.zoekenvindalles.nl/klanten/images/topicspagina/Garmin-Trui-1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3013" y="2852738"/>
            <a:ext cx="2794000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Ontwikkeling</a:t>
            </a:r>
            <a:endParaRPr lang="nl-NL" smtClean="0"/>
          </a:p>
        </p:txBody>
      </p:sp>
      <p:sp>
        <p:nvSpPr>
          <p:cNvPr id="9219" name="Tekstvak 2"/>
          <p:cNvSpPr txBox="1">
            <a:spLocks noChangeArrowheads="1"/>
          </p:cNvSpPr>
          <p:nvPr/>
        </p:nvSpPr>
        <p:spPr bwMode="auto">
          <a:xfrm>
            <a:off x="1187450" y="1844675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Schaal</a:t>
            </a:r>
            <a:endParaRPr lang="nl-NL" sz="1800"/>
          </a:p>
        </p:txBody>
      </p:sp>
      <p:sp>
        <p:nvSpPr>
          <p:cNvPr id="9220" name="Tekstvak 3"/>
          <p:cNvSpPr txBox="1">
            <a:spLocks noChangeArrowheads="1"/>
          </p:cNvSpPr>
          <p:nvPr/>
        </p:nvSpPr>
        <p:spPr bwMode="auto">
          <a:xfrm>
            <a:off x="6659563" y="5157788"/>
            <a:ext cx="1873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Duurzaamheid</a:t>
            </a:r>
            <a:endParaRPr lang="nl-NL" sz="1800"/>
          </a:p>
        </p:txBody>
      </p:sp>
      <p:cxnSp>
        <p:nvCxnSpPr>
          <p:cNvPr id="9221" name="Rechte verbindingslijn 5"/>
          <p:cNvCxnSpPr>
            <a:cxnSpLocks noChangeShapeType="1"/>
          </p:cNvCxnSpPr>
          <p:nvPr/>
        </p:nvCxnSpPr>
        <p:spPr bwMode="auto">
          <a:xfrm>
            <a:off x="1692275" y="2349500"/>
            <a:ext cx="0" cy="2992438"/>
          </a:xfrm>
          <a:prstGeom prst="line">
            <a:avLst/>
          </a:prstGeom>
          <a:noFill/>
          <a:ln w="9525" algn="ctr">
            <a:solidFill>
              <a:srgbClr val="00ADCD"/>
            </a:solidFill>
            <a:round/>
            <a:headEnd/>
            <a:tailEnd/>
          </a:ln>
          <a:effectLst/>
        </p:spPr>
      </p:cxnSp>
      <p:cxnSp>
        <p:nvCxnSpPr>
          <p:cNvPr id="9222" name="Rechte verbindingslijn 7"/>
          <p:cNvCxnSpPr>
            <a:cxnSpLocks noChangeShapeType="1"/>
          </p:cNvCxnSpPr>
          <p:nvPr/>
        </p:nvCxnSpPr>
        <p:spPr bwMode="auto">
          <a:xfrm>
            <a:off x="1692275" y="5341938"/>
            <a:ext cx="4824413" cy="0"/>
          </a:xfrm>
          <a:prstGeom prst="line">
            <a:avLst/>
          </a:prstGeom>
          <a:noFill/>
          <a:ln w="9525" algn="ctr">
            <a:solidFill>
              <a:srgbClr val="00ADCD"/>
            </a:solidFill>
            <a:round/>
            <a:headEnd/>
            <a:tailEnd/>
          </a:ln>
          <a:effectLst/>
        </p:spPr>
      </p:cxnSp>
      <p:sp>
        <p:nvSpPr>
          <p:cNvPr id="9223" name="Tekstvak 10"/>
          <p:cNvSpPr txBox="1">
            <a:spLocks noChangeArrowheads="1"/>
          </p:cNvSpPr>
          <p:nvPr/>
        </p:nvSpPr>
        <p:spPr bwMode="auto">
          <a:xfrm>
            <a:off x="2555875" y="4805363"/>
            <a:ext cx="1655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Experiment</a:t>
            </a:r>
            <a:endParaRPr lang="nl-NL" sz="1800"/>
          </a:p>
        </p:txBody>
      </p:sp>
      <p:sp>
        <p:nvSpPr>
          <p:cNvPr id="9224" name="Tekstvak 11"/>
          <p:cNvSpPr txBox="1">
            <a:spLocks noChangeArrowheads="1"/>
          </p:cNvSpPr>
          <p:nvPr/>
        </p:nvSpPr>
        <p:spPr bwMode="auto">
          <a:xfrm>
            <a:off x="3770313" y="4114800"/>
            <a:ext cx="165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Project</a:t>
            </a:r>
            <a:endParaRPr lang="nl-NL" sz="1800"/>
          </a:p>
        </p:txBody>
      </p:sp>
      <p:sp>
        <p:nvSpPr>
          <p:cNvPr id="9225" name="Tekstvak 12"/>
          <p:cNvSpPr txBox="1">
            <a:spLocks noChangeArrowheads="1"/>
          </p:cNvSpPr>
          <p:nvPr/>
        </p:nvSpPr>
        <p:spPr bwMode="auto">
          <a:xfrm>
            <a:off x="4597400" y="3368675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Programma</a:t>
            </a:r>
            <a:endParaRPr lang="nl-NL" sz="1800"/>
          </a:p>
        </p:txBody>
      </p:sp>
      <p:sp>
        <p:nvSpPr>
          <p:cNvPr id="9226" name="Tekstvak 13"/>
          <p:cNvSpPr txBox="1">
            <a:spLocks noChangeArrowheads="1"/>
          </p:cNvSpPr>
          <p:nvPr/>
        </p:nvSpPr>
        <p:spPr bwMode="auto">
          <a:xfrm>
            <a:off x="5832475" y="2566988"/>
            <a:ext cx="1655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Structuur</a:t>
            </a:r>
            <a:endParaRPr lang="nl-NL" sz="1800"/>
          </a:p>
        </p:txBody>
      </p:sp>
      <p:cxnSp>
        <p:nvCxnSpPr>
          <p:cNvPr id="9227" name="Rechte verbindingslijn met pijl 15"/>
          <p:cNvCxnSpPr>
            <a:cxnSpLocks noChangeShapeType="1"/>
          </p:cNvCxnSpPr>
          <p:nvPr/>
        </p:nvCxnSpPr>
        <p:spPr bwMode="auto">
          <a:xfrm flipV="1">
            <a:off x="1692275" y="2214563"/>
            <a:ext cx="4392613" cy="31273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ffectLst/>
        </p:spPr>
      </p:cxnSp>
      <p:sp>
        <p:nvSpPr>
          <p:cNvPr id="9228" name="Tekstvak 2"/>
          <p:cNvSpPr txBox="1">
            <a:spLocks noChangeArrowheads="1"/>
          </p:cNvSpPr>
          <p:nvPr/>
        </p:nvSpPr>
        <p:spPr bwMode="auto">
          <a:xfrm>
            <a:off x="5832475" y="5972175"/>
            <a:ext cx="2303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Harry van Vliet</a:t>
            </a:r>
            <a:endParaRPr 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Inbedding</a:t>
            </a:r>
            <a:endParaRPr lang="nl-NL" smtClean="0"/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3983038"/>
          </a:xfrm>
        </p:spPr>
        <p:txBody>
          <a:bodyPr/>
          <a:lstStyle/>
          <a:p>
            <a:pPr eaLnBrk="1" hangingPunct="1"/>
            <a:r>
              <a:rPr lang="en-US" smtClean="0"/>
              <a:t>Lectoren</a:t>
            </a:r>
          </a:p>
          <a:p>
            <a:pPr eaLnBrk="1" hangingPunct="1"/>
            <a:r>
              <a:rPr lang="en-US" smtClean="0"/>
              <a:t>Lectoraten</a:t>
            </a:r>
          </a:p>
          <a:p>
            <a:pPr eaLnBrk="1" hangingPunct="1"/>
            <a:r>
              <a:rPr lang="en-US" smtClean="0"/>
              <a:t>Kenniscentra</a:t>
            </a:r>
          </a:p>
          <a:p>
            <a:pPr eaLnBrk="1" hangingPunct="1"/>
            <a:r>
              <a:rPr lang="en-US" smtClean="0"/>
              <a:t>Programmering van onderzoek (Focus &amp; Massa)</a:t>
            </a:r>
          </a:p>
          <a:p>
            <a:pPr eaLnBrk="1" hangingPunct="1"/>
            <a:r>
              <a:rPr lang="en-US" smtClean="0"/>
              <a:t>Kwaliteitsbeleid</a:t>
            </a:r>
          </a:p>
          <a:p>
            <a:pPr lvl="1" eaLnBrk="1" hangingPunct="1"/>
            <a:r>
              <a:rPr lang="en-US" smtClean="0"/>
              <a:t>Instelling (Sci Quest)</a:t>
            </a:r>
          </a:p>
          <a:p>
            <a:pPr lvl="1" eaLnBrk="1" hangingPunct="1"/>
            <a:r>
              <a:rPr lang="en-US" smtClean="0"/>
              <a:t>Branche (VKO)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‘Uitbedding’</a:t>
            </a:r>
            <a:endParaRPr lang="nl-NL" smtClean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4721225"/>
          </a:xfrm>
        </p:spPr>
        <p:txBody>
          <a:bodyPr/>
          <a:lstStyle/>
          <a:p>
            <a:pPr eaLnBrk="1" hangingPunct="1"/>
            <a:r>
              <a:rPr lang="en-US" smtClean="0"/>
              <a:t>Regio</a:t>
            </a:r>
          </a:p>
          <a:p>
            <a:pPr lvl="1" eaLnBrk="1" hangingPunct="1"/>
            <a:r>
              <a:rPr lang="nl-NL" smtClean="0"/>
              <a:t>Utrechtse economie: zakelijke dienstverlening en ICT; life sciences en medisch cluster; creatieve bedrijvigheid. </a:t>
            </a:r>
            <a:endParaRPr lang="en-US" smtClean="0"/>
          </a:p>
          <a:p>
            <a:pPr eaLnBrk="1" hangingPunct="1"/>
            <a:r>
              <a:rPr lang="en-US" smtClean="0"/>
              <a:t>Speerpunten</a:t>
            </a:r>
          </a:p>
          <a:p>
            <a:pPr lvl="1" eaLnBrk="1" hangingPunct="1"/>
            <a:r>
              <a:rPr lang="en-US" smtClean="0"/>
              <a:t>Duurzaamheid</a:t>
            </a:r>
          </a:p>
          <a:p>
            <a:pPr lvl="1" eaLnBrk="1" hangingPunct="1"/>
            <a:r>
              <a:rPr lang="en-US" smtClean="0"/>
              <a:t>Werken in de wijk</a:t>
            </a:r>
          </a:p>
          <a:p>
            <a:pPr lvl="1" eaLnBrk="1" hangingPunct="1"/>
            <a:r>
              <a:rPr lang="en-US" smtClean="0"/>
              <a:t>Creatieve industrie</a:t>
            </a:r>
          </a:p>
          <a:p>
            <a:pPr lvl="1" eaLnBrk="1" hangingPunct="1"/>
            <a:r>
              <a:rPr lang="en-US" smtClean="0"/>
              <a:t>Zorg &amp; Technologie</a:t>
            </a:r>
          </a:p>
          <a:p>
            <a:pPr lvl="1" eaLnBrk="1" hangingPunct="1"/>
            <a:r>
              <a:rPr lang="en-US" smtClean="0"/>
              <a:t>(Zakelijke dienstverlening)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overhead[1]">
  <a:themeElements>
    <a:clrScheme name="HUoverhead[1] 8">
      <a:dk1>
        <a:srgbClr val="000000"/>
      </a:dk1>
      <a:lt1>
        <a:srgbClr val="00A0D2"/>
      </a:lt1>
      <a:dk2>
        <a:srgbClr val="000000"/>
      </a:dk2>
      <a:lt2>
        <a:srgbClr val="005A6F"/>
      </a:lt2>
      <a:accent1>
        <a:srgbClr val="AAFFFD"/>
      </a:accent1>
      <a:accent2>
        <a:srgbClr val="ED0010"/>
      </a:accent2>
      <a:accent3>
        <a:srgbClr val="AACDE5"/>
      </a:accent3>
      <a:accent4>
        <a:srgbClr val="000000"/>
      </a:accent4>
      <a:accent5>
        <a:srgbClr val="D2FFFE"/>
      </a:accent5>
      <a:accent6>
        <a:srgbClr val="D7000D"/>
      </a:accent6>
      <a:hlink>
        <a:srgbClr val="380060"/>
      </a:hlink>
      <a:folHlink>
        <a:srgbClr val="FFFFFF"/>
      </a:folHlink>
    </a:clrScheme>
    <a:fontScheme name="HUoverhead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overhead[1] 1">
        <a:dk1>
          <a:srgbClr val="000000"/>
        </a:dk1>
        <a:lt1>
          <a:srgbClr val="FFFFFF"/>
        </a:lt1>
        <a:dk2>
          <a:srgbClr val="00ADCD"/>
        </a:dk2>
        <a:lt2>
          <a:srgbClr val="FFFFFF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overhead[1] 2">
        <a:dk1>
          <a:srgbClr val="000000"/>
        </a:dk1>
        <a:lt1>
          <a:srgbClr val="00ADCD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000000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3">
        <a:dk1>
          <a:srgbClr val="FFFFFF"/>
        </a:dk1>
        <a:lt1>
          <a:srgbClr val="FFFFFF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FFFFFF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4">
        <a:dk1>
          <a:srgbClr val="000000"/>
        </a:dk1>
        <a:lt1>
          <a:srgbClr val="FFFFFF"/>
        </a:lt1>
        <a:dk2>
          <a:srgbClr val="000000"/>
        </a:dk2>
        <a:lt2>
          <a:srgbClr val="005A6F"/>
        </a:lt2>
        <a:accent1>
          <a:srgbClr val="FF1E00"/>
        </a:accent1>
        <a:accent2>
          <a:srgbClr val="005A6F"/>
        </a:accent2>
        <a:accent3>
          <a:srgbClr val="FFFFFF"/>
        </a:accent3>
        <a:accent4>
          <a:srgbClr val="000000"/>
        </a:accent4>
        <a:accent5>
          <a:srgbClr val="FFABAA"/>
        </a:accent5>
        <a:accent6>
          <a:srgbClr val="005164"/>
        </a:accent6>
        <a:hlink>
          <a:srgbClr val="FF1E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5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92DDFD"/>
        </a:accent1>
        <a:accent2>
          <a:srgbClr val="FF007E"/>
        </a:accent2>
        <a:accent3>
          <a:srgbClr val="AAD3E3"/>
        </a:accent3>
        <a:accent4>
          <a:srgbClr val="000000"/>
        </a:accent4>
        <a:accent5>
          <a:srgbClr val="C7EBFE"/>
        </a:accent5>
        <a:accent6>
          <a:srgbClr val="E70072"/>
        </a:accent6>
        <a:hlink>
          <a:srgbClr val="FFBD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6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D5DB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D2E7EA"/>
        </a:accent5>
        <a:accent6>
          <a:srgbClr val="E71A00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7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ED0010"/>
        </a:accent2>
        <a:accent3>
          <a:srgbClr val="AAD3E3"/>
        </a:accent3>
        <a:accent4>
          <a:srgbClr val="000000"/>
        </a:accent4>
        <a:accent5>
          <a:srgbClr val="D2FFFE"/>
        </a:accent5>
        <a:accent6>
          <a:srgbClr val="D7000D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8">
        <a:dk1>
          <a:srgbClr val="000000"/>
        </a:dk1>
        <a:lt1>
          <a:srgbClr val="00A0D2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ED0010"/>
        </a:accent2>
        <a:accent3>
          <a:srgbClr val="AACDE5"/>
        </a:accent3>
        <a:accent4>
          <a:srgbClr val="000000"/>
        </a:accent4>
        <a:accent5>
          <a:srgbClr val="D2FFFE"/>
        </a:accent5>
        <a:accent6>
          <a:srgbClr val="D7000D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HUoverhead[1]</Template>
  <TotalTime>279</TotalTime>
  <Words>366</Words>
  <Application>Microsoft Office PowerPoint</Application>
  <PresentationFormat>Diavoorstelling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HUoverhead[1]</vt:lpstr>
      <vt:lpstr>Hogescholen en Kennisvalorisatie</vt:lpstr>
      <vt:lpstr>Kennisvalorisatie</vt:lpstr>
      <vt:lpstr>Commissie Veerman</vt:lpstr>
      <vt:lpstr>Real life research</vt:lpstr>
      <vt:lpstr>Kenmerken</vt:lpstr>
      <vt:lpstr>PowerPoint-presentatie</vt:lpstr>
      <vt:lpstr>Ontwikkeling</vt:lpstr>
      <vt:lpstr>Inbedding</vt:lpstr>
      <vt:lpstr>‘Uitbedding’</vt:lpstr>
      <vt:lpstr>Topsectoren</vt:lpstr>
      <vt:lpstr>Valorisatie</vt:lpstr>
      <vt:lpstr>Utrecht VC</vt:lpstr>
      <vt:lpstr>PowerPoint-presentatie</vt:lpstr>
      <vt:lpstr>Slot</vt:lpstr>
      <vt:lpstr>PowerPoint-presentatie</vt:lpstr>
    </vt:vector>
  </TitlesOfParts>
  <Company>Hogeschool van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 powerpoint-presentatie</dc:title>
  <dc:creator>ilja.beun</dc:creator>
  <cp:lastModifiedBy>H. de Vries</cp:lastModifiedBy>
  <cp:revision>23</cp:revision>
  <cp:lastPrinted>2012-10-30T20:21:41Z</cp:lastPrinted>
  <dcterms:created xsi:type="dcterms:W3CDTF">2007-11-06T09:59:11Z</dcterms:created>
  <dcterms:modified xsi:type="dcterms:W3CDTF">2012-11-14T13:18:55Z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</Properties>
</file>