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94" r:id="rId5"/>
    <p:sldId id="276" r:id="rId6"/>
    <p:sldId id="298" r:id="rId7"/>
    <p:sldId id="299" r:id="rId8"/>
    <p:sldId id="301" r:id="rId9"/>
    <p:sldId id="258" r:id="rId10"/>
    <p:sldId id="261" r:id="rId11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10"/>
    <a:srgbClr val="000000"/>
    <a:srgbClr val="00ADCD"/>
    <a:srgbClr val="FFFFFF"/>
    <a:srgbClr val="005A6F"/>
    <a:srgbClr val="449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4671" autoAdjust="0"/>
  </p:normalViewPr>
  <p:slideViewPr>
    <p:cSldViewPr>
      <p:cViewPr>
        <p:scale>
          <a:sx n="77" d="100"/>
          <a:sy n="77" d="100"/>
        </p:scale>
        <p:origin x="-684" y="-660"/>
      </p:cViewPr>
      <p:guideLst>
        <p:guide orient="horz" pos="2160"/>
        <p:guide orient="horz" pos="866"/>
        <p:guide pos="2880"/>
        <p:guide pos="476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xxxxxxxxxxxxxxx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DCAD1B-2DCB-45FE-91B3-D635A1C7D16D}" type="datetime1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xxxxxxxxxxxxx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9D20DA-8B77-4A0A-9654-5569D2163A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2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xxxxxxxxxxxxxxx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B73C19-38FF-47E4-BE50-7A93BF039735}" type="datetime1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xxxxxxxxxxxxx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B32B04-0537-4390-BD99-DDABE7BEF6D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4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6" name="Rectangle 56"/>
          <p:cNvSpPr>
            <a:spLocks noGrp="1" noChangeArrowheads="1"/>
          </p:cNvSpPr>
          <p:nvPr>
            <p:ph type="ctrTitle" sz="quarter"/>
          </p:nvPr>
        </p:nvSpPr>
        <p:spPr>
          <a:xfrm>
            <a:off x="1798638" y="2286000"/>
            <a:ext cx="6583362" cy="5794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25657" name="Rectangle 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8638" y="3886200"/>
            <a:ext cx="6583362" cy="581025"/>
          </a:xfrm>
        </p:spPr>
        <p:txBody>
          <a:bodyPr/>
          <a:lstStyle>
            <a:lvl1pPr marL="0" indent="0">
              <a:lnSpc>
                <a:spcPct val="80000"/>
              </a:lnSpc>
              <a:buFont typeface="Zapf Dingbats" charset="2"/>
              <a:buNone/>
              <a:defRPr sz="2000"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D7146-8D77-4B44-9EAD-E50CF1A95DDE}" type="datetime1">
              <a:rPr lang="en-US"/>
              <a:pPr>
                <a:defRPr/>
              </a:pPr>
              <a:t>11/12/2012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FE8-9878-4C91-8BEA-C23F809098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4799-1087-4115-A774-51B98F26843F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641D-9CFB-4F4E-A413-170AB686E7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609600"/>
            <a:ext cx="1970088" cy="377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759450" cy="377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D623-C17F-4EEA-91CC-41DB3BEB024C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844F-1E60-4A57-82C6-222B94EC8D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D030-E8B5-4F8C-869E-39D2887B8E51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0527-B40C-4C2D-AB30-6FF0C3B295B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D441-FB51-4E68-B032-C094BAADAE2C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A6E7-17DD-4FC8-B2C9-675E78D529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762125"/>
            <a:ext cx="7881938" cy="2627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000C7-FC1E-497F-A6A3-55CE3E25514A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ED64-FAB7-4E24-BF3E-85E9958172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762125"/>
            <a:ext cx="7881938" cy="2627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1720-0761-45FE-A817-27DFFF2AC885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E5E-F5DD-4428-8C33-19F0734EAF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722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4121-A00B-4420-8CEA-2BA50CD5740F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3B1A-F80B-4DDC-8AF1-78255D7B07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89A7-5387-44A3-AD25-E47EEB946C4A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F196-2445-4CB3-AC40-CA113CA383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4F90-45FF-48B4-80EB-9ED41A987721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8D81-51EB-4529-A51E-85AB1F1D98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62125"/>
            <a:ext cx="3863975" cy="262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375" y="1762125"/>
            <a:ext cx="3865563" cy="262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E9EF-670F-4A25-ACCD-D547A463DEE7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8D56-6132-455D-AD42-63F9FE0991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A6F8-3492-4020-BE4F-8398DA980C5E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4BD1-AB7A-4498-A012-5613AADEDE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633F-5277-46FA-9841-34D2BB23D414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E370A-FEA6-4E5C-94EC-22883D0C60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F2DF-47F7-47AC-996C-46918D712A97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5634-405F-45D9-99EA-3D99569238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1636-6D6F-41A9-B41D-A7654F969B94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5677-3867-4C94-A259-2B1E1EE0C6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74BB-8B19-4D4D-A417-7B7EEAF44A2C}" type="datetime1">
              <a:rPr lang="en-US"/>
              <a:pPr>
                <a:defRPr/>
              </a:pPr>
              <a:t>11/12/2012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1402-A7DD-4A82-B454-DC7CBF869E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7" name="Rectangle 4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62000" y="1762125"/>
            <a:ext cx="788193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4624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4B06BA30-0EC8-4E8C-B260-5D7037937C3E}" type="datetime1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46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C9F508B2-EE5A-4737-B680-EF5ED92050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4626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HU powerpoint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  <p:sldLayoutId id="2147484141" r:id="rId12"/>
    <p:sldLayoutId id="2147484142" r:id="rId13"/>
    <p:sldLayoutId id="2147484143" r:id="rId14"/>
    <p:sldLayoutId id="2147484144" r:id="rId15"/>
    <p:sldLayoutId id="2147484145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0010"/>
        </a:buClr>
        <a:buSzPct val="60000"/>
        <a:buFont typeface="Zapf Dingbats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/>
        <a:buChar char="n"/>
        <a:defRPr sz="2400">
          <a:solidFill>
            <a:srgbClr val="0000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/>
        <a:buChar char="n"/>
        <a:defRPr sz="2200">
          <a:solidFill>
            <a:srgbClr val="0000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/>
        <a:buChar char="n"/>
        <a:defRPr sz="2000">
          <a:solidFill>
            <a:srgbClr val="0000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18.jpe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png"/><Relationship Id="rId10" Type="http://schemas.openxmlformats.org/officeDocument/2006/relationships/image" Target="../media/image21.emf"/><Relationship Id="rId4" Type="http://schemas.openxmlformats.org/officeDocument/2006/relationships/image" Target="../media/image15.pn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395536" y="1753071"/>
            <a:ext cx="8352928" cy="4401205"/>
          </a:xfrm>
        </p:spPr>
        <p:txBody>
          <a:bodyPr/>
          <a:lstStyle/>
          <a:p>
            <a:pPr algn="ctr"/>
            <a:r>
              <a:rPr lang="nl-NL" sz="4000" dirty="0" smtClean="0"/>
              <a:t>Het Utrecht </a:t>
            </a:r>
            <a:r>
              <a:rPr lang="nl-NL" sz="4000" dirty="0" err="1" smtClean="0"/>
              <a:t>Valorisation</a:t>
            </a:r>
            <a:r>
              <a:rPr lang="nl-NL" sz="4000" dirty="0" smtClean="0"/>
              <a:t> Center, over organisatie van valorisatie</a:t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2000" dirty="0" smtClean="0"/>
              <a:t>Patrick van Veenendaal – Coördinator Onderzoeksbeleid</a:t>
            </a:r>
            <a:br>
              <a:rPr lang="nl-NL" sz="2000" dirty="0" smtClean="0"/>
            </a:br>
            <a:r>
              <a:rPr lang="nl-NL" sz="2000" dirty="0" smtClean="0"/>
              <a:t>Stafdienst Onderwijs &amp; Onderzoek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500063" y="715963"/>
            <a:ext cx="7315200" cy="4856162"/>
          </a:xfrm>
        </p:spPr>
        <p:txBody>
          <a:bodyPr/>
          <a:lstStyle/>
          <a:p>
            <a:pPr algn="ctr"/>
            <a:r>
              <a:rPr lang="nl-NL" sz="4800" dirty="0" smtClean="0"/>
              <a:t/>
            </a:r>
            <a:br>
              <a:rPr lang="nl-NL" sz="4800" dirty="0" smtClean="0"/>
            </a:br>
            <a:endParaRPr lang="en-US" sz="4800" dirty="0" smtClean="0"/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>
          <a:xfrm>
            <a:off x="571500" y="1428750"/>
            <a:ext cx="7881938" cy="5176802"/>
          </a:xfrm>
        </p:spPr>
        <p:txBody>
          <a:bodyPr/>
          <a:lstStyle/>
          <a:p>
            <a:pPr>
              <a:buFont typeface="Zapf Dingbats"/>
              <a:buBlip>
                <a:blip r:embed="rId2"/>
              </a:buBlip>
            </a:pPr>
            <a:r>
              <a:rPr lang="nl-NL" dirty="0" smtClean="0"/>
              <a:t>Utrecht </a:t>
            </a:r>
            <a:r>
              <a:rPr lang="nl-NL" dirty="0" err="1" smtClean="0"/>
              <a:t>Valorisation</a:t>
            </a:r>
            <a:r>
              <a:rPr lang="nl-NL" dirty="0" smtClean="0"/>
              <a:t> Center</a:t>
            </a:r>
          </a:p>
          <a:p>
            <a:pPr>
              <a:buFont typeface="Zapf Dingbats"/>
              <a:buBlip>
                <a:blip r:embed="rId2"/>
              </a:buBlip>
            </a:pPr>
            <a:endParaRPr lang="nl-NL" dirty="0" smtClean="0"/>
          </a:p>
          <a:p>
            <a:pPr>
              <a:buFont typeface="Zapf Dingbats"/>
              <a:buBlip>
                <a:blip r:embed="rId2"/>
              </a:buBlip>
            </a:pPr>
            <a:r>
              <a:rPr lang="nl-NL" dirty="0" smtClean="0"/>
              <a:t>Ondersteuning bij valorisatie</a:t>
            </a:r>
          </a:p>
          <a:p>
            <a:pPr>
              <a:buFont typeface="Zapf Dingbats"/>
              <a:buNone/>
            </a:pPr>
            <a:endParaRPr lang="nl-NL" dirty="0" smtClean="0"/>
          </a:p>
          <a:p>
            <a:pPr>
              <a:buFont typeface="Zapf Dingbats"/>
              <a:buBlip>
                <a:blip r:embed="rId2"/>
              </a:buBlip>
            </a:pPr>
            <a:r>
              <a:rPr lang="nl-NL" dirty="0" smtClean="0"/>
              <a:t>Opdracht 1: </a:t>
            </a:r>
          </a:p>
          <a:p>
            <a:pPr>
              <a:buNone/>
            </a:pPr>
            <a:r>
              <a:rPr lang="nl-NL" dirty="0" smtClean="0"/>
              <a:t>	Overbruggen afstand HBO ↔ universiteit</a:t>
            </a:r>
          </a:p>
          <a:p>
            <a:pPr>
              <a:buFont typeface="Zapf Dingbats"/>
              <a:buNone/>
            </a:pPr>
            <a:endParaRPr lang="nl-NL" dirty="0" smtClean="0"/>
          </a:p>
          <a:p>
            <a:pPr>
              <a:buFont typeface="Zapf Dingbats"/>
              <a:buBlip>
                <a:blip r:embed="rId2"/>
              </a:buBlip>
            </a:pPr>
            <a:r>
              <a:rPr lang="nl-NL" dirty="0" smtClean="0"/>
              <a:t>Opdracht 2: </a:t>
            </a:r>
          </a:p>
          <a:p>
            <a:pPr>
              <a:buNone/>
            </a:pPr>
            <a:r>
              <a:rPr lang="nl-NL" dirty="0" smtClean="0"/>
              <a:t>	Van </a:t>
            </a:r>
            <a:r>
              <a:rPr lang="nl-NL" dirty="0" err="1" smtClean="0"/>
              <a:t>CvB</a:t>
            </a:r>
            <a:r>
              <a:rPr lang="nl-NL" dirty="0" smtClean="0"/>
              <a:t> naar docent</a:t>
            </a:r>
          </a:p>
          <a:p>
            <a:pPr>
              <a:buFont typeface="Zapf Dingbats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Afbeelding 15" descr="UVC_cirkel_transpara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165100"/>
            <a:ext cx="5683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kstvak 16"/>
          <p:cNvSpPr txBox="1">
            <a:spLocks noChangeArrowheads="1"/>
          </p:cNvSpPr>
          <p:nvPr/>
        </p:nvSpPr>
        <p:spPr bwMode="auto">
          <a:xfrm>
            <a:off x="854075" y="0"/>
            <a:ext cx="8289925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b="1" dirty="0"/>
              <a:t>UITGANGSPUNTEN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95263" y="1772816"/>
            <a:ext cx="8948737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 smtClean="0">
                <a:ea typeface="ＭＳ Ｐゴシック" charset="0"/>
                <a:cs typeface="Arial" pitchFamily="34" charset="0"/>
              </a:rPr>
              <a:t>Start: 1 januari 2011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 smtClean="0">
                <a:ea typeface="ＭＳ Ｐゴシック" charset="0"/>
                <a:cs typeface="Arial" pitchFamily="34" charset="0"/>
              </a:rPr>
              <a:t>Looptijd 6 jaar, waarvan 4 jaar gesubsidieerd (M€5).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 smtClean="0">
                <a:ea typeface="ＭＳ Ｐゴシック" charset="0"/>
                <a:cs typeface="Arial" pitchFamily="34" charset="0"/>
              </a:rPr>
              <a:t>Partners: Universiteit Utrecht, UMC Utrecht, Hogeschool Utrecht, Rabobank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 smtClean="0">
                <a:ea typeface="ＭＳ Ｐゴシック" charset="0"/>
                <a:cs typeface="Arial" pitchFamily="34" charset="0"/>
              </a:rPr>
              <a:t>Bundeling </a:t>
            </a:r>
            <a:r>
              <a:rPr lang="nl-NL" sz="2400" dirty="0">
                <a:ea typeface="ＭＳ Ｐゴシック" charset="0"/>
                <a:cs typeface="Arial" pitchFamily="34" charset="0"/>
              </a:rPr>
              <a:t>van krachten, expertise en </a:t>
            </a:r>
            <a:r>
              <a:rPr lang="nl-NL" sz="2400" dirty="0" smtClean="0">
                <a:ea typeface="ＭＳ Ｐゴシック" charset="0"/>
                <a:cs typeface="Arial" pitchFamily="34" charset="0"/>
              </a:rPr>
              <a:t>ervaring via excellente dienstverlening</a:t>
            </a:r>
            <a:endParaRPr lang="nl-NL" sz="2400" dirty="0">
              <a:ea typeface="ＭＳ Ｐゴシック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>
                <a:ea typeface="ＭＳ Ｐゴシック" charset="0"/>
                <a:cs typeface="Arial" pitchFamily="34" charset="0"/>
              </a:rPr>
              <a:t>Ondernemende en op samenwerking gerichte cultuur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nl-NL" sz="2400" dirty="0" smtClean="0">
                <a:ea typeface="ＭＳ Ｐゴシック" charset="0"/>
                <a:cs typeface="Arial" pitchFamily="34" charset="0"/>
              </a:rPr>
              <a:t>Verduurzaming </a:t>
            </a:r>
            <a:r>
              <a:rPr lang="nl-NL" sz="2400" dirty="0">
                <a:ea typeface="ＭＳ Ｐゴシック" charset="0"/>
                <a:cs typeface="Arial" pitchFamily="34" charset="0"/>
              </a:rPr>
              <a:t>van valorisatieondersteuning (</a:t>
            </a:r>
            <a:r>
              <a:rPr lang="nl-NL" sz="2400" dirty="0" smtClean="0">
                <a:ea typeface="ＭＳ Ｐゴシック" charset="0"/>
                <a:cs typeface="Arial" pitchFamily="34" charset="0"/>
              </a:rPr>
              <a:t>v.a. </a:t>
            </a:r>
            <a:r>
              <a:rPr lang="nl-NL" sz="2400" dirty="0">
                <a:ea typeface="ＭＳ Ｐゴシック" charset="0"/>
                <a:cs typeface="Arial" pitchFamily="34" charset="0"/>
              </a:rPr>
              <a:t>2014</a:t>
            </a:r>
            <a:r>
              <a:rPr lang="nl-NL" sz="2400" dirty="0" smtClean="0">
                <a:ea typeface="ＭＳ Ｐゴシック" charset="0"/>
                <a:cs typeface="Arial" pitchFamily="34" charset="0"/>
              </a:rPr>
              <a:t>)</a:t>
            </a:r>
            <a:endParaRPr lang="nl-NL" sz="2400" dirty="0">
              <a:ea typeface="ＭＳ Ｐゴシック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Afbeelding 9" descr="UVC_cirkel_transpara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165100"/>
            <a:ext cx="5683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kstvak 14"/>
          <p:cNvSpPr txBox="1">
            <a:spLocks noChangeArrowheads="1"/>
          </p:cNvSpPr>
          <p:nvPr/>
        </p:nvSpPr>
        <p:spPr bwMode="auto">
          <a:xfrm>
            <a:off x="854075" y="0"/>
            <a:ext cx="8289925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b="1" dirty="0"/>
              <a:t>SAMENWERKING</a:t>
            </a:r>
          </a:p>
        </p:txBody>
      </p:sp>
      <p:pic>
        <p:nvPicPr>
          <p:cNvPr id="20483" name="Picture 5" descr="UU_logo 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1100138"/>
            <a:ext cx="16557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umc_utrecht_logo_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7563" y="1557338"/>
            <a:ext cx="12795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Afbeelding 15" descr="UVC_cirkel_transparant_volkern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0550" y="711200"/>
            <a:ext cx="5440363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Afbeelding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6575" y="1701800"/>
            <a:ext cx="13858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logo_gemeen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87625" y="4002088"/>
            <a:ext cx="9525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 descr="provincie_utrecht_f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7188" y="4718050"/>
            <a:ext cx="2217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Afbeelding 16" descr="logotype-rijksoverheid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16163" y="3395663"/>
            <a:ext cx="10175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Afbeelding 17" descr="UH_logo_rgb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1638" y="4359275"/>
            <a:ext cx="10239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9" descr="rabobank-logo-prin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53125" y="339883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Gelijkbenige driehoek 1"/>
          <p:cNvSpPr>
            <a:spLocks noChangeArrowheads="1"/>
          </p:cNvSpPr>
          <p:nvPr/>
        </p:nvSpPr>
        <p:spPr bwMode="auto">
          <a:xfrm>
            <a:off x="3265488" y="2036763"/>
            <a:ext cx="2628900" cy="2133600"/>
          </a:xfrm>
          <a:prstGeom prst="triangle">
            <a:avLst>
              <a:gd name="adj" fmla="val 50000"/>
            </a:avLst>
          </a:prstGeom>
          <a:solidFill>
            <a:srgbClr val="FFD217">
              <a:alpha val="21176"/>
            </a:srgbClr>
          </a:solidFill>
          <a:ln w="38100">
            <a:solidFill>
              <a:srgbClr val="FFD217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l-NL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Afbeelding 1" descr="UVC_kern_visi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3525" y="1666875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Afbeelding 9" descr="UVC_cirkel_transpara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3" y="165100"/>
            <a:ext cx="5683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kstvak 14"/>
          <p:cNvSpPr txBox="1">
            <a:spLocks noChangeArrowheads="1"/>
          </p:cNvSpPr>
          <p:nvPr/>
        </p:nvSpPr>
        <p:spPr bwMode="auto">
          <a:xfrm>
            <a:off x="755577" y="0"/>
            <a:ext cx="83884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800" b="1" dirty="0" smtClean="0">
                <a:cs typeface="Arial" pitchFamily="34" charset="0"/>
              </a:rPr>
              <a:t>Ondersteuning bij valorisatie: </a:t>
            </a:r>
          </a:p>
          <a:p>
            <a:pPr>
              <a:lnSpc>
                <a:spcPct val="150000"/>
              </a:lnSpc>
            </a:pPr>
            <a:r>
              <a:rPr lang="nl-NL" sz="2400" b="1" dirty="0" smtClean="0">
                <a:cs typeface="Arial" pitchFamily="34" charset="0"/>
              </a:rPr>
              <a:t>Organisatie </a:t>
            </a:r>
            <a:r>
              <a:rPr lang="nl-NL" sz="2400" b="1" dirty="0" err="1" smtClean="0">
                <a:cs typeface="Arial" pitchFamily="34" charset="0"/>
              </a:rPr>
              <a:t>UtrechtVC</a:t>
            </a:r>
            <a:endParaRPr lang="nl-NL" sz="2400" b="1" dirty="0">
              <a:cs typeface="Arial" pitchFamily="34" charset="0"/>
            </a:endParaRPr>
          </a:p>
        </p:txBody>
      </p:sp>
      <p:pic>
        <p:nvPicPr>
          <p:cNvPr id="22532" name="Afbeelding 5" descr="UVC_cirkel_interface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834940">
            <a:off x="2781300" y="1655763"/>
            <a:ext cx="35909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Afbeelding 7" descr="Ondernemer_icon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24944"/>
            <a:ext cx="9525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Afbeelding 8" descr="Student_icon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257800"/>
            <a:ext cx="9318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oelichting met afgeronde rechthoek 10"/>
          <p:cNvSpPr>
            <a:spLocks noChangeArrowheads="1"/>
          </p:cNvSpPr>
          <p:nvPr/>
        </p:nvSpPr>
        <p:spPr bwMode="auto">
          <a:xfrm>
            <a:off x="0" y="4581128"/>
            <a:ext cx="3003550" cy="1582737"/>
          </a:xfrm>
          <a:prstGeom prst="wedgeRoundRectCallout">
            <a:avLst>
              <a:gd name="adj1" fmla="val 64704"/>
              <a:gd name="adj2" fmla="val -29227"/>
              <a:gd name="adj3" fmla="val 16667"/>
            </a:avLst>
          </a:prstGeom>
          <a:solidFill>
            <a:srgbClr val="FFFF00">
              <a:alpha val="12157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nl-N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Educatie &amp; Training  </a:t>
            </a:r>
          </a:p>
          <a:p>
            <a:pPr>
              <a:defRPr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studenten en docenten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Bachelor onderwijs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Master onderwijs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PhD training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Honours</a:t>
            </a: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-/masterclasses</a:t>
            </a:r>
          </a:p>
        </p:txBody>
      </p:sp>
      <p:sp>
        <p:nvSpPr>
          <p:cNvPr id="12" name="Toelichting met afgeronde rechthoek 11"/>
          <p:cNvSpPr>
            <a:spLocks noChangeArrowheads="1"/>
          </p:cNvSpPr>
          <p:nvPr/>
        </p:nvSpPr>
        <p:spPr bwMode="auto">
          <a:xfrm>
            <a:off x="0" y="1340768"/>
            <a:ext cx="2898775" cy="1568450"/>
          </a:xfrm>
          <a:prstGeom prst="wedgeRoundRectCallout">
            <a:avLst>
              <a:gd name="adj1" fmla="val 69324"/>
              <a:gd name="adj2" fmla="val 19245"/>
              <a:gd name="adj3" fmla="val 16667"/>
            </a:avLst>
          </a:prstGeom>
          <a:gradFill rotWithShape="1">
            <a:gsLst>
              <a:gs pos="0">
                <a:srgbClr val="C8B0ED">
                  <a:alpha val="12000"/>
                </a:srgbClr>
              </a:gs>
              <a:gs pos="100000">
                <a:srgbClr val="7F5BAB">
                  <a:alpha val="12000"/>
                </a:srgbClr>
              </a:gs>
            </a:gsLst>
            <a:lin ang="5400000"/>
          </a:gradFill>
          <a:ln w="38100">
            <a:solidFill>
              <a:srgbClr val="7D60A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nl-NL" sz="1600" b="1" dirty="0">
              <a:solidFill>
                <a:srgbClr val="7F7F7F"/>
              </a:solidFill>
              <a:latin typeface="+mn-lt"/>
              <a:ea typeface="+mn-ea"/>
            </a:endParaRPr>
          </a:p>
          <a:p>
            <a:pPr>
              <a:defRPr/>
            </a:pPr>
            <a:endParaRPr lang="nl-NL" sz="1600" b="1" dirty="0">
              <a:solidFill>
                <a:srgbClr val="7F7F7F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nl-NL" sz="1600" b="1" dirty="0" err="1">
                <a:solidFill>
                  <a:srgbClr val="7F7F7F"/>
                </a:solidFill>
                <a:latin typeface="+mn-lt"/>
                <a:ea typeface="+mn-ea"/>
              </a:rPr>
              <a:t>Startup</a:t>
            </a:r>
            <a:r>
              <a:rPr lang="nl-NL" sz="1600" b="1" dirty="0">
                <a:solidFill>
                  <a:srgbClr val="7F7F7F"/>
                </a:solidFill>
                <a:latin typeface="+mn-lt"/>
                <a:ea typeface="+mn-ea"/>
              </a:rPr>
              <a:t> Support</a:t>
            </a:r>
          </a:p>
          <a:p>
            <a:pPr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startend ondernemers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 err="1">
                <a:solidFill>
                  <a:srgbClr val="7F7F7F"/>
                </a:solidFill>
                <a:latin typeface="+mn-lt"/>
                <a:ea typeface="+mn-ea"/>
              </a:rPr>
              <a:t>Startup</a:t>
            </a: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/</a:t>
            </a:r>
            <a:r>
              <a:rPr lang="nl-NL" sz="1600" dirty="0" err="1">
                <a:solidFill>
                  <a:srgbClr val="7F7F7F"/>
                </a:solidFill>
                <a:latin typeface="+mn-lt"/>
                <a:ea typeface="+mn-ea"/>
              </a:rPr>
              <a:t>spinoff</a:t>
            </a: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 support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Incubatieprogramma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Financiering - (pre)</a:t>
            </a:r>
            <a:r>
              <a:rPr lang="nl-NL" sz="1600" dirty="0" err="1">
                <a:solidFill>
                  <a:srgbClr val="7F7F7F"/>
                </a:solidFill>
                <a:latin typeface="+mn-lt"/>
                <a:ea typeface="+mn-ea"/>
              </a:rPr>
              <a:t>seed</a:t>
            </a: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Faciliteitenbeheer</a:t>
            </a:r>
          </a:p>
          <a:p>
            <a:pPr>
              <a:defRPr/>
            </a:pP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  <a:p>
            <a:pPr>
              <a:defRPr/>
            </a:pP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</p:txBody>
      </p:sp>
      <p:sp>
        <p:nvSpPr>
          <p:cNvPr id="13" name="Toelichting met afgeronde rechthoek 12"/>
          <p:cNvSpPr>
            <a:spLocks noChangeArrowheads="1"/>
          </p:cNvSpPr>
          <p:nvPr/>
        </p:nvSpPr>
        <p:spPr bwMode="auto">
          <a:xfrm>
            <a:off x="6300192" y="1124744"/>
            <a:ext cx="2843808" cy="1728192"/>
          </a:xfrm>
          <a:prstGeom prst="wedgeRoundRectCallout">
            <a:avLst>
              <a:gd name="adj1" fmla="val -68449"/>
              <a:gd name="adj2" fmla="val 26315"/>
              <a:gd name="adj3" fmla="val 16667"/>
            </a:avLst>
          </a:prstGeom>
          <a:gradFill rotWithShape="1">
            <a:gsLst>
              <a:gs pos="0">
                <a:srgbClr val="FF9A99">
                  <a:alpha val="12000"/>
                </a:srgbClr>
              </a:gs>
              <a:gs pos="100000">
                <a:srgbClr val="D1403C">
                  <a:alpha val="12000"/>
                </a:srgbClr>
              </a:gs>
            </a:gsLst>
            <a:lin ang="5400000"/>
          </a:gradFill>
          <a:ln w="38100">
            <a:solidFill>
              <a:srgbClr val="BE4B4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nl-NL" sz="1600" b="1" dirty="0">
              <a:solidFill>
                <a:srgbClr val="7F7F7F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nl-NL" sz="1600" b="1" dirty="0">
                <a:solidFill>
                  <a:srgbClr val="7F7F7F"/>
                </a:solidFill>
                <a:latin typeface="+mn-lt"/>
                <a:ea typeface="+mn-ea"/>
              </a:rPr>
              <a:t>Kennis Transfer</a:t>
            </a:r>
          </a:p>
          <a:p>
            <a:pPr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onderzoekers/bedrijven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TTO/valorisatie </a:t>
            </a:r>
            <a:r>
              <a:rPr lang="nl-NL" sz="1600" dirty="0" smtClean="0">
                <a:solidFill>
                  <a:srgbClr val="7F7F7F"/>
                </a:solidFill>
                <a:latin typeface="+mn-lt"/>
                <a:ea typeface="+mn-ea"/>
              </a:rPr>
              <a:t>support</a:t>
            </a: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Business </a:t>
            </a:r>
            <a:r>
              <a:rPr lang="nl-NL" sz="1600" dirty="0" err="1">
                <a:solidFill>
                  <a:srgbClr val="7F7F7F"/>
                </a:solidFill>
                <a:latin typeface="+mn-lt"/>
                <a:ea typeface="+mn-ea"/>
              </a:rPr>
              <a:t>development</a:t>
            </a: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>
                <a:solidFill>
                  <a:srgbClr val="7F7F7F"/>
                </a:solidFill>
                <a:latin typeface="+mn-lt"/>
                <a:ea typeface="+mn-ea"/>
              </a:rPr>
              <a:t>Octrooi- /IP-beheer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nl-NL" sz="1600" dirty="0" smtClean="0">
                <a:solidFill>
                  <a:srgbClr val="7F7F7F"/>
                </a:solidFill>
                <a:latin typeface="+mn-lt"/>
                <a:ea typeface="+mn-ea"/>
              </a:rPr>
              <a:t>Kennismakelaar</a:t>
            </a:r>
            <a:endParaRPr lang="nl-NL" sz="1600" dirty="0">
              <a:solidFill>
                <a:srgbClr val="7F7F7F"/>
              </a:solidFill>
              <a:latin typeface="+mn-lt"/>
              <a:ea typeface="+mn-ea"/>
            </a:endParaRPr>
          </a:p>
          <a:p>
            <a:pPr>
              <a:defRPr/>
            </a:pPr>
            <a:endParaRPr lang="nl-NL" dirty="0">
              <a:solidFill>
                <a:srgbClr val="7F7F7F"/>
              </a:solidFill>
              <a:latin typeface="+mn-lt"/>
              <a:ea typeface="+mn-ea"/>
            </a:endParaRPr>
          </a:p>
        </p:txBody>
      </p:sp>
      <p:pic>
        <p:nvPicPr>
          <p:cNvPr id="22538" name="Afbeelding 18" descr="UH_logo_rgb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2924944"/>
            <a:ext cx="17272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Afbeelding 6" descr="Onderzoeker_icon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96250" y="2996952"/>
            <a:ext cx="10477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Afbeelding 18" descr="UH_logo_rgb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3573016"/>
            <a:ext cx="14287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Afbeelding 19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6286500"/>
            <a:ext cx="1978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6" descr="Utrecht Inc_logo_klei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3068960"/>
            <a:ext cx="19494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oelichting met afgeronde rechthoek 19"/>
          <p:cNvSpPr>
            <a:spLocks noChangeArrowheads="1"/>
          </p:cNvSpPr>
          <p:nvPr/>
        </p:nvSpPr>
        <p:spPr bwMode="auto">
          <a:xfrm>
            <a:off x="3698875" y="2874963"/>
            <a:ext cx="1755775" cy="1065212"/>
          </a:xfrm>
          <a:prstGeom prst="wedgeRoundRectCallout">
            <a:avLst>
              <a:gd name="adj1" fmla="val 16023"/>
              <a:gd name="adj2" fmla="val -6412"/>
              <a:gd name="adj3" fmla="val 16667"/>
            </a:avLst>
          </a:prstGeom>
          <a:solidFill>
            <a:srgbClr val="FFFF00">
              <a:alpha val="12157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endParaRPr lang="nl-NL" sz="1600">
              <a:solidFill>
                <a:srgbClr val="7F7F7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nl-NL" sz="1400">
              <a:solidFill>
                <a:srgbClr val="7F7F7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l-NL" sz="1400">
                <a:solidFill>
                  <a:srgbClr val="7F7F7F"/>
                </a:solidFill>
              </a:rPr>
              <a:t>Coördinatie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1400">
                <a:solidFill>
                  <a:srgbClr val="7F7F7F"/>
                </a:solidFill>
              </a:rPr>
              <a:t>Matchmaking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1400">
                <a:solidFill>
                  <a:srgbClr val="7F7F7F"/>
                </a:solidFill>
              </a:rPr>
              <a:t>Netwerk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1400">
                <a:solidFill>
                  <a:srgbClr val="7F7F7F"/>
                </a:solidFill>
              </a:rPr>
              <a:t>Training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1400">
                <a:solidFill>
                  <a:srgbClr val="7F7F7F"/>
                </a:solidFill>
              </a:rPr>
              <a:t>Awareness</a:t>
            </a:r>
          </a:p>
          <a:p>
            <a:pPr marL="285750" indent="-285750">
              <a:buFont typeface="Arial" pitchFamily="34" charset="0"/>
              <a:buChar char="•"/>
            </a:pPr>
            <a:endParaRPr lang="nl-NL" sz="1400">
              <a:solidFill>
                <a:srgbClr val="7F7F7F"/>
              </a:solidFill>
            </a:endParaRPr>
          </a:p>
          <a:p>
            <a:pPr marL="285750" indent="-285750"/>
            <a:r>
              <a:rPr lang="nl-NL" sz="1600" b="1">
                <a:solidFill>
                  <a:srgbClr val="7F7F7F"/>
                </a:solidFill>
              </a:rPr>
              <a:t> </a:t>
            </a:r>
            <a:endParaRPr lang="nl-NL" sz="1600">
              <a:solidFill>
                <a:srgbClr val="7F7F7F"/>
              </a:solidFill>
            </a:endParaRPr>
          </a:p>
        </p:txBody>
      </p:sp>
      <p:pic>
        <p:nvPicPr>
          <p:cNvPr id="22546" name="Afbeelding 13" descr="UVC_cirkel_PUminEntiteiten.gif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59075" y="1644650"/>
            <a:ext cx="35909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Afbeelding 10" descr="UVC Cirkel_entiteiten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46375" y="1630363"/>
            <a:ext cx="3636963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Afbeelding 3" descr="Connected_to_UtrechtVC_fc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59275" y="5581650"/>
            <a:ext cx="457676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 animBg="1"/>
      <p:bldP spid="12" grpId="0" uiExpand="1" build="allAtOnce" animBg="1"/>
      <p:bldP spid="1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08912" cy="1077218"/>
          </a:xfrm>
        </p:spPr>
        <p:txBody>
          <a:bodyPr/>
          <a:lstStyle/>
          <a:p>
            <a:r>
              <a:rPr lang="nl-NL" dirty="0" smtClean="0"/>
              <a:t>Opdracht 1: </a:t>
            </a:r>
            <a:br>
              <a:rPr lang="nl-NL" dirty="0" smtClean="0"/>
            </a:br>
            <a:r>
              <a:rPr lang="nl-NL" dirty="0" smtClean="0"/>
              <a:t>Overbruggen afstand HBO ↔ universiteit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11560" y="1988841"/>
            <a:ext cx="8001000" cy="432048"/>
          </a:xfrm>
        </p:spPr>
        <p:txBody>
          <a:bodyPr/>
          <a:lstStyle/>
          <a:p>
            <a:pPr eaLnBrk="1" hangingPunct="1">
              <a:buFont typeface="Zapf Dingbats"/>
              <a:buBlip>
                <a:blip r:embed="rId2"/>
              </a:buBlip>
            </a:pPr>
            <a:r>
              <a:rPr lang="nl-NL" sz="2200" dirty="0" err="1" smtClean="0"/>
              <a:t>Calimero-effect</a:t>
            </a:r>
            <a:r>
              <a:rPr lang="nl-NL" sz="2200" dirty="0" smtClean="0"/>
              <a:t> bij </a:t>
            </a:r>
            <a:r>
              <a:rPr lang="nl-NL" sz="2200" dirty="0" err="1" smtClean="0"/>
              <a:t>HBO-onderzoekers</a:t>
            </a: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  <a:p>
            <a:pPr eaLnBrk="1" hangingPunct="1">
              <a:buFont typeface="Zapf Dingbats"/>
              <a:buBlip>
                <a:blip r:embed="rId2"/>
              </a:buBlip>
            </a:pPr>
            <a:endParaRPr lang="nl-NL" sz="2200" dirty="0" smtClean="0"/>
          </a:p>
        </p:txBody>
      </p:sp>
      <p:pic>
        <p:nvPicPr>
          <p:cNvPr id="21509" name="Picture 5" descr="http://t1.gstatic.com/images?q=tbn:ANd9GcQXtaajUP6bjiQmzFxIJBGEXmQT11lb1mIR7PolpTAQDOnop7-O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420888"/>
            <a:ext cx="2970371" cy="3240405"/>
          </a:xfrm>
          <a:prstGeom prst="rect">
            <a:avLst/>
          </a:prstGeom>
          <a:noFill/>
        </p:spPr>
      </p:pic>
      <p:pic>
        <p:nvPicPr>
          <p:cNvPr id="21511" name="Picture 7" descr="http://t3.gstatic.com/images?q=tbn:ANd9GcSDqHEXAnnDcfsrbJVrddHpTJSIhJbx8hV8YOpah-XZlLSw0v_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420888"/>
            <a:ext cx="3157538" cy="325755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560" y="6165304"/>
            <a:ext cx="8001000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r>
              <a:rPr kumimoji="0" lang="nl-NL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</a:t>
            </a:r>
            <a:r>
              <a:rPr kumimoji="0" lang="nl-NL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kunnen we samenwerking versterken?</a:t>
            </a: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0010"/>
              </a:buClr>
              <a:buSzPct val="60000"/>
              <a:buFont typeface="Zapf Dingbats"/>
              <a:buBlip>
                <a:blip r:embed="rId2"/>
              </a:buBlip>
              <a:tabLst/>
              <a:defRPr/>
            </a:pPr>
            <a:endParaRPr kumimoji="0" lang="nl-NL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00113" y="145157"/>
            <a:ext cx="6172200" cy="1077218"/>
          </a:xfrm>
        </p:spPr>
        <p:txBody>
          <a:bodyPr/>
          <a:lstStyle/>
          <a:p>
            <a:r>
              <a:rPr lang="nl-NL" dirty="0" smtClean="0"/>
              <a:t>Opdracht 2: </a:t>
            </a:r>
            <a:br>
              <a:rPr lang="nl-NL" dirty="0" smtClean="0"/>
            </a:br>
            <a:r>
              <a:rPr lang="nl-NL" dirty="0" smtClean="0"/>
              <a:t>Van </a:t>
            </a:r>
            <a:r>
              <a:rPr lang="nl-NL" dirty="0" err="1" smtClean="0"/>
              <a:t>CvB</a:t>
            </a:r>
            <a:r>
              <a:rPr lang="nl-NL" dirty="0" smtClean="0"/>
              <a:t> naar docent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00063" y="1571625"/>
            <a:ext cx="8429625" cy="16835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Zapf Dingbats"/>
              <a:buBlip>
                <a:blip r:embed="rId2"/>
              </a:buBlip>
            </a:pPr>
            <a:r>
              <a:rPr lang="nl-NL" sz="2200" dirty="0" smtClean="0"/>
              <a:t>Initiatief voor indiening Valorisatieprogramma bij College van Bestuur</a:t>
            </a:r>
          </a:p>
          <a:p>
            <a:pPr eaLnBrk="1" hangingPunct="1">
              <a:lnSpc>
                <a:spcPct val="150000"/>
              </a:lnSpc>
              <a:buFont typeface="Zapf Dingbats"/>
              <a:buBlip>
                <a:blip r:embed="rId2"/>
              </a:buBlip>
            </a:pPr>
            <a:r>
              <a:rPr lang="nl-NL" sz="2200" dirty="0" smtClean="0"/>
              <a:t>Weinig bekendheid/draagvlak bij docenten</a:t>
            </a:r>
          </a:p>
        </p:txBody>
      </p:sp>
      <p:pic>
        <p:nvPicPr>
          <p:cNvPr id="22533" name="Picture 5" descr="http://www.flukkytom.com/uploads/2010/12/n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33056"/>
            <a:ext cx="3186192" cy="1800200"/>
          </a:xfrm>
          <a:prstGeom prst="rect">
            <a:avLst/>
          </a:prstGeom>
          <a:noFill/>
        </p:spPr>
      </p:pic>
      <p:pic>
        <p:nvPicPr>
          <p:cNvPr id="22535" name="Picture 7" descr="http://t3.gstatic.com/images?q=tbn:ANd9GcRXh3YLbNRsOhF5aTJFGj9aV3sonBJRT6uKO_Uh-IUHT61LCTc6C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429000"/>
            <a:ext cx="2880320" cy="2880320"/>
          </a:xfrm>
          <a:prstGeom prst="rect">
            <a:avLst/>
          </a:prstGeom>
          <a:noFill/>
        </p:spPr>
      </p:pic>
      <p:sp>
        <p:nvSpPr>
          <p:cNvPr id="6" name="PIJL-RECHTS 5"/>
          <p:cNvSpPr/>
          <p:nvPr/>
        </p:nvSpPr>
        <p:spPr bwMode="auto">
          <a:xfrm>
            <a:off x="3995936" y="4509120"/>
            <a:ext cx="648072" cy="360040"/>
          </a:xfrm>
          <a:prstGeom prst="rightArrow">
            <a:avLst/>
          </a:prstGeom>
          <a:solidFill>
            <a:srgbClr val="ED001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HUoverhead[1]">
  <a:themeElements>
    <a:clrScheme name="HUoverhead[1] 8">
      <a:dk1>
        <a:srgbClr val="000000"/>
      </a:dk1>
      <a:lt1>
        <a:srgbClr val="00A0D2"/>
      </a:lt1>
      <a:dk2>
        <a:srgbClr val="000000"/>
      </a:dk2>
      <a:lt2>
        <a:srgbClr val="005A6F"/>
      </a:lt2>
      <a:accent1>
        <a:srgbClr val="AAFFFD"/>
      </a:accent1>
      <a:accent2>
        <a:srgbClr val="ED0010"/>
      </a:accent2>
      <a:accent3>
        <a:srgbClr val="AACDE5"/>
      </a:accent3>
      <a:accent4>
        <a:srgbClr val="000000"/>
      </a:accent4>
      <a:accent5>
        <a:srgbClr val="D2FFFE"/>
      </a:accent5>
      <a:accent6>
        <a:srgbClr val="D7000D"/>
      </a:accent6>
      <a:hlink>
        <a:srgbClr val="380060"/>
      </a:hlink>
      <a:folHlink>
        <a:srgbClr val="FFFFFF"/>
      </a:folHlink>
    </a:clrScheme>
    <a:fontScheme name="HUoverhead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overhead[1] 1">
        <a:dk1>
          <a:srgbClr val="000000"/>
        </a:dk1>
        <a:lt1>
          <a:srgbClr val="FFFFFF"/>
        </a:lt1>
        <a:dk2>
          <a:srgbClr val="00ADCD"/>
        </a:dk2>
        <a:lt2>
          <a:srgbClr val="FFFFFF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overhead[1] 2">
        <a:dk1>
          <a:srgbClr val="000000"/>
        </a:dk1>
        <a:lt1>
          <a:srgbClr val="00ADCD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000000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4">
        <a:dk1>
          <a:srgbClr val="000000"/>
        </a:dk1>
        <a:lt1>
          <a:srgbClr val="FFFFFF"/>
        </a:lt1>
        <a:dk2>
          <a:srgbClr val="000000"/>
        </a:dk2>
        <a:lt2>
          <a:srgbClr val="005A6F"/>
        </a:lt2>
        <a:accent1>
          <a:srgbClr val="FF1E00"/>
        </a:accent1>
        <a:accent2>
          <a:srgbClr val="005A6F"/>
        </a:accent2>
        <a:accent3>
          <a:srgbClr val="FFFFFF"/>
        </a:accent3>
        <a:accent4>
          <a:srgbClr val="000000"/>
        </a:accent4>
        <a:accent5>
          <a:srgbClr val="FFABAA"/>
        </a:accent5>
        <a:accent6>
          <a:srgbClr val="005164"/>
        </a:accent6>
        <a:hlink>
          <a:srgbClr val="FF1E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5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92DDFD"/>
        </a:accent1>
        <a:accent2>
          <a:srgbClr val="FF007E"/>
        </a:accent2>
        <a:accent3>
          <a:srgbClr val="AAD3E3"/>
        </a:accent3>
        <a:accent4>
          <a:srgbClr val="000000"/>
        </a:accent4>
        <a:accent5>
          <a:srgbClr val="C7EBFE"/>
        </a:accent5>
        <a:accent6>
          <a:srgbClr val="E70072"/>
        </a:accent6>
        <a:hlink>
          <a:srgbClr val="FFBD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6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D5DB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E7EA"/>
        </a:accent5>
        <a:accent6>
          <a:srgbClr val="E71A00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7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8">
        <a:dk1>
          <a:srgbClr val="000000"/>
        </a:dk1>
        <a:lt1>
          <a:srgbClr val="00A0D2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CDE5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90D8F0C3DD4439C0375651D55CA51" ma:contentTypeVersion="0" ma:contentTypeDescription="Een nieuw document maken." ma:contentTypeScope="" ma:versionID="ccc44306201fb6c734f319128f4d41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87C18E-9732-4307-AF94-B2C6385431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3EA93F-E495-4165-97BC-B8E52E936C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892207-EB75-4607-B9FB-A12FCFFBA503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HUoverhead[1]</Template>
  <TotalTime>1452</TotalTime>
  <Words>151</Words>
  <Application>Microsoft Office PowerPoint</Application>
  <PresentationFormat>Diavoorstelling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HUoverhead[1]</vt:lpstr>
      <vt:lpstr>Het Utrecht Valorisation Center, over organisatie van valorisatie     Patrick van Veenendaal – Coördinator Onderzoeksbeleid Stafdienst Onderwijs &amp; Onderzoek</vt:lpstr>
      <vt:lpstr> </vt:lpstr>
      <vt:lpstr>PowerPoint-presentatie</vt:lpstr>
      <vt:lpstr>PowerPoint-presentatie</vt:lpstr>
      <vt:lpstr>PowerPoint-presentatie</vt:lpstr>
      <vt:lpstr>Opdracht 1:  Overbruggen afstand HBO ↔ universiteit</vt:lpstr>
      <vt:lpstr>Opdracht 2:  Van CvB naar docent</vt:lpstr>
    </vt:vector>
  </TitlesOfParts>
  <Company>Hogeschool van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 powerpoint-presentatie</dc:title>
  <dc:creator>ilja.beun</dc:creator>
  <cp:lastModifiedBy>H. de Vries</cp:lastModifiedBy>
  <cp:revision>115</cp:revision>
  <cp:lastPrinted>2005-06-13T08:01:16Z</cp:lastPrinted>
  <dcterms:created xsi:type="dcterms:W3CDTF">2007-11-06T09:59:11Z</dcterms:created>
  <dcterms:modified xsi:type="dcterms:W3CDTF">2012-11-12T11:27:35Z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ContentTypeId">
    <vt:lpwstr>0x010100B0E90D8F0C3DD4439C0375651D55CA51</vt:lpwstr>
  </property>
</Properties>
</file>