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99" r:id="rId2"/>
    <p:sldId id="331" r:id="rId3"/>
    <p:sldId id="332" r:id="rId4"/>
    <p:sldId id="333" r:id="rId5"/>
    <p:sldId id="334" r:id="rId6"/>
    <p:sldId id="335" r:id="rId7"/>
    <p:sldId id="336" r:id="rId8"/>
    <p:sldId id="344" r:id="rId9"/>
    <p:sldId id="345" r:id="rId10"/>
    <p:sldId id="346" r:id="rId11"/>
    <p:sldId id="337" r:id="rId12"/>
    <p:sldId id="338" r:id="rId13"/>
    <p:sldId id="340" r:id="rId14"/>
    <p:sldId id="339" r:id="rId15"/>
    <p:sldId id="341" r:id="rId16"/>
    <p:sldId id="342" r:id="rId17"/>
    <p:sldId id="343" r:id="rId18"/>
  </p:sldIdLst>
  <p:sldSz cx="9144000" cy="6858000" type="screen4x3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7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0A380B-9746-48FF-BEF7-C58C5DF3CB9B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3C3DBF-958A-46C2-95C3-12F4A1D85A24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412111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55626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678D-E85F-424B-8569-007CAD6AC900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00F0-0467-49D1-AADF-399FAAF3B1BD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0608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BEEE-609D-42FF-97EF-BBDA7002E2D4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DCDF-A0EE-4A85-800A-91C4CA059F28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90636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0E5-70CD-4270-AA70-613E074B3451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48A53-B440-44A4-8970-32044E919927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1320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5911-5260-4029-BE6B-992854CD2C43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DED0D-287C-4DBF-944B-CC0AEF4C072C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07313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69A5-27AB-479F-BB3D-E0A5ED9FFBBD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494C7-4967-44BD-91BD-ACD3B9C243B4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8755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D413-D9BB-4A1F-8DFE-D7ABD2866D60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C16-F3DB-4980-8DA5-9C305C4136F5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074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167A-CFE7-4EE4-989A-C7AC9D14BB09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E3D2-EA09-4BFD-A9EB-74B7BF6349B4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4528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0F93-DD86-4844-B97B-98AD057723C2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A9D1D-9FF7-4DBE-B58F-B1B56F7B0EEE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3231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EA3F2-4AE7-46D9-A636-3248AC0777C5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0C283-6AE0-4398-A73D-8E441B8E5D46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0433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770D-4299-40F3-988A-A4DCF8E381A7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EBB76-80D8-46F4-91E5-8EFC100F6ECA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01120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FE2E5-1D89-4334-A9CB-04C5A4FB32A0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001B-CFE4-47A7-967A-5646C3ED958F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2492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9190CA-AE1C-4BC7-ACF5-CF7E4F68DAD0}" type="datetime1">
              <a:rPr lang="nl-NL" altLang="nl-NL"/>
              <a:pPr>
                <a:defRPr/>
              </a:pPr>
              <a:t>16-12-2013</a:t>
            </a:fld>
            <a:endParaRPr lang="nl-NL" alt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E7FA0B-EB31-4AF8-A455-ABF123685758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314793" y="1395413"/>
            <a:ext cx="8574373" cy="1470025"/>
          </a:xfrm>
        </p:spPr>
        <p:txBody>
          <a:bodyPr/>
          <a:lstStyle/>
          <a:p>
            <a:pPr eaLnBrk="1" hangingPunct="1"/>
            <a:r>
              <a:rPr lang="nl-NL" altLang="nl-NL" sz="36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Landelijke kennistoetsen in het onderwijs van de instelling</a:t>
            </a:r>
          </a:p>
        </p:txBody>
      </p:sp>
      <p:sp>
        <p:nvSpPr>
          <p:cNvPr id="2051" name="Subtitel 2"/>
          <p:cNvSpPr>
            <a:spLocks noGrp="1"/>
          </p:cNvSpPr>
          <p:nvPr>
            <p:ph type="subTitle" idx="1"/>
          </p:nvPr>
        </p:nvSpPr>
        <p:spPr>
          <a:xfrm>
            <a:off x="779489" y="3287980"/>
            <a:ext cx="7809875" cy="2709472"/>
          </a:xfrm>
        </p:spPr>
        <p:txBody>
          <a:bodyPr/>
          <a:lstStyle/>
          <a:p>
            <a:pPr eaLnBrk="1" hangingPunct="1"/>
            <a:r>
              <a:rPr lang="nl-NL" alt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tijdens Studiedag  VH toetsing en externe validering </a:t>
            </a:r>
          </a:p>
          <a:p>
            <a:pPr eaLnBrk="1" hangingPunct="1"/>
            <a:endParaRPr lang="nl-NL" altLang="nl-NL" sz="28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nl-NL" alt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Driebergen,12 december 2013</a:t>
            </a:r>
          </a:p>
          <a:p>
            <a:pPr eaLnBrk="1" hangingPunct="1"/>
            <a:endParaRPr lang="nl-NL" altLang="nl-NL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nl-NL" alt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Baltus, Henk Fuchs, Wim </a:t>
            </a:r>
            <a:r>
              <a:rPr lang="nl-NL" altLang="nl-NL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nl-NL" altLang="nl-N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ansu</a:t>
            </a:r>
            <a:endParaRPr lang="nl-NL" altLang="nl-N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476" y="418376"/>
            <a:ext cx="8229600" cy="1143000"/>
          </a:xfrm>
        </p:spPr>
        <p:txBody>
          <a:bodyPr/>
          <a:lstStyle/>
          <a:p>
            <a:pPr algn="l"/>
            <a:r>
              <a:rPr lang="nl-NL" sz="3200" b="1" dirty="0" err="1" smtClean="0">
                <a:solidFill>
                  <a:srgbClr val="FF6600"/>
                </a:solidFill>
              </a:rPr>
              <a:t>Rir</a:t>
            </a:r>
            <a:r>
              <a:rPr lang="nl-NL" sz="3200" b="1" dirty="0" smtClean="0">
                <a:solidFill>
                  <a:srgbClr val="FF6600"/>
                </a:solidFill>
              </a:rPr>
              <a:t>-waarde en p-waarde per item</a:t>
            </a:r>
            <a:endParaRPr lang="nl-NL" sz="3200" b="1" dirty="0">
              <a:solidFill>
                <a:srgbClr val="FF66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02" y="2053087"/>
            <a:ext cx="5581996" cy="410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1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622" y="491142"/>
            <a:ext cx="7599872" cy="986317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 tussen </a:t>
            </a:r>
            <a:r>
              <a:rPr lang="nl-NL" sz="3200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pabo’s</a:t>
            </a:r>
            <a:r>
              <a:rPr lang="nl-NL" sz="32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3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611" y="1600200"/>
            <a:ext cx="430277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6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300" y="500010"/>
            <a:ext cx="7634377" cy="951812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 tussen </a:t>
            </a:r>
            <a:r>
              <a:rPr lang="nl-NL" sz="3200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pabo’s</a:t>
            </a:r>
            <a:endParaRPr lang="nl-NL" sz="3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70" y="1600200"/>
            <a:ext cx="385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350" y="411374"/>
            <a:ext cx="8048444" cy="1143000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</a:rPr>
              <a:t>Verschil tussen vakken en herkomst studenten</a:t>
            </a:r>
            <a:endParaRPr lang="nl-NL" sz="3200" b="1" dirty="0">
              <a:solidFill>
                <a:srgbClr val="FF6600"/>
              </a:solidFill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58392"/>
              </p:ext>
            </p:extLst>
          </p:nvPr>
        </p:nvGraphicFramePr>
        <p:xfrm>
          <a:off x="457200" y="1600200"/>
          <a:ext cx="82296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Percentage geslaagden</a:t>
                      </a:r>
                      <a:endParaRPr lang="nl-N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sz="2000" dirty="0" smtClean="0"/>
                        <a:t>Studiejaar</a:t>
                      </a:r>
                      <a:endParaRPr lang="nl-N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vak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2010-2011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2011-2012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2012-2013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Aardrijkskunde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71,2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74,8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73,2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Geschiedenis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78,3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80,8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71,1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Natuur en Techniek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92,7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79,1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80,2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94325"/>
              </p:ext>
            </p:extLst>
          </p:nvPr>
        </p:nvGraphicFramePr>
        <p:xfrm>
          <a:off x="457200" y="4103681"/>
          <a:ext cx="822959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460"/>
                <a:gridCol w="983412"/>
                <a:gridCol w="1035170"/>
                <a:gridCol w="983411"/>
                <a:gridCol w="1000664"/>
                <a:gridCol w="1328468"/>
                <a:gridCol w="854014"/>
              </a:tblGrid>
              <a:tr h="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Percentage geslaagden </a:t>
                      </a:r>
                    </a:p>
                    <a:p>
                      <a:r>
                        <a:rPr lang="nl-NL" sz="2000" dirty="0" smtClean="0"/>
                        <a:t>’12-’13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mbo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havo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vwo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anders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onbekend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totaal</a:t>
                      </a:r>
                      <a:endParaRPr lang="nl-NL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Aardrijkskunde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54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79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97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88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30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73</a:t>
                      </a:r>
                      <a:endParaRPr lang="nl-NL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Geschiedenis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47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81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93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85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100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71</a:t>
                      </a:r>
                      <a:endParaRPr lang="nl-NL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Natuur &amp; Techniek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66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85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97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87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100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80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Zes verschillende tafels</a:t>
            </a:r>
          </a:p>
          <a:p>
            <a:r>
              <a:rPr lang="nl-NL" sz="2800" dirty="0"/>
              <a:t>E</a:t>
            </a:r>
            <a:r>
              <a:rPr lang="nl-NL" sz="2800" dirty="0" smtClean="0"/>
              <a:t>lke tafel een eigen onderwerp</a:t>
            </a:r>
          </a:p>
          <a:p>
            <a:r>
              <a:rPr lang="nl-NL" sz="2800" dirty="0" smtClean="0"/>
              <a:t>Vast tafelhoofd per tafel</a:t>
            </a:r>
          </a:p>
          <a:p>
            <a:r>
              <a:rPr lang="nl-NL" sz="2800" dirty="0" smtClean="0"/>
              <a:t>Iedereen zoekt een onderwerp/tafel </a:t>
            </a:r>
          </a:p>
          <a:p>
            <a:r>
              <a:rPr lang="nl-NL" sz="2800" dirty="0" smtClean="0"/>
              <a:t>Trefwoorden of meningen op papier</a:t>
            </a:r>
          </a:p>
          <a:p>
            <a:r>
              <a:rPr lang="nl-NL" sz="2800" dirty="0"/>
              <a:t>Na 20 minuten wisselen van </a:t>
            </a:r>
            <a:r>
              <a:rPr lang="nl-NL" sz="2800" dirty="0" smtClean="0"/>
              <a:t>tafel</a:t>
            </a:r>
          </a:p>
          <a:p>
            <a:r>
              <a:rPr lang="nl-NL" sz="2800" dirty="0" smtClean="0"/>
              <a:t>Nieuwe deelnemers gaan door op ‘resultaten’</a:t>
            </a:r>
          </a:p>
          <a:p>
            <a:r>
              <a:rPr lang="nl-NL" sz="2800" dirty="0" smtClean="0"/>
              <a:t>Tafelhoofd vat belangrijkste conclusies samen in plenaire terugkoppeling (3 minuten) </a:t>
            </a:r>
            <a:endParaRPr lang="nl-NL" sz="2800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 rot="10800000" flipV="1">
            <a:off x="567662" y="538027"/>
            <a:ext cx="7370628" cy="92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r>
              <a:rPr lang="nl-NL" sz="3200" b="1" dirty="0" smtClean="0">
                <a:solidFill>
                  <a:srgbClr val="FF6600"/>
                </a:solidFill>
              </a:rPr>
              <a:t>Workshop: </a:t>
            </a:r>
            <a:r>
              <a:rPr lang="nl-NL" sz="3200" b="1" dirty="0" err="1" smtClean="0">
                <a:solidFill>
                  <a:srgbClr val="FF6600"/>
                </a:solidFill>
              </a:rPr>
              <a:t>world</a:t>
            </a:r>
            <a:r>
              <a:rPr lang="nl-NL" sz="3200" b="1" dirty="0" smtClean="0">
                <a:solidFill>
                  <a:srgbClr val="FF6600"/>
                </a:solidFill>
              </a:rPr>
              <a:t> café</a:t>
            </a:r>
            <a:endParaRPr lang="nl-NL" sz="32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122" y="402828"/>
            <a:ext cx="7789653" cy="1143000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</a:rPr>
              <a:t>Onderwerpen </a:t>
            </a:r>
            <a:endParaRPr lang="nl-NL" sz="3200" b="1" dirty="0">
              <a:solidFill>
                <a:srgbClr val="FF66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034" y="1600200"/>
            <a:ext cx="8764438" cy="49386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Wat doe je als instelling met de </a:t>
            </a:r>
            <a:r>
              <a:rPr lang="nl-NL" sz="2800" dirty="0" err="1" smtClean="0"/>
              <a:t>toetsresultaten</a:t>
            </a:r>
            <a:r>
              <a:rPr lang="nl-NL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Wat leren de </a:t>
            </a:r>
            <a:r>
              <a:rPr lang="nl-NL" sz="2800" dirty="0" err="1" smtClean="0"/>
              <a:t>toetsmakers</a:t>
            </a:r>
            <a:r>
              <a:rPr lang="nl-NL" sz="2800" dirty="0" smtClean="0"/>
              <a:t> van psychometrische analyse?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Hoe kunnen we resultaten veilig </a:t>
            </a:r>
            <a:r>
              <a:rPr lang="nl-NL" sz="2800" dirty="0" err="1" smtClean="0"/>
              <a:t>benchmarken</a:t>
            </a:r>
            <a:r>
              <a:rPr lang="nl-NL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Landelijk toetsing, kennisbases, </a:t>
            </a:r>
            <a:r>
              <a:rPr lang="nl-NL" sz="2800" dirty="0" err="1" smtClean="0"/>
              <a:t>toetsgericht</a:t>
            </a:r>
            <a:r>
              <a:rPr lang="nl-NL" sz="2800" dirty="0" smtClean="0"/>
              <a:t> leren?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Hoe landelijke toetsing inpassen in </a:t>
            </a:r>
            <a:r>
              <a:rPr lang="nl-NL" sz="2800" dirty="0" err="1" smtClean="0"/>
              <a:t>toetsbeleid</a:t>
            </a:r>
            <a:r>
              <a:rPr lang="nl-NL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Studenten en </a:t>
            </a:r>
            <a:r>
              <a:rPr lang="nl-NL" sz="2800" dirty="0" err="1" smtClean="0"/>
              <a:t>toetsitems</a:t>
            </a:r>
            <a:r>
              <a:rPr lang="nl-NL" sz="2800" dirty="0" smtClean="0"/>
              <a:t> maken?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97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110" y="508556"/>
            <a:ext cx="7703389" cy="951812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</a:rPr>
              <a:t>Plenaire terugkoppeling</a:t>
            </a:r>
            <a:endParaRPr lang="nl-NL" sz="3200" b="1" dirty="0">
              <a:solidFill>
                <a:srgbClr val="FF66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Per groep de 3 belangrijkste aanbevelingen en/of aandachtspunten meegeven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marL="0" indent="0" algn="ctr">
              <a:buNone/>
            </a:pPr>
            <a:r>
              <a:rPr lang="nl-NL" b="1" dirty="0" smtClean="0"/>
              <a:t>-&gt; samen met de tafelkleden  geeft dit verdere beleidsaandachtspunten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807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922" y="419920"/>
            <a:ext cx="7772400" cy="1143000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</a:rPr>
              <a:t>Tot slot …..</a:t>
            </a:r>
            <a:endParaRPr lang="nl-NL" sz="3200" b="1" dirty="0">
              <a:solidFill>
                <a:srgbClr val="FF66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sz="6000" b="1" dirty="0" smtClean="0"/>
              <a:t>Bedankt voor jullie gewaardeerde bijdrage !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val="13494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99930" y="317368"/>
            <a:ext cx="8229600" cy="1325562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3200" b="1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Inhoud</a:t>
            </a:r>
            <a:endParaRPr lang="nl-NL" altLang="nl-NL" sz="3200" b="1" i="1" dirty="0" smtClean="0">
              <a:solidFill>
                <a:srgbClr val="ED73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984075"/>
            <a:ext cx="8229600" cy="4692770"/>
          </a:xfrm>
        </p:spPr>
        <p:txBody>
          <a:bodyPr/>
          <a:lstStyle/>
          <a:p>
            <a:r>
              <a:rPr lang="nl-NL" sz="2800" b="1" dirty="0" smtClean="0"/>
              <a:t>Inleiding (20 minuten)</a:t>
            </a:r>
          </a:p>
          <a:p>
            <a:endParaRPr lang="nl-NL" sz="2800" b="1" dirty="0" smtClean="0"/>
          </a:p>
          <a:p>
            <a:r>
              <a:rPr lang="nl-NL" sz="2800" b="1" dirty="0" smtClean="0"/>
              <a:t>Workshop (50 minuten)</a:t>
            </a:r>
          </a:p>
          <a:p>
            <a:endParaRPr lang="nl-NL" sz="2800" b="1" dirty="0" smtClean="0"/>
          </a:p>
          <a:p>
            <a:r>
              <a:rPr lang="nl-NL" sz="2800" b="1" dirty="0" smtClean="0"/>
              <a:t>Plenaire terugkoppeling (20 minuten</a:t>
            </a:r>
            <a:r>
              <a:rPr lang="nl-NL" sz="3600" b="1" dirty="0" smtClean="0"/>
              <a:t>)</a:t>
            </a:r>
            <a:endParaRPr lang="nl-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25568" y="317368"/>
            <a:ext cx="8229600" cy="1325562"/>
          </a:xfrm>
        </p:spPr>
        <p:txBody>
          <a:bodyPr/>
          <a:lstStyle/>
          <a:p>
            <a:pPr algn="l"/>
            <a:r>
              <a:rPr lang="nl-NL" altLang="nl-NL" sz="2800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3200" b="1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Inleiding</a:t>
            </a:r>
            <a:endParaRPr lang="nl-NL" altLang="nl-NL" sz="3200" b="1" i="1" dirty="0" smtClean="0">
              <a:solidFill>
                <a:srgbClr val="ED73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521908" cy="4525963"/>
          </a:xfrm>
        </p:spPr>
        <p:txBody>
          <a:bodyPr/>
          <a:lstStyle/>
          <a:p>
            <a:r>
              <a:rPr lang="nl-NL" sz="2800" b="1" dirty="0" smtClean="0"/>
              <a:t>Voorstellen</a:t>
            </a:r>
          </a:p>
          <a:p>
            <a:endParaRPr lang="nl-NL" sz="2800" b="1" dirty="0" smtClean="0"/>
          </a:p>
          <a:p>
            <a:r>
              <a:rPr lang="nl-NL" sz="2800" b="1" dirty="0" smtClean="0"/>
              <a:t>Overzicht landelijke toetsing lerarenopleidingen</a:t>
            </a:r>
          </a:p>
          <a:p>
            <a:endParaRPr lang="nl-NL" sz="2800" b="1" dirty="0" smtClean="0"/>
          </a:p>
          <a:p>
            <a:r>
              <a:rPr lang="nl-NL" sz="2800" b="1" dirty="0" smtClean="0"/>
              <a:t>Toelichting workshop</a:t>
            </a:r>
          </a:p>
        </p:txBody>
      </p:sp>
    </p:spTree>
    <p:extLst>
      <p:ext uri="{BB962C8B-B14F-4D97-AF65-F5344CB8AC3E}">
        <p14:creationId xmlns:p14="http://schemas.microsoft.com/office/powerpoint/2010/main" val="9312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62566" y="518487"/>
            <a:ext cx="7927675" cy="1421411"/>
          </a:xfrm>
        </p:spPr>
        <p:txBody>
          <a:bodyPr/>
          <a:lstStyle/>
          <a:p>
            <a:pPr algn="l"/>
            <a:r>
              <a:rPr lang="nl-NL" altLang="nl-NL" sz="3200" b="1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Overzicht landelijke toetsing lerarenopleidingen</a:t>
            </a:r>
            <a:endParaRPr lang="nl-NL" altLang="nl-NL" sz="3200" b="1" i="1" dirty="0" smtClean="0">
              <a:solidFill>
                <a:srgbClr val="ED73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932317"/>
            <a:ext cx="8521908" cy="4193846"/>
          </a:xfrm>
        </p:spPr>
        <p:txBody>
          <a:bodyPr/>
          <a:lstStyle/>
          <a:p>
            <a:endParaRPr lang="nl-NL" b="1" dirty="0" smtClean="0"/>
          </a:p>
          <a:p>
            <a:r>
              <a:rPr lang="nl-NL" sz="2800" b="1" dirty="0" smtClean="0"/>
              <a:t>Pabo</a:t>
            </a:r>
          </a:p>
          <a:p>
            <a:endParaRPr lang="nl-NL" sz="2800" b="1" dirty="0"/>
          </a:p>
          <a:p>
            <a:r>
              <a:rPr lang="nl-NL" sz="2800" b="1" dirty="0" smtClean="0"/>
              <a:t>Tweedegraads lerarenopleidingen</a:t>
            </a:r>
          </a:p>
          <a:p>
            <a:endParaRPr lang="nl-NL" sz="2800" b="1" dirty="0"/>
          </a:p>
          <a:p>
            <a:r>
              <a:rPr lang="nl-NL" sz="2800" b="1" dirty="0" err="1" smtClean="0"/>
              <a:t>Vakmasters</a:t>
            </a:r>
            <a:endParaRPr lang="nl-NL" sz="2800" b="1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129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554181" y="343006"/>
            <a:ext cx="7910423" cy="1295370"/>
          </a:xfrm>
        </p:spPr>
        <p:txBody>
          <a:bodyPr/>
          <a:lstStyle/>
          <a:p>
            <a:pPr algn="l"/>
            <a:r>
              <a:rPr lang="nl-NL" altLang="nl-NL" sz="3200" b="1" dirty="0" smtClean="0">
                <a:solidFill>
                  <a:srgbClr val="ED7307"/>
                </a:solidFill>
              </a:rPr>
              <a:t>Pabo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70008"/>
            <a:ext cx="8229600" cy="493715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Entreetoetsen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1">
              <a:buFontTx/>
              <a:buChar char="-"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Taal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Rekenen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wiskunde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Aardrijkskunde, Geschiedenis, en Natuur &amp;Techniek)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Toelatingstoetsen én certificerende ‘eindtoetsen’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Mens en Wereld</a:t>
            </a:r>
          </a:p>
          <a:p>
            <a:pPr marL="0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Nederlandse taal</a:t>
            </a:r>
          </a:p>
          <a:p>
            <a:pPr marL="457200" lvl="1" indent="0">
              <a:buNone/>
              <a:defRPr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Rekenen/wiskunde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review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overige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10 ‘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kleinere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vakken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34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546117" y="743064"/>
            <a:ext cx="7996687" cy="921754"/>
          </a:xfrm>
        </p:spPr>
        <p:txBody>
          <a:bodyPr/>
          <a:lstStyle/>
          <a:p>
            <a:pPr algn="l"/>
            <a:r>
              <a:rPr lang="nl-NL" altLang="nl-NL" sz="3200" b="1" dirty="0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Tweedegraads lerarenopleidingen en </a:t>
            </a:r>
            <a:r>
              <a:rPr lang="nl-NL" altLang="nl-NL" sz="3200" b="1" dirty="0" err="1" smtClean="0">
                <a:solidFill>
                  <a:srgbClr val="ED73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vakmasters</a:t>
            </a:r>
            <a:endParaRPr lang="nl-NL" altLang="nl-NL" sz="3200" b="1" dirty="0" smtClean="0">
              <a:solidFill>
                <a:srgbClr val="ED73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58779"/>
            <a:ext cx="8229600" cy="4559274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Landelijke certificerende eindtoetsen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totaal voor 8 tweedegraads lerarenopleidingen / vakken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review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10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tweedegraaads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lerarenopleidingen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vakken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Kunstvakken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Technisch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lichamelijke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opvoeding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Kennismanagment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docent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onderwijs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	16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vakmasters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08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534114" y="473728"/>
            <a:ext cx="8229600" cy="1020823"/>
          </a:xfrm>
        </p:spPr>
        <p:txBody>
          <a:bodyPr/>
          <a:lstStyle/>
          <a:p>
            <a:pPr algn="l"/>
            <a:r>
              <a:rPr lang="nl-NL" altLang="nl-NL" sz="32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 ook al weer landelijke toetsen?  </a:t>
            </a:r>
            <a:endParaRPr lang="nl-NL" altLang="nl-NL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0125"/>
          </a:xfrm>
        </p:spPr>
        <p:txBody>
          <a:bodyPr/>
          <a:lstStyle/>
          <a:p>
            <a:pPr marL="0" indent="0" defTabSz="182563">
              <a:buFontTx/>
              <a:buNone/>
            </a:pPr>
            <a:r>
              <a:rPr lang="nl-NL" altLang="nl-N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‘Het eindniveau van de opleidingen wordt duidelijk vastgelegd. Daarvoor ontwikkelen de opleidingen kennisbases en eindtermen, die worden getoetst met examens’</a:t>
            </a:r>
            <a:br>
              <a:rPr lang="nl-NL" altLang="nl-N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Bron: ‘Krachtig Meesterschap’ Kwaliteitsagenda voor het opleiden van leraren 2008-2011 (van 	</a:t>
            </a:r>
            <a:r>
              <a:rPr lang="nl-NL" alt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Bijsterveldt</a:t>
            </a:r>
            <a:r>
              <a:rPr lang="nl-NL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None/>
            </a:pPr>
            <a:endParaRPr lang="nl-NL" alt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Deze afspraak is/wordt vertaald in:</a:t>
            </a:r>
          </a:p>
          <a:p>
            <a:pPr>
              <a:buFont typeface="Arial" pitchFamily="34" charset="0"/>
              <a:buNone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	62 kennisbases, …..</a:t>
            </a:r>
          </a:p>
          <a:p>
            <a:pPr>
              <a:buFont typeface="Arial" pitchFamily="34" charset="0"/>
              <a:buNone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	ontwikkeld door vakdocenten …..</a:t>
            </a:r>
          </a:p>
          <a:p>
            <a:pPr>
              <a:buFontTx/>
              <a:buChar char="-"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extern gelegitimeerd door </a:t>
            </a: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vakexperts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werkveld ……</a:t>
            </a:r>
          </a:p>
          <a:p>
            <a:pPr>
              <a:buFont typeface="Arial" pitchFamily="34" charset="0"/>
              <a:buNone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	onafhankelijk centraal getoetst (entreetoetsen, toelatingstoetsen, kennistoetsen of peer review) …..</a:t>
            </a:r>
          </a:p>
          <a:p>
            <a:pPr>
              <a:buFont typeface="Arial" pitchFamily="34" charset="0"/>
              <a:buNone/>
            </a:pPr>
            <a:endParaRPr lang="nl-NL" alt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5887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838" y="491142"/>
            <a:ext cx="8229600" cy="986317"/>
          </a:xfrm>
        </p:spPr>
        <p:txBody>
          <a:bodyPr/>
          <a:lstStyle/>
          <a:p>
            <a:pPr algn="l"/>
            <a:r>
              <a:rPr lang="nl-NL" sz="32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doen we nu met de resultaten?</a:t>
            </a:r>
            <a:endParaRPr lang="nl-NL" sz="3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1" dirty="0"/>
              <a:t>De psychometrische eigenschappen van de </a:t>
            </a:r>
            <a:r>
              <a:rPr lang="nl-NL" sz="2800" b="1" dirty="0" smtClean="0"/>
              <a:t>toets: benodigde tijd: gemiddelde score, verdeling scores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63" y="2683378"/>
            <a:ext cx="4718650" cy="39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0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4114" y="683336"/>
            <a:ext cx="8229600" cy="5246270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6600"/>
                </a:solidFill>
              </a:rPr>
              <a:t>Psychometrische kwaliteit van items en de toets -&gt; verdere acties:</a:t>
            </a:r>
            <a:br>
              <a:rPr lang="nl-NL" b="1" dirty="0">
                <a:solidFill>
                  <a:srgbClr val="FF6600"/>
                </a:solidFill>
              </a:rPr>
            </a:br>
            <a:endParaRPr lang="nl-NL" b="1" dirty="0" smtClean="0">
              <a:solidFill>
                <a:srgbClr val="FF6600"/>
              </a:solidFill>
            </a:endParaRPr>
          </a:p>
          <a:p>
            <a:r>
              <a:rPr lang="nl-NL" sz="2800" dirty="0" smtClean="0"/>
              <a:t>P-waarde: p </a:t>
            </a:r>
            <a:r>
              <a:rPr lang="nl-NL" sz="2800" dirty="0"/>
              <a:t>&lt; 0,30; p&gt; </a:t>
            </a:r>
            <a:r>
              <a:rPr lang="nl-NL" sz="2800" dirty="0" smtClean="0"/>
              <a:t>0,95</a:t>
            </a:r>
          </a:p>
          <a:p>
            <a:r>
              <a:rPr lang="nl-NL" sz="2800" dirty="0" err="1" smtClean="0"/>
              <a:t>Rir</a:t>
            </a:r>
            <a:r>
              <a:rPr lang="nl-NL" sz="2800" dirty="0" smtClean="0"/>
              <a:t>-waarde:  correlatie </a:t>
            </a:r>
            <a:r>
              <a:rPr lang="nl-NL" sz="2800" dirty="0"/>
              <a:t>tussen de scores op het item en de scores op de toets minus het </a:t>
            </a:r>
            <a:r>
              <a:rPr lang="nl-NL" sz="2800" dirty="0" smtClean="0"/>
              <a:t>item (‘mag niet negatief zijn’)</a:t>
            </a:r>
          </a:p>
          <a:p>
            <a:r>
              <a:rPr lang="nl-NL" sz="2800" dirty="0" smtClean="0"/>
              <a:t>Na bespreking items nadere acties (niets doen,  laten vervallen, meerdere antwoorden goed, etc.)</a:t>
            </a:r>
          </a:p>
          <a:p>
            <a:r>
              <a:rPr lang="nl-NL" sz="2800" dirty="0" smtClean="0"/>
              <a:t>Cesuurstelling </a:t>
            </a:r>
            <a:r>
              <a:rPr lang="nl-NL" sz="2800" dirty="0" err="1" smtClean="0"/>
              <a:t>Angoff</a:t>
            </a:r>
            <a:r>
              <a:rPr lang="nl-NL" sz="2800" dirty="0" smtClean="0"/>
              <a:t> en Hofstee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9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vondschemering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tandaard 10vdl.pptx" id="{85090526-6181-4F2B-8E04-280AAB343D13}" vid="{0C4813A0-CC5B-4F3B-9ECE-CD9C2EDB3BDE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577</TotalTime>
  <Words>355</Words>
  <Application>Microsoft Office PowerPoint</Application>
  <PresentationFormat>Diavoorstelling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blank</vt:lpstr>
      <vt:lpstr>Landelijke kennistoetsen in het onderwijs van de instelling</vt:lpstr>
      <vt:lpstr> Inhoud</vt:lpstr>
      <vt:lpstr> Inleiding</vt:lpstr>
      <vt:lpstr>Overzicht landelijke toetsing lerarenopleidingen</vt:lpstr>
      <vt:lpstr>Pabo</vt:lpstr>
      <vt:lpstr>Tweedegraads lerarenopleidingen en vakmasters</vt:lpstr>
      <vt:lpstr>Waarom ook al weer landelijke toetsen?  </vt:lpstr>
      <vt:lpstr>Wat doen we nu met de resultaten?</vt:lpstr>
      <vt:lpstr>PowerPoint-presentatie</vt:lpstr>
      <vt:lpstr>Rir-waarde en p-waarde per item</vt:lpstr>
      <vt:lpstr>Verschil tussen pabo’s </vt:lpstr>
      <vt:lpstr>Verschil tussen pabo’s</vt:lpstr>
      <vt:lpstr>Verschil tussen vakken en herkomst studenten</vt:lpstr>
      <vt:lpstr>PowerPoint-presentatie</vt:lpstr>
      <vt:lpstr>Onderwerpen </vt:lpstr>
      <vt:lpstr>Plenaire terugkoppeling</vt:lpstr>
      <vt:lpstr>Tot slot 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Landelijke kennistoetsen in het onderwijs van de instelling</dc:title>
  <dc:creator>H. Fuchs</dc:creator>
  <cp:lastModifiedBy>W. van Veen</cp:lastModifiedBy>
  <cp:revision>21</cp:revision>
  <cp:lastPrinted>2013-12-09T07:58:07Z</cp:lastPrinted>
  <dcterms:created xsi:type="dcterms:W3CDTF">2013-12-08T12:05:15Z</dcterms:created>
  <dcterms:modified xsi:type="dcterms:W3CDTF">2013-12-16T11:21:26Z</dcterms:modified>
</cp:coreProperties>
</file>