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6" r:id="rId4"/>
    <p:sldId id="272" r:id="rId5"/>
    <p:sldId id="269" r:id="rId6"/>
    <p:sldId id="277" r:id="rId7"/>
    <p:sldId id="278" r:id="rId8"/>
    <p:sldId id="279" r:id="rId9"/>
    <p:sldId id="280" r:id="rId10"/>
    <p:sldId id="273" r:id="rId11"/>
    <p:sldId id="274" r:id="rId12"/>
  </p:sldIdLst>
  <p:sldSz cx="9144000" cy="6858000" type="screen4x3"/>
  <p:notesSz cx="6743700" cy="9875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ud Nauts" initials="RM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1" autoAdjust="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881C4-C0F7-4A2B-B025-5922504E72B8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09FA9-9969-42C5-9547-136ED4268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1221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C59B9-D12E-48CC-86D0-283812B62CE1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688" y="4691063"/>
            <a:ext cx="539432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35D47-5F08-451B-BDCE-E11FF55D59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97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60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11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70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4569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83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0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84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115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84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29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66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heij\Desktop\logo export - kopie.jpg"/>
          <p:cNvPicPr>
            <a:picLocks noChangeAspect="1" noChangeArrowheads="1"/>
          </p:cNvPicPr>
          <p:nvPr userDrawn="1"/>
        </p:nvPicPr>
        <p:blipFill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2949" b="18884"/>
          <a:stretch/>
        </p:blipFill>
        <p:spPr bwMode="auto">
          <a:xfrm>
            <a:off x="2163287" y="1484785"/>
            <a:ext cx="6980713" cy="5373216"/>
          </a:xfrm>
          <a:prstGeom prst="rect">
            <a:avLst/>
          </a:prstGeom>
          <a:solidFill>
            <a:schemeClr val="accent1"/>
          </a:solidFill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41DA-9ED7-4C84-AF42-97308CA01D8C}" type="datetimeFigureOut">
              <a:rPr lang="nl-NL" smtClean="0"/>
              <a:t>25-4-2014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892CA-49DD-44C8-ABC8-5BE7D1E0BD7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ekstvak 7"/>
          <p:cNvSpPr txBox="1"/>
          <p:nvPr userDrawn="1"/>
        </p:nvSpPr>
        <p:spPr>
          <a:xfrm>
            <a:off x="5663143" y="6559182"/>
            <a:ext cx="31518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ISO - </a:t>
            </a:r>
            <a:r>
              <a:rPr lang="en-US" sz="1000" b="1" dirty="0" err="1" smtClean="0">
                <a:solidFill>
                  <a:schemeClr val="tx2">
                    <a:lumMod val="75000"/>
                  </a:schemeClr>
                </a:solidFill>
              </a:rPr>
              <a:t>Jaarcongres</a:t>
            </a:r>
            <a:r>
              <a:rPr lang="en-US" sz="1000" b="1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b="1" baseline="0" dirty="0" err="1" smtClean="0">
                <a:solidFill>
                  <a:schemeClr val="tx2">
                    <a:lumMod val="75000"/>
                  </a:schemeClr>
                </a:solidFill>
              </a:rPr>
              <a:t>Vereniging</a:t>
            </a:r>
            <a:r>
              <a:rPr lang="en-US" sz="1000" b="1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b="1" baseline="0" dirty="0" err="1" smtClean="0">
                <a:solidFill>
                  <a:schemeClr val="tx2">
                    <a:lumMod val="75000"/>
                  </a:schemeClr>
                </a:solidFill>
              </a:rPr>
              <a:t>Hogescholen</a:t>
            </a:r>
            <a:r>
              <a:rPr lang="en-US" sz="1000" b="1" baseline="0" dirty="0" smtClean="0">
                <a:solidFill>
                  <a:schemeClr val="tx2">
                    <a:lumMod val="75000"/>
                  </a:schemeClr>
                </a:solidFill>
              </a:rPr>
              <a:t>, 17 </a:t>
            </a:r>
            <a:r>
              <a:rPr lang="en-US" sz="1000" b="1" baseline="0" dirty="0" err="1" smtClean="0">
                <a:solidFill>
                  <a:schemeClr val="tx2">
                    <a:lumMod val="75000"/>
                  </a:schemeClr>
                </a:solidFill>
              </a:rPr>
              <a:t>april</a:t>
            </a:r>
            <a:r>
              <a:rPr lang="en-US" sz="1000" b="1" baseline="0" dirty="0" smtClean="0">
                <a:solidFill>
                  <a:schemeClr val="tx2">
                    <a:lumMod val="75000"/>
                  </a:schemeClr>
                </a:solidFill>
              </a:rPr>
              <a:t> 2014</a:t>
            </a:r>
            <a:endParaRPr lang="nl-NL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2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7056784" cy="2592288"/>
          </a:xfrm>
        </p:spPr>
        <p:txBody>
          <a:bodyPr>
            <a:noAutofit/>
          </a:bodyPr>
          <a:lstStyle/>
          <a:p>
            <a:pPr algn="l"/>
            <a:r>
              <a:rPr lang="nl-NL" sz="6600" b="1" dirty="0" smtClean="0">
                <a:solidFill>
                  <a:schemeClr val="tx2">
                    <a:lumMod val="75000"/>
                  </a:schemeClr>
                </a:solidFill>
              </a:rPr>
              <a:t>Dichtbij de student</a:t>
            </a:r>
          </a:p>
          <a:p>
            <a:pPr algn="l"/>
            <a:r>
              <a:rPr lang="en-US" sz="3600" b="1" i="1" dirty="0" err="1" smtClean="0">
                <a:solidFill>
                  <a:schemeClr val="tx2">
                    <a:lumMod val="75000"/>
                  </a:schemeClr>
                </a:solidFill>
              </a:rPr>
              <a:t>Lectoraten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</a:rPr>
              <a:t> in het </a:t>
            </a:r>
            <a:r>
              <a:rPr lang="en-US" sz="3600" b="1" i="1" dirty="0" err="1" smtClean="0">
                <a:solidFill>
                  <a:schemeClr val="tx2">
                    <a:lumMod val="75000"/>
                  </a:schemeClr>
                </a:solidFill>
              </a:rPr>
              <a:t>hbo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</a:rPr>
              <a:t> 2013</a:t>
            </a:r>
            <a:endParaRPr lang="nl-NL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nl-NL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nl-NL" sz="2400" b="1" dirty="0" smtClean="0">
                <a:solidFill>
                  <a:schemeClr val="tx2">
                    <a:lumMod val="75000"/>
                  </a:schemeClr>
                </a:solidFill>
              </a:rPr>
              <a:t>17 april 2014</a:t>
            </a:r>
            <a:endParaRPr lang="nl-NL" sz="4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88" y="260648"/>
            <a:ext cx="330103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3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3960440"/>
          </a:xfrm>
        </p:spPr>
        <p:txBody>
          <a:bodyPr>
            <a:noAutofit/>
          </a:bodyPr>
          <a:lstStyle/>
          <a:p>
            <a:endParaRPr lang="en-US" sz="3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400" b="1" dirty="0" err="1" smtClean="0">
                <a:solidFill>
                  <a:schemeClr val="tx2">
                    <a:lumMod val="75000"/>
                  </a:schemeClr>
                </a:solidFill>
              </a:rPr>
              <a:t>Opdracht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 &amp;</a:t>
            </a:r>
          </a:p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Teams</a:t>
            </a:r>
            <a:endParaRPr lang="nl-NL" sz="3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691680" cy="66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3960440"/>
          </a:xfrm>
        </p:spPr>
        <p:txBody>
          <a:bodyPr>
            <a:noAutofit/>
          </a:bodyPr>
          <a:lstStyle/>
          <a:p>
            <a:endParaRPr lang="en-US" sz="3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Pitch session</a:t>
            </a:r>
          </a:p>
          <a:p>
            <a:r>
              <a:rPr lang="en-US" sz="3400" b="1" dirty="0" err="1" smtClean="0">
                <a:solidFill>
                  <a:schemeClr val="tx2">
                    <a:lumMod val="75000"/>
                  </a:schemeClr>
                </a:solidFill>
              </a:rPr>
              <a:t>Discussie</a:t>
            </a:r>
            <a:endParaRPr lang="nl-NL" sz="3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691680" cy="66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8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792088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chemeClr val="tx2">
                    <a:lumMod val="75000"/>
                  </a:schemeClr>
                </a:solidFill>
              </a:rPr>
              <a:t>Programma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691680" cy="66423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39552" y="234888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Het ISO </a:t>
            </a:r>
            <a:r>
              <a:rPr lang="en-US" sz="1600" dirty="0" err="1" smtClean="0"/>
              <a:t>onderzoek</a:t>
            </a:r>
            <a:r>
              <a:rPr lang="en-US" sz="1600" dirty="0" smtClean="0"/>
              <a:t> </a:t>
            </a:r>
            <a:r>
              <a:rPr lang="en-US" sz="1600" i="1" dirty="0" err="1" smtClean="0"/>
              <a:t>Dichtbij</a:t>
            </a:r>
            <a:r>
              <a:rPr lang="en-US" sz="1600" i="1" dirty="0" smtClean="0"/>
              <a:t> de student: </a:t>
            </a:r>
            <a:r>
              <a:rPr lang="en-US" sz="1600" i="1" dirty="0" err="1" smtClean="0"/>
              <a:t>lectoraten</a:t>
            </a:r>
            <a:r>
              <a:rPr lang="en-US" sz="1600" i="1" dirty="0" smtClean="0"/>
              <a:t> in het </a:t>
            </a:r>
            <a:r>
              <a:rPr lang="en-US" sz="1600" i="1" dirty="0" err="1" smtClean="0"/>
              <a:t>hbo</a:t>
            </a:r>
            <a:r>
              <a:rPr lang="en-US" sz="1600" i="1" dirty="0" smtClean="0"/>
              <a:t> 2013</a:t>
            </a:r>
          </a:p>
          <a:p>
            <a:endParaRPr lang="en-US" sz="1600" dirty="0"/>
          </a:p>
          <a:p>
            <a:r>
              <a:rPr lang="en-US" sz="1600" dirty="0" err="1" smtClean="0"/>
              <a:t>Opdracht</a:t>
            </a:r>
            <a:r>
              <a:rPr lang="en-US" sz="1600" dirty="0" smtClean="0"/>
              <a:t> en </a:t>
            </a:r>
            <a:r>
              <a:rPr lang="en-US" sz="1600" dirty="0" err="1" smtClean="0"/>
              <a:t>teamverdeling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Pitch session en </a:t>
            </a:r>
            <a:r>
              <a:rPr lang="en-US" sz="1600" dirty="0" err="1" smtClean="0"/>
              <a:t>discussie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402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691680" cy="664234"/>
          </a:xfrm>
          <a:prstGeom prst="rect">
            <a:avLst/>
          </a:prstGeom>
        </p:spPr>
      </p:pic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3" t="23610" r="9318" b="7095"/>
          <a:stretch/>
        </p:blipFill>
        <p:spPr bwMode="auto">
          <a:xfrm>
            <a:off x="144016" y="1096282"/>
            <a:ext cx="9036496" cy="5069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3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3960440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chemeClr val="tx2">
                    <a:lumMod val="75000"/>
                  </a:schemeClr>
                </a:solidFill>
              </a:rPr>
              <a:t>30 % weet niet wat een lector is</a:t>
            </a:r>
          </a:p>
          <a:p>
            <a:endParaRPr lang="en-US" sz="3400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US" sz="3400" b="1" dirty="0" err="1" smtClean="0">
                <a:solidFill>
                  <a:schemeClr val="tx2">
                    <a:lumMod val="75000"/>
                  </a:schemeClr>
                </a:solidFill>
              </a:rPr>
              <a:t>slechts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 35% </a:t>
            </a:r>
            <a:r>
              <a:rPr lang="en-US" sz="3400" b="1" dirty="0" err="1" smtClean="0">
                <a:solidFill>
                  <a:schemeClr val="tx2">
                    <a:lumMod val="75000"/>
                  </a:schemeClr>
                </a:solidFill>
              </a:rPr>
              <a:t>kent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400" b="1" dirty="0" err="1" smtClean="0">
                <a:solidFill>
                  <a:schemeClr val="tx2">
                    <a:lumMod val="75000"/>
                  </a:schemeClr>
                </a:solidFill>
              </a:rPr>
              <a:t>een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 lector</a:t>
            </a:r>
            <a:endParaRPr lang="nl-NL" sz="3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691680" cy="664234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0" y="6611779"/>
            <a:ext cx="2431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ISO - </a:t>
            </a:r>
            <a:r>
              <a:rPr lang="en-US" sz="1200" b="1" dirty="0" err="1" smtClean="0"/>
              <a:t>Onderzoek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als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hefboom</a:t>
            </a:r>
            <a:r>
              <a:rPr lang="en-US" sz="1200" b="1" dirty="0" smtClean="0"/>
              <a:t>, 2011</a:t>
            </a:r>
            <a:endParaRPr lang="nl-NL" sz="1200" b="1" dirty="0"/>
          </a:p>
        </p:txBody>
      </p:sp>
    </p:spTree>
    <p:extLst>
      <p:ext uri="{BB962C8B-B14F-4D97-AF65-F5344CB8AC3E}">
        <p14:creationId xmlns:p14="http://schemas.microsoft.com/office/powerpoint/2010/main" val="29276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792088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chemeClr val="tx2">
                    <a:lumMod val="75000"/>
                  </a:schemeClr>
                </a:solidFill>
              </a:rPr>
              <a:t>Interactie lector - student 2013?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691680" cy="66423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39552" y="234888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Vereniging</a:t>
            </a:r>
            <a:r>
              <a:rPr lang="en-GB" sz="1600" dirty="0" smtClean="0"/>
              <a:t> </a:t>
            </a:r>
            <a:r>
              <a:rPr lang="en-GB" sz="1600" dirty="0" err="1" smtClean="0"/>
              <a:t>Hogescholen</a:t>
            </a:r>
            <a:endParaRPr lang="en-GB" sz="1600" dirty="0" smtClean="0"/>
          </a:p>
          <a:p>
            <a:endParaRPr lang="en-GB" sz="1600" dirty="0"/>
          </a:p>
          <a:p>
            <a:r>
              <a:rPr lang="en-GB" sz="1600" dirty="0" err="1" smtClean="0"/>
              <a:t>Hogeschool</a:t>
            </a:r>
            <a:r>
              <a:rPr lang="en-GB" sz="1600" dirty="0" smtClean="0"/>
              <a:t> Utrecht</a:t>
            </a:r>
          </a:p>
          <a:p>
            <a:endParaRPr lang="en-GB" sz="1600" dirty="0"/>
          </a:p>
          <a:p>
            <a:r>
              <a:rPr lang="en-GB" sz="1600" dirty="0" err="1" smtClean="0"/>
              <a:t>Hogeschool</a:t>
            </a:r>
            <a:r>
              <a:rPr lang="en-GB" sz="1600" dirty="0" smtClean="0"/>
              <a:t> Amsterdam</a:t>
            </a:r>
          </a:p>
          <a:p>
            <a:endParaRPr lang="en-GB" sz="1600" dirty="0"/>
          </a:p>
          <a:p>
            <a:r>
              <a:rPr lang="en-GB" sz="1600" dirty="0" err="1" smtClean="0"/>
              <a:t>Politieacademie</a:t>
            </a:r>
            <a:r>
              <a:rPr lang="en-GB" sz="1600" dirty="0" smtClean="0"/>
              <a:t> </a:t>
            </a:r>
          </a:p>
          <a:p>
            <a:endParaRPr lang="en-GB" sz="1600" dirty="0"/>
          </a:p>
          <a:p>
            <a:r>
              <a:rPr lang="en-GB" sz="1600" dirty="0" err="1" smtClean="0"/>
              <a:t>Hogeschool</a:t>
            </a:r>
            <a:r>
              <a:rPr lang="en-GB" sz="1600" dirty="0" smtClean="0"/>
              <a:t> Rotterdam</a:t>
            </a:r>
          </a:p>
        </p:txBody>
      </p:sp>
    </p:spTree>
    <p:extLst>
      <p:ext uri="{BB962C8B-B14F-4D97-AF65-F5344CB8AC3E}">
        <p14:creationId xmlns:p14="http://schemas.microsoft.com/office/powerpoint/2010/main" val="18566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792088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chemeClr val="tx2">
                    <a:lumMod val="75000"/>
                  </a:schemeClr>
                </a:solidFill>
              </a:rPr>
              <a:t>Lectoraten hebben grote stappen gezet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691680" cy="66423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39552" y="2348880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Directe</a:t>
            </a:r>
            <a:r>
              <a:rPr lang="en-GB" sz="1600" dirty="0" smtClean="0"/>
              <a:t> </a:t>
            </a:r>
            <a:r>
              <a:rPr lang="en-GB" sz="1600" dirty="0" err="1" smtClean="0"/>
              <a:t>effecten</a:t>
            </a:r>
            <a:r>
              <a:rPr lang="en-GB" sz="1600" dirty="0" smtClean="0"/>
              <a:t> (heel </a:t>
            </a:r>
            <a:r>
              <a:rPr lang="en-GB" sz="1600" dirty="0" err="1" smtClean="0"/>
              <a:t>beperkt</a:t>
            </a:r>
            <a:r>
              <a:rPr lang="en-GB" sz="1600" dirty="0" smtClean="0"/>
              <a:t>)</a:t>
            </a:r>
          </a:p>
          <a:p>
            <a:endParaRPr lang="en-GB" sz="1600" dirty="0"/>
          </a:p>
          <a:p>
            <a:r>
              <a:rPr lang="en-GB" sz="1600" dirty="0" err="1" smtClean="0"/>
              <a:t>Indirecte</a:t>
            </a:r>
            <a:r>
              <a:rPr lang="en-GB" sz="1600" dirty="0" smtClean="0"/>
              <a:t> </a:t>
            </a:r>
            <a:r>
              <a:rPr lang="en-GB" sz="1600" dirty="0" err="1" smtClean="0"/>
              <a:t>effecten</a:t>
            </a:r>
            <a:r>
              <a:rPr lang="en-GB" sz="1600" dirty="0" smtClean="0"/>
              <a:t> </a:t>
            </a:r>
            <a:r>
              <a:rPr lang="en-GB" sz="1600" b="1" dirty="0" smtClean="0"/>
              <a:t>!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- Curricula</a:t>
            </a:r>
          </a:p>
          <a:p>
            <a:r>
              <a:rPr lang="en-GB" sz="1600" dirty="0" smtClean="0"/>
              <a:t>- </a:t>
            </a:r>
            <a:r>
              <a:rPr lang="en-GB" sz="1600" dirty="0" err="1" smtClean="0"/>
              <a:t>Docenten</a:t>
            </a:r>
            <a:endParaRPr lang="en-GB" sz="1600" dirty="0" smtClean="0"/>
          </a:p>
          <a:p>
            <a:r>
              <a:rPr lang="en-GB" sz="1600" dirty="0" smtClean="0"/>
              <a:t>- </a:t>
            </a:r>
            <a:r>
              <a:rPr lang="en-GB" sz="1600" dirty="0" err="1" smtClean="0"/>
              <a:t>Externe</a:t>
            </a:r>
            <a:r>
              <a:rPr lang="en-GB" sz="1600" dirty="0" smtClean="0"/>
              <a:t> </a:t>
            </a:r>
            <a:r>
              <a:rPr lang="en-GB" sz="1600" dirty="0" err="1" smtClean="0"/>
              <a:t>contacten</a:t>
            </a:r>
            <a:endParaRPr lang="en-GB" sz="1600" dirty="0" smtClean="0"/>
          </a:p>
          <a:p>
            <a:endParaRPr lang="en-GB" sz="1600" dirty="0"/>
          </a:p>
          <a:p>
            <a:r>
              <a:rPr lang="en-GB" sz="1600" dirty="0" smtClean="0"/>
              <a:t>Studenten = r</a:t>
            </a:r>
            <a:r>
              <a:rPr lang="en-GB" sz="1600" i="1" dirty="0" smtClean="0"/>
              <a:t>eflective practitioners </a:t>
            </a:r>
          </a:p>
          <a:p>
            <a:endParaRPr lang="en-GB" sz="1600" i="1" dirty="0"/>
          </a:p>
          <a:p>
            <a:r>
              <a:rPr lang="en-GB" sz="1600" i="1" dirty="0" smtClean="0"/>
              <a:t>…</a:t>
            </a:r>
            <a:r>
              <a:rPr lang="en-GB" sz="1600" dirty="0" smtClean="0"/>
              <a:t> maar </a:t>
            </a:r>
            <a:r>
              <a:rPr lang="en-GB" sz="1600" dirty="0" err="1" smtClean="0"/>
              <a:t>er</a:t>
            </a:r>
            <a:r>
              <a:rPr lang="en-GB" sz="1600" dirty="0" smtClean="0"/>
              <a:t> </a:t>
            </a:r>
            <a:r>
              <a:rPr lang="en-GB" sz="1600" dirty="0" err="1" smtClean="0"/>
              <a:t>moet</a:t>
            </a:r>
            <a:r>
              <a:rPr lang="en-GB" sz="1600" dirty="0" smtClean="0"/>
              <a:t> </a:t>
            </a:r>
            <a:r>
              <a:rPr lang="en-GB" sz="1600" dirty="0" err="1" smtClean="0"/>
              <a:t>nog</a:t>
            </a:r>
            <a:r>
              <a:rPr lang="en-GB" sz="1600" dirty="0" smtClean="0"/>
              <a:t> </a:t>
            </a:r>
            <a:r>
              <a:rPr lang="en-GB" sz="1600" dirty="0" err="1" smtClean="0"/>
              <a:t>veel</a:t>
            </a:r>
            <a:r>
              <a:rPr lang="en-GB" sz="1600" dirty="0" smtClean="0"/>
              <a:t> </a:t>
            </a:r>
            <a:r>
              <a:rPr lang="en-GB" sz="1600" dirty="0" err="1" smtClean="0"/>
              <a:t>gebeuren</a:t>
            </a:r>
            <a:r>
              <a:rPr lang="en-GB" sz="1600" dirty="0" smtClean="0"/>
              <a:t>.</a:t>
            </a:r>
            <a:endParaRPr lang="en-GB" sz="1600" i="1" dirty="0" smtClean="0"/>
          </a:p>
          <a:p>
            <a:endParaRPr lang="en-GB" sz="1600" i="1" dirty="0"/>
          </a:p>
          <a:p>
            <a:endParaRPr lang="en-GB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2849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792088"/>
          </a:xfrm>
        </p:spPr>
        <p:txBody>
          <a:bodyPr>
            <a:noAutofit/>
          </a:bodyPr>
          <a:lstStyle/>
          <a:p>
            <a:pPr algn="l"/>
            <a:r>
              <a:rPr lang="en-US" sz="3400" b="1" dirty="0" err="1" smtClean="0">
                <a:solidFill>
                  <a:schemeClr val="tx2">
                    <a:lumMod val="75000"/>
                  </a:schemeClr>
                </a:solidFill>
              </a:rPr>
              <a:t>Uitdagingen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400" b="1" dirty="0" err="1" smtClean="0">
                <a:solidFill>
                  <a:schemeClr val="tx2">
                    <a:lumMod val="75000"/>
                  </a:schemeClr>
                </a:solidFill>
              </a:rPr>
              <a:t>voor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400" b="1" dirty="0" err="1" smtClean="0">
                <a:solidFill>
                  <a:schemeClr val="tx2">
                    <a:lumMod val="75000"/>
                  </a:schemeClr>
                </a:solidFill>
              </a:rPr>
              <a:t>lectoraten</a:t>
            </a:r>
            <a:endParaRPr lang="nl-NL" sz="3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691680" cy="66423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39552" y="2348880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 smtClean="0"/>
              <a:t>Dilemma tijd &amp; taken</a:t>
            </a:r>
          </a:p>
          <a:p>
            <a:endParaRPr lang="nl-BE" sz="1600" i="1" dirty="0" smtClean="0"/>
          </a:p>
          <a:p>
            <a:r>
              <a:rPr lang="nl-BE" sz="1600" dirty="0" smtClean="0"/>
              <a:t>Beperkte zichtbaarheid</a:t>
            </a:r>
          </a:p>
          <a:p>
            <a:endParaRPr lang="nl-BE" sz="1600" dirty="0" smtClean="0"/>
          </a:p>
          <a:p>
            <a:r>
              <a:rPr lang="nl-BE" sz="1600" dirty="0" smtClean="0"/>
              <a:t>Beperkt open netwerk</a:t>
            </a:r>
          </a:p>
          <a:p>
            <a:endParaRPr lang="nl-BE" sz="1600" dirty="0" smtClean="0"/>
          </a:p>
          <a:p>
            <a:r>
              <a:rPr lang="nl-BE" sz="1600" dirty="0" smtClean="0"/>
              <a:t>Afstudeerstages kennen beperkte flexibiliteit</a:t>
            </a:r>
          </a:p>
          <a:p>
            <a:endParaRPr lang="nl-BE" sz="1600" dirty="0" smtClean="0"/>
          </a:p>
          <a:p>
            <a:r>
              <a:rPr lang="nl-BE" sz="1600" dirty="0" smtClean="0"/>
              <a:t>Docenten moeten sterk betrokken worden (primaire effector)</a:t>
            </a:r>
            <a:br>
              <a:rPr lang="nl-BE" sz="1600" dirty="0" smtClean="0"/>
            </a:br>
            <a:r>
              <a:rPr lang="nl-BE" sz="1600" dirty="0" smtClean="0"/>
              <a:t>Daarnaast primair PhD studenten</a:t>
            </a:r>
          </a:p>
          <a:p>
            <a:endParaRPr lang="nl-BE" sz="1600" dirty="0" smtClean="0"/>
          </a:p>
          <a:p>
            <a:r>
              <a:rPr lang="nl-BE" sz="1600" dirty="0" smtClean="0"/>
              <a:t>Methodiekkennis studenten </a:t>
            </a:r>
            <a:r>
              <a:rPr lang="nl-BE" sz="1600" dirty="0" err="1" smtClean="0"/>
              <a:t>varieerd</a:t>
            </a:r>
            <a:endParaRPr lang="nl-BE" sz="1600" dirty="0" smtClean="0"/>
          </a:p>
          <a:p>
            <a:endParaRPr lang="nl-BE" sz="1600" dirty="0" smtClean="0"/>
          </a:p>
          <a:p>
            <a:r>
              <a:rPr lang="nl-BE" sz="1600" dirty="0" smtClean="0"/>
              <a:t>Ondersteuning ontbreekt (secretarieel, onderzoeksbureaus)</a:t>
            </a:r>
          </a:p>
        </p:txBody>
      </p:sp>
    </p:spTree>
    <p:extLst>
      <p:ext uri="{BB962C8B-B14F-4D97-AF65-F5344CB8AC3E}">
        <p14:creationId xmlns:p14="http://schemas.microsoft.com/office/powerpoint/2010/main" val="2296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792088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chemeClr val="tx2">
                    <a:lumMod val="75000"/>
                  </a:schemeClr>
                </a:solidFill>
              </a:rPr>
              <a:t>Uitstekende ideeën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691680" cy="66423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39552" y="2348880"/>
            <a:ext cx="81369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Gastcolleges</a:t>
            </a:r>
            <a:endParaRPr lang="en-GB" sz="1600" dirty="0" smtClean="0"/>
          </a:p>
          <a:p>
            <a:endParaRPr lang="en-GB" sz="1600" dirty="0"/>
          </a:p>
          <a:p>
            <a:r>
              <a:rPr lang="en-GB" sz="1600" dirty="0" smtClean="0"/>
              <a:t>Innovation labs</a:t>
            </a:r>
          </a:p>
          <a:p>
            <a:endParaRPr lang="en-GB" sz="1600" dirty="0"/>
          </a:p>
          <a:p>
            <a:r>
              <a:rPr lang="en-GB" sz="1600" dirty="0" smtClean="0"/>
              <a:t>Research case studies</a:t>
            </a:r>
          </a:p>
          <a:p>
            <a:endParaRPr lang="en-GB" sz="1600" dirty="0"/>
          </a:p>
          <a:p>
            <a:r>
              <a:rPr lang="en-GB" sz="1600" dirty="0" err="1" smtClean="0"/>
              <a:t>Promovendi</a:t>
            </a:r>
            <a:r>
              <a:rPr lang="en-GB" sz="1600" dirty="0" smtClean="0"/>
              <a:t> </a:t>
            </a:r>
            <a:r>
              <a:rPr lang="en-GB" sz="1600" dirty="0" err="1" smtClean="0"/>
              <a:t>koppelen</a:t>
            </a:r>
            <a:r>
              <a:rPr lang="en-GB" sz="1600" dirty="0" smtClean="0"/>
              <a:t> </a:t>
            </a:r>
            <a:r>
              <a:rPr lang="en-GB" sz="1600" dirty="0" err="1" smtClean="0"/>
              <a:t>aan</a:t>
            </a:r>
            <a:r>
              <a:rPr lang="en-GB" sz="1600" dirty="0" smtClean="0"/>
              <a:t> de student</a:t>
            </a:r>
          </a:p>
          <a:p>
            <a:endParaRPr lang="en-GB" sz="1600" dirty="0"/>
          </a:p>
          <a:p>
            <a:r>
              <a:rPr lang="en-GB" sz="1600" dirty="0" smtClean="0"/>
              <a:t>Docent-</a:t>
            </a:r>
            <a:r>
              <a:rPr lang="en-GB" sz="1600" dirty="0" err="1" smtClean="0"/>
              <a:t>onderzoekers</a:t>
            </a:r>
            <a:endParaRPr lang="en-GB" sz="1600" dirty="0" smtClean="0"/>
          </a:p>
          <a:p>
            <a:endParaRPr lang="en-GB" sz="1600" dirty="0"/>
          </a:p>
          <a:p>
            <a:r>
              <a:rPr lang="en-GB" sz="1600" dirty="0" err="1" smtClean="0"/>
              <a:t>Programmamanagers</a:t>
            </a:r>
            <a:r>
              <a:rPr lang="en-GB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57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792088"/>
          </a:xfrm>
        </p:spPr>
        <p:txBody>
          <a:bodyPr>
            <a:noAutofit/>
          </a:bodyPr>
          <a:lstStyle/>
          <a:p>
            <a:pPr algn="l"/>
            <a:r>
              <a:rPr lang="en-US" sz="3400" b="1" dirty="0" err="1" smtClean="0">
                <a:solidFill>
                  <a:schemeClr val="tx2">
                    <a:lumMod val="75000"/>
                  </a:schemeClr>
                </a:solidFill>
              </a:rPr>
              <a:t>Vraagstukken</a:t>
            </a:r>
            <a:endParaRPr lang="nl-NL" sz="3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691680" cy="66423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39552" y="2348880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Hoe </a:t>
            </a:r>
            <a:r>
              <a:rPr lang="en-GB" sz="1600" dirty="0" err="1" smtClean="0"/>
              <a:t>nauw</a:t>
            </a:r>
            <a:r>
              <a:rPr lang="en-GB" sz="1600" dirty="0" smtClean="0"/>
              <a:t> </a:t>
            </a:r>
            <a:r>
              <a:rPr lang="en-GB" sz="1600" dirty="0" err="1" smtClean="0"/>
              <a:t>moet</a:t>
            </a:r>
            <a:r>
              <a:rPr lang="en-GB" sz="1600" dirty="0" smtClean="0"/>
              <a:t> de </a:t>
            </a:r>
            <a:r>
              <a:rPr lang="en-GB" sz="1600" dirty="0" err="1" smtClean="0"/>
              <a:t>relatie</a:t>
            </a:r>
            <a:r>
              <a:rPr lang="en-GB" sz="1600" dirty="0" smtClean="0"/>
              <a:t> student-lector </a:t>
            </a:r>
            <a:r>
              <a:rPr lang="en-GB" sz="1600" dirty="0" err="1" smtClean="0"/>
              <a:t>zijn</a:t>
            </a:r>
            <a:r>
              <a:rPr lang="en-GB" sz="1600" dirty="0" smtClean="0"/>
              <a:t>?</a:t>
            </a:r>
          </a:p>
          <a:p>
            <a:endParaRPr lang="en-GB" sz="1600" dirty="0"/>
          </a:p>
          <a:p>
            <a:r>
              <a:rPr lang="en-GB" sz="1600" dirty="0" smtClean="0"/>
              <a:t>Hoe </a:t>
            </a:r>
            <a:r>
              <a:rPr lang="en-GB" sz="1600" dirty="0" err="1" smtClean="0"/>
              <a:t>kan</a:t>
            </a:r>
            <a:r>
              <a:rPr lang="en-GB" sz="1600" dirty="0" smtClean="0"/>
              <a:t> de impact van </a:t>
            </a:r>
            <a:r>
              <a:rPr lang="en-GB" sz="1600" dirty="0" err="1" smtClean="0"/>
              <a:t>lectoren</a:t>
            </a:r>
            <a:r>
              <a:rPr lang="en-GB" sz="1600" dirty="0" smtClean="0"/>
              <a:t> </a:t>
            </a:r>
            <a:r>
              <a:rPr lang="en-GB" sz="1600" dirty="0" err="1" smtClean="0"/>
              <a:t>vergroot</a:t>
            </a:r>
            <a:r>
              <a:rPr lang="en-GB" sz="1600" dirty="0" smtClean="0"/>
              <a:t> </a:t>
            </a:r>
            <a:r>
              <a:rPr lang="en-GB" sz="1600" dirty="0" err="1" smtClean="0"/>
              <a:t>worden</a:t>
            </a:r>
            <a:r>
              <a:rPr lang="en-GB" sz="1600" dirty="0" smtClean="0"/>
              <a:t>?</a:t>
            </a:r>
          </a:p>
          <a:p>
            <a:endParaRPr lang="en-GB" sz="1600" dirty="0"/>
          </a:p>
          <a:p>
            <a:r>
              <a:rPr lang="en-GB" sz="1600" dirty="0" err="1" smtClean="0"/>
              <a:t>Elke</a:t>
            </a:r>
            <a:r>
              <a:rPr lang="en-GB" sz="1600" dirty="0" smtClean="0"/>
              <a:t> student </a:t>
            </a:r>
            <a:r>
              <a:rPr lang="en-GB" sz="1600" dirty="0" err="1" smtClean="0"/>
              <a:t>moet</a:t>
            </a:r>
            <a:r>
              <a:rPr lang="en-GB" sz="1600" dirty="0" smtClean="0"/>
              <a:t> </a:t>
            </a:r>
            <a:r>
              <a:rPr lang="en-GB" sz="1600" dirty="0" err="1" smtClean="0"/>
              <a:t>onderzoekservaring</a:t>
            </a:r>
            <a:r>
              <a:rPr lang="en-GB" sz="1600" dirty="0" smtClean="0"/>
              <a:t> </a:t>
            </a:r>
            <a:r>
              <a:rPr lang="en-GB" sz="1600" dirty="0" err="1" smtClean="0"/>
              <a:t>krijgen</a:t>
            </a:r>
            <a:r>
              <a:rPr lang="en-GB" sz="1600" dirty="0" smtClean="0"/>
              <a:t> (reflective practitioner), maar hoe?</a:t>
            </a:r>
          </a:p>
          <a:p>
            <a:endParaRPr lang="en-GB" sz="1600" dirty="0"/>
          </a:p>
          <a:p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5990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157</Words>
  <Application>Microsoft Office PowerPoint</Application>
  <PresentationFormat>Diavoorstelling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David Schmidt</dc:creator>
  <cp:lastModifiedBy>W. van Veen</cp:lastModifiedBy>
  <cp:revision>50</cp:revision>
  <cp:lastPrinted>2014-01-13T10:17:25Z</cp:lastPrinted>
  <dcterms:created xsi:type="dcterms:W3CDTF">2014-01-13T08:37:07Z</dcterms:created>
  <dcterms:modified xsi:type="dcterms:W3CDTF">2014-04-25T06:54:07Z</dcterms:modified>
</cp:coreProperties>
</file>