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30" r:id="rId4"/>
    <p:sldId id="340" r:id="rId5"/>
    <p:sldId id="331" r:id="rId6"/>
    <p:sldId id="332" r:id="rId7"/>
    <p:sldId id="33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5" r:id="rId17"/>
    <p:sldId id="353" r:id="rId18"/>
    <p:sldId id="338" r:id="rId19"/>
    <p:sldId id="339" r:id="rId20"/>
    <p:sldId id="354" r:id="rId21"/>
    <p:sldId id="343" r:id="rId22"/>
    <p:sldId id="34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93"/>
    <a:srgbClr val="008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>
        <p:scale>
          <a:sx n="77" d="100"/>
          <a:sy n="77" d="100"/>
        </p:scale>
        <p:origin x="-1968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55776" y="1268761"/>
            <a:ext cx="6192688" cy="108012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55776" y="234888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 i="1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79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8699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9274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4517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98366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841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6084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9119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3474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1449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480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4"/>
          <a:stretch/>
        </p:blipFill>
        <p:spPr bwMode="auto">
          <a:xfrm>
            <a:off x="0" y="1588"/>
            <a:ext cx="9144000" cy="615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>
            <a:lvl1pPr>
              <a:defRPr sz="2800">
                <a:latin typeface="Lucida Sans Unicode" pitchFamily="34" charset="0"/>
                <a:cs typeface="Lucida Sans Unicode" pitchFamily="34" charset="0"/>
              </a:defRPr>
            </a:lvl1pPr>
            <a:lvl2pPr>
              <a:defRPr sz="2400">
                <a:latin typeface="Lucida Sans Unicode" pitchFamily="34" charset="0"/>
                <a:cs typeface="Lucida Sans Unicode" pitchFamily="34" charset="0"/>
              </a:defRPr>
            </a:lvl2pPr>
            <a:lvl3pPr>
              <a:defRPr sz="2400">
                <a:latin typeface="Lucida Sans Unicode" pitchFamily="34" charset="0"/>
                <a:cs typeface="Lucida Sans Unicode" pitchFamily="34" charset="0"/>
              </a:defRPr>
            </a:lvl3pPr>
            <a:lvl4pPr>
              <a:defRPr sz="2000">
                <a:latin typeface="Lucida Sans Unicode" pitchFamily="34" charset="0"/>
                <a:cs typeface="Lucida Sans Unicode" pitchFamily="34" charset="0"/>
              </a:defRPr>
            </a:lvl4pPr>
            <a:lvl5pPr>
              <a:defRPr sz="2000">
                <a:latin typeface="Lucida Sans Unicode" pitchFamily="34" charset="0"/>
                <a:cs typeface="Lucida Sans Unicode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012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2335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8038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1693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98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08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4"/>
          <a:stretch/>
        </p:blipFill>
        <p:spPr bwMode="auto">
          <a:xfrm>
            <a:off x="0" y="1588"/>
            <a:ext cx="9144000" cy="615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853A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Lucida Sans Unicode" pitchFamily="34" charset="0"/>
                <a:cs typeface="Lucida Sans Unicode" pitchFamily="34" charset="0"/>
              </a:defRPr>
            </a:lvl1pPr>
            <a:lvl2pPr>
              <a:defRPr sz="2400">
                <a:latin typeface="Lucida Sans Unicode" pitchFamily="34" charset="0"/>
                <a:cs typeface="Lucida Sans Unicode" pitchFamily="34" charset="0"/>
              </a:defRPr>
            </a:lvl2pPr>
            <a:lvl3pPr>
              <a:defRPr sz="2000">
                <a:latin typeface="Lucida Sans Unicode" pitchFamily="34" charset="0"/>
                <a:cs typeface="Lucida Sans Unicode" pitchFamily="34" charset="0"/>
              </a:defRPr>
            </a:lvl3pPr>
            <a:lvl4pPr>
              <a:defRPr sz="1800">
                <a:latin typeface="Lucida Sans Unicode" pitchFamily="34" charset="0"/>
                <a:cs typeface="Lucida Sans Unicode" pitchFamily="34" charset="0"/>
              </a:defRPr>
            </a:lvl4pPr>
            <a:lvl5pPr>
              <a:defRPr sz="1800">
                <a:latin typeface="Lucida Sans Unicode" pitchFamily="34" charset="0"/>
                <a:cs typeface="Lucida Sans Unicod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Lucida Sans Unicode" pitchFamily="34" charset="0"/>
                <a:cs typeface="Lucida Sans Unicode" pitchFamily="34" charset="0"/>
              </a:defRPr>
            </a:lvl1pPr>
            <a:lvl2pPr>
              <a:defRPr sz="2400">
                <a:latin typeface="Lucida Sans Unicode" pitchFamily="34" charset="0"/>
                <a:cs typeface="Lucida Sans Unicode" pitchFamily="34" charset="0"/>
              </a:defRPr>
            </a:lvl2pPr>
            <a:lvl3pPr>
              <a:defRPr sz="2000">
                <a:latin typeface="Lucida Sans Unicode" pitchFamily="34" charset="0"/>
                <a:cs typeface="Lucida Sans Unicode" pitchFamily="34" charset="0"/>
              </a:defRPr>
            </a:lvl3pPr>
            <a:lvl4pPr>
              <a:defRPr sz="1800">
                <a:latin typeface="Lucida Sans Unicode" pitchFamily="34" charset="0"/>
                <a:cs typeface="Lucida Sans Unicode" pitchFamily="34" charset="0"/>
              </a:defRPr>
            </a:lvl4pPr>
            <a:lvl5pPr>
              <a:defRPr sz="1800">
                <a:latin typeface="Lucida Sans Unicode" pitchFamily="34" charset="0"/>
                <a:cs typeface="Lucida Sans Unicod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30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85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26"/>
          <a:stretch/>
        </p:blipFill>
        <p:spPr bwMode="auto">
          <a:xfrm>
            <a:off x="0" y="1588"/>
            <a:ext cx="9144000" cy="617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853A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11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544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7937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0363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E6EA-5A08-4627-8326-EF94EF979DDD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80FD8-9027-452F-908B-6DA18E5CAA8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0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CA158-D71C-4235-BDA4-326913EC9735}" type="datetimeFigureOut">
              <a:rPr lang="en-US" smtClean="0"/>
              <a:pPr/>
              <a:t>4/23/2014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ECCEE-DBD9-47B1-A284-920BF24B1A9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55776" y="1268761"/>
            <a:ext cx="6588224" cy="1080120"/>
          </a:xfrm>
        </p:spPr>
        <p:txBody>
          <a:bodyPr/>
          <a:lstStyle/>
          <a:p>
            <a:r>
              <a:rPr lang="nl-NL" dirty="0" smtClean="0"/>
              <a:t>Studenten beter leren onderzoek doen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83768" y="2564904"/>
            <a:ext cx="6400800" cy="1608584"/>
          </a:xfrm>
        </p:spPr>
        <p:txBody>
          <a:bodyPr>
            <a:normAutofit/>
          </a:bodyPr>
          <a:lstStyle/>
          <a:p>
            <a:r>
              <a:rPr lang="nl-NL" sz="2400" noProof="0" dirty="0" smtClean="0"/>
              <a:t>Rienk van </a:t>
            </a:r>
            <a:r>
              <a:rPr lang="nl-NL" sz="2400" noProof="0" dirty="0" err="1" smtClean="0"/>
              <a:t>Marle</a:t>
            </a:r>
            <a:r>
              <a:rPr lang="nl-NL" sz="2400" noProof="0" dirty="0" smtClean="0"/>
              <a:t> </a:t>
            </a:r>
          </a:p>
          <a:p>
            <a:r>
              <a:rPr lang="en-US" sz="2400" dirty="0" err="1" smtClean="0"/>
              <a:t>Joris</a:t>
            </a:r>
            <a:r>
              <a:rPr lang="en-US" sz="2400" dirty="0" smtClean="0"/>
              <a:t> </a:t>
            </a:r>
            <a:r>
              <a:rPr lang="en-US" sz="2400" dirty="0" err="1" smtClean="0"/>
              <a:t>Verwijmeren</a:t>
            </a:r>
            <a:endParaRPr lang="nl-NL" sz="2400" noProof="0" dirty="0"/>
          </a:p>
        </p:txBody>
      </p:sp>
    </p:spTree>
    <p:extLst>
      <p:ext uri="{BB962C8B-B14F-4D97-AF65-F5344CB8AC3E}">
        <p14:creationId xmlns:p14="http://schemas.microsoft.com/office/powerpoint/2010/main" val="21726727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r>
                        <a:rPr lang="nl-NL" baseline="0" noProof="0" dirty="0" smtClean="0"/>
                        <a:t>Opleiding: </a:t>
                      </a:r>
                    </a:p>
                    <a:p>
                      <a:pPr algn="l"/>
                      <a:r>
                        <a:rPr lang="nl-NL" sz="2400" baseline="0" noProof="0" dirty="0" smtClean="0"/>
                        <a:t>Hotel Management</a:t>
                      </a:r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noProof="0" dirty="0" smtClean="0">
                          <a:solidFill>
                            <a:schemeClr val="tx1"/>
                          </a:solidFill>
                        </a:rPr>
                        <a:t>Mate waarin een</a:t>
                      </a:r>
                      <a:r>
                        <a:rPr lang="nl-NL" sz="2400" baseline="0" noProof="0" dirty="0" smtClean="0">
                          <a:solidFill>
                            <a:schemeClr val="tx1"/>
                          </a:solidFill>
                        </a:rPr>
                        <a:t> houdingsverandering gevraagd wordt</a:t>
                      </a:r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r>
                        <a:rPr lang="nl-NL" baseline="0" noProof="0" dirty="0" smtClean="0"/>
                        <a:t>Opleiding: </a:t>
                      </a:r>
                    </a:p>
                    <a:p>
                      <a:pPr algn="l"/>
                      <a:r>
                        <a:rPr lang="nl-NL" sz="2400" baseline="0" noProof="0" dirty="0" smtClean="0"/>
                        <a:t>Hotel Management</a:t>
                      </a:r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noProof="0" dirty="0" smtClean="0">
                          <a:solidFill>
                            <a:schemeClr val="tx1"/>
                          </a:solidFill>
                        </a:rPr>
                        <a:t>Mate waarin een</a:t>
                      </a:r>
                      <a:r>
                        <a:rPr lang="nl-NL" sz="2400" baseline="0" noProof="0" dirty="0" smtClean="0">
                          <a:solidFill>
                            <a:schemeClr val="tx1"/>
                          </a:solidFill>
                        </a:rPr>
                        <a:t> houdingsverandering gevraagd wordt</a:t>
                      </a:r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Marketing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r>
                        <a:rPr lang="nl-NL" baseline="0" noProof="0" dirty="0" smtClean="0"/>
                        <a:t>Opleiding: </a:t>
                      </a:r>
                    </a:p>
                    <a:p>
                      <a:pPr algn="l"/>
                      <a:r>
                        <a:rPr lang="nl-NL" sz="2400" baseline="0" noProof="0" dirty="0" smtClean="0"/>
                        <a:t>Hotel Management</a:t>
                      </a:r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noProof="0" dirty="0" smtClean="0">
                          <a:solidFill>
                            <a:schemeClr val="tx1"/>
                          </a:solidFill>
                        </a:rPr>
                        <a:t>Mate waarin een</a:t>
                      </a:r>
                      <a:r>
                        <a:rPr lang="nl-NL" sz="2400" baseline="0" noProof="0" dirty="0" smtClean="0">
                          <a:solidFill>
                            <a:schemeClr val="tx1"/>
                          </a:solidFill>
                        </a:rPr>
                        <a:t> houdingsverandering gevraagd wordt</a:t>
                      </a:r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Marketing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Finance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r>
                        <a:rPr lang="nl-NL" baseline="0" noProof="0" dirty="0" smtClean="0"/>
                        <a:t>Opleiding: </a:t>
                      </a:r>
                    </a:p>
                    <a:p>
                      <a:pPr algn="l"/>
                      <a:r>
                        <a:rPr lang="nl-NL" sz="2400" baseline="0" noProof="0" dirty="0" smtClean="0"/>
                        <a:t>Hotel Management</a:t>
                      </a:r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noProof="0" dirty="0" smtClean="0">
                          <a:solidFill>
                            <a:schemeClr val="tx1"/>
                          </a:solidFill>
                        </a:rPr>
                        <a:t>Mate waarin een</a:t>
                      </a:r>
                      <a:r>
                        <a:rPr lang="nl-NL" sz="2400" baseline="0" noProof="0" dirty="0" smtClean="0">
                          <a:solidFill>
                            <a:schemeClr val="tx1"/>
                          </a:solidFill>
                        </a:rPr>
                        <a:t> houdingsverandering gevraagd wordt</a:t>
                      </a:r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Marketing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Events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Finance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r>
                        <a:rPr lang="nl-NL" baseline="0" noProof="0" dirty="0" smtClean="0"/>
                        <a:t>Opleiding: </a:t>
                      </a:r>
                    </a:p>
                    <a:p>
                      <a:pPr algn="l"/>
                      <a:r>
                        <a:rPr lang="nl-NL" sz="2400" baseline="0" noProof="0" dirty="0" smtClean="0"/>
                        <a:t>Hotel Management</a:t>
                      </a:r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noProof="0" dirty="0" smtClean="0">
                          <a:solidFill>
                            <a:schemeClr val="tx1"/>
                          </a:solidFill>
                        </a:rPr>
                        <a:t>Mate waarin een</a:t>
                      </a:r>
                      <a:r>
                        <a:rPr lang="nl-NL" sz="2400" baseline="0" noProof="0" dirty="0" smtClean="0">
                          <a:solidFill>
                            <a:schemeClr val="tx1"/>
                          </a:solidFill>
                        </a:rPr>
                        <a:t> houdingsverandering gevraagd wordt</a:t>
                      </a:r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Marketing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Events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noProof="0" dirty="0" smtClean="0"/>
                        <a:t>Finance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Onderzoek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Houdingsverandering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>
                <a:sym typeface="Times New Roman" pitchFamily="18" charset="0"/>
              </a:rPr>
              <a:t>Hier wil ik mij de komende tijd op richten door het onderzoeken van het effect van een aantal interventies;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Bijvoorbeeld:</a:t>
            </a:r>
          </a:p>
          <a:p>
            <a:pPr lvl="1"/>
            <a:r>
              <a:rPr lang="nl-NL" sz="2000" dirty="0" smtClean="0">
                <a:sym typeface="Times New Roman" pitchFamily="18" charset="0"/>
              </a:rPr>
              <a:t>Expliciet aandacht besteden aan de onderzoekende houding die aan het eind van de studie verwacht wordt;</a:t>
            </a:r>
          </a:p>
          <a:p>
            <a:pPr lvl="1"/>
            <a:r>
              <a:rPr lang="nl-NL" sz="2000" dirty="0" smtClean="0">
                <a:sym typeface="Times New Roman" pitchFamily="18" charset="0"/>
              </a:rPr>
              <a:t>Expliciet aandacht besteden aan mogelijke barrières in de ontwikkeling van die onderzoekende houding;</a:t>
            </a:r>
          </a:p>
          <a:p>
            <a:pPr lvl="1"/>
            <a:r>
              <a:rPr lang="nl-NL" sz="2000" dirty="0" smtClean="0">
                <a:sym typeface="Times New Roman" pitchFamily="18" charset="0"/>
              </a:rPr>
              <a:t>Het belang van (individuele) feedback. </a:t>
            </a:r>
          </a:p>
          <a:p>
            <a:pPr eaLnBrk="1" hangingPunct="1"/>
            <a:endParaRPr lang="nl-NL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Intrinsieke motivatie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>
                <a:sym typeface="Times New Roman" pitchFamily="18" charset="0"/>
              </a:rPr>
              <a:t>De ondervraagde docenten ervaren minder problemen naarmate zij meer weten in te spelen op de intrinsieke motivatie van de studenten;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Zij signaleren variabelen die hierbij een rol kunnen spelen;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In de volgende twee “schakelborden” worden deze variabelen kort geschetst. </a:t>
            </a:r>
          </a:p>
          <a:p>
            <a:pPr eaLnBrk="1" hangingPunct="1"/>
            <a:endParaRPr lang="nl-NL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107950" y="1196975"/>
          <a:ext cx="9036496" cy="5010096"/>
        </p:xfrm>
        <a:graphic>
          <a:graphicData uri="http://schemas.openxmlformats.org/drawingml/2006/table">
            <a:tbl>
              <a:tblPr/>
              <a:tblGrid>
                <a:gridCol w="1652048"/>
                <a:gridCol w="3630123"/>
                <a:gridCol w="3754325"/>
              </a:tblGrid>
              <a:tr h="5760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0" algn="l"/>
                        </a:tabLs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/>
                          <a:ea typeface="Calibri"/>
                          <a:cs typeface="Times New Roman"/>
                        </a:rPr>
                        <a:t>“ON”</a:t>
                      </a:r>
                      <a:endParaRPr lang="nl-NL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/>
                          <a:ea typeface="Calibri"/>
                          <a:cs typeface="Times New Roman"/>
                        </a:rPr>
                        <a:t>“OFF”</a:t>
                      </a:r>
                      <a:endParaRPr lang="nl-NL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Presentatie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baseline="0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Volgorde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Toepassingsvoorbeelden zijn het uitgangspunt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Theorie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is het </a:t>
                      </a: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uitgangspunt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Nieuwsgierig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Nieuwsgierigheid en verwondering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</a:t>
                      </a: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van student worden aangesproken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Nieuwsgierigheid en verwondering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</a:t>
                      </a: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van student worden niet aangesproken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Aansluiting opleiding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Voorbeelden en oefeningen sluiten </a:t>
                      </a:r>
                      <a:r>
                        <a:rPr lang="nl-NL" sz="1400" b="1" noProof="0" dirty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aan bij de </a:t>
                      </a: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opleiding van de student 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Voorbeelden en oefeningen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zijn algemeen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Aansluiting leefwereld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Voorbeelden en oefeningen sluiten aan bij de leefwereld van de student 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Voorbeelden en oefeningen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zijn algemeen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Echte actie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Oefening in de les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met de uitvoering van onderzoekjes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Oefening in de les enkel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op papier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Geheel proces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Korte, snelle onderzoekjes die in een les helemaal gedaan kunnen worden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Oefening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met afzonderlijke fasen van </a:t>
                      </a: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het onderzoeksproces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Rolmodel opleiding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Docent representeert het vakgebied van de opleiding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Docent heeft een andere achtergrond dan de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opleiding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284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Rolmodel onderzoek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Docent toont een onderzoekende houding (nieuwsgierig,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kritisch)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Docent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toont geen onderzoekende houding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4213" y="333375"/>
            <a:ext cx="77724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nl-NL" sz="3600" b="1" kern="0" dirty="0">
                <a:latin typeface="Lucida Sans Unicode" pitchFamily="34" charset="0"/>
                <a:ea typeface="+mj-ea"/>
                <a:cs typeface="Lucida Sans Unicode" pitchFamily="34" charset="0"/>
              </a:rPr>
              <a:t>In </a:t>
            </a:r>
            <a:r>
              <a:rPr lang="nl-NL" sz="3600" b="1" kern="0" dirty="0" smtClean="0">
                <a:latin typeface="Lucida Sans Unicode" pitchFamily="34" charset="0"/>
                <a:ea typeface="+mj-ea"/>
                <a:cs typeface="Lucida Sans Unicode" pitchFamily="34" charset="0"/>
              </a:rPr>
              <a:t>methodenonderwijs:</a:t>
            </a:r>
            <a:endParaRPr lang="nl-NL" sz="3600" b="1" kern="0" dirty="0">
              <a:latin typeface="Lucida Sans Unicode" pitchFamily="34" charset="0"/>
              <a:ea typeface="+mj-ea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0" y="981075"/>
          <a:ext cx="9144000" cy="5688633"/>
        </p:xfrm>
        <a:graphic>
          <a:graphicData uri="http://schemas.openxmlformats.org/drawingml/2006/table">
            <a:tbl>
              <a:tblPr/>
              <a:tblGrid>
                <a:gridCol w="1894481"/>
                <a:gridCol w="3450530"/>
                <a:gridCol w="3798989"/>
              </a:tblGrid>
              <a:tr h="432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35100" algn="l"/>
                        </a:tabLs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/>
                          <a:ea typeface="Calibri"/>
                          <a:cs typeface="Times New Roman"/>
                        </a:rPr>
                        <a:t>“ON”</a:t>
                      </a:r>
                      <a:endParaRPr lang="nl-NL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/>
                          <a:ea typeface="Calibri"/>
                          <a:cs typeface="Times New Roman"/>
                        </a:rPr>
                        <a:t>“OFF”</a:t>
                      </a:r>
                      <a:endParaRPr lang="nl-NL" sz="16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Echte actie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Echt zelf aan de slag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met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de uitvoering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Enkel nadenken over de ontwerpfase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Geheel proces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Het gehele proces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wordt doorlopen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Slechts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deel van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het proces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uitgevoerd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Proceskeuzes</a:t>
                      </a:r>
                      <a:endParaRPr lang="nl-NL" sz="16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Student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bepaalt proceskeuzes 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Proces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is voorgeschreven 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Onderwerpkeuze</a:t>
                      </a:r>
                      <a:endParaRPr lang="nl-NL" sz="16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Student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bepaalt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het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onderwerp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Onderwerp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is voorgeschreven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baseline="0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Interessegroei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Onderwerp kruipt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onder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de huid 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Onderwerp gaat steeds meer tegenstaan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Uniciteit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Project is nog niet eerder gedaan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Elk cohort analyseert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dezelfde dataset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3733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Echte relevantie</a:t>
                      </a:r>
                      <a:endParaRPr lang="nl-NL" sz="16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Relevantie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voor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opdrachtgever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Relevantie voor studiepunten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Rolmodel opleiding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/>
                          <a:ea typeface="Calibri"/>
                          <a:cs typeface="Times New Roman"/>
                        </a:rPr>
                        <a:t>Docent representeert vakgebied van de opleiding</a:t>
                      </a:r>
                      <a:endParaRPr lang="nl-NL" sz="14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/>
                          <a:ea typeface="Calibri"/>
                          <a:cs typeface="Times New Roman"/>
                        </a:rPr>
                        <a:t>Docent heeft andere achtergrond dan de</a:t>
                      </a:r>
                      <a:r>
                        <a:rPr lang="nl-NL" sz="1400" b="1" baseline="0" noProof="0" dirty="0" smtClean="0">
                          <a:latin typeface="Lucida Sans Unicode"/>
                          <a:ea typeface="Calibri"/>
                          <a:cs typeface="Times New Roman"/>
                        </a:rPr>
                        <a:t> opleiding</a:t>
                      </a:r>
                      <a:endParaRPr lang="nl-NL" sz="1400" b="1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noProof="0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Rolmodel onderzoek</a:t>
                      </a:r>
                      <a:endParaRPr lang="nl-NL" sz="1600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Docent toont een onderzoekende houding (nieuwsgierig,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kritisch)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Docent</a:t>
                      </a:r>
                      <a:r>
                        <a:rPr lang="nl-NL" sz="1400" b="1" baseline="0" noProof="0" dirty="0" smtClean="0"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 toont geen onderzoekende houding</a:t>
                      </a:r>
                      <a:endParaRPr lang="nl-NL" sz="1400" b="1" noProof="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 smtClean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Coproductie</a:t>
                      </a:r>
                      <a:endParaRPr lang="nl-NL" sz="16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Student en docent werken samen aan project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Docent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kijkt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toe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FFFFFF"/>
                          </a:solidFill>
                          <a:latin typeface="Lucida Sans Unicode" pitchFamily="34" charset="0"/>
                          <a:ea typeface="Calibri"/>
                          <a:cs typeface="Lucida Sans Unicode" pitchFamily="34" charset="0"/>
                        </a:rPr>
                        <a:t>Nieuwsgierigheid docent</a:t>
                      </a:r>
                      <a:endParaRPr lang="nl-NL" sz="1600" dirty="0">
                        <a:latin typeface="Lucida Sans Unicode" pitchFamily="34" charset="0"/>
                        <a:ea typeface="Calibri"/>
                        <a:cs typeface="Lucida Sans Unicode" pitchFamily="34" charset="0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Student en docent zijn samen nieuwsgierig naar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uitkomsten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Docent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weet het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(juiste) </a:t>
                      </a:r>
                      <a:r>
                        <a:rPr lang="nl-NL" sz="1400" b="1" dirty="0">
                          <a:latin typeface="Lucida Sans Unicode"/>
                          <a:ea typeface="Calibri"/>
                          <a:cs typeface="Times New Roman"/>
                        </a:rPr>
                        <a:t>antwoord </a:t>
                      </a:r>
                      <a:r>
                        <a:rPr lang="nl-NL" sz="1400" b="1" dirty="0" smtClean="0">
                          <a:latin typeface="Lucida Sans Unicode"/>
                          <a:ea typeface="Calibri"/>
                          <a:cs typeface="Times New Roman"/>
                        </a:rPr>
                        <a:t>al of wil het niet weten</a:t>
                      </a:r>
                      <a:endParaRPr lang="nl-N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76" marR="66576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AB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4213" y="333375"/>
            <a:ext cx="77724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nl-NL" sz="3600" b="1" kern="0" dirty="0">
                <a:latin typeface="Lucida Sans Unicode" pitchFamily="34" charset="0"/>
                <a:ea typeface="+mj-ea"/>
                <a:cs typeface="Lucida Sans Unicode" pitchFamily="34" charset="0"/>
              </a:rPr>
              <a:t>In een onderzoeksproject: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Onderwijsontwikkeling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>
                <a:sym typeface="Times New Roman" pitchFamily="18" charset="0"/>
              </a:rPr>
              <a:t>De variabelen uit de schakelborden bieden aanknopingspunten voor onderwijsontwikkeling;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Bij het doorontwikkelen van bestaand onderwijs kan het gaan om lichte aanpassingen die het onderwijs aantrekkelijker maken voor de student;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Voor het ontwikkelen van nieuw onderwijs lijken de schakelborden minder geschikt, mits ontwikkelaars erin slagen om de essentie van onderzoekend vermogen voor een </a:t>
            </a:r>
            <a:r>
              <a:rPr lang="nl-NL" sz="2400" dirty="0" err="1" smtClean="0">
                <a:sym typeface="Times New Roman" pitchFamily="18" charset="0"/>
              </a:rPr>
              <a:t>hbo-alumnus</a:t>
            </a:r>
            <a:r>
              <a:rPr lang="nl-NL" sz="2400" dirty="0" smtClean="0">
                <a:sym typeface="Times New Roman" pitchFamily="18" charset="0"/>
              </a:rPr>
              <a:t> als uitgangspunt te nemen. </a:t>
            </a:r>
          </a:p>
          <a:p>
            <a:pPr eaLnBrk="1" hangingPunct="1"/>
            <a:endParaRPr lang="nl-NL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Methodenonderwijs binnen hbo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nl-NL" sz="2400" dirty="0" smtClean="0">
                <a:sym typeface="Times New Roman" pitchFamily="18" charset="0"/>
              </a:rPr>
              <a:t>Met de groeiende aandacht voor onderzoek binnen het hbo worden curricula voorzien van onderzoeksleerlijnen / </a:t>
            </a:r>
            <a:r>
              <a:rPr lang="nl-NL" sz="2400" dirty="0" err="1" smtClean="0">
                <a:sym typeface="Times New Roman" pitchFamily="18" charset="0"/>
              </a:rPr>
              <a:t>methodenleerlijnen</a:t>
            </a:r>
            <a:r>
              <a:rPr lang="nl-NL" sz="2400" dirty="0" smtClean="0">
                <a:sym typeface="Times New Roman" pitchFamily="18" charset="0"/>
              </a:rPr>
              <a:t>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Het lijkt erop dat het steeds beter lukt om eigen </a:t>
            </a:r>
            <a:r>
              <a:rPr lang="nl-NL" sz="2400" dirty="0" err="1" smtClean="0">
                <a:sym typeface="Times New Roman" pitchFamily="18" charset="0"/>
              </a:rPr>
              <a:t>hbo-methodenonderwijs</a:t>
            </a:r>
            <a:r>
              <a:rPr lang="nl-NL" sz="2400" dirty="0" smtClean="0">
                <a:sym typeface="Times New Roman" pitchFamily="18" charset="0"/>
              </a:rPr>
              <a:t> te ontwikkelen in plaats van een soort “universiteit light”;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Het beroepshandelen van de aanstaande alumnus speelt daarbij een sleutelrol.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 dirty="0" smtClean="0"/>
              <a:t>Opdracht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nl-NL" sz="2000" dirty="0" smtClean="0">
                <a:sym typeface="Times New Roman" pitchFamily="18" charset="0"/>
              </a:rPr>
              <a:t>Doorloop individueel de volgende opdracht.</a:t>
            </a:r>
          </a:p>
          <a:p>
            <a:pPr eaLnBrk="1" hangingPunct="1">
              <a:buNone/>
              <a:defRPr/>
            </a:pPr>
            <a:r>
              <a:rPr lang="nl-NL" sz="2000" dirty="0" smtClean="0">
                <a:sym typeface="Times New Roman" pitchFamily="18" charset="0"/>
              </a:rPr>
              <a:t>1.	Kies een bepaalde focus. U kiest ofwel voor onderwijs over methoden van onderzoek ofwel voor onderzoeksprojecten als focus.</a:t>
            </a:r>
          </a:p>
          <a:p>
            <a:pPr eaLnBrk="1" hangingPunct="1">
              <a:buNone/>
              <a:defRPr/>
            </a:pPr>
            <a:r>
              <a:rPr lang="nl-NL" sz="2000" dirty="0" smtClean="0">
                <a:sym typeface="Times New Roman" pitchFamily="18" charset="0"/>
              </a:rPr>
              <a:t>2.	Kies een bepaald onderdeel van uw onderwijspraktijk. U kunt hierbij denken aan een bepaalde module, maar bij voorbeeld ook aan projectonderwijs.</a:t>
            </a:r>
          </a:p>
          <a:p>
            <a:pPr eaLnBrk="1" hangingPunct="1">
              <a:buNone/>
              <a:defRPr/>
            </a:pPr>
            <a:r>
              <a:rPr lang="nl-NL" sz="2000" dirty="0" smtClean="0">
                <a:sym typeface="Times New Roman" pitchFamily="18" charset="0"/>
              </a:rPr>
              <a:t>3.	Scoor het door u gekozen onderdeel van uw onderwijspraktijk op de variabelen van het betreffende schakelbord.</a:t>
            </a:r>
          </a:p>
          <a:p>
            <a:pPr eaLnBrk="1" hangingPunct="1">
              <a:buNone/>
              <a:defRPr/>
            </a:pPr>
            <a:r>
              <a:rPr lang="nl-NL" sz="2000" dirty="0" smtClean="0">
                <a:sym typeface="Times New Roman" pitchFamily="18" charset="0"/>
              </a:rPr>
              <a:t>4.	Formuleer op basis hiervan drie verbeterpunten voor uw eigen onderwijspraktijk.</a:t>
            </a:r>
            <a:endParaRPr lang="nl-NL" sz="1800" dirty="0" smtClean="0">
              <a:sym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References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1600" smtClean="0"/>
              <a:t>Benson, A., &amp; Blackman, D. (2003). Can Research Methods Ever Be Interesting? </a:t>
            </a:r>
            <a:r>
              <a:rPr lang="en-US" sz="1600" i="1" smtClean="0"/>
              <a:t>Active Learning in Higher Education</a:t>
            </a:r>
            <a:r>
              <a:rPr lang="en-US" sz="1600" smtClean="0"/>
              <a:t>, </a:t>
            </a:r>
            <a:r>
              <a:rPr lang="en-US" sz="1600" i="1" smtClean="0"/>
              <a:t>4</a:t>
            </a:r>
            <a:r>
              <a:rPr lang="en-US" sz="1600" smtClean="0"/>
              <a:t>(1), 39-55. doi:10.1177/1469787403004001004</a:t>
            </a:r>
          </a:p>
          <a:p>
            <a:pPr>
              <a:buFontTx/>
              <a:buNone/>
            </a:pPr>
            <a:r>
              <a:rPr lang="en-US" sz="1600" smtClean="0"/>
              <a:t>Clark, A. (2011). Embedding Transferable Skills and Enhancing Student Learning in a Political Science Research Methods Module: Evidence from the United Kingdom. </a:t>
            </a:r>
            <a:r>
              <a:rPr lang="en-US" sz="1600" i="1" smtClean="0"/>
              <a:t>PS: Political Science &amp; Politics</a:t>
            </a:r>
            <a:r>
              <a:rPr lang="en-US" sz="1600" smtClean="0"/>
              <a:t>, </a:t>
            </a:r>
            <a:r>
              <a:rPr lang="en-US" sz="1600" i="1" smtClean="0"/>
              <a:t>44</a:t>
            </a:r>
            <a:r>
              <a:rPr lang="en-US" sz="1600" smtClean="0"/>
              <a:t>(01), 135-139. doi:10.1017/S1049096510002039</a:t>
            </a:r>
          </a:p>
          <a:p>
            <a:pPr>
              <a:buFontTx/>
              <a:buNone/>
            </a:pPr>
            <a:r>
              <a:rPr lang="en-US" sz="1600" smtClean="0"/>
              <a:t>Deem, R., &amp; Lucas, L. (2006). Learning about research: exploring the learning and teaching/research relationship amongst educational practitioners studying in higher education. </a:t>
            </a:r>
            <a:r>
              <a:rPr lang="en-US" sz="1600" i="1" smtClean="0"/>
              <a:t>Teaching in Higher Education</a:t>
            </a:r>
            <a:r>
              <a:rPr lang="en-US" sz="1600" smtClean="0"/>
              <a:t>, </a:t>
            </a:r>
            <a:r>
              <a:rPr lang="en-US" sz="1600" i="1" smtClean="0"/>
              <a:t>11</a:t>
            </a:r>
            <a:r>
              <a:rPr lang="en-US" sz="1600" smtClean="0"/>
              <a:t>(1), 1-18. doi:10.1080/13562510500400040</a:t>
            </a:r>
          </a:p>
          <a:p>
            <a:pPr>
              <a:buFontTx/>
              <a:buNone/>
            </a:pPr>
            <a:r>
              <a:rPr lang="en-US" sz="1600" smtClean="0"/>
              <a:t>Wagner, C., Garner, M., &amp; Kawulich, B. (2011). The state of the art of teaching research methods in the social sciences: towards a pedagogical culture. </a:t>
            </a:r>
            <a:r>
              <a:rPr lang="en-US" sz="1600" i="1" smtClean="0"/>
              <a:t>Studies in Higher Education</a:t>
            </a:r>
            <a:r>
              <a:rPr lang="en-US" sz="1600" smtClean="0"/>
              <a:t>, </a:t>
            </a:r>
            <a:r>
              <a:rPr lang="en-US" sz="1600" i="1" smtClean="0"/>
              <a:t>36</a:t>
            </a:r>
            <a:r>
              <a:rPr lang="en-US" sz="1600" smtClean="0"/>
              <a:t>(1), 75-88. doi:10.1080/03075070903452594</a:t>
            </a:r>
          </a:p>
          <a:p>
            <a:pPr eaLnBrk="1" hangingPunct="1"/>
            <a:endParaRPr lang="en-US" sz="2000" smtClean="0">
              <a:sym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 dirty="0" smtClean="0"/>
              <a:t>Herkenbaar?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3505200"/>
          </a:xfrm>
        </p:spPr>
        <p:txBody>
          <a:bodyPr>
            <a:normAutofit fontScale="92500"/>
          </a:bodyPr>
          <a:lstStyle/>
          <a:p>
            <a:r>
              <a:rPr lang="nl-NL" sz="2400" i="1" dirty="0" smtClean="0"/>
              <a:t>“studenten vinden methodenonderwijs niet zo interessant”</a:t>
            </a:r>
          </a:p>
          <a:p>
            <a:pPr eaLnBrk="1" hangingPunct="1"/>
            <a:r>
              <a:rPr lang="nl-NL" sz="2400" i="1" dirty="0" smtClean="0"/>
              <a:t>“de slagingspercentages van cursussen in onze </a:t>
            </a:r>
            <a:r>
              <a:rPr lang="nl-NL" sz="2400" i="1" dirty="0" err="1" smtClean="0"/>
              <a:t>methodenleerlijn</a:t>
            </a:r>
            <a:r>
              <a:rPr lang="nl-NL" sz="2400" i="1" dirty="0" smtClean="0"/>
              <a:t> (</a:t>
            </a:r>
            <a:r>
              <a:rPr lang="nl-NL" sz="2400" i="1" dirty="0" err="1" smtClean="0"/>
              <a:t>onderzoeksleerlijn</a:t>
            </a:r>
            <a:r>
              <a:rPr lang="nl-NL" sz="2400" i="1" dirty="0" smtClean="0"/>
              <a:t>) vallen tegen”</a:t>
            </a:r>
          </a:p>
          <a:p>
            <a:r>
              <a:rPr lang="nl-NL" sz="2400" i="1" dirty="0" smtClean="0"/>
              <a:t>“bij herhaling van inhoud in vervolgcursussen lijkt het alsof de stof voor studenten compleet nieuw is”</a:t>
            </a:r>
          </a:p>
          <a:p>
            <a:r>
              <a:rPr lang="nl-NL" sz="2400" i="1" dirty="0" smtClean="0"/>
              <a:t>“afstudeerbegeleiders klagen over het geringe onderzoekende vermogen van studenten die zij begeleiden”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274638"/>
            <a:ext cx="6516216" cy="1143000"/>
          </a:xfrm>
        </p:spPr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Moeilijk methodenonderwijs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3505200"/>
          </a:xfrm>
        </p:spPr>
        <p:txBody>
          <a:bodyPr/>
          <a:lstStyle/>
          <a:p>
            <a:pPr eaLnBrk="1" hangingPunct="1"/>
            <a:r>
              <a:rPr lang="en-US" sz="2000" i="1" smtClean="0">
                <a:sym typeface="Times New Roman" pitchFamily="18" charset="0"/>
              </a:rPr>
              <a:t>"Research methods modules are often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difficult to teach</a:t>
            </a:r>
            <a:r>
              <a:rPr lang="en-US" sz="2000" i="1" smtClean="0">
                <a:sym typeface="Times New Roman" pitchFamily="18" charset="0"/>
              </a:rPr>
              <a:t>, with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students perceiving a range of problems </a:t>
            </a:r>
            <a:r>
              <a:rPr lang="en-US" sz="2000" i="1" smtClean="0">
                <a:sym typeface="Times New Roman" pitchFamily="18" charset="0"/>
              </a:rPr>
              <a:t>such as the difficulty of the modules, the language and practice of research, and superficial teaching that is either not specific to the discipline or teacher rather than student-centered"  </a:t>
            </a:r>
            <a:r>
              <a:rPr lang="en-US" sz="1600" smtClean="0">
                <a:sym typeface="Times New Roman" pitchFamily="18" charset="0"/>
              </a:rPr>
              <a:t>(Clark, 2011, p.136)</a:t>
            </a:r>
            <a:endParaRPr lang="en-US" sz="2000" smtClean="0">
              <a:sym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sz="1600" smtClean="0">
              <a:sym typeface="Times New Roman" pitchFamily="18" charset="0"/>
            </a:endParaRPr>
          </a:p>
          <a:p>
            <a:pPr eaLnBrk="1" hangingPunct="1"/>
            <a:r>
              <a:rPr lang="en-US" sz="2000" i="1" smtClean="0">
                <a:sym typeface="Times New Roman" pitchFamily="18" charset="0"/>
              </a:rPr>
              <a:t>"It had become apparent, from both staff and student feedback, that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the perceptual link between learning research methods</a:t>
            </a:r>
            <a:r>
              <a:rPr lang="en-US" sz="2000" i="1" smtClean="0">
                <a:sym typeface="Times New Roman" pitchFamily="18" charset="0"/>
              </a:rPr>
              <a:t>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as a subject, and its use for future study, was poor." </a:t>
            </a:r>
            <a:r>
              <a:rPr lang="en-US" sz="1600" smtClean="0">
                <a:sym typeface="Times New Roman" pitchFamily="18" charset="0"/>
              </a:rPr>
              <a:t>(Benson &amp; Blackman, 2003, p.39) </a:t>
            </a:r>
            <a:endParaRPr lang="en-US" sz="2000" smtClean="0">
              <a:sym typeface="Times New Roman" pitchFamily="18" charset="0"/>
            </a:endParaRPr>
          </a:p>
          <a:p>
            <a:pPr eaLnBrk="1" hangingPunct="1">
              <a:buFontTx/>
              <a:buNone/>
            </a:pPr>
            <a:endParaRPr lang="nl-NL" sz="1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808" y="274638"/>
            <a:ext cx="6300192" cy="1143000"/>
          </a:xfrm>
        </p:spPr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Beter methodenonderwijs?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i="1" smtClean="0">
                <a:sym typeface="Times New Roman" pitchFamily="18" charset="0"/>
              </a:rPr>
              <a:t>"As yet limited attention has been given to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developing the sort of ‘pedagogical culture’ in research methods </a:t>
            </a:r>
            <a:r>
              <a:rPr lang="en-US" sz="2000" i="1" smtClean="0">
                <a:sym typeface="Times New Roman" pitchFamily="18" charset="0"/>
              </a:rPr>
              <a:t>that is well established in a number of other disciplines ... Many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teachers of research methods</a:t>
            </a:r>
            <a:r>
              <a:rPr lang="en-US" sz="2000" i="1" smtClean="0">
                <a:sym typeface="Times New Roman" pitchFamily="18" charset="0"/>
              </a:rPr>
              <a:t>, as may be the case in other subject areas,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appear not to consider pedagogical questions </a:t>
            </a:r>
            <a:r>
              <a:rPr lang="en-US" sz="2000" i="1" smtClean="0">
                <a:sym typeface="Times New Roman" pitchFamily="18" charset="0"/>
              </a:rPr>
              <a:t>at all." </a:t>
            </a:r>
            <a:r>
              <a:rPr lang="en-US" sz="1600" i="1" smtClean="0">
                <a:sym typeface="Times New Roman" pitchFamily="18" charset="0"/>
              </a:rPr>
              <a:t>(Wagner, Garner &amp; Kawulich, 2011, p. 75)</a:t>
            </a:r>
          </a:p>
          <a:p>
            <a:pPr eaLnBrk="1" hangingPunct="1"/>
            <a:endParaRPr lang="en-US" sz="2000" smtClean="0">
              <a:sym typeface="Times New Roman" pitchFamily="18" charset="0"/>
            </a:endParaRPr>
          </a:p>
          <a:p>
            <a:pPr eaLnBrk="1" hangingPunct="1"/>
            <a:r>
              <a:rPr lang="en-US" sz="2000" i="1" smtClean="0">
                <a:sym typeface="Times New Roman" pitchFamily="18" charset="0"/>
              </a:rPr>
              <a:t>"Critics of a broad research training for research students argue that it is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not possible </a:t>
            </a:r>
            <a:r>
              <a:rPr lang="en-US" sz="2000" i="1" smtClean="0">
                <a:sym typeface="Times New Roman" pitchFamily="18" charset="0"/>
              </a:rPr>
              <a:t>to teach a wide range of skills to students in such a way that they are able to use the techniques studied. Some also suggest that research is a craft, not a skill, and so </a:t>
            </a:r>
            <a:r>
              <a:rPr lang="en-US" sz="2000" b="1" i="1" smtClean="0">
                <a:solidFill>
                  <a:srgbClr val="FF0000"/>
                </a:solidFill>
                <a:sym typeface="Times New Roman" pitchFamily="18" charset="0"/>
              </a:rPr>
              <a:t>cannot be taught</a:t>
            </a:r>
            <a:r>
              <a:rPr lang="en-US" sz="2000" i="1" smtClean="0">
                <a:sym typeface="Times New Roman" pitchFamily="18" charset="0"/>
              </a:rPr>
              <a:t>."</a:t>
            </a:r>
            <a:r>
              <a:rPr lang="en-US" sz="2000" smtClean="0">
                <a:sym typeface="Times New Roman" pitchFamily="18" charset="0"/>
              </a:rPr>
              <a:t> </a:t>
            </a:r>
            <a:r>
              <a:rPr lang="en-US" sz="1600" smtClean="0">
                <a:sym typeface="Times New Roman" pitchFamily="18" charset="0"/>
              </a:rPr>
              <a:t>(Deem &amp; Lucas 2006, p.4). </a:t>
            </a:r>
            <a:endParaRPr 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nl-NL" sz="3600" dirty="0" smtClean="0"/>
              <a:t>Het vertrekpunt van mijn project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sz="2400" dirty="0" smtClean="0">
                <a:sym typeface="Times New Roman" pitchFamily="18" charset="0"/>
              </a:rPr>
              <a:t>Onderzoeksvraag:</a:t>
            </a:r>
          </a:p>
          <a:p>
            <a:pPr lvl="1" eaLnBrk="1" hangingPunct="1"/>
            <a:r>
              <a:rPr lang="nl-NL" sz="2000" dirty="0" smtClean="0">
                <a:sym typeface="Times New Roman" pitchFamily="18" charset="0"/>
              </a:rPr>
              <a:t>Wat zijn, volgens docenten en auteurs op het gebied van onderzoeksmethodologie, moeilijkheden die studenten ervaren bij het leren onderzoek doen?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Doel van deze vraag:</a:t>
            </a:r>
          </a:p>
          <a:p>
            <a:pPr lvl="1" eaLnBrk="1" hangingPunct="1"/>
            <a:r>
              <a:rPr lang="nl-NL" sz="2000" dirty="0" smtClean="0">
                <a:sym typeface="Times New Roman" pitchFamily="18" charset="0"/>
              </a:rPr>
              <a:t>Aanknopingspunten vinden voor het ontwikkelen van interventies. </a:t>
            </a:r>
          </a:p>
          <a:p>
            <a:pPr eaLnBrk="1" hangingPunct="1"/>
            <a:r>
              <a:rPr lang="nl-NL" sz="2400" dirty="0" smtClean="0">
                <a:sym typeface="Times New Roman" pitchFamily="18" charset="0"/>
              </a:rPr>
              <a:t>Methode:</a:t>
            </a:r>
          </a:p>
          <a:p>
            <a:pPr lvl="1" eaLnBrk="1" hangingPunct="1"/>
            <a:r>
              <a:rPr lang="nl-NL" sz="2000" dirty="0" smtClean="0">
                <a:sym typeface="Times New Roman" pitchFamily="18" charset="0"/>
              </a:rPr>
              <a:t>Diepte-interviews met experts/docenten</a:t>
            </a:r>
          </a:p>
          <a:p>
            <a:pPr eaLnBrk="1" hangingPunct="1"/>
            <a:endParaRPr lang="nl-NL" sz="2400" dirty="0" smtClean="0">
              <a:sym typeface="Times New Roman" pitchFamily="18" charset="0"/>
            </a:endParaRPr>
          </a:p>
          <a:p>
            <a:pPr eaLnBrk="1" hangingPunct="1"/>
            <a:endParaRPr lang="nl-N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Probleemvak</a:t>
            </a:r>
            <a:r>
              <a:rPr lang="en-US" dirty="0" smtClean="0"/>
              <a:t>?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251520" y="1988840"/>
          <a:ext cx="8640960" cy="4423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051444"/>
                <a:gridCol w="2752873"/>
                <a:gridCol w="2676403"/>
              </a:tblGrid>
              <a:tr h="1080120">
                <a:tc rowSpan="2" gridSpan="2">
                  <a:txBody>
                    <a:bodyPr/>
                    <a:lstStyle/>
                    <a:p>
                      <a:pPr algn="l"/>
                      <a:endParaRPr lang="nl-NL" noProof="0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sz="2400" noProof="0" dirty="0" smtClean="0">
                          <a:solidFill>
                            <a:schemeClr val="tx1"/>
                          </a:solidFill>
                        </a:rPr>
                        <a:t>Mate waarin een</a:t>
                      </a:r>
                      <a:r>
                        <a:rPr lang="nl-NL" sz="2400" baseline="0" noProof="0" dirty="0" smtClean="0">
                          <a:solidFill>
                            <a:schemeClr val="tx1"/>
                          </a:solidFill>
                        </a:rPr>
                        <a:t> houdingsverandering gevraagd wordt</a:t>
                      </a:r>
                      <a:endParaRPr lang="nl-NL" sz="2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668646">
                <a:tc gridSpan="2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7291">
                <a:tc rowSpan="2">
                  <a:txBody>
                    <a:bodyPr/>
                    <a:lstStyle/>
                    <a:p>
                      <a:pPr algn="ctr"/>
                      <a:r>
                        <a:rPr lang="nl-NL" sz="2400" b="1" noProof="0" dirty="0" smtClean="0"/>
                        <a:t>Mate waarin studenten intrinsiek gemotiveerd zijn</a:t>
                      </a:r>
                      <a:endParaRPr lang="nl-NL" sz="2400" b="1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Hoog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</a:tr>
              <a:tr h="1337291">
                <a:tc v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noProof="0" dirty="0" smtClean="0"/>
                        <a:t>Laag</a:t>
                      </a:r>
                      <a:endParaRPr lang="nl-NL" noProof="0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9FB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b="1" noProof="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1186</Words>
  <Application>Microsoft Office PowerPoint</Application>
  <PresentationFormat>Diavoorstelling (4:3)</PresentationFormat>
  <Paragraphs>183</Paragraphs>
  <Slides>21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21</vt:i4>
      </vt:variant>
    </vt:vector>
  </HeadingPairs>
  <TitlesOfParts>
    <vt:vector size="23" baseType="lpstr">
      <vt:lpstr>Kantoorthema</vt:lpstr>
      <vt:lpstr>Aangepast ontwerp</vt:lpstr>
      <vt:lpstr>Studenten beter leren onderzoek doen</vt:lpstr>
      <vt:lpstr>Methodenonderwijs binnen hbo</vt:lpstr>
      <vt:lpstr>Herkenbaar? </vt:lpstr>
      <vt:lpstr>Moeilijk methodenonderwijs</vt:lpstr>
      <vt:lpstr>Beter methodenonderwijs? </vt:lpstr>
      <vt:lpstr>Het vertrekpunt van mijn project</vt:lpstr>
      <vt:lpstr>Probleemvak?</vt:lpstr>
      <vt:lpstr>Probleemvak?</vt:lpstr>
      <vt:lpstr>Probleemvak?</vt:lpstr>
      <vt:lpstr>Probleemvak?</vt:lpstr>
      <vt:lpstr>Probleemvak?</vt:lpstr>
      <vt:lpstr>Probleemvak?</vt:lpstr>
      <vt:lpstr>Probleemvak?</vt:lpstr>
      <vt:lpstr>Probleemvak?</vt:lpstr>
      <vt:lpstr>Houdingsverandering</vt:lpstr>
      <vt:lpstr>Intrinsieke motivatie</vt:lpstr>
      <vt:lpstr>PowerPoint-presentatie</vt:lpstr>
      <vt:lpstr>PowerPoint-presentatie</vt:lpstr>
      <vt:lpstr>Onderwijsontwikkeling</vt:lpstr>
      <vt:lpstr>Opdracht</vt:lpstr>
      <vt:lpstr>References</vt:lpstr>
    </vt:vector>
  </TitlesOfParts>
  <Company>Saxion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Karin Welman</dc:creator>
  <cp:lastModifiedBy>W. van Veen</cp:lastModifiedBy>
  <cp:revision>87</cp:revision>
  <dcterms:created xsi:type="dcterms:W3CDTF">2012-09-14T12:17:41Z</dcterms:created>
  <dcterms:modified xsi:type="dcterms:W3CDTF">2014-04-23T14:27:09Z</dcterms:modified>
</cp:coreProperties>
</file>