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1" r:id="rId1"/>
  </p:sldMasterIdLst>
  <p:notesMasterIdLst>
    <p:notesMasterId r:id="rId41"/>
  </p:notesMasterIdLst>
  <p:sldIdLst>
    <p:sldId id="354" r:id="rId2"/>
    <p:sldId id="537" r:id="rId3"/>
    <p:sldId id="561" r:id="rId4"/>
    <p:sldId id="358" r:id="rId5"/>
    <p:sldId id="548" r:id="rId6"/>
    <p:sldId id="538" r:id="rId7"/>
    <p:sldId id="563" r:id="rId8"/>
    <p:sldId id="564" r:id="rId9"/>
    <p:sldId id="530" r:id="rId10"/>
    <p:sldId id="531" r:id="rId11"/>
    <p:sldId id="527" r:id="rId12"/>
    <p:sldId id="541" r:id="rId13"/>
    <p:sldId id="475" r:id="rId14"/>
    <p:sldId id="509" r:id="rId15"/>
    <p:sldId id="573" r:id="rId16"/>
    <p:sldId id="574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72" r:id="rId25"/>
    <p:sldId id="554" r:id="rId26"/>
    <p:sldId id="555" r:id="rId27"/>
    <p:sldId id="556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53" r:id="rId37"/>
    <p:sldId id="583" r:id="rId38"/>
    <p:sldId id="584" r:id="rId39"/>
    <p:sldId id="385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5569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11E0-4246-4FAE-BB51-677002DE09DF}" type="datetimeFigureOut">
              <a:rPr lang="nl-NL" smtClean="0"/>
              <a:t>29-4-2014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A264-F211-4D7A-B09B-20599317F0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25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8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86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FA20C-4CF4-4D87-A273-F8F3818EDB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82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3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54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82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58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18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63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264-F211-4D7A-B09B-20599317F04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22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H_ppt_schetsbee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6425" y="862013"/>
            <a:ext cx="8537575" cy="599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105" charset="-128"/>
              <a:cs typeface="ＭＳ Ｐゴシック" pitchFamily="105" charset="-12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568450" y="1714500"/>
            <a:ext cx="7118350" cy="4159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defTabSz="914400"/>
            <a:r>
              <a:rPr lang="en-US" sz="1600" b="1">
                <a:solidFill>
                  <a:schemeClr val="bg2"/>
                </a:solidFill>
                <a:ea typeface="Arial" pitchFamily="105" charset="0"/>
                <a:cs typeface="Arial" pitchFamily="105" charset="0"/>
              </a:rPr>
              <a:t>Techniek, ontwerpen en informatica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176000" y="4572000"/>
            <a:ext cx="4510800" cy="1235075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400" y="2041200"/>
            <a:ext cx="6872400" cy="1310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1200" y="3351600"/>
            <a:ext cx="6285600" cy="122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1" name="Picture 12" descr="Inholland_Hogeschool_Magent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7100" y="430213"/>
            <a:ext cx="8216900" cy="6427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105" charset="-128"/>
              <a:cs typeface="ＭＳ Ｐゴシック" pitchFamily="105" charset="-128"/>
            </a:endParaRPr>
          </a:p>
        </p:txBody>
      </p:sp>
      <p:pic>
        <p:nvPicPr>
          <p:cNvPr id="5" name="Picture 11" descr="Inholland_Monogram_P_Magenta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2" descr="Inholland_Monogram_P_Magenta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292400"/>
            <a:ext cx="7714800" cy="1224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610001"/>
            <a:ext cx="7444800" cy="31811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defRPr sz="3200" baseline="0"/>
            </a:lvl2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105" charset="-128"/>
              <a:cs typeface="ＭＳ Ｐゴシック" pitchFamily="105" charset="-128"/>
            </a:endParaRPr>
          </a:p>
        </p:txBody>
      </p:sp>
      <p:pic>
        <p:nvPicPr>
          <p:cNvPr id="3" name="Picture 11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105" charset="-128"/>
              <a:cs typeface="ＭＳ Ｐゴシック" pitchFamily="105" charset="-128"/>
            </a:endParaRPr>
          </a:p>
        </p:txBody>
      </p:sp>
      <p:pic>
        <p:nvPicPr>
          <p:cNvPr id="5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030412"/>
            <a:ext cx="7444800" cy="4103987"/>
          </a:xfrm>
          <a:prstGeom prst="rect">
            <a:avLst/>
          </a:prstGeom>
        </p:spPr>
        <p:txBody>
          <a:bodyPr>
            <a:normAutofit/>
          </a:bodyPr>
          <a:lstStyle>
            <a:lvl2pPr marL="0" indent="-342000">
              <a:spcBef>
                <a:spcPts val="4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6C93A70-2A5F-4E87-8183-C3BA8BB4987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030400"/>
            <a:ext cx="7444800" cy="4096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92E1CFD-6C4F-47D6-9792-7F1FBEFF3DB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aders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59600" y="2030413"/>
            <a:ext cx="360045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14800" y="2030413"/>
            <a:ext cx="360000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fld id="{F8D67B01-A904-4109-ACAB-F208D3B4619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endParaRPr lang="en-US" sz="3400" b="1">
              <a:solidFill>
                <a:schemeClr val="bg1"/>
              </a:solidFill>
              <a:latin typeface="Arial Narrow" pitchFamily="105" charset="0"/>
              <a:ea typeface="Arial Narrow" pitchFamily="105" charset="0"/>
              <a:cs typeface="Arial Narrow" pitchFamily="10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endParaRPr lang="en-US" sz="3400" b="1">
              <a:solidFill>
                <a:schemeClr val="bg1"/>
              </a:solidFill>
              <a:latin typeface="Arial Narrow" pitchFamily="105" charset="0"/>
              <a:ea typeface="Arial Narrow" pitchFamily="105" charset="0"/>
              <a:cs typeface="Arial Narrow" pitchFamily="105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600" y="2030400"/>
            <a:ext cx="3600000" cy="4095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28863" y="2030413"/>
            <a:ext cx="3600337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4800" y="2030400"/>
            <a:ext cx="3600000" cy="4095763"/>
          </a:xfrm>
          <a:prstGeom prst="rect">
            <a:avLst/>
          </a:prstGeom>
        </p:spPr>
        <p:txBody>
          <a:bodyPr/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59263" y="2030413"/>
            <a:ext cx="3600337" cy="4095750"/>
          </a:xfrm>
          <a:prstGeom prst="rect">
            <a:avLst/>
          </a:prstGeom>
        </p:spPr>
        <p:txBody>
          <a:bodyPr/>
          <a:lstStyle>
            <a:lvl1pPr>
              <a:buFont typeface="Arial"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Lucida Grande"/>
              <a:buNone/>
              <a:defRPr b="0" baseline="0">
                <a:solidFill>
                  <a:schemeClr val="bg1"/>
                </a:solidFill>
                <a:latin typeface="+mn-lt"/>
              </a:defRPr>
            </a:lvl2pPr>
            <a:lvl3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3pPr>
            <a:lvl4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4pPr>
            <a:lvl5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414225" y="2030413"/>
            <a:ext cx="7445375" cy="4095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7100" y="430213"/>
            <a:ext cx="8216900" cy="642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105" charset="-128"/>
              <a:cs typeface="ＭＳ Ｐゴシック" pitchFamily="105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4588" y="641350"/>
            <a:ext cx="7715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623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2271875-1C45-4366-A917-8B48531B4D0C}" type="slidenum">
              <a:rPr lang="nl-NL" smtClean="0"/>
              <a:t>‹nr.›</a:t>
            </a:fld>
            <a:endParaRPr lang="nl-NL"/>
          </a:p>
        </p:txBody>
      </p:sp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14463" y="2030413"/>
            <a:ext cx="74453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Niveau één (Koppen)</a:t>
            </a:r>
          </a:p>
          <a:p>
            <a:pPr lvl="1"/>
            <a:r>
              <a:rPr lang="en-US"/>
              <a:t>Niveau twee (Bodytekst)</a:t>
            </a:r>
          </a:p>
          <a:p>
            <a:pPr lvl="2"/>
            <a:r>
              <a:rPr lang="en-US"/>
              <a:t>Niveau drie (Opsomming)</a:t>
            </a:r>
          </a:p>
          <a:p>
            <a:pPr lvl="3"/>
            <a:r>
              <a:rPr lang="en-US"/>
              <a:t>Niveau vier</a:t>
            </a:r>
          </a:p>
          <a:p>
            <a:pPr lvl="4"/>
            <a:r>
              <a:rPr lang="en-US"/>
              <a:t>Niveau vijf (Noot)</a:t>
            </a:r>
          </a:p>
        </p:txBody>
      </p:sp>
      <p:pic>
        <p:nvPicPr>
          <p:cNvPr id="8" name="Picture 10" descr="Inholland_Monogram_P_Wit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Arial Narrow"/>
          <a:ea typeface="ＭＳ Ｐゴシック" pitchFamily="105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105" charset="0"/>
          <a:ea typeface="ＭＳ Ｐゴシック" pitchFamily="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105" charset="0"/>
        <a:defRPr sz="2800" b="1" kern="1200">
          <a:solidFill>
            <a:schemeClr val="bg2"/>
          </a:solidFill>
          <a:latin typeface="Arial (Body)"/>
          <a:ea typeface="ＭＳ Ｐゴシック" pitchFamily="105" charset="-128"/>
          <a:cs typeface="Arial (Body)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2400" kern="1200">
          <a:solidFill>
            <a:schemeClr val="bg1"/>
          </a:solidFill>
          <a:latin typeface="Arial (Body)"/>
          <a:ea typeface="ＭＳ Ｐゴシック" pitchFamily="105" charset="-128"/>
          <a:cs typeface="Arial (Body)"/>
        </a:defRPr>
      </a:lvl2pPr>
      <a:lvl3pPr marL="628650" indent="-269875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105" charset="0"/>
        <a:buChar char="-"/>
        <a:defRPr sz="2400" kern="1200">
          <a:solidFill>
            <a:schemeClr val="bg1"/>
          </a:solidFill>
          <a:latin typeface="Arial (Body)"/>
          <a:ea typeface="ＭＳ Ｐゴシック" pitchFamily="105" charset="-128"/>
          <a:cs typeface="Arial (Body)"/>
        </a:defRPr>
      </a:lvl3pPr>
      <a:lvl4pPr marL="809625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2000" kern="1200">
          <a:solidFill>
            <a:schemeClr val="bg1"/>
          </a:solidFill>
          <a:latin typeface="Arial (Body)"/>
          <a:ea typeface="ＭＳ Ｐゴシック" pitchFamily="105" charset="-128"/>
          <a:cs typeface="Arial (Body)"/>
        </a:defRPr>
      </a:lvl4pPr>
      <a:lvl5pPr marL="1079500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1600" kern="1200">
          <a:solidFill>
            <a:schemeClr val="bg2"/>
          </a:solidFill>
          <a:latin typeface="Arial (Body)"/>
          <a:ea typeface="ＭＳ Ｐゴシック" pitchFamily="105" charset="-128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cy.inholland.nl/owa/redir.aspx?C=oxCHnQd1UU6i9DclAXAayS6TSOFcNtFIMwmYxKCAtF2W6C3QyWGvyaNXEKnrRa_K1rwNH7ulTUA.&amp;URL=http://www.inholland.nl/onderzoe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5322594" y="5237774"/>
            <a:ext cx="4510800" cy="1235075"/>
          </a:xfrm>
        </p:spPr>
        <p:txBody>
          <a:bodyPr/>
          <a:lstStyle/>
          <a:p>
            <a:r>
              <a:rPr lang="nl-NL" dirty="0" smtClean="0"/>
              <a:t>17 april 2014</a:t>
            </a:r>
          </a:p>
          <a:p>
            <a:r>
              <a:rPr lang="nl-NL" dirty="0" smtClean="0"/>
              <a:t>Jaarcongres Vereniging Hogescholen</a:t>
            </a:r>
          </a:p>
          <a:p>
            <a:r>
              <a:rPr lang="nl-NL" dirty="0" smtClean="0"/>
              <a:t>‘Onderzoekend onderwijs’</a:t>
            </a:r>
          </a:p>
          <a:p>
            <a:endParaRPr lang="nl-NL" dirty="0" smtClean="0"/>
          </a:p>
          <a:p>
            <a:r>
              <a:rPr lang="nl-NL" dirty="0" err="1" smtClean="0"/>
              <a:t>Inholland</a:t>
            </a:r>
            <a:r>
              <a:rPr lang="nl-NL" dirty="0" smtClean="0"/>
              <a:t> Alkmaar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355976" y="2891618"/>
            <a:ext cx="7353304" cy="1310400"/>
          </a:xfrm>
        </p:spPr>
        <p:txBody>
          <a:bodyPr/>
          <a:lstStyle/>
          <a:p>
            <a:r>
              <a:rPr lang="nl-NL" sz="2400" dirty="0">
                <a:solidFill>
                  <a:srgbClr val="7030A0"/>
                </a:solidFill>
              </a:rPr>
              <a:t/>
            </a:r>
            <a:br>
              <a:rPr lang="nl-NL" sz="2400" dirty="0">
                <a:solidFill>
                  <a:srgbClr val="7030A0"/>
                </a:solidFill>
              </a:rPr>
            </a:br>
            <a:r>
              <a:rPr lang="nl-NL" sz="2400" dirty="0" smtClean="0">
                <a:solidFill>
                  <a:srgbClr val="7030A0"/>
                </a:solidFill>
              </a:rPr>
              <a:t/>
            </a:r>
            <a:br>
              <a:rPr lang="nl-NL" sz="2400" dirty="0" smtClean="0">
                <a:solidFill>
                  <a:srgbClr val="7030A0"/>
                </a:solidFill>
              </a:rPr>
            </a:br>
            <a:r>
              <a:rPr lang="nl-NL" sz="2400" dirty="0" smtClean="0">
                <a:solidFill>
                  <a:srgbClr val="7030A0"/>
                </a:solidFill>
              </a:rPr>
              <a:t/>
            </a:r>
            <a:br>
              <a:rPr lang="nl-NL" sz="2400" dirty="0" smtClean="0">
                <a:solidFill>
                  <a:srgbClr val="7030A0"/>
                </a:solidFill>
              </a:rPr>
            </a:br>
            <a:r>
              <a:rPr lang="nl-NL" sz="2400" dirty="0" smtClean="0">
                <a:solidFill>
                  <a:srgbClr val="7030A0"/>
                </a:solidFill>
              </a:rPr>
              <a:t>		Marlies van de Weijgert</a:t>
            </a:r>
            <a:br>
              <a:rPr lang="nl-NL" sz="2400" dirty="0" smtClean="0">
                <a:solidFill>
                  <a:srgbClr val="7030A0"/>
                </a:solidFill>
              </a:rPr>
            </a:br>
            <a:r>
              <a:rPr lang="nl-NL" sz="2400" dirty="0">
                <a:solidFill>
                  <a:srgbClr val="7030A0"/>
                </a:solidFill>
              </a:rPr>
              <a:t>	</a:t>
            </a:r>
            <a:r>
              <a:rPr lang="nl-NL" sz="2400" dirty="0" smtClean="0">
                <a:solidFill>
                  <a:srgbClr val="7030A0"/>
                </a:solidFill>
              </a:rPr>
              <a:t>	Annelies Ranzijn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899592" y="2476362"/>
            <a:ext cx="6678402" cy="1220400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Technische studies met onderzoek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	in de curricula blijven ontwerpstudies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irkel 44"/>
          <p:cNvSpPr/>
          <p:nvPr/>
        </p:nvSpPr>
        <p:spPr>
          <a:xfrm>
            <a:off x="2051050" y="1195388"/>
            <a:ext cx="5041900" cy="5041900"/>
          </a:xfrm>
          <a:prstGeom prst="pie">
            <a:avLst>
              <a:gd name="adj1" fmla="val 16210037"/>
              <a:gd name="adj2" fmla="val 35402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26627" name="Title 3"/>
          <p:cNvSpPr>
            <a:spLocks noGrp="1"/>
          </p:cNvSpPr>
          <p:nvPr>
            <p:ph type="title"/>
          </p:nvPr>
        </p:nvSpPr>
        <p:spPr>
          <a:xfrm>
            <a:off x="1104900" y="524135"/>
            <a:ext cx="8229600" cy="1399032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Onderzoeken</a:t>
            </a:r>
            <a:r>
              <a:rPr lang="nl-NL" sz="1800" dirty="0" smtClean="0"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   							</a:t>
            </a:r>
            <a:r>
              <a:rPr lang="nl-NL" sz="1600" b="0" dirty="0" smtClean="0"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(naar: Andriessen, 2011) </a:t>
            </a:r>
          </a:p>
        </p:txBody>
      </p:sp>
      <p:sp>
        <p:nvSpPr>
          <p:cNvPr id="13" name="Oval 12"/>
          <p:cNvSpPr/>
          <p:nvPr/>
        </p:nvSpPr>
        <p:spPr>
          <a:xfrm>
            <a:off x="2043113" y="1177196"/>
            <a:ext cx="5041900" cy="50419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>
            <a:off x="4564063" y="1177196"/>
            <a:ext cx="0" cy="2449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/>
        </p:nvCxnSpPr>
        <p:spPr>
          <a:xfrm>
            <a:off x="2781301" y="1915383"/>
            <a:ext cx="1782762" cy="174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</p:cNvCxnSpPr>
          <p:nvPr/>
        </p:nvCxnSpPr>
        <p:spPr>
          <a:xfrm>
            <a:off x="2043113" y="3698146"/>
            <a:ext cx="252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3"/>
          </p:cNvCxnSpPr>
          <p:nvPr/>
        </p:nvCxnSpPr>
        <p:spPr>
          <a:xfrm flipV="1">
            <a:off x="2781301" y="3660046"/>
            <a:ext cx="1782762" cy="1820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6"/>
          </p:cNvCxnSpPr>
          <p:nvPr/>
        </p:nvCxnSpPr>
        <p:spPr>
          <a:xfrm flipH="1">
            <a:off x="4564063" y="3698146"/>
            <a:ext cx="2520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27"/>
          <p:cNvSpPr txBox="1">
            <a:spLocks noChangeArrowheads="1"/>
          </p:cNvSpPr>
          <p:nvPr/>
        </p:nvSpPr>
        <p:spPr bwMode="auto">
          <a:xfrm>
            <a:off x="4564063" y="1700213"/>
            <a:ext cx="20018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Doelstelling</a:t>
            </a:r>
          </a:p>
          <a:p>
            <a:r>
              <a:rPr lang="nl-NL" dirty="0">
                <a:solidFill>
                  <a:schemeClr val="bg1"/>
                </a:solidFill>
              </a:rPr>
              <a:t>Probleemstelling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Deelvragen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</a:t>
            </a:r>
            <a:r>
              <a:rPr lang="nl-NL" baseline="30000" dirty="0">
                <a:solidFill>
                  <a:schemeClr val="bg1"/>
                </a:solidFill>
              </a:rPr>
              <a:t>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deel </a:t>
            </a:r>
            <a:r>
              <a:rPr lang="nl-NL" dirty="0" err="1" smtClean="0">
                <a:solidFill>
                  <a:schemeClr val="bg1"/>
                </a:solidFill>
              </a:rPr>
              <a:t>literatuur-studie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6635" name="TextBox 29"/>
          <p:cNvSpPr txBox="1">
            <a:spLocks noChangeArrowheads="1"/>
          </p:cNvSpPr>
          <p:nvPr/>
        </p:nvSpPr>
        <p:spPr bwMode="auto">
          <a:xfrm>
            <a:off x="5040313" y="3789363"/>
            <a:ext cx="219598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Onderzoeksplan:</a:t>
            </a: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Methodologie</a:t>
            </a: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Tijdsplanning</a:t>
            </a:r>
          </a:p>
        </p:txBody>
      </p:sp>
      <p:sp>
        <p:nvSpPr>
          <p:cNvPr id="26636" name="TextBox 30"/>
          <p:cNvSpPr txBox="1">
            <a:spLocks noChangeArrowheads="1"/>
          </p:cNvSpPr>
          <p:nvPr/>
        </p:nvSpPr>
        <p:spPr bwMode="auto">
          <a:xfrm>
            <a:off x="3240243" y="4954587"/>
            <a:ext cx="21240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Data verzameling (waaronder nadere literatuurstudie)</a:t>
            </a:r>
          </a:p>
        </p:txBody>
      </p:sp>
      <p:sp>
        <p:nvSpPr>
          <p:cNvPr id="26637" name="TextBox 31"/>
          <p:cNvSpPr txBox="1">
            <a:spLocks noChangeArrowheads="1"/>
          </p:cNvSpPr>
          <p:nvPr/>
        </p:nvSpPr>
        <p:spPr bwMode="auto">
          <a:xfrm>
            <a:off x="2148867" y="4065587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Data analyse</a:t>
            </a:r>
          </a:p>
        </p:txBody>
      </p:sp>
      <p:sp>
        <p:nvSpPr>
          <p:cNvPr id="26638" name="TextBox 32"/>
          <p:cNvSpPr txBox="1">
            <a:spLocks noChangeArrowheads="1"/>
          </p:cNvSpPr>
          <p:nvPr/>
        </p:nvSpPr>
        <p:spPr bwMode="auto">
          <a:xfrm>
            <a:off x="2280704" y="2677989"/>
            <a:ext cx="19190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Interpreteren,       Conclusies 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</a:t>
            </a:r>
            <a:r>
              <a:rPr lang="nl-NL" dirty="0" smtClean="0">
                <a:solidFill>
                  <a:schemeClr val="bg1"/>
                </a:solidFill>
              </a:rPr>
              <a:t>anbevelingen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6639" name="TextBox 33"/>
          <p:cNvSpPr txBox="1">
            <a:spLocks noChangeArrowheads="1"/>
          </p:cNvSpPr>
          <p:nvPr/>
        </p:nvSpPr>
        <p:spPr bwMode="auto">
          <a:xfrm>
            <a:off x="3131480" y="1470237"/>
            <a:ext cx="19445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Rapportage, 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Presentatie, Evaluatie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033" y="2990260"/>
            <a:ext cx="360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pitchFamily="1" charset="-128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16016" y="3585210"/>
            <a:ext cx="360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pitchFamily="1" charset="-128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87924" y="3573016"/>
            <a:ext cx="360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pitchFamily="1" charset="-128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97561" y="3117947"/>
            <a:ext cx="360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pitchFamily="1" charset="-128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7964" y="3801234"/>
            <a:ext cx="360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pitchFamily="1" charset="-128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7964" y="2878902"/>
            <a:ext cx="36004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ＭＳ Ｐゴシック" pitchFamily="1" charset="-128"/>
              </a:rPr>
              <a:t>6</a:t>
            </a:r>
          </a:p>
        </p:txBody>
      </p:sp>
      <p:cxnSp>
        <p:nvCxnSpPr>
          <p:cNvPr id="29" name="Straight Connector 23"/>
          <p:cNvCxnSpPr/>
          <p:nvPr/>
        </p:nvCxnSpPr>
        <p:spPr>
          <a:xfrm flipH="1" flipV="1">
            <a:off x="4572000" y="3716338"/>
            <a:ext cx="1295400" cy="2160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irkel 22"/>
          <p:cNvSpPr/>
          <p:nvPr/>
        </p:nvSpPr>
        <p:spPr>
          <a:xfrm>
            <a:off x="6011863" y="6092825"/>
            <a:ext cx="576262" cy="576263"/>
          </a:xfrm>
          <a:prstGeom prst="pie">
            <a:avLst>
              <a:gd name="adj1" fmla="val 16075191"/>
              <a:gd name="adj2" fmla="val 31926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26648" name="Tekstvak 24"/>
          <p:cNvSpPr txBox="1">
            <a:spLocks noChangeArrowheads="1"/>
          </p:cNvSpPr>
          <p:nvPr/>
        </p:nvSpPr>
        <p:spPr bwMode="auto">
          <a:xfrm>
            <a:off x="6659563" y="6165850"/>
            <a:ext cx="2116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= Plan van Aanpak</a:t>
            </a:r>
          </a:p>
        </p:txBody>
      </p:sp>
    </p:spTree>
    <p:extLst>
      <p:ext uri="{BB962C8B-B14F-4D97-AF65-F5344CB8AC3E}">
        <p14:creationId xmlns:p14="http://schemas.microsoft.com/office/powerpoint/2010/main" val="1210485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102678" cy="917972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Het verschil tussen onderzoeken </a:t>
            </a:r>
            <a:br>
              <a:rPr lang="nl-NL" sz="3600" dirty="0" smtClean="0"/>
            </a:br>
            <a:r>
              <a:rPr lang="nl-NL" sz="3600" dirty="0" smtClean="0"/>
              <a:t>en uitzoeken</a:t>
            </a:r>
            <a:r>
              <a:rPr lang="nl-NL" dirty="0" smtClean="0"/>
              <a:t>				</a:t>
            </a:r>
            <a:r>
              <a:rPr lang="nl-NL" sz="1800" b="0" dirty="0"/>
              <a:t>(Oskam et al., 2012)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971600" y="2060848"/>
            <a:ext cx="8151593" cy="4536504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nl-NL" sz="2400" b="0" dirty="0">
                <a:solidFill>
                  <a:srgbClr val="00B050"/>
                </a:solidFill>
              </a:rPr>
              <a:t>Zoeken naar informatie is een belangrijk onderdeel van ontwerpen: </a:t>
            </a:r>
            <a:r>
              <a:rPr lang="nl-NL" sz="2400" b="0" dirty="0" smtClean="0">
                <a:solidFill>
                  <a:srgbClr val="00B050"/>
                </a:solidFill>
              </a:rPr>
              <a:t>er komen continu </a:t>
            </a:r>
            <a:r>
              <a:rPr lang="nl-NL" sz="2400" b="0" dirty="0">
                <a:solidFill>
                  <a:srgbClr val="00B050"/>
                </a:solidFill>
              </a:rPr>
              <a:t>vragen naar boven die beantwoord moeten worden</a:t>
            </a:r>
            <a:r>
              <a:rPr lang="nl-NL" sz="2400" b="0" dirty="0" smtClean="0">
                <a:solidFill>
                  <a:srgbClr val="00B050"/>
                </a:solidFill>
              </a:rPr>
              <a:t>.</a:t>
            </a:r>
          </a:p>
          <a:p>
            <a:pPr marL="0" indent="0"/>
            <a:endParaRPr lang="nl-NL" sz="2000" b="0" dirty="0">
              <a:solidFill>
                <a:srgbClr val="00B050"/>
              </a:solidFill>
            </a:endParaRPr>
          </a:p>
          <a:p>
            <a:pPr marL="0" indent="0"/>
            <a:r>
              <a:rPr lang="nl-NL" u="sng" dirty="0" smtClean="0"/>
              <a:t>Uitzoeken: </a:t>
            </a:r>
          </a:p>
          <a:p>
            <a:r>
              <a:rPr lang="nl-NL" sz="2000" b="0" dirty="0"/>
              <a:t>De vraag is eenvoudig en algemeen bekend; het antwoord is al ergens aanwezig en kan gevonden worden</a:t>
            </a:r>
            <a:r>
              <a:rPr lang="nl-NL" sz="2000" b="0" dirty="0" smtClean="0"/>
              <a:t>.</a:t>
            </a:r>
          </a:p>
          <a:p>
            <a:endParaRPr lang="nl-NL" sz="1800" dirty="0"/>
          </a:p>
          <a:p>
            <a:pPr marL="0" indent="0"/>
            <a:r>
              <a:rPr lang="nl-NL" u="sng" dirty="0" smtClean="0"/>
              <a:t>Onderzoeken:</a:t>
            </a:r>
          </a:p>
          <a:p>
            <a:r>
              <a:rPr lang="nl-NL" sz="2000" b="0" dirty="0"/>
              <a:t>Er bestaat veel onduidelijkheid; het is noodzakelijk om zelf kennis te ontwikkelen </a:t>
            </a:r>
            <a:r>
              <a:rPr lang="nl-NL" sz="2000" b="0" dirty="0" smtClean="0"/>
              <a:t>d.m.v</a:t>
            </a:r>
            <a:r>
              <a:rPr lang="nl-NL" sz="2000" b="0" dirty="0"/>
              <a:t>. het verzamelen van gegevens waaruit vervolgens conclusies getrokken worden.</a:t>
            </a:r>
          </a:p>
        </p:txBody>
      </p:sp>
    </p:spTree>
    <p:extLst>
      <p:ext uri="{BB962C8B-B14F-4D97-AF65-F5344CB8AC3E}">
        <p14:creationId xmlns:p14="http://schemas.microsoft.com/office/powerpoint/2010/main" val="2537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20" y="660353"/>
            <a:ext cx="7715250" cy="1223963"/>
          </a:xfrm>
        </p:spPr>
        <p:txBody>
          <a:bodyPr/>
          <a:lstStyle/>
          <a:p>
            <a:r>
              <a:rPr lang="nl-NL" sz="3200" dirty="0" smtClean="0"/>
              <a:t>Voorbeelden van onderzoek in de techniek</a:t>
            </a:r>
            <a:r>
              <a:rPr lang="nl-NL" sz="1600" b="0" dirty="0" smtClean="0"/>
              <a:t/>
            </a:r>
            <a:br>
              <a:rPr lang="nl-NL" sz="1600" b="0" dirty="0" smtClean="0"/>
            </a:br>
            <a:r>
              <a:rPr lang="nl-NL" sz="1600" b="0" dirty="0" smtClean="0"/>
              <a:t>												</a:t>
            </a:r>
            <a:br>
              <a:rPr lang="nl-NL" sz="1600" b="0" dirty="0" smtClean="0"/>
            </a:br>
            <a:r>
              <a:rPr lang="nl-NL" sz="1600" b="0" dirty="0"/>
              <a:t>	</a:t>
            </a:r>
            <a:r>
              <a:rPr lang="nl-NL" sz="1600" b="0" dirty="0" smtClean="0"/>
              <a:t>												(Oskam </a:t>
            </a:r>
            <a:r>
              <a:rPr lang="nl-NL" sz="1600" b="0" dirty="0"/>
              <a:t>et al., 2012)</a:t>
            </a:r>
            <a:endParaRPr lang="nl-NL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9632" y="2259550"/>
            <a:ext cx="8018276" cy="40968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sz="2400" b="0" dirty="0" smtClean="0"/>
              <a:t>Technologie-verkenning</a:t>
            </a:r>
          </a:p>
          <a:p>
            <a:pPr marL="457200" indent="-457200">
              <a:buFontTx/>
              <a:buChar char="-"/>
            </a:pPr>
            <a:r>
              <a:rPr lang="nl-NL" sz="2400" b="0" dirty="0" smtClean="0"/>
              <a:t>Product- of procesanalyse </a:t>
            </a:r>
          </a:p>
          <a:p>
            <a:pPr marL="457200" indent="-457200">
              <a:buFontTx/>
              <a:buChar char="-"/>
            </a:pPr>
            <a:r>
              <a:rPr lang="nl-NL" sz="2400" b="0" dirty="0" smtClean="0"/>
              <a:t>Gebruiksanalyse </a:t>
            </a:r>
          </a:p>
          <a:p>
            <a:pPr marL="457200" indent="-457200">
              <a:buFontTx/>
              <a:buChar char="-"/>
            </a:pPr>
            <a:r>
              <a:rPr lang="nl-NL" sz="2400" b="0" dirty="0" smtClean="0"/>
              <a:t>Normen onderzoek </a:t>
            </a:r>
          </a:p>
          <a:p>
            <a:pPr marL="457200" indent="-457200">
              <a:buFontTx/>
              <a:buChar char="-"/>
            </a:pPr>
            <a:r>
              <a:rPr lang="nl-NL" sz="2400" b="0" dirty="0" smtClean="0"/>
              <a:t>Doelgroep onderzoek</a:t>
            </a:r>
          </a:p>
          <a:p>
            <a:pPr marL="457200" indent="-457200">
              <a:buFontTx/>
              <a:buChar char="-"/>
            </a:pPr>
            <a:r>
              <a:rPr lang="nl-NL" sz="2400" b="0" dirty="0" smtClean="0"/>
              <a:t>Octrooi onderzoek </a:t>
            </a:r>
          </a:p>
          <a:p>
            <a:pPr marL="457200" indent="-457200">
              <a:buFontTx/>
              <a:buChar char="-"/>
            </a:pPr>
            <a:r>
              <a:rPr lang="nl-NL" sz="2400" b="0" dirty="0" err="1" smtClean="0"/>
              <a:t>Usability</a:t>
            </a:r>
            <a:r>
              <a:rPr lang="nl-NL" sz="2400" b="0" dirty="0" smtClean="0"/>
              <a:t> onderzoek</a:t>
            </a:r>
          </a:p>
          <a:p>
            <a:pPr marL="0" indent="0"/>
            <a:endParaRPr lang="nl-NL" sz="1800" b="0" dirty="0" smtClean="0"/>
          </a:p>
          <a:p>
            <a:pPr marL="0" indent="0"/>
            <a:r>
              <a:rPr lang="nl-NL" sz="1800" b="0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15250" cy="12239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Voorbeelden van (deel)onderzoek bij het afstuderen  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51361" y="1948856"/>
            <a:ext cx="8254829" cy="5011885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nl-NL" sz="3400" b="0" dirty="0" smtClean="0">
                <a:solidFill>
                  <a:schemeClr val="tx2"/>
                </a:solidFill>
              </a:rPr>
              <a:t>Bijv. in diagnose fase: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Bronnenonderzoek (literatuur, experts, etc.)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Locatieonderzoek, bodemonderzoek 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Eisen en wensen in kaart brengen, bijv. d.m.v. interviews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Haalbaarheidsanalyse</a:t>
            </a:r>
          </a:p>
          <a:p>
            <a:pPr marL="457200" indent="-457200">
              <a:buFontTx/>
              <a:buChar char="-"/>
            </a:pPr>
            <a:endParaRPr lang="nl-NL" b="0" dirty="0" smtClean="0"/>
          </a:p>
          <a:p>
            <a:pPr marL="0" indent="0"/>
            <a:r>
              <a:rPr lang="nl-NL" sz="3400" b="0" dirty="0" smtClean="0">
                <a:solidFill>
                  <a:schemeClr val="tx2"/>
                </a:solidFill>
              </a:rPr>
              <a:t>Bijv. in ontwerpfase:</a:t>
            </a:r>
            <a:endParaRPr lang="nl-NL" sz="3400" b="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nl-NL" b="0" dirty="0" smtClean="0"/>
              <a:t>Vergelijkend onderzoek: welke (ontwerp)oplossing is de beste keuze? 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Fysiek testen van de werking van een object (bijv. een sluis) 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Onderzoek naar TI-architectuur, naar beveiliging </a:t>
            </a:r>
            <a:r>
              <a:rPr lang="nl-NL" b="0" dirty="0" err="1" smtClean="0"/>
              <a:t>v.e</a:t>
            </a:r>
            <a:r>
              <a:rPr lang="nl-NL" b="0" dirty="0" smtClean="0"/>
              <a:t>. app.</a:t>
            </a:r>
          </a:p>
          <a:p>
            <a:pPr marL="457200" indent="-457200">
              <a:buFontTx/>
              <a:buChar char="-"/>
            </a:pPr>
            <a:r>
              <a:rPr lang="nl-NL" b="0" dirty="0" smtClean="0"/>
              <a:t>Evaluatie van prototype of ontwerp (levert het ontwerp de gewenste prestatie, e.d.)</a:t>
            </a:r>
            <a:endParaRPr lang="nl-NL" b="0" dirty="0"/>
          </a:p>
          <a:p>
            <a:pPr marL="0" indent="0"/>
            <a:r>
              <a:rPr lang="nl-NL" sz="2300" b="0" i="1" dirty="0" smtClean="0"/>
              <a:t>Etc.</a:t>
            </a:r>
            <a:endParaRPr lang="nl-NL" sz="2300" b="0" i="1" dirty="0"/>
          </a:p>
        </p:txBody>
      </p:sp>
    </p:spTree>
    <p:extLst>
      <p:ext uri="{BB962C8B-B14F-4D97-AF65-F5344CB8AC3E}">
        <p14:creationId xmlns:p14="http://schemas.microsoft.com/office/powerpoint/2010/main" val="29566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Plan van Aanpak (incl. onderzoek)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279813" y="1628800"/>
            <a:ext cx="7444800" cy="50405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sz="2400" b="0" i="1" dirty="0" smtClean="0"/>
              <a:t>Opdracht</a:t>
            </a:r>
          </a:p>
          <a:p>
            <a:pPr>
              <a:buFontTx/>
              <a:buChar char="-"/>
            </a:pPr>
            <a:r>
              <a:rPr lang="nl-NL" sz="2400" dirty="0" smtClean="0"/>
              <a:t>Probleemstelling</a:t>
            </a:r>
          </a:p>
          <a:p>
            <a:pPr>
              <a:buFontTx/>
              <a:buChar char="-"/>
            </a:pPr>
            <a:r>
              <a:rPr lang="nl-NL" sz="2400" dirty="0" smtClean="0"/>
              <a:t>Doelstelling</a:t>
            </a:r>
          </a:p>
          <a:p>
            <a:pPr>
              <a:buFontTx/>
              <a:buChar char="-"/>
            </a:pPr>
            <a:r>
              <a:rPr lang="nl-NL" sz="2400" dirty="0" smtClean="0"/>
              <a:t>Hoofd- en deelvragen</a:t>
            </a:r>
          </a:p>
          <a:p>
            <a:pPr>
              <a:buFontTx/>
              <a:buChar char="-"/>
            </a:pPr>
            <a:r>
              <a:rPr lang="nl-NL" sz="2400" b="0" i="1" dirty="0" smtClean="0"/>
              <a:t>Grenzen en randvoorwaarden</a:t>
            </a:r>
          </a:p>
          <a:p>
            <a:pPr>
              <a:buFontTx/>
              <a:buChar char="-"/>
            </a:pPr>
            <a:r>
              <a:rPr lang="nl-NL" sz="2400" b="0" i="1" dirty="0" err="1" smtClean="0"/>
              <a:t>Risico-analyse</a:t>
            </a:r>
            <a:endParaRPr lang="nl-NL" sz="2400" b="0" i="1" dirty="0" smtClean="0"/>
          </a:p>
          <a:p>
            <a:pPr>
              <a:buFontTx/>
              <a:buChar char="-"/>
            </a:pPr>
            <a:r>
              <a:rPr lang="nl-NL" sz="2400" dirty="0" smtClean="0"/>
              <a:t>Onderzoeksmethoden</a:t>
            </a:r>
          </a:p>
          <a:p>
            <a:pPr>
              <a:buFontTx/>
              <a:buChar char="-"/>
            </a:pPr>
            <a:r>
              <a:rPr lang="nl-NL" sz="2400" dirty="0" smtClean="0"/>
              <a:t>Bronnen</a:t>
            </a:r>
          </a:p>
          <a:p>
            <a:pPr>
              <a:buFontTx/>
              <a:buChar char="-"/>
            </a:pPr>
            <a:r>
              <a:rPr lang="nl-NL" sz="2400" b="0" i="1" dirty="0" smtClean="0"/>
              <a:t>Activiteiten en producten</a:t>
            </a:r>
          </a:p>
          <a:p>
            <a:pPr>
              <a:buFontTx/>
              <a:buChar char="-"/>
            </a:pPr>
            <a:r>
              <a:rPr lang="nl-NL" sz="2400" b="0" i="1" dirty="0" smtClean="0"/>
              <a:t>Activiteitenplanning</a:t>
            </a:r>
          </a:p>
          <a:p>
            <a:pPr>
              <a:buFontTx/>
              <a:buChar char="-"/>
            </a:pPr>
            <a:r>
              <a:rPr lang="nl-NL" sz="2400" b="0" i="1" dirty="0" smtClean="0"/>
              <a:t>Competenties</a:t>
            </a:r>
          </a:p>
          <a:p>
            <a:pPr>
              <a:buFontTx/>
              <a:buChar char="-"/>
            </a:pPr>
            <a:r>
              <a:rPr lang="nl-NL" sz="2400" b="0" i="1" dirty="0" smtClean="0"/>
              <a:t>….</a:t>
            </a:r>
            <a:endParaRPr lang="nl-NL" sz="2400" b="0" i="1" dirty="0"/>
          </a:p>
        </p:txBody>
      </p:sp>
    </p:spTree>
    <p:extLst>
      <p:ext uri="{BB962C8B-B14F-4D97-AF65-F5344CB8AC3E}">
        <p14:creationId xmlns:p14="http://schemas.microsoft.com/office/powerpoint/2010/main" val="14774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82014" cy="917972"/>
          </a:xfrm>
        </p:spPr>
        <p:txBody>
          <a:bodyPr/>
          <a:lstStyle/>
          <a:p>
            <a:r>
              <a:rPr lang="nl-NL" dirty="0" smtClean="0"/>
              <a:t>Onderzoekende houding (I)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941209" y="1196752"/>
            <a:ext cx="8116664" cy="456731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nl-NL" sz="1800" b="0" dirty="0" smtClean="0"/>
          </a:p>
          <a:p>
            <a:endParaRPr lang="nl-NL" sz="1800" b="0" dirty="0" smtClean="0"/>
          </a:p>
          <a:p>
            <a:r>
              <a:rPr lang="nl-NL" sz="2400" b="0" dirty="0" smtClean="0"/>
              <a:t>De student kan goed </a:t>
            </a:r>
            <a:r>
              <a:rPr lang="nl-NL" sz="2400" b="0" dirty="0" smtClean="0">
                <a:solidFill>
                  <a:schemeClr val="tx2"/>
                </a:solidFill>
              </a:rPr>
              <a:t>communiceren</a:t>
            </a:r>
            <a:r>
              <a:rPr lang="nl-NL" sz="2400" b="0" dirty="0" smtClean="0"/>
              <a:t> en is in staat om bijv. in overleg met de opdrachtgever het (echte) probleem boven water te krijgen</a:t>
            </a:r>
            <a:r>
              <a:rPr lang="nl-NL" sz="2400" b="0" dirty="0"/>
              <a:t>.</a:t>
            </a:r>
            <a:endParaRPr lang="nl-NL" sz="2400" b="0" dirty="0" smtClean="0"/>
          </a:p>
          <a:p>
            <a:endParaRPr lang="nl-NL" sz="2400" b="0" dirty="0" smtClean="0"/>
          </a:p>
          <a:p>
            <a:r>
              <a:rPr lang="nl-NL" sz="2400" b="0" dirty="0" smtClean="0"/>
              <a:t>De </a:t>
            </a:r>
            <a:r>
              <a:rPr lang="nl-NL" sz="2400" b="0" dirty="0"/>
              <a:t>student is </a:t>
            </a:r>
            <a:r>
              <a:rPr lang="nl-NL" sz="2400" b="0" dirty="0">
                <a:solidFill>
                  <a:schemeClr val="tx2"/>
                </a:solidFill>
              </a:rPr>
              <a:t>kritisch</a:t>
            </a:r>
            <a:r>
              <a:rPr lang="nl-NL" sz="2400" b="0" dirty="0"/>
              <a:t> en neemt niets voor waar aan, </a:t>
            </a:r>
            <a:br>
              <a:rPr lang="nl-NL" sz="2400" b="0" dirty="0"/>
            </a:br>
            <a:r>
              <a:rPr lang="nl-NL" sz="2400" b="0" dirty="0" smtClean="0"/>
              <a:t>hij </a:t>
            </a:r>
            <a:r>
              <a:rPr lang="nl-NL" sz="2400" b="0" dirty="0"/>
              <a:t>gaat </a:t>
            </a:r>
            <a:r>
              <a:rPr lang="nl-NL" sz="2400" b="0" dirty="0">
                <a:solidFill>
                  <a:schemeClr val="tx2"/>
                </a:solidFill>
              </a:rPr>
              <a:t>op objectieve wijze </a:t>
            </a:r>
            <a:r>
              <a:rPr lang="nl-NL" sz="2400" b="0" dirty="0"/>
              <a:t>informatie verzamelen en </a:t>
            </a:r>
            <a:br>
              <a:rPr lang="nl-NL" sz="2400" b="0" dirty="0"/>
            </a:br>
            <a:r>
              <a:rPr lang="nl-NL" sz="2400" b="0" dirty="0" smtClean="0"/>
              <a:t>vormt </a:t>
            </a:r>
            <a:r>
              <a:rPr lang="nl-NL" sz="2400" b="0" dirty="0"/>
              <a:t>zichzelf, vanuit verschillende invalshoeken, een eigen oordeel en beeld van de situatie/het probleem.</a:t>
            </a:r>
          </a:p>
          <a:p>
            <a:endParaRPr lang="nl-NL" sz="2400" b="0" dirty="0" smtClean="0"/>
          </a:p>
          <a:p>
            <a:r>
              <a:rPr lang="nl-NL" sz="2400" b="0" dirty="0" smtClean="0"/>
              <a:t>De </a:t>
            </a:r>
            <a:r>
              <a:rPr lang="nl-NL" sz="2400" b="0" dirty="0"/>
              <a:t>student </a:t>
            </a:r>
            <a:r>
              <a:rPr lang="nl-NL" sz="2400" b="0" dirty="0">
                <a:solidFill>
                  <a:schemeClr val="tx2"/>
                </a:solidFill>
              </a:rPr>
              <a:t>denkt na </a:t>
            </a:r>
            <a:r>
              <a:rPr lang="nl-NL" sz="2400" b="0" dirty="0"/>
              <a:t>voordat hij begint te DOEN, en bedenkt van tevoren een </a:t>
            </a:r>
            <a:r>
              <a:rPr lang="nl-NL" sz="2400" b="0" dirty="0">
                <a:solidFill>
                  <a:schemeClr val="tx2"/>
                </a:solidFill>
              </a:rPr>
              <a:t>systematische aanpak </a:t>
            </a:r>
            <a:r>
              <a:rPr lang="nl-NL" sz="2400" b="0" dirty="0"/>
              <a:t>van het probleem.</a:t>
            </a:r>
          </a:p>
          <a:p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08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0424" y="476672"/>
            <a:ext cx="7715250" cy="1223963"/>
          </a:xfrm>
        </p:spPr>
        <p:txBody>
          <a:bodyPr/>
          <a:lstStyle/>
          <a:p>
            <a:r>
              <a:rPr lang="nl-NL" dirty="0" smtClean="0"/>
              <a:t>Onderzoekende houding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970424" y="779851"/>
            <a:ext cx="8115555" cy="4095750"/>
          </a:xfrm>
        </p:spPr>
        <p:txBody>
          <a:bodyPr/>
          <a:lstStyle/>
          <a:p>
            <a:endParaRPr lang="nl-NL" sz="1800" b="0" dirty="0" smtClean="0"/>
          </a:p>
          <a:p>
            <a:endParaRPr lang="nl-NL" sz="1800" b="0" dirty="0"/>
          </a:p>
          <a:p>
            <a:r>
              <a:rPr lang="nl-NL" sz="2400" b="0" dirty="0" smtClean="0"/>
              <a:t>De </a:t>
            </a:r>
            <a:r>
              <a:rPr lang="nl-NL" sz="2400" b="0" dirty="0"/>
              <a:t>student maakt onderscheid tussen feit en mening/idee (bij wat hij hoort en leest). Is </a:t>
            </a:r>
            <a:r>
              <a:rPr lang="nl-NL" sz="2400" b="0" dirty="0">
                <a:solidFill>
                  <a:schemeClr val="tx2"/>
                </a:solidFill>
              </a:rPr>
              <a:t>nieuwsgierig</a:t>
            </a:r>
            <a:r>
              <a:rPr lang="nl-NL" sz="2400" b="0" dirty="0"/>
              <a:t> en </a:t>
            </a:r>
            <a:r>
              <a:rPr lang="nl-NL" sz="2400" b="0" dirty="0">
                <a:solidFill>
                  <a:schemeClr val="tx2"/>
                </a:solidFill>
              </a:rPr>
              <a:t>actief</a:t>
            </a:r>
            <a:r>
              <a:rPr lang="nl-NL" sz="2400" b="0" dirty="0" smtClean="0"/>
              <a:t>.</a:t>
            </a:r>
            <a:br>
              <a:rPr lang="nl-NL" sz="2400" b="0" dirty="0" smtClean="0"/>
            </a:br>
            <a:endParaRPr lang="nl-NL" sz="2400" b="0" dirty="0" smtClean="0"/>
          </a:p>
          <a:p>
            <a:r>
              <a:rPr lang="nl-NL" sz="2400" b="0" dirty="0" smtClean="0"/>
              <a:t>De </a:t>
            </a:r>
            <a:r>
              <a:rPr lang="nl-NL" sz="2400" b="0" dirty="0"/>
              <a:t>student </a:t>
            </a:r>
            <a:r>
              <a:rPr lang="nl-NL" sz="2400" b="0" dirty="0">
                <a:solidFill>
                  <a:schemeClr val="tx2"/>
                </a:solidFill>
              </a:rPr>
              <a:t>onderbouwt</a:t>
            </a:r>
            <a:r>
              <a:rPr lang="nl-NL" sz="2400" b="0" dirty="0"/>
              <a:t> zijn conclusies met steekhoudende en objectieve </a:t>
            </a:r>
            <a:r>
              <a:rPr lang="nl-NL" sz="2400" b="0" dirty="0" smtClean="0"/>
              <a:t>argumenten/resultaten en </a:t>
            </a:r>
            <a:r>
              <a:rPr lang="nl-NL" sz="2400" b="0" dirty="0"/>
              <a:t>vermeldt daarbij altijd de gebruikte </a:t>
            </a:r>
            <a:r>
              <a:rPr lang="nl-NL" sz="2400" b="0" dirty="0">
                <a:solidFill>
                  <a:schemeClr val="tx2"/>
                </a:solidFill>
              </a:rPr>
              <a:t>bron(</a:t>
            </a:r>
            <a:r>
              <a:rPr lang="nl-NL" sz="2400" b="0" dirty="0" err="1">
                <a:solidFill>
                  <a:schemeClr val="tx2"/>
                </a:solidFill>
              </a:rPr>
              <a:t>nen</a:t>
            </a:r>
            <a:r>
              <a:rPr lang="nl-NL" sz="2400" b="0" dirty="0">
                <a:solidFill>
                  <a:schemeClr val="tx2"/>
                </a:solidFill>
              </a:rPr>
              <a:t>)</a:t>
            </a:r>
            <a:r>
              <a:rPr lang="nl-NL" sz="2400" b="0" dirty="0"/>
              <a:t>. (taal)</a:t>
            </a:r>
          </a:p>
          <a:p>
            <a:endParaRPr lang="nl-NL" sz="2400" b="0" dirty="0" smtClean="0"/>
          </a:p>
          <a:p>
            <a:r>
              <a:rPr lang="nl-NL" sz="2400" b="0" dirty="0" smtClean="0"/>
              <a:t>(</a:t>
            </a:r>
            <a:r>
              <a:rPr lang="nl-NL" sz="2400" b="0" dirty="0"/>
              <a:t>Ontwerp)</a:t>
            </a:r>
            <a:r>
              <a:rPr lang="nl-NL" sz="2400" b="0" dirty="0">
                <a:solidFill>
                  <a:schemeClr val="tx2"/>
                </a:solidFill>
              </a:rPr>
              <a:t>keuzes</a:t>
            </a:r>
            <a:r>
              <a:rPr lang="nl-NL" sz="2400" b="0" dirty="0">
                <a:solidFill>
                  <a:srgbClr val="FF0066"/>
                </a:solidFill>
              </a:rPr>
              <a:t> </a:t>
            </a:r>
            <a:r>
              <a:rPr lang="nl-NL" sz="2400" b="0" dirty="0"/>
              <a:t>worden </a:t>
            </a:r>
            <a:r>
              <a:rPr lang="nl-NL" sz="2400" b="0" dirty="0">
                <a:solidFill>
                  <a:schemeClr val="tx2"/>
                </a:solidFill>
              </a:rPr>
              <a:t>inzichtelijk</a:t>
            </a:r>
            <a:r>
              <a:rPr lang="nl-NL" sz="2400" b="0" dirty="0"/>
              <a:t> gemaakt en </a:t>
            </a:r>
            <a:r>
              <a:rPr lang="nl-NL" sz="2400" b="0" dirty="0">
                <a:solidFill>
                  <a:schemeClr val="tx2"/>
                </a:solidFill>
              </a:rPr>
              <a:t>systematisch onderbouwd </a:t>
            </a:r>
            <a:r>
              <a:rPr lang="nl-NL" sz="2400" b="0" dirty="0"/>
              <a:t>(bijv. m.b.v. vergelijkingstabel).</a:t>
            </a:r>
          </a:p>
          <a:p>
            <a:endParaRPr lang="nl-NL" sz="2400" b="0" dirty="0" smtClean="0"/>
          </a:p>
          <a:p>
            <a:r>
              <a:rPr lang="nl-NL" sz="2400" b="0" dirty="0" smtClean="0"/>
              <a:t>De </a:t>
            </a:r>
            <a:r>
              <a:rPr lang="nl-NL" sz="2400" b="0" dirty="0"/>
              <a:t>student blijft </a:t>
            </a:r>
            <a:r>
              <a:rPr lang="nl-NL" sz="2400" b="0" dirty="0">
                <a:solidFill>
                  <a:schemeClr val="tx2"/>
                </a:solidFill>
              </a:rPr>
              <a:t>onafhankelijk </a:t>
            </a:r>
            <a:r>
              <a:rPr lang="nl-NL" sz="2400" b="0" dirty="0"/>
              <a:t>en objectief. Is </a:t>
            </a:r>
            <a:r>
              <a:rPr lang="nl-NL" sz="2400" b="0" dirty="0">
                <a:solidFill>
                  <a:schemeClr val="tx2"/>
                </a:solidFill>
              </a:rPr>
              <a:t>open en transparant </a:t>
            </a:r>
            <a:r>
              <a:rPr lang="nl-NL" sz="2400" b="0" dirty="0"/>
              <a:t>in wat hij doet en altijd tot discussie bereid.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8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9500" y="1292225"/>
            <a:ext cx="7715250" cy="1223963"/>
          </a:xfrm>
        </p:spPr>
        <p:txBody>
          <a:bodyPr/>
          <a:lstStyle/>
          <a:p>
            <a:r>
              <a:rPr lang="en-US" dirty="0" smtClean="0">
                <a:latin typeface="Arial Narrow" pitchFamily="105" charset="0"/>
              </a:rPr>
              <a:t>RAAK </a:t>
            </a:r>
            <a:r>
              <a:rPr lang="en-US" dirty="0" err="1" smtClean="0">
                <a:latin typeface="Arial Narrow" pitchFamily="105" charset="0"/>
              </a:rPr>
              <a:t>mkb</a:t>
            </a:r>
            <a:r>
              <a:rPr lang="en-US" dirty="0" smtClean="0">
                <a:latin typeface="Arial Narrow" pitchFamily="105" charset="0"/>
              </a:rPr>
              <a:t> </a:t>
            </a:r>
            <a:r>
              <a:rPr lang="nl-NL" dirty="0" smtClean="0">
                <a:latin typeface="Arial Narrow" pitchFamily="105" charset="0"/>
              </a:rPr>
              <a:t>structureel</a:t>
            </a:r>
            <a:r>
              <a:rPr lang="en-US" dirty="0" smtClean="0">
                <a:latin typeface="Arial Narrow" pitchFamily="105" charset="0"/>
              </a:rPr>
              <a:t> </a:t>
            </a:r>
            <a:r>
              <a:rPr lang="nl-NL" dirty="0" smtClean="0">
                <a:latin typeface="Arial Narrow" pitchFamily="105" charset="0"/>
              </a:rPr>
              <a:t>belasten</a:t>
            </a:r>
            <a:r>
              <a:rPr lang="en-US" dirty="0" smtClean="0">
                <a:latin typeface="Arial Narrow" pitchFamily="105" charset="0"/>
              </a:rPr>
              <a:t> </a:t>
            </a:r>
            <a:r>
              <a:rPr lang="nl-NL" dirty="0" smtClean="0">
                <a:latin typeface="Arial Narrow" pitchFamily="105" charset="0"/>
              </a:rPr>
              <a:t>bio composieten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312300-C87F-46B3-B175-0064CE3A44F0}" type="slidenum">
              <a:rPr lang="en-US"/>
              <a:pPr/>
              <a:t>17</a:t>
            </a:fld>
            <a:endParaRPr lang="en-US"/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4463" y="2609850"/>
            <a:ext cx="7445375" cy="3181350"/>
          </a:xfrm>
        </p:spPr>
        <p:txBody>
          <a:bodyPr/>
          <a:lstStyle/>
          <a:p>
            <a:pPr lvl="1"/>
            <a:r>
              <a:rPr lang="nl-NL" u="sng" dirty="0" smtClean="0">
                <a:latin typeface="Arial (Body)" charset="0"/>
              </a:rPr>
              <a:t>Bob Brocken</a:t>
            </a:r>
            <a:endParaRPr lang="en-US" dirty="0" smtClean="0">
              <a:latin typeface="Arial (Body)" charset="0"/>
            </a:endParaRPr>
          </a:p>
        </p:txBody>
      </p:sp>
      <p:pic>
        <p:nvPicPr>
          <p:cNvPr id="2050" name="Picture 2" descr="C:\Rogier en Nicolien\foto's\-werk rogier\_inholland\2013_07_04 bioscooter tbv dictaat\IMG_086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227572"/>
            <a:ext cx="2509861" cy="34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30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Gestart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vanuit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haalbaarheidsstudie</a:t>
            </a:r>
            <a:r>
              <a:rPr lang="en-US" dirty="0" smtClean="0">
                <a:solidFill>
                  <a:schemeClr val="bg2"/>
                </a:solidFill>
              </a:rPr>
              <a:t> QWIC en </a:t>
            </a:r>
            <a:r>
              <a:rPr lang="nl-NL" dirty="0" smtClean="0">
                <a:solidFill>
                  <a:schemeClr val="bg2"/>
                </a:solidFill>
              </a:rPr>
              <a:t>NPSP</a:t>
            </a:r>
          </a:p>
          <a:p>
            <a:pPr marL="719138" lvl="2" indent="-358775">
              <a:buFont typeface="Arial" pitchFamily="34" charset="0"/>
              <a:buChar char="•"/>
            </a:pPr>
            <a:r>
              <a:rPr lang="nl-NL" dirty="0" smtClean="0">
                <a:solidFill>
                  <a:schemeClr val="bg2"/>
                </a:solidFill>
              </a:rPr>
              <a:t>Projectleiding</a:t>
            </a:r>
            <a:r>
              <a:rPr lang="en-US" dirty="0" smtClean="0">
                <a:solidFill>
                  <a:schemeClr val="bg2"/>
                </a:solidFill>
              </a:rPr>
              <a:t> SIA RAAK-</a:t>
            </a:r>
            <a:r>
              <a:rPr lang="en-US" dirty="0" err="1" smtClean="0">
                <a:solidFill>
                  <a:schemeClr val="bg2"/>
                </a:solidFill>
              </a:rPr>
              <a:t>mkb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vanuit</a:t>
            </a:r>
            <a:r>
              <a:rPr lang="en-US" dirty="0" smtClean="0">
                <a:solidFill>
                  <a:schemeClr val="bg2"/>
                </a:solidFill>
              </a:rPr>
              <a:t> het </a:t>
            </a:r>
            <a:r>
              <a:rPr lang="en-US" dirty="0" err="1" smtClean="0">
                <a:solidFill>
                  <a:schemeClr val="bg2"/>
                </a:solidFill>
              </a:rPr>
              <a:t>composietenlab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nl-NL" dirty="0" smtClean="0">
                <a:solidFill>
                  <a:schemeClr val="bg2"/>
                </a:solidFill>
              </a:rPr>
              <a:t>Technisch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onderzoek</a:t>
            </a:r>
            <a:r>
              <a:rPr lang="en-US" dirty="0" smtClean="0">
                <a:solidFill>
                  <a:schemeClr val="bg2"/>
                </a:solidFill>
              </a:rPr>
              <a:t> scooter</a:t>
            </a:r>
          </a:p>
          <a:p>
            <a:pPr marL="719138" lvl="2" indent="-358775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endParaRPr lang="nl-NL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105" charset="0"/>
              </a:rPr>
              <a:t>Achtergrond</a:t>
            </a:r>
            <a:endParaRPr lang="en-US" dirty="0" smtClean="0">
              <a:latin typeface="Arial Narrow" pitchFamily="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Orthotropic (Anisotropic)</a:t>
            </a: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Statische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testen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Uitwisseling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resultaten</a:t>
            </a:r>
            <a:r>
              <a:rPr lang="en-US" dirty="0" smtClean="0">
                <a:solidFill>
                  <a:schemeClr val="bg2"/>
                </a:solidFill>
              </a:rPr>
              <a:t> / </a:t>
            </a:r>
            <a:r>
              <a:rPr lang="en-US" dirty="0" err="1" smtClean="0">
                <a:solidFill>
                  <a:schemeClr val="bg2"/>
                </a:solidFill>
              </a:rPr>
              <a:t>ervaringen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na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afloop</a:t>
            </a:r>
            <a:r>
              <a:rPr lang="en-US" dirty="0" smtClean="0">
                <a:solidFill>
                  <a:schemeClr val="bg2"/>
                </a:solidFill>
              </a:rPr>
              <a:t> test</a:t>
            </a:r>
          </a:p>
          <a:p>
            <a:pPr marL="360363" lvl="2" indent="0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105" charset="0"/>
              </a:rPr>
              <a:t>Composiet</a:t>
            </a:r>
            <a:r>
              <a:rPr lang="en-US" dirty="0" smtClean="0">
                <a:latin typeface="Arial Narrow" pitchFamily="105" charset="0"/>
              </a:rPr>
              <a:t> </a:t>
            </a:r>
            <a:r>
              <a:rPr lang="en-US" dirty="0" err="1" smtClean="0">
                <a:latin typeface="Arial Narrow" pitchFamily="105" charset="0"/>
              </a:rPr>
              <a:t>Materiaal</a:t>
            </a:r>
            <a:endParaRPr lang="en-US" dirty="0" smtClean="0">
              <a:latin typeface="Arial Narrow" pitchFamily="105" charset="0"/>
            </a:endParaRPr>
          </a:p>
        </p:txBody>
      </p:sp>
      <p:pic>
        <p:nvPicPr>
          <p:cNvPr id="5" name="Picture 3" descr="J:\Stage Sebastiaan\Bestanden\Foto's\Testcoupons\P101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31" y="3907465"/>
            <a:ext cx="3224851" cy="24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:\Stage Sebastiaan\Bestanden\Foto's\Testbank\P101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2" y="3368310"/>
            <a:ext cx="3943724" cy="29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933333" cy="1223963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Opzet workshop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192931" y="2551708"/>
            <a:ext cx="7838659" cy="430629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13.15u  </a:t>
            </a:r>
            <a:r>
              <a:rPr lang="nl-NL" sz="2400" b="0" dirty="0" smtClean="0">
                <a:solidFill>
                  <a:schemeClr val="bg1"/>
                </a:solidFill>
              </a:rPr>
              <a:t>Visie op onderzoek in de technische studies</a:t>
            </a:r>
          </a:p>
          <a:p>
            <a:r>
              <a:rPr lang="nl-NL" sz="2400" dirty="0" smtClean="0"/>
              <a:t>13.30u  </a:t>
            </a:r>
            <a:r>
              <a:rPr lang="nl-NL" sz="2400" b="0" dirty="0" smtClean="0">
                <a:solidFill>
                  <a:schemeClr val="bg1"/>
                </a:solidFill>
              </a:rPr>
              <a:t>Afgestudeerde LT: Bob Brocken ‘</a:t>
            </a:r>
            <a:r>
              <a:rPr lang="nl-NL" sz="2400" b="0" dirty="0" err="1" smtClean="0">
                <a:solidFill>
                  <a:schemeClr val="bg1"/>
                </a:solidFill>
              </a:rPr>
              <a:t>Bioscooter</a:t>
            </a:r>
            <a:r>
              <a:rPr lang="nl-NL" sz="2400" b="0" dirty="0" smtClean="0">
                <a:solidFill>
                  <a:schemeClr val="bg1"/>
                </a:solidFill>
              </a:rPr>
              <a:t>’</a:t>
            </a:r>
          </a:p>
          <a:p>
            <a:r>
              <a:rPr lang="nl-NL" sz="2400" dirty="0" smtClean="0"/>
              <a:t>13.40u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b="0" dirty="0" smtClean="0">
                <a:solidFill>
                  <a:schemeClr val="bg1"/>
                </a:solidFill>
              </a:rPr>
              <a:t> Knelpunten in huidig afstudeerwerk</a:t>
            </a:r>
          </a:p>
          <a:p>
            <a:r>
              <a:rPr lang="nl-NL" sz="2400" dirty="0" smtClean="0"/>
              <a:t>13.55u</a:t>
            </a:r>
            <a:r>
              <a:rPr lang="nl-NL" sz="2400" dirty="0" smtClean="0">
                <a:solidFill>
                  <a:schemeClr val="bg1"/>
                </a:solidFill>
              </a:rPr>
              <a:t>  </a:t>
            </a:r>
            <a:r>
              <a:rPr lang="nl-NL" sz="2400" b="0" dirty="0" smtClean="0">
                <a:solidFill>
                  <a:schemeClr val="bg1"/>
                </a:solidFill>
              </a:rPr>
              <a:t>Brainstorm: </a:t>
            </a:r>
            <a:r>
              <a:rPr lang="nl-NL" sz="2400" b="0" i="1" dirty="0" smtClean="0">
                <a:solidFill>
                  <a:schemeClr val="bg1"/>
                </a:solidFill>
              </a:rPr>
              <a:t>‘Veranderingen in 								curriculum en in beoordeling van kwaliteit 				afstudeerwerk’</a:t>
            </a:r>
          </a:p>
          <a:p>
            <a:r>
              <a:rPr lang="nl-NL" sz="2400" dirty="0" smtClean="0"/>
              <a:t>14.05u  </a:t>
            </a:r>
            <a:r>
              <a:rPr lang="nl-NL" sz="2400" b="0" dirty="0" smtClean="0">
                <a:solidFill>
                  <a:schemeClr val="bg1"/>
                </a:solidFill>
              </a:rPr>
              <a:t>Inventarisatie van ideeën</a:t>
            </a:r>
            <a:endParaRPr lang="nl-NL" sz="2400" dirty="0" smtClean="0"/>
          </a:p>
          <a:p>
            <a:r>
              <a:rPr lang="nl-NL" sz="2400" dirty="0" smtClean="0"/>
              <a:t>14.15u</a:t>
            </a:r>
            <a:r>
              <a:rPr lang="nl-NL" sz="2400" dirty="0" smtClean="0">
                <a:solidFill>
                  <a:schemeClr val="bg1"/>
                </a:solidFill>
              </a:rPr>
              <a:t>  </a:t>
            </a:r>
            <a:r>
              <a:rPr lang="nl-NL" sz="2400" b="0" dirty="0" smtClean="0">
                <a:solidFill>
                  <a:schemeClr val="bg1"/>
                </a:solidFill>
              </a:rPr>
              <a:t>Einde</a:t>
            </a:r>
          </a:p>
          <a:p>
            <a:endParaRPr lang="nl-NL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RDW, </a:t>
            </a:r>
            <a:r>
              <a:rPr lang="en-US" dirty="0" err="1" smtClean="0">
                <a:solidFill>
                  <a:schemeClr val="bg2"/>
                </a:solidFill>
              </a:rPr>
              <a:t>geen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regels m.b.t. </a:t>
            </a:r>
            <a:r>
              <a:rPr lang="en-US" dirty="0" err="1" smtClean="0">
                <a:solidFill>
                  <a:schemeClr val="bg2"/>
                </a:solidFill>
              </a:rPr>
              <a:t>sterkte</a:t>
            </a:r>
            <a:r>
              <a:rPr lang="en-US" dirty="0" smtClean="0">
                <a:solidFill>
                  <a:schemeClr val="bg2"/>
                </a:solidFill>
              </a:rPr>
              <a:t> van scooters</a:t>
            </a: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TNO, </a:t>
            </a:r>
            <a:r>
              <a:rPr lang="en-US" dirty="0" err="1" smtClean="0">
                <a:solidFill>
                  <a:schemeClr val="bg2"/>
                </a:solidFill>
              </a:rPr>
              <a:t>geen</a:t>
            </a:r>
            <a:r>
              <a:rPr lang="en-US" dirty="0" smtClean="0">
                <a:solidFill>
                  <a:schemeClr val="bg2"/>
                </a:solidFill>
              </a:rPr>
              <a:t> test </a:t>
            </a:r>
            <a:r>
              <a:rPr lang="en-US" dirty="0" err="1" smtClean="0">
                <a:solidFill>
                  <a:schemeClr val="bg2"/>
                </a:solidFill>
              </a:rPr>
              <a:t>gegevens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Belastinggevallen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gebaseerd</a:t>
            </a:r>
            <a:r>
              <a:rPr lang="en-US" dirty="0" smtClean="0">
                <a:solidFill>
                  <a:schemeClr val="bg2"/>
                </a:solidFill>
              </a:rPr>
              <a:t> op de </a:t>
            </a:r>
            <a:r>
              <a:rPr lang="en-US" dirty="0" err="1" smtClean="0">
                <a:solidFill>
                  <a:schemeClr val="bg2"/>
                </a:solidFill>
              </a:rPr>
              <a:t>klanten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eisen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Dynamische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simulaties</a:t>
            </a:r>
            <a:r>
              <a:rPr lang="en-US" dirty="0" smtClean="0">
                <a:solidFill>
                  <a:schemeClr val="bg2"/>
                </a:solidFill>
              </a:rPr>
              <a:t> van de scooter </a:t>
            </a:r>
            <a:r>
              <a:rPr lang="en-US" dirty="0" err="1" smtClean="0">
                <a:solidFill>
                  <a:schemeClr val="bg2"/>
                </a:solidFill>
              </a:rPr>
              <a:t>voor</a:t>
            </a:r>
            <a:r>
              <a:rPr lang="en-US" dirty="0" smtClean="0">
                <a:solidFill>
                  <a:schemeClr val="bg2"/>
                </a:solidFill>
              </a:rPr>
              <a:t> het </a:t>
            </a:r>
            <a:r>
              <a:rPr lang="en-US" dirty="0" err="1" smtClean="0">
                <a:solidFill>
                  <a:schemeClr val="bg2"/>
                </a:solidFill>
              </a:rPr>
              <a:t>bepalen</a:t>
            </a:r>
            <a:r>
              <a:rPr lang="en-US" dirty="0" smtClean="0">
                <a:solidFill>
                  <a:schemeClr val="bg2"/>
                </a:solidFill>
              </a:rPr>
              <a:t> van de </a:t>
            </a:r>
            <a:r>
              <a:rPr lang="en-US" dirty="0" err="1" smtClean="0">
                <a:solidFill>
                  <a:schemeClr val="bg2"/>
                </a:solidFill>
              </a:rPr>
              <a:t>krachten</a:t>
            </a:r>
            <a:endParaRPr lang="en-US" dirty="0" smtClean="0">
              <a:solidFill>
                <a:schemeClr val="bg2"/>
              </a:solidFill>
            </a:endParaRPr>
          </a:p>
          <a:p>
            <a:pPr marL="360363" lvl="2" indent="0"/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105" charset="0"/>
              </a:rPr>
              <a:t>Belasting</a:t>
            </a:r>
            <a:r>
              <a:rPr lang="en-US" dirty="0" smtClean="0">
                <a:latin typeface="Arial Narrow" pitchFamily="105" charset="0"/>
              </a:rPr>
              <a:t> </a:t>
            </a:r>
            <a:r>
              <a:rPr lang="en-US" dirty="0" err="1" smtClean="0">
                <a:latin typeface="Arial Narrow" pitchFamily="105" charset="0"/>
              </a:rPr>
              <a:t>Bepalen</a:t>
            </a:r>
            <a:endParaRPr lang="en-US" dirty="0" smtClean="0">
              <a:latin typeface="Arial Narrow" pitchFamily="105" charset="0"/>
            </a:endParaRPr>
          </a:p>
        </p:txBody>
      </p:sp>
      <p:pic>
        <p:nvPicPr>
          <p:cNvPr id="5" name="Afbeelding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4231523"/>
            <a:ext cx="2815068" cy="22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09000"/>
            <a:ext cx="1075631" cy="245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1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Opdelen</a:t>
            </a:r>
            <a:r>
              <a:rPr lang="en-US" dirty="0" smtClean="0">
                <a:solidFill>
                  <a:schemeClr val="bg2"/>
                </a:solidFill>
              </a:rPr>
              <a:t> van </a:t>
            </a:r>
            <a:r>
              <a:rPr lang="en-US" dirty="0" err="1" smtClean="0">
                <a:solidFill>
                  <a:schemeClr val="bg2"/>
                </a:solidFill>
              </a:rPr>
              <a:t>een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constructie</a:t>
            </a:r>
            <a:r>
              <a:rPr lang="en-US" dirty="0" smtClean="0">
                <a:solidFill>
                  <a:schemeClr val="bg2"/>
                </a:solidFill>
              </a:rPr>
              <a:t> in </a:t>
            </a:r>
            <a:r>
              <a:rPr lang="en-US" dirty="0" err="1" smtClean="0">
                <a:solidFill>
                  <a:schemeClr val="bg2"/>
                </a:solidFill>
              </a:rPr>
              <a:t>een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beperkt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aantal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elementen</a:t>
            </a:r>
            <a:endParaRPr lang="en-US" dirty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Constructie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vereenvoudigen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Simuleren</a:t>
            </a:r>
            <a:r>
              <a:rPr lang="en-US" dirty="0" smtClean="0">
                <a:solidFill>
                  <a:schemeClr val="bg2"/>
                </a:solidFill>
              </a:rPr>
              <a:t> door </a:t>
            </a:r>
            <a:r>
              <a:rPr lang="en-US" dirty="0" err="1" smtClean="0">
                <a:solidFill>
                  <a:schemeClr val="bg2"/>
                </a:solidFill>
              </a:rPr>
              <a:t>versnelling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Validatie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</a:t>
            </a:r>
            <a:r>
              <a:rPr lang="en-US" dirty="0" err="1" smtClean="0">
                <a:solidFill>
                  <a:schemeClr val="bg2"/>
                </a:solidFill>
              </a:rPr>
              <a:t>omputermodel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met de </a:t>
            </a:r>
            <a:r>
              <a:rPr lang="en-US" dirty="0" err="1" smtClean="0">
                <a:solidFill>
                  <a:schemeClr val="bg2"/>
                </a:solidFill>
              </a:rPr>
              <a:t>werkelijkheid</a:t>
            </a:r>
            <a:endParaRPr lang="en-US" dirty="0" smtClean="0">
              <a:solidFill>
                <a:schemeClr val="bg2"/>
              </a:solidFill>
            </a:endParaRPr>
          </a:p>
          <a:p>
            <a:pPr marL="360363" lvl="2" indent="0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105" charset="0"/>
              </a:rPr>
              <a:t>FEM (</a:t>
            </a:r>
            <a:r>
              <a:rPr lang="en-US" dirty="0" err="1" smtClean="0">
                <a:latin typeface="Arial Narrow" pitchFamily="105" charset="0"/>
              </a:rPr>
              <a:t>Finit</a:t>
            </a:r>
            <a:r>
              <a:rPr lang="en-US" dirty="0" smtClean="0">
                <a:latin typeface="Arial Narrow" pitchFamily="105" charset="0"/>
              </a:rPr>
              <a:t> Element Method)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11733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6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22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Uitgevoerd</a:t>
            </a:r>
            <a:r>
              <a:rPr lang="en-US" dirty="0" smtClean="0">
                <a:solidFill>
                  <a:schemeClr val="bg2"/>
                </a:solidFill>
              </a:rPr>
              <a:t> op het </a:t>
            </a:r>
            <a:r>
              <a:rPr lang="en-US" dirty="0" err="1" smtClean="0">
                <a:solidFill>
                  <a:schemeClr val="bg2"/>
                </a:solidFill>
              </a:rPr>
              <a:t>composietenlab</a:t>
            </a:r>
            <a:r>
              <a:rPr lang="en-US" dirty="0" smtClean="0">
                <a:solidFill>
                  <a:schemeClr val="bg2"/>
                </a:solidFill>
              </a:rPr>
              <a:t> in </a:t>
            </a:r>
            <a:r>
              <a:rPr lang="en-US" dirty="0" err="1" smtClean="0">
                <a:solidFill>
                  <a:schemeClr val="bg2"/>
                </a:solidFill>
              </a:rPr>
              <a:t>samenwerking</a:t>
            </a:r>
            <a:r>
              <a:rPr lang="en-US" dirty="0" smtClean="0">
                <a:solidFill>
                  <a:schemeClr val="bg2"/>
                </a:solidFill>
              </a:rPr>
              <a:t> met NPSP</a:t>
            </a:r>
          </a:p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Geproduceerd</a:t>
            </a:r>
            <a:r>
              <a:rPr lang="en-US" dirty="0" smtClean="0">
                <a:solidFill>
                  <a:schemeClr val="bg2"/>
                </a:solidFill>
              </a:rPr>
              <a:t> met </a:t>
            </a:r>
            <a:r>
              <a:rPr lang="en-US" dirty="0" err="1" smtClean="0">
                <a:solidFill>
                  <a:schemeClr val="bg2"/>
                </a:solidFill>
              </a:rPr>
              <a:t>verschillende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materialen</a:t>
            </a:r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360363" lvl="2" indent="0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105" charset="0"/>
              </a:rPr>
              <a:t>Productie</a:t>
            </a:r>
            <a:endParaRPr lang="en-US" dirty="0" smtClean="0">
              <a:latin typeface="Arial Narrow" pitchFamily="105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976664" cy="224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1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23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Eerste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Proefrit</a:t>
            </a:r>
            <a:endParaRPr lang="en-US" dirty="0" smtClean="0">
              <a:solidFill>
                <a:schemeClr val="bg2"/>
              </a:solidFill>
            </a:endParaRPr>
          </a:p>
          <a:p>
            <a:pPr marL="360363" lvl="2" indent="0"/>
            <a:endParaRPr lang="en-US" dirty="0" smtClean="0">
              <a:solidFill>
                <a:schemeClr val="bg2"/>
              </a:solidFill>
            </a:endParaRPr>
          </a:p>
          <a:p>
            <a:pPr marL="719138" lvl="2" indent="-358775">
              <a:buFont typeface="Arial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Narrow" pitchFamily="105" charset="0"/>
              </a:rPr>
              <a:t>Consument</a:t>
            </a:r>
            <a:r>
              <a:rPr lang="en-US" dirty="0" smtClean="0">
                <a:latin typeface="Arial Narrow" pitchFamily="105" charset="0"/>
              </a:rPr>
              <a:t> </a:t>
            </a:r>
            <a:r>
              <a:rPr lang="nl-NL" dirty="0" smtClean="0">
                <a:latin typeface="Arial Narrow" pitchFamily="105" charset="0"/>
              </a:rPr>
              <a:t>testfase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09" y="2168860"/>
            <a:ext cx="2407853" cy="3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3A275-7C24-4A49-B5DE-6738103BC80C}" type="slidenum">
              <a:rPr lang="en-US"/>
              <a:pPr/>
              <a:t>24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4588" y="2030413"/>
            <a:ext cx="7715250" cy="4095750"/>
          </a:xfrm>
        </p:spPr>
        <p:txBody>
          <a:bodyPr>
            <a:noAutofit/>
          </a:bodyPr>
          <a:lstStyle/>
          <a:p>
            <a:pPr marL="719138" lvl="2" indent="-35877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Structureel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belaste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biocomposieten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04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105" charset="0"/>
              </a:rPr>
              <a:t>Toekomst</a:t>
            </a:r>
            <a:endParaRPr lang="en-US" dirty="0" smtClean="0">
              <a:latin typeface="Arial Narrow" pitchFamily="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1912"/>
            <a:ext cx="6752468" cy="632576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Huidige knelpunten in afstudeerwerk (I)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71600" y="1916832"/>
            <a:ext cx="7848872" cy="469852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nl-NL" sz="2400" b="0" dirty="0" smtClean="0">
                <a:solidFill>
                  <a:schemeClr val="tx2"/>
                </a:solidFill>
              </a:rPr>
              <a:t>Vakinhoudelijk, o.a.:</a:t>
            </a:r>
          </a:p>
          <a:p>
            <a:pPr>
              <a:buFontTx/>
              <a:buChar char="-"/>
            </a:pPr>
            <a:r>
              <a:rPr lang="nl-NL" sz="2400" b="0" dirty="0" smtClean="0"/>
              <a:t>Gebrek aan diepgang</a:t>
            </a:r>
          </a:p>
          <a:p>
            <a:pPr>
              <a:buFontTx/>
              <a:buChar char="-"/>
            </a:pPr>
            <a:r>
              <a:rPr lang="nl-NL" sz="2400" b="0" dirty="0" smtClean="0"/>
              <a:t>Vertaalslag ontbreekt (van literatuur naar ontwerp)</a:t>
            </a:r>
          </a:p>
          <a:p>
            <a:pPr>
              <a:buFontTx/>
              <a:buChar char="-"/>
            </a:pPr>
            <a:r>
              <a:rPr lang="nl-NL" sz="2400" b="0" dirty="0" smtClean="0"/>
              <a:t>Keuzes onvoldoende onderbouwd</a:t>
            </a:r>
          </a:p>
          <a:p>
            <a:pPr>
              <a:buFontTx/>
              <a:buChar char="-"/>
            </a:pPr>
            <a:r>
              <a:rPr lang="nl-NL" sz="2400" b="0" dirty="0" smtClean="0"/>
              <a:t>Aanbevelingen te mager</a:t>
            </a:r>
            <a:br>
              <a:rPr lang="nl-NL" sz="2400" b="0" dirty="0" smtClean="0"/>
            </a:br>
            <a:endParaRPr lang="nl-NL" sz="2400" b="0" dirty="0" smtClean="0"/>
          </a:p>
          <a:p>
            <a:pPr marL="0" indent="0"/>
            <a:r>
              <a:rPr lang="nl-NL" sz="2400" b="0" dirty="0" smtClean="0">
                <a:solidFill>
                  <a:schemeClr val="tx2"/>
                </a:solidFill>
              </a:rPr>
              <a:t>Literatuuronderzoek, o.a.:</a:t>
            </a:r>
          </a:p>
          <a:p>
            <a:pPr>
              <a:buFontTx/>
              <a:buChar char="-"/>
            </a:pPr>
            <a:r>
              <a:rPr lang="nl-NL" sz="2400" b="0" dirty="0" smtClean="0"/>
              <a:t>Te weinig bronnen, dubieuze kwaliteit, niet gevarieerd</a:t>
            </a:r>
          </a:p>
          <a:p>
            <a:pPr>
              <a:buFontTx/>
              <a:buChar char="-"/>
            </a:pPr>
            <a:r>
              <a:rPr lang="nl-NL" sz="2400" b="0" dirty="0" smtClean="0"/>
              <a:t>Literatuur niet geïntegreerd in verslag (geen betoog)</a:t>
            </a:r>
          </a:p>
          <a:p>
            <a:pPr>
              <a:buFontTx/>
              <a:buChar char="-"/>
            </a:pPr>
            <a:r>
              <a:rPr lang="nl-NL" sz="2400" b="0" dirty="0" smtClean="0"/>
              <a:t>Geen consistente bronvermelding</a:t>
            </a:r>
          </a:p>
          <a:p>
            <a:pPr>
              <a:buFontTx/>
              <a:buChar char="-"/>
            </a:pPr>
            <a:r>
              <a:rPr lang="nl-NL" sz="2400" b="0" dirty="0" smtClean="0"/>
              <a:t>Geen APA-norm</a:t>
            </a:r>
            <a:endParaRPr lang="nl-NL" sz="2400" b="0" dirty="0"/>
          </a:p>
          <a:p>
            <a:pPr>
              <a:buFontTx/>
              <a:buChar char="-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7220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1912"/>
            <a:ext cx="6752468" cy="632576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Huidige knelpunten in afstudeerwerk (II)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71600" y="1988840"/>
            <a:ext cx="8172400" cy="486916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nl-NL" sz="2600" b="0" dirty="0" smtClean="0">
                <a:solidFill>
                  <a:schemeClr val="tx2"/>
                </a:solidFill>
              </a:rPr>
              <a:t>Onderzoek, o.a.:</a:t>
            </a:r>
          </a:p>
          <a:p>
            <a:pPr>
              <a:buFontTx/>
              <a:buChar char="-"/>
            </a:pPr>
            <a:r>
              <a:rPr lang="nl-NL" sz="2600" b="0" dirty="0" smtClean="0"/>
              <a:t>Probleem-, doelstelling en onderzoeksvragen niet helder beschreven en onderling niet consistent</a:t>
            </a:r>
          </a:p>
          <a:p>
            <a:pPr>
              <a:buFontTx/>
              <a:buChar char="-"/>
            </a:pPr>
            <a:r>
              <a:rPr lang="nl-NL" sz="2600" b="0" dirty="0" smtClean="0"/>
              <a:t>Definitie en </a:t>
            </a:r>
            <a:r>
              <a:rPr lang="nl-NL" sz="2600" b="0" dirty="0" err="1" smtClean="0"/>
              <a:t>operationalisatie</a:t>
            </a:r>
            <a:r>
              <a:rPr lang="nl-NL" sz="2600" b="0" dirty="0" smtClean="0"/>
              <a:t> van variabelen ontbreekt</a:t>
            </a:r>
          </a:p>
          <a:p>
            <a:pPr>
              <a:buFontTx/>
              <a:buChar char="-"/>
            </a:pPr>
            <a:r>
              <a:rPr lang="nl-NL" sz="2600" b="0" dirty="0" smtClean="0"/>
              <a:t>Afbakening en doelgroep niet helder omschreven</a:t>
            </a:r>
          </a:p>
          <a:p>
            <a:pPr>
              <a:buFontTx/>
              <a:buChar char="-"/>
            </a:pPr>
            <a:r>
              <a:rPr lang="nl-NL" sz="2600" b="0" dirty="0"/>
              <a:t>Methode: niet nauwkeurig </a:t>
            </a:r>
            <a:r>
              <a:rPr lang="nl-NL" sz="2600" b="0" dirty="0" smtClean="0"/>
              <a:t>en uitgebreid omschreven</a:t>
            </a:r>
            <a:endParaRPr lang="nl-NL" sz="2600" b="0" dirty="0"/>
          </a:p>
          <a:p>
            <a:pPr>
              <a:buFontTx/>
              <a:buChar char="-"/>
            </a:pPr>
            <a:r>
              <a:rPr lang="nl-NL" sz="2600" b="0" dirty="0" smtClean="0"/>
              <a:t>Resultaten: analyse niet toegelicht, niet inzichtelijk weergegeven, niet kritisch beschouwd, ruwe data in hoofdverslag</a:t>
            </a:r>
          </a:p>
          <a:p>
            <a:pPr>
              <a:buFontTx/>
              <a:buChar char="-"/>
            </a:pPr>
            <a:r>
              <a:rPr lang="nl-NL" sz="2600" b="0" dirty="0" smtClean="0"/>
              <a:t>Niets over betrouwbaarheid en validiteit (intern en extern)</a:t>
            </a:r>
          </a:p>
          <a:p>
            <a:pPr>
              <a:buFontTx/>
              <a:buChar char="-"/>
            </a:pPr>
            <a:r>
              <a:rPr lang="nl-NL" sz="2600" b="0" dirty="0" smtClean="0"/>
              <a:t>Conclusies niet juist en/of niet gebaseerd op de resultaten</a:t>
            </a:r>
            <a:br>
              <a:rPr lang="nl-NL" sz="2600" b="0" dirty="0" smtClean="0"/>
            </a:br>
            <a:endParaRPr lang="nl-NL" sz="2600" b="0" dirty="0" smtClean="0"/>
          </a:p>
          <a:p>
            <a:pPr>
              <a:buFontTx/>
              <a:buChar char="-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6087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1912"/>
            <a:ext cx="6752468" cy="632576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Huidige knelpunten in afstudeerwerk (III)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71600" y="1599960"/>
            <a:ext cx="8172400" cy="525804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nl-NL" sz="2400" b="0" dirty="0" smtClean="0">
                <a:solidFill>
                  <a:schemeClr val="tx2"/>
                </a:solidFill>
              </a:rPr>
              <a:t>Verslaglegging, o.a.:</a:t>
            </a:r>
          </a:p>
          <a:p>
            <a:pPr>
              <a:buFontTx/>
              <a:buChar char="-"/>
            </a:pPr>
            <a:r>
              <a:rPr lang="nl-NL" sz="2400" b="0" dirty="0" smtClean="0"/>
              <a:t>Taal (spelling, zinsbouw, argumentatie, wollig etc.)</a:t>
            </a:r>
          </a:p>
          <a:p>
            <a:pPr>
              <a:buFontTx/>
              <a:buChar char="-"/>
            </a:pPr>
            <a:r>
              <a:rPr lang="nl-NL" sz="2400" b="0" dirty="0" smtClean="0"/>
              <a:t>Geen logische indeling/opbouw</a:t>
            </a:r>
          </a:p>
          <a:p>
            <a:pPr>
              <a:buFontTx/>
              <a:buChar char="-"/>
            </a:pPr>
            <a:r>
              <a:rPr lang="nl-NL" sz="2400" b="0" dirty="0" smtClean="0"/>
              <a:t>Procesverslag i.p.v. inhoudelijk, chronologisch i.p.v. logisch</a:t>
            </a:r>
          </a:p>
          <a:p>
            <a:pPr>
              <a:buFontTx/>
              <a:buChar char="-"/>
            </a:pPr>
            <a:r>
              <a:rPr lang="nl-NL" sz="2400" b="0" dirty="0" smtClean="0"/>
              <a:t>Nummering ontbreekt (hoofdstuk, bladzijde, bijlage etc.)</a:t>
            </a:r>
          </a:p>
          <a:p>
            <a:pPr>
              <a:buFontTx/>
              <a:buChar char="-"/>
            </a:pPr>
            <a:r>
              <a:rPr lang="nl-NL" sz="2400" b="0" dirty="0" smtClean="0"/>
              <a:t>Figuren en tabellen: geen titel, bijschrift, nummer, niet naar verwezen in tekst</a:t>
            </a:r>
          </a:p>
          <a:p>
            <a:pPr>
              <a:buFontTx/>
              <a:buChar char="-"/>
            </a:pPr>
            <a:r>
              <a:rPr lang="nl-NL" sz="2400" b="0" dirty="0" smtClean="0"/>
              <a:t>Geen inleiding aan begin en conclusie aan eind van elk hoofdstuk</a:t>
            </a:r>
          </a:p>
          <a:p>
            <a:pPr>
              <a:buFontTx/>
              <a:buChar char="-"/>
            </a:pPr>
            <a:r>
              <a:rPr lang="nl-NL" sz="2400" b="0" dirty="0" smtClean="0"/>
              <a:t>Antwoord op de hoofd- en deelvragen ontbreekt</a:t>
            </a:r>
          </a:p>
          <a:p>
            <a:pPr>
              <a:buFontTx/>
              <a:buChar char="-"/>
            </a:pPr>
            <a:r>
              <a:rPr lang="nl-NL" sz="2400" b="0" dirty="0" smtClean="0"/>
              <a:t>Evaluatie hoofdstuk ontbreekt (van aanpak, proces, onderzoek, product, eigen functioneren e.d.)</a:t>
            </a:r>
          </a:p>
          <a:p>
            <a:pPr>
              <a:buFontTx/>
              <a:buChar char="-"/>
            </a:pPr>
            <a:endParaRPr lang="nl-NL" sz="2400" b="0" dirty="0" smtClean="0"/>
          </a:p>
          <a:p>
            <a:pPr>
              <a:buFontTx/>
              <a:buChar char="-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3315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onderzoekslijn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71600" y="1772816"/>
            <a:ext cx="7444800" cy="4096800"/>
          </a:xfrm>
        </p:spPr>
        <p:txBody>
          <a:bodyPr/>
          <a:lstStyle/>
          <a:p>
            <a:endParaRPr lang="nl-NL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	Vanaf </a:t>
            </a:r>
            <a:r>
              <a:rPr lang="nl-NL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 1</a:t>
            </a:r>
            <a:r>
              <a:rPr 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 beginnen met onderzoek</a:t>
            </a:r>
          </a:p>
          <a:p>
            <a:pPr>
              <a:buFontTx/>
              <a:buChar char="-"/>
            </a:pPr>
            <a:r>
              <a:rPr lang="nl-NL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Herkenbare </a:t>
            </a:r>
            <a:r>
              <a:rPr lang="nl-NL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plek </a:t>
            </a:r>
            <a:r>
              <a:rPr 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in curriculum </a:t>
            </a:r>
            <a:endParaRPr lang="nl-NL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 timing </a:t>
            </a:r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aanbieden vak onderzoek</a:t>
            </a:r>
          </a:p>
          <a:p>
            <a:pPr marL="0" indent="0"/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i.v.m</a:t>
            </a:r>
            <a:r>
              <a:rPr 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integratie</a:t>
            </a:r>
            <a:r>
              <a:rPr 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 binnen projecten 	</a:t>
            </a:r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</a:p>
          <a:p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nl-NL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Gefaseerde</a:t>
            </a:r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opbouw in complexiteit</a:t>
            </a:r>
            <a:endParaRPr lang="nl-NL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nl-NL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Voorbeeldgedrag</a:t>
            </a:r>
            <a:r>
              <a:rPr lang="nl-NL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Technische Bedrijfskunde (I)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403648" y="1484784"/>
            <a:ext cx="7444800" cy="5184576"/>
          </a:xfrm>
        </p:spPr>
        <p:txBody>
          <a:bodyPr/>
          <a:lstStyle/>
          <a:p>
            <a:r>
              <a:rPr lang="nl-NL" sz="2400" b="0" dirty="0" smtClean="0">
                <a:solidFill>
                  <a:schemeClr val="tx2"/>
                </a:solidFill>
              </a:rPr>
              <a:t>Eerste </a:t>
            </a:r>
            <a:r>
              <a:rPr lang="nl-NL" sz="2400" b="0" dirty="0">
                <a:solidFill>
                  <a:schemeClr val="tx2"/>
                </a:solidFill>
              </a:rPr>
              <a:t>studiejaar: 									</a:t>
            </a:r>
            <a:r>
              <a:rPr lang="nl-NL" sz="8000" b="0" dirty="0">
                <a:solidFill>
                  <a:schemeClr val="tx2"/>
                </a:solidFill>
              </a:rPr>
              <a:t>1</a:t>
            </a:r>
          </a:p>
          <a:p>
            <a:pPr marL="0" indent="0"/>
            <a:r>
              <a:rPr lang="nl-NL" sz="2000" b="0" dirty="0" smtClean="0"/>
              <a:t>-	Kennismaken </a:t>
            </a:r>
            <a:r>
              <a:rPr lang="nl-NL" sz="2000" b="0" dirty="0"/>
              <a:t>met </a:t>
            </a:r>
            <a:r>
              <a:rPr lang="nl-NL" sz="2000" b="0" dirty="0" smtClean="0"/>
              <a:t>onderzoek, </a:t>
            </a:r>
            <a:r>
              <a:rPr lang="nl-NL" sz="2000" b="0" dirty="0"/>
              <a:t>plan van </a:t>
            </a:r>
            <a:r>
              <a:rPr lang="nl-NL" sz="2000" b="0" dirty="0" smtClean="0"/>
              <a:t>aanpak, afbakening      	onderzoek</a:t>
            </a:r>
            <a:r>
              <a:rPr lang="nl-NL" sz="2000" b="0" dirty="0"/>
              <a:t>, </a:t>
            </a:r>
            <a:r>
              <a:rPr lang="nl-NL" sz="2000" b="0" dirty="0" smtClean="0"/>
              <a:t>literatuur, dataverzamelingstechnieken</a:t>
            </a:r>
            <a:endParaRPr lang="nl-NL" sz="2000" b="0" dirty="0"/>
          </a:p>
          <a:p>
            <a:r>
              <a:rPr lang="nl-NL" sz="2000" b="0" dirty="0" smtClean="0"/>
              <a:t>-	 Toepassing </a:t>
            </a:r>
            <a:r>
              <a:rPr lang="nl-NL" sz="2000" b="0" dirty="0"/>
              <a:t>in projecten</a:t>
            </a:r>
          </a:p>
          <a:p>
            <a:r>
              <a:rPr lang="nl-NL" dirty="0"/>
              <a:t> </a:t>
            </a:r>
            <a:r>
              <a:rPr lang="nl-NL" b="0" dirty="0" smtClean="0">
                <a:solidFill>
                  <a:schemeClr val="tx2"/>
                </a:solidFill>
              </a:rPr>
              <a:t>T</a:t>
            </a:r>
            <a:r>
              <a:rPr lang="nl-NL" sz="2400" b="0" dirty="0" smtClean="0">
                <a:solidFill>
                  <a:schemeClr val="tx2"/>
                </a:solidFill>
              </a:rPr>
              <a:t>weede </a:t>
            </a:r>
            <a:r>
              <a:rPr lang="nl-NL" sz="2400" b="0" dirty="0">
                <a:solidFill>
                  <a:schemeClr val="tx2"/>
                </a:solidFill>
              </a:rPr>
              <a:t>studiejaar</a:t>
            </a:r>
            <a:r>
              <a:rPr lang="nl-NL" sz="2400" b="0" dirty="0" smtClean="0">
                <a:solidFill>
                  <a:schemeClr val="tx2"/>
                </a:solidFill>
              </a:rPr>
              <a:t>:							</a:t>
            </a:r>
            <a:r>
              <a:rPr lang="nl-NL" sz="2400" b="0" dirty="0">
                <a:solidFill>
                  <a:schemeClr val="tx2"/>
                </a:solidFill>
              </a:rPr>
              <a:t>	</a:t>
            </a:r>
            <a:r>
              <a:rPr lang="nl-NL" sz="2400" b="0" dirty="0" smtClean="0">
                <a:solidFill>
                  <a:schemeClr val="tx2"/>
                </a:solidFill>
              </a:rPr>
              <a:t>	</a:t>
            </a:r>
            <a:r>
              <a:rPr lang="nl-NL" sz="8000" b="0" dirty="0" smtClean="0">
                <a:solidFill>
                  <a:schemeClr val="tx2"/>
                </a:solidFill>
              </a:rPr>
              <a:t>2</a:t>
            </a:r>
            <a:endParaRPr lang="nl-NL" sz="8000" b="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nl-NL" sz="2000" b="0" dirty="0" smtClean="0"/>
              <a:t>Onderzoeksfasering </a:t>
            </a:r>
            <a:r>
              <a:rPr lang="nl-NL" sz="2000" b="0" dirty="0"/>
              <a:t>en </a:t>
            </a:r>
            <a:r>
              <a:rPr lang="nl-NL" sz="2000" b="0" dirty="0" smtClean="0"/>
              <a:t>verdieping plan van aanpak</a:t>
            </a:r>
          </a:p>
          <a:p>
            <a:pPr marL="0" indent="0"/>
            <a:r>
              <a:rPr lang="nl-NL" sz="2000" b="0" dirty="0" smtClean="0"/>
              <a:t>-</a:t>
            </a:r>
            <a:r>
              <a:rPr lang="nl-NL" sz="2000" b="0" dirty="0"/>
              <a:t> </a:t>
            </a:r>
            <a:r>
              <a:rPr lang="nl-NL" sz="2000" b="0" dirty="0" smtClean="0"/>
              <a:t>   Dataverzamelingstechnieken, </a:t>
            </a:r>
            <a:r>
              <a:rPr lang="nl-NL" sz="2000" b="0" dirty="0" err="1" smtClean="0"/>
              <a:t>onderzoeksrapportage</a:t>
            </a:r>
            <a:endParaRPr lang="nl-NL" sz="2000" b="0" dirty="0"/>
          </a:p>
          <a:p>
            <a:r>
              <a:rPr lang="nl-NL" sz="2000" b="0" dirty="0" smtClean="0"/>
              <a:t>-	Toepassing </a:t>
            </a:r>
            <a:r>
              <a:rPr lang="nl-NL" sz="2000" b="0" dirty="0"/>
              <a:t>in projecten en eerste stage</a:t>
            </a:r>
          </a:p>
          <a:p>
            <a:r>
              <a:rPr lang="nl-NL" dirty="0"/>
              <a:t> 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7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In samenwerking met: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5616" y="2030412"/>
            <a:ext cx="7920880" cy="4710956"/>
          </a:xfrm>
        </p:spPr>
        <p:txBody>
          <a:bodyPr>
            <a:normAutofit fontScale="85000" lnSpcReduction="20000"/>
          </a:bodyPr>
          <a:lstStyle/>
          <a:p>
            <a:r>
              <a:rPr lang="nl-NL" sz="2400" b="0" dirty="0" smtClean="0">
                <a:solidFill>
                  <a:schemeClr val="bg1"/>
                </a:solidFill>
              </a:rPr>
              <a:t>Dr. Daan Andriessen,			Opleidingen Domein TOI</a:t>
            </a:r>
          </a:p>
          <a:p>
            <a:r>
              <a:rPr lang="nl-NL" sz="2400" b="0" dirty="0" smtClean="0">
                <a:solidFill>
                  <a:schemeClr val="bg1"/>
                </a:solidFill>
              </a:rPr>
              <a:t>Lector HU						</a:t>
            </a:r>
            <a:r>
              <a:rPr lang="nl-NL" sz="1900" b="0" dirty="0" smtClean="0">
                <a:solidFill>
                  <a:schemeClr val="bg1"/>
                </a:solidFill>
              </a:rPr>
              <a:t>(Techniek, Ontwerpen en Informatica)</a:t>
            </a:r>
          </a:p>
          <a:p>
            <a:endParaRPr lang="nl-NL" sz="1900" dirty="0"/>
          </a:p>
          <a:p>
            <a:r>
              <a:rPr lang="nl-NL" dirty="0" smtClean="0"/>
              <a:t>												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			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			</a:t>
            </a:r>
            <a:r>
              <a:rPr lang="nl-NL" sz="2400" b="0" dirty="0" err="1" smtClean="0">
                <a:solidFill>
                  <a:schemeClr val="bg1"/>
                </a:solidFill>
              </a:rPr>
              <a:t>Inholland</a:t>
            </a:r>
            <a:r>
              <a:rPr lang="nl-NL" sz="2400" b="0" dirty="0" smtClean="0">
                <a:solidFill>
                  <a:schemeClr val="bg1"/>
                </a:solidFill>
              </a:rPr>
              <a:t>-breed: 												Kader 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			leerlijn onderzoek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2400" b="0" dirty="0" smtClean="0">
                <a:solidFill>
                  <a:schemeClr val="bg1"/>
                </a:solidFill>
              </a:rPr>
              <a:t>Lectoraat </a:t>
            </a:r>
            <a:r>
              <a:rPr lang="nl-NL" sz="2400" b="0" dirty="0" err="1" smtClean="0">
                <a:solidFill>
                  <a:schemeClr val="bg1"/>
                </a:solidFill>
              </a:rPr>
              <a:t>DiGO</a:t>
            </a:r>
            <a:r>
              <a:rPr lang="nl-NL" sz="2400" b="0" dirty="0" smtClean="0">
                <a:solidFill>
                  <a:schemeClr val="bg1"/>
                </a:solidFill>
              </a:rPr>
              <a:t>				Lectoraat Groot Composiet</a:t>
            </a:r>
          </a:p>
          <a:p>
            <a:r>
              <a:rPr lang="nl-NL" sz="1900" b="0" dirty="0" err="1" smtClean="0">
                <a:solidFill>
                  <a:schemeClr val="bg1"/>
                </a:solidFill>
              </a:rPr>
              <a:t>Inholland</a:t>
            </a:r>
            <a:r>
              <a:rPr lang="nl-NL" sz="2400" b="0" dirty="0" smtClean="0">
                <a:solidFill>
                  <a:schemeClr val="bg1"/>
                </a:solidFill>
              </a:rPr>
              <a:t>						Dr.ir. Rogier Nijssen, Lector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</a:t>
            </a:r>
            <a:r>
              <a:rPr lang="nl-NL" sz="1800" b="0" dirty="0" err="1" smtClean="0">
                <a:solidFill>
                  <a:schemeClr val="bg1"/>
                </a:solidFill>
              </a:rPr>
              <a:t>Inholland</a:t>
            </a:r>
            <a:endParaRPr lang="nl-NL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Technische Bedrijfskunde (II)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403648" y="1556792"/>
            <a:ext cx="7444800" cy="5040560"/>
          </a:xfrm>
        </p:spPr>
        <p:txBody>
          <a:bodyPr/>
          <a:lstStyle/>
          <a:p>
            <a:r>
              <a:rPr lang="nl-NL" sz="2400" b="0" dirty="0" smtClean="0">
                <a:solidFill>
                  <a:schemeClr val="tx2"/>
                </a:solidFill>
              </a:rPr>
              <a:t>Derde </a:t>
            </a:r>
            <a:r>
              <a:rPr lang="nl-NL" sz="2400" b="0" dirty="0">
                <a:solidFill>
                  <a:schemeClr val="tx2"/>
                </a:solidFill>
              </a:rPr>
              <a:t>studiejaar</a:t>
            </a:r>
            <a:r>
              <a:rPr lang="nl-NL" sz="2400" b="0" dirty="0" smtClean="0">
                <a:solidFill>
                  <a:schemeClr val="tx2"/>
                </a:solidFill>
              </a:rPr>
              <a:t>:									</a:t>
            </a:r>
            <a:r>
              <a:rPr lang="nl-NL" sz="8000" b="0" dirty="0" smtClean="0">
                <a:solidFill>
                  <a:schemeClr val="tx2"/>
                </a:solidFill>
              </a:rPr>
              <a:t>3</a:t>
            </a:r>
            <a:endParaRPr lang="nl-NL" sz="2400" b="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nl-NL" sz="2000" b="0" dirty="0" smtClean="0"/>
              <a:t>Verdieping Literatuuronderzoek</a:t>
            </a:r>
          </a:p>
          <a:p>
            <a:pPr marL="0" indent="0"/>
            <a:r>
              <a:rPr lang="nl-NL" sz="2000" b="0" dirty="0" smtClean="0"/>
              <a:t>-    Bronverwijzing, eisen aan de scriptie</a:t>
            </a:r>
            <a:endParaRPr lang="nl-NL" sz="2000" b="0" dirty="0"/>
          </a:p>
          <a:p>
            <a:r>
              <a:rPr lang="nl-NL" sz="2000" b="0" dirty="0" smtClean="0"/>
              <a:t>-	Toepassing </a:t>
            </a:r>
            <a:r>
              <a:rPr lang="nl-NL" sz="2000" b="0" dirty="0"/>
              <a:t>in projecten en tweede stage</a:t>
            </a:r>
          </a:p>
          <a:p>
            <a:r>
              <a:rPr lang="nl-NL" sz="2400" b="0" dirty="0" smtClean="0">
                <a:solidFill>
                  <a:schemeClr val="tx2"/>
                </a:solidFill>
              </a:rPr>
              <a:t>Vierde </a:t>
            </a:r>
            <a:r>
              <a:rPr lang="nl-NL" sz="2400" b="0" dirty="0">
                <a:solidFill>
                  <a:schemeClr val="tx2"/>
                </a:solidFill>
              </a:rPr>
              <a:t>studiejaar:									</a:t>
            </a:r>
            <a:r>
              <a:rPr lang="nl-NL" sz="8000" b="0" dirty="0" smtClean="0">
                <a:solidFill>
                  <a:schemeClr val="tx2"/>
                </a:solidFill>
              </a:rPr>
              <a:t>4</a:t>
            </a:r>
          </a:p>
          <a:p>
            <a:pPr>
              <a:buFontTx/>
              <a:buChar char="-"/>
            </a:pPr>
            <a:r>
              <a:rPr lang="nl-NL" sz="2000" b="0" dirty="0" smtClean="0"/>
              <a:t>Verdiepende opfrisworkshops van alle thema’s </a:t>
            </a:r>
          </a:p>
          <a:p>
            <a:pPr marL="0" indent="0"/>
            <a:r>
              <a:rPr lang="nl-NL" sz="2000" b="0" dirty="0" smtClean="0"/>
              <a:t>      in het kader van het afstuderen</a:t>
            </a:r>
          </a:p>
          <a:p>
            <a:r>
              <a:rPr lang="nl-NL" sz="2000" b="0" dirty="0" smtClean="0"/>
              <a:t>-	Toepassing </a:t>
            </a:r>
            <a:r>
              <a:rPr lang="nl-NL" sz="2000" b="0" dirty="0"/>
              <a:t>in afstudeertraject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976" y="728786"/>
            <a:ext cx="7715250" cy="1223963"/>
          </a:xfrm>
        </p:spPr>
        <p:txBody>
          <a:bodyPr/>
          <a:lstStyle/>
          <a:p>
            <a:r>
              <a:rPr lang="nl-NL" dirty="0" smtClean="0"/>
              <a:t>Onderzoek doen en de  </a:t>
            </a:r>
            <a:br>
              <a:rPr lang="nl-NL" dirty="0" smtClean="0"/>
            </a:br>
            <a:r>
              <a:rPr lang="nl-NL" dirty="0" smtClean="0"/>
              <a:t>onderzoekende houding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1184642" y="1943621"/>
            <a:ext cx="7888000" cy="4095750"/>
          </a:xfrm>
        </p:spPr>
        <p:txBody>
          <a:bodyPr/>
          <a:lstStyle/>
          <a:p>
            <a:endParaRPr lang="nl-NL" sz="2400" b="0" dirty="0">
              <a:solidFill>
                <a:schemeClr val="tx2"/>
              </a:solidFill>
            </a:endParaRPr>
          </a:p>
          <a:p>
            <a:endParaRPr lang="nl-NL" sz="2400" b="0" dirty="0" smtClean="0">
              <a:solidFill>
                <a:schemeClr val="tx2"/>
              </a:solidFill>
            </a:endParaRPr>
          </a:p>
          <a:p>
            <a:r>
              <a:rPr lang="nl-NL" sz="2400" b="0" dirty="0" smtClean="0">
                <a:solidFill>
                  <a:schemeClr val="tx2"/>
                </a:solidFill>
              </a:rPr>
              <a:t>Beschreven in: </a:t>
            </a:r>
          </a:p>
          <a:p>
            <a:endParaRPr lang="nl-NL" sz="2400" b="0" dirty="0">
              <a:solidFill>
                <a:schemeClr val="tx2"/>
              </a:solidFill>
            </a:endParaRPr>
          </a:p>
          <a:p>
            <a:r>
              <a:rPr lang="nl-NL" sz="2400" b="0" dirty="0" smtClean="0"/>
              <a:t>o.a. de verplichte </a:t>
            </a:r>
          </a:p>
          <a:p>
            <a:r>
              <a:rPr lang="nl-NL" sz="2400" b="0" dirty="0" smtClean="0"/>
              <a:t>competenties ‘Onderzoeken’ </a:t>
            </a:r>
          </a:p>
          <a:p>
            <a:r>
              <a:rPr lang="nl-NL" sz="2400" b="0" dirty="0" smtClean="0"/>
              <a:t>en ‘Professionaliseren’.</a:t>
            </a:r>
          </a:p>
          <a:p>
            <a:endParaRPr lang="nl-NL" sz="2400" b="0" dirty="0" smtClean="0"/>
          </a:p>
          <a:p>
            <a:endParaRPr lang="nl-NL" sz="2400" b="0" i="1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530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afstuderen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ICT-opleidingen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1784" y="1253331"/>
            <a:ext cx="7979054" cy="4096800"/>
          </a:xfrm>
        </p:spPr>
        <p:txBody>
          <a:bodyPr/>
          <a:lstStyle/>
          <a:p>
            <a:pPr lvl="0">
              <a:buFontTx/>
              <a:buChar char="-"/>
            </a:pPr>
            <a:endParaRPr lang="nl-NL" sz="2000" b="0" dirty="0" smtClean="0"/>
          </a:p>
          <a:p>
            <a:pPr lvl="0">
              <a:buFontTx/>
              <a:buChar char="-"/>
            </a:pPr>
            <a:endParaRPr lang="nl-NL" sz="2000" b="0" dirty="0" smtClean="0"/>
          </a:p>
          <a:p>
            <a:pPr lvl="0">
              <a:buFontTx/>
              <a:buChar char="-"/>
            </a:pPr>
            <a:endParaRPr lang="nl-NL" sz="2000" b="0" dirty="0"/>
          </a:p>
          <a:p>
            <a:pPr lvl="0">
              <a:buFontTx/>
              <a:buChar char="-"/>
            </a:pPr>
            <a:r>
              <a:rPr lang="nl-NL" sz="2400" b="0" dirty="0" smtClean="0"/>
              <a:t>Competenties </a:t>
            </a:r>
            <a:r>
              <a:rPr lang="nl-NL" sz="2400" b="0" dirty="0"/>
              <a:t>‘onderzoeken’ en ‘professionaliseren’ op </a:t>
            </a:r>
            <a:r>
              <a:rPr lang="nl-NL" sz="2400" b="0" dirty="0" smtClean="0"/>
              <a:t>eindniveau </a:t>
            </a:r>
            <a:r>
              <a:rPr lang="nl-NL" sz="2400" b="0" dirty="0"/>
              <a:t>geïntegreerd </a:t>
            </a:r>
            <a:r>
              <a:rPr lang="nl-NL" sz="2400" b="0" dirty="0" smtClean="0"/>
              <a:t>toepassen</a:t>
            </a:r>
            <a:r>
              <a:rPr lang="nl-NL" sz="2400" b="0" dirty="0"/>
              <a:t>, gekoppeld aan een </a:t>
            </a:r>
            <a:r>
              <a:rPr lang="nl-NL" sz="2400" b="0" dirty="0" smtClean="0"/>
              <a:t>(of meer) beroepscompetentie(s)</a:t>
            </a:r>
          </a:p>
          <a:p>
            <a:pPr lvl="0">
              <a:buFontTx/>
              <a:buChar char="-"/>
            </a:pPr>
            <a:r>
              <a:rPr lang="nl-NL" sz="2400" b="0" dirty="0" smtClean="0"/>
              <a:t>Bepalen zwaartepunt afstudeerproject: oriëntatie-diagnose-ontwerp-realisatie-implementatie-evaluatie</a:t>
            </a:r>
            <a:endParaRPr lang="nl-NL" sz="2400" b="0" dirty="0"/>
          </a:p>
          <a:p>
            <a:pPr lvl="0"/>
            <a:r>
              <a:rPr lang="nl-NL" sz="2400" b="0" dirty="0" smtClean="0"/>
              <a:t>-	Relevante </a:t>
            </a:r>
            <a:r>
              <a:rPr lang="nl-NL" sz="2400" b="0" dirty="0"/>
              <a:t>(</a:t>
            </a:r>
            <a:r>
              <a:rPr lang="nl-NL" sz="2400" b="0" dirty="0" smtClean="0"/>
              <a:t>deel)onderzoeken en onderzoeksmethoden kiezen</a:t>
            </a:r>
            <a:endParaRPr lang="nl-NL" sz="2400" b="0" dirty="0"/>
          </a:p>
          <a:p>
            <a:pPr lvl="0"/>
            <a:r>
              <a:rPr lang="nl-NL" sz="2400" b="0" dirty="0" smtClean="0"/>
              <a:t>-	Minimaal binnen één </a:t>
            </a:r>
            <a:r>
              <a:rPr lang="nl-NL" sz="2400" b="0" dirty="0"/>
              <a:t>(deel)onderzoek de gehele </a:t>
            </a:r>
            <a:r>
              <a:rPr lang="nl-NL" sz="2400" b="0" dirty="0" err="1" smtClean="0"/>
              <a:t>onderzoekscyclus</a:t>
            </a:r>
            <a:r>
              <a:rPr lang="nl-NL" sz="2400" b="0" dirty="0" smtClean="0"/>
              <a:t> </a:t>
            </a:r>
            <a:r>
              <a:rPr lang="nl-NL" sz="2400" b="0" dirty="0"/>
              <a:t>doorlopen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872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 verslag én product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71600" y="1556792"/>
            <a:ext cx="7444800" cy="4096800"/>
          </a:xfrm>
        </p:spPr>
        <p:txBody>
          <a:bodyPr/>
          <a:lstStyle/>
          <a:p>
            <a:r>
              <a:rPr lang="nl-NL" sz="2400" b="0" dirty="0">
                <a:solidFill>
                  <a:schemeClr val="tx2"/>
                </a:solidFill>
              </a:rPr>
              <a:t> </a:t>
            </a:r>
            <a:r>
              <a:rPr lang="nl-NL" sz="2400" b="0" dirty="0" smtClean="0">
                <a:solidFill>
                  <a:schemeClr val="tx2"/>
                </a:solidFill>
              </a:rPr>
              <a:t> Beoordelingscriteria afstuderen in:</a:t>
            </a:r>
          </a:p>
          <a:p>
            <a:r>
              <a:rPr lang="nl-NL" sz="2400" b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nl-NL" b="0" dirty="0" smtClean="0"/>
              <a:t>-	</a:t>
            </a:r>
            <a:r>
              <a:rPr lang="nl-NL" sz="2400" b="0" dirty="0" smtClean="0"/>
              <a:t>Eindbeoordelingsformulier</a:t>
            </a:r>
          </a:p>
          <a:p>
            <a:r>
              <a:rPr lang="nl-NL" sz="2400" b="0" dirty="0"/>
              <a:t> </a:t>
            </a:r>
            <a:r>
              <a:rPr lang="nl-NL" sz="2400" b="0" dirty="0" smtClean="0"/>
              <a:t>  	afstuderen</a:t>
            </a:r>
            <a:endParaRPr lang="nl-NL" sz="2400" b="0" dirty="0"/>
          </a:p>
          <a:p>
            <a:r>
              <a:rPr lang="nl-NL" sz="2400" b="0" dirty="0" smtClean="0"/>
              <a:t>-	Beoordelingsformulier ‘professionele</a:t>
            </a:r>
          </a:p>
          <a:p>
            <a:r>
              <a:rPr lang="nl-NL" sz="2400" b="0" dirty="0" smtClean="0"/>
              <a:t>	werkhouding</a:t>
            </a:r>
            <a:r>
              <a:rPr lang="nl-NL" sz="2400" b="0" dirty="0"/>
              <a:t>’ </a:t>
            </a:r>
            <a:r>
              <a:rPr lang="nl-NL" sz="2400" b="0" i="1" dirty="0"/>
              <a:t>			</a:t>
            </a:r>
          </a:p>
          <a:p>
            <a:r>
              <a:rPr lang="nl-NL" sz="2400" b="0" dirty="0" smtClean="0"/>
              <a:t>-	Reflectieverslag </a:t>
            </a:r>
            <a:r>
              <a:rPr lang="nl-NL" sz="2400" b="0" dirty="0"/>
              <a:t>door </a:t>
            </a:r>
            <a:r>
              <a:rPr lang="nl-NL" sz="2400" b="0" dirty="0" smtClean="0"/>
              <a:t>student</a:t>
            </a:r>
          </a:p>
          <a:p>
            <a:r>
              <a:rPr lang="nl-NL" sz="2400" b="0" dirty="0"/>
              <a:t> </a:t>
            </a:r>
            <a:r>
              <a:rPr lang="nl-NL" sz="2400" b="0" dirty="0" smtClean="0"/>
              <a:t>   </a:t>
            </a:r>
            <a:r>
              <a:rPr lang="nl-NL" sz="2400" b="0" dirty="0"/>
              <a:t>(incl</a:t>
            </a:r>
            <a:r>
              <a:rPr lang="nl-NL" sz="2400" b="0" dirty="0" smtClean="0"/>
              <a:t>. beroepscompetentie(s))</a:t>
            </a:r>
            <a:endParaRPr lang="nl-NL" sz="2400" b="0" dirty="0"/>
          </a:p>
          <a:p>
            <a:endParaRPr lang="nl-NL" sz="2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0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Voorbeeldgedrag docent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414800" y="2030400"/>
            <a:ext cx="7621696" cy="4096800"/>
          </a:xfrm>
        </p:spPr>
        <p:txBody>
          <a:bodyPr/>
          <a:lstStyle/>
          <a:p>
            <a:pPr lvl="0"/>
            <a:r>
              <a:rPr lang="nl-NL" b="0" dirty="0" smtClean="0"/>
              <a:t>- 	</a:t>
            </a:r>
            <a:r>
              <a:rPr lang="nl-NL" sz="2400" b="0" dirty="0" smtClean="0"/>
              <a:t>Zelf onderzoek </a:t>
            </a:r>
            <a:r>
              <a:rPr lang="nl-NL" sz="2400" b="0" dirty="0"/>
              <a:t>doen</a:t>
            </a:r>
          </a:p>
          <a:p>
            <a:pPr lvl="0"/>
            <a:r>
              <a:rPr lang="nl-NL" sz="2400" b="0" dirty="0" smtClean="0"/>
              <a:t>-	Participatie in kenniskringen </a:t>
            </a:r>
            <a:r>
              <a:rPr lang="nl-NL" sz="2400" b="0" dirty="0"/>
              <a:t>lectoraat of relevante </a:t>
            </a:r>
            <a:r>
              <a:rPr lang="nl-NL" sz="2400" b="0" dirty="0" err="1" smtClean="0"/>
              <a:t>onderzoeksplatforms</a:t>
            </a:r>
            <a:endParaRPr lang="nl-NL" sz="2400" b="0" dirty="0"/>
          </a:p>
          <a:p>
            <a:pPr lvl="0"/>
            <a:r>
              <a:rPr lang="nl-NL" sz="2400" b="0" dirty="0" smtClean="0"/>
              <a:t>-	Belangrijke </a:t>
            </a:r>
            <a:r>
              <a:rPr lang="nl-NL" sz="2400" b="0" dirty="0"/>
              <a:t>onderzoeksresultaten of </a:t>
            </a:r>
            <a:r>
              <a:rPr lang="nl-NL" sz="2400" b="0" dirty="0" err="1"/>
              <a:t>vakartikelen</a:t>
            </a:r>
            <a:r>
              <a:rPr lang="nl-NL" sz="2400" b="0" dirty="0"/>
              <a:t> delen met studenten</a:t>
            </a:r>
          </a:p>
          <a:p>
            <a:pPr lvl="0"/>
            <a:r>
              <a:rPr lang="nl-NL" sz="2400" b="0" dirty="0" smtClean="0"/>
              <a:t>-	Opnemen </a:t>
            </a:r>
            <a:r>
              <a:rPr lang="nl-NL" sz="2400" b="0" dirty="0"/>
              <a:t>in I-POP cyclus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712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5108" y="476672"/>
            <a:ext cx="7715250" cy="12239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Professionalisering docenten 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						en ‘het hbo-niveau’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05108" y="2132856"/>
            <a:ext cx="7994210" cy="5373216"/>
          </a:xfrm>
        </p:spPr>
        <p:txBody>
          <a:bodyPr>
            <a:normAutofit/>
          </a:bodyPr>
          <a:lstStyle/>
          <a:p>
            <a:r>
              <a:rPr lang="nl-NL" sz="2400" b="0" dirty="0" smtClean="0"/>
              <a:t>Docenten stemmen plannen van aanpak en (indien nodig) concept-afstudeerrapporten met elkaar af</a:t>
            </a:r>
            <a:endParaRPr lang="nl-NL" sz="2400" b="0" dirty="0"/>
          </a:p>
          <a:p>
            <a:endParaRPr lang="nl-NL" sz="2400" b="0" dirty="0" smtClean="0"/>
          </a:p>
          <a:p>
            <a:r>
              <a:rPr lang="nl-NL" sz="2400" b="0" dirty="0" smtClean="0"/>
              <a:t>Workshops onderzoek voor docenten</a:t>
            </a:r>
          </a:p>
          <a:p>
            <a:endParaRPr lang="nl-NL" sz="2400" b="0" dirty="0"/>
          </a:p>
          <a:p>
            <a:r>
              <a:rPr lang="nl-NL" sz="2400" b="0" dirty="0" smtClean="0"/>
              <a:t>Beoordelingsafstemming: alle afstudeerbegeleiders beoordelen eenzelfde afstudeerverslag</a:t>
            </a:r>
          </a:p>
          <a:p>
            <a:endParaRPr lang="nl-NL" sz="2400" b="0" dirty="0"/>
          </a:p>
          <a:p>
            <a:r>
              <a:rPr lang="nl-NL" sz="2400" b="0" dirty="0" smtClean="0"/>
              <a:t>Peer review (door dezelfde opleidingen bij andere </a:t>
            </a:r>
            <a:r>
              <a:rPr lang="nl-NL" sz="2400" b="0" dirty="0" err="1" smtClean="0"/>
              <a:t>hbo’s</a:t>
            </a:r>
            <a:r>
              <a:rPr lang="nl-NL" sz="2400" b="0" dirty="0" smtClean="0"/>
              <a:t>)</a:t>
            </a:r>
          </a:p>
          <a:p>
            <a:endParaRPr lang="nl-NL" sz="2400" b="0" dirty="0"/>
          </a:p>
          <a:p>
            <a:r>
              <a:rPr lang="nl-NL" sz="2400" b="0" dirty="0" smtClean="0">
                <a:solidFill>
                  <a:schemeClr val="tx2"/>
                </a:solidFill>
              </a:rPr>
              <a:t>En…???</a:t>
            </a:r>
            <a:endParaRPr lang="nl-NL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Brainstorm / discussie</a:t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sz="2400" b="0" dirty="0" smtClean="0">
                <a:solidFill>
                  <a:schemeClr val="tx2"/>
                </a:solidFill>
              </a:rPr>
              <a:t>eerst in groepjes, daarna plenair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144587" y="2310632"/>
            <a:ext cx="7823745" cy="4103987"/>
          </a:xfrm>
        </p:spPr>
        <p:txBody>
          <a:bodyPr/>
          <a:lstStyle/>
          <a:p>
            <a:r>
              <a:rPr lang="nl-NL" b="0" i="1" dirty="0" smtClean="0"/>
              <a:t>‘Veranderingen in het curriculum</a:t>
            </a:r>
          </a:p>
          <a:p>
            <a:r>
              <a:rPr lang="nl-NL" b="0" i="1" dirty="0" smtClean="0"/>
              <a:t>			en</a:t>
            </a:r>
          </a:p>
          <a:p>
            <a:r>
              <a:rPr lang="nl-NL" b="0" i="1" dirty="0" smtClean="0"/>
              <a:t>Veranderingen in de beoordeling van de 									kwaliteit van afstudeerwerk’ 							</a:t>
            </a:r>
            <a:r>
              <a:rPr lang="nl-NL" sz="2000" b="0" i="1" dirty="0" smtClean="0"/>
              <a:t>(o.a. onderzoekende houding, 									onderzoek, beroepsproduct en 									verslag)’</a:t>
            </a:r>
            <a:endParaRPr lang="nl-NL" sz="2000" b="0" i="1" dirty="0"/>
          </a:p>
        </p:txBody>
      </p:sp>
    </p:spTree>
    <p:extLst>
      <p:ext uri="{BB962C8B-B14F-4D97-AF65-F5344CB8AC3E}">
        <p14:creationId xmlns:p14="http://schemas.microsoft.com/office/powerpoint/2010/main" val="26445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930" y="476672"/>
            <a:ext cx="7715250" cy="1223963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Resultaten brainstorm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967930" y="1340768"/>
            <a:ext cx="7891908" cy="560107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1800" b="0" dirty="0" smtClean="0"/>
              <a:t>Kwaliteit van het afstuderen moet omhoog</a:t>
            </a:r>
          </a:p>
          <a:p>
            <a:pPr>
              <a:buFontTx/>
              <a:buChar char="-"/>
            </a:pPr>
            <a:r>
              <a:rPr lang="nl-NL" sz="1800" b="0" dirty="0" err="1" smtClean="0"/>
              <a:t>Onderzoeksagenda</a:t>
            </a:r>
            <a:r>
              <a:rPr lang="nl-NL" sz="1800" b="0" dirty="0" smtClean="0"/>
              <a:t>: hogere prioriteit geven</a:t>
            </a:r>
          </a:p>
          <a:p>
            <a:pPr>
              <a:buFontTx/>
              <a:buChar char="-"/>
            </a:pPr>
            <a:r>
              <a:rPr lang="nl-NL" sz="1800" b="0" dirty="0" smtClean="0"/>
              <a:t>Meer mogelijkheden scheppen om docenten en studenten samen te laten werken (bijv. gekoppeld aan excellentie traject / </a:t>
            </a:r>
            <a:r>
              <a:rPr lang="nl-NL" sz="1800" b="0" dirty="0" err="1" smtClean="0"/>
              <a:t>Honours</a:t>
            </a:r>
            <a:r>
              <a:rPr lang="nl-NL" sz="1800" b="0" dirty="0" smtClean="0"/>
              <a:t>)</a:t>
            </a:r>
          </a:p>
          <a:p>
            <a:pPr>
              <a:buFontTx/>
              <a:buChar char="-"/>
            </a:pPr>
            <a:r>
              <a:rPr lang="nl-NL" sz="1800" b="0" dirty="0" smtClean="0"/>
              <a:t>Innovatiecentrum oprichten</a:t>
            </a:r>
          </a:p>
          <a:p>
            <a:pPr>
              <a:buFontTx/>
              <a:buChar char="-"/>
            </a:pPr>
            <a:r>
              <a:rPr lang="nl-NL" sz="1800" b="0" dirty="0" smtClean="0"/>
              <a:t>Student zelf uitdaging laten formuleren (voor een opdracht bijv.) </a:t>
            </a:r>
          </a:p>
          <a:p>
            <a:pPr>
              <a:buFontTx/>
              <a:buChar char="-"/>
            </a:pPr>
            <a:r>
              <a:rPr lang="nl-NL" sz="1800" b="0" dirty="0" smtClean="0"/>
              <a:t>Meer kennisuitwisseling mbo-hbo-wo</a:t>
            </a:r>
          </a:p>
          <a:p>
            <a:pPr>
              <a:buFontTx/>
              <a:buChar char="-"/>
            </a:pPr>
            <a:r>
              <a:rPr lang="nl-NL" sz="1800" b="0" dirty="0" smtClean="0"/>
              <a:t>Meer gebruik maken van wetenschappelijke artikelen</a:t>
            </a:r>
          </a:p>
          <a:p>
            <a:pPr>
              <a:buFontTx/>
              <a:buChar char="-"/>
            </a:pPr>
            <a:r>
              <a:rPr lang="nl-NL" sz="1800" b="0" dirty="0" smtClean="0"/>
              <a:t>Het zonnewiel gebruiken van Timmers en van der Waals (zeker in 1</a:t>
            </a:r>
            <a:r>
              <a:rPr lang="nl-NL" sz="1800" b="0" baseline="30000" dirty="0" smtClean="0"/>
              <a:t>e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jaars</a:t>
            </a:r>
            <a:r>
              <a:rPr lang="nl-NL" sz="1800" b="0" dirty="0" smtClean="0"/>
              <a:t> ontwerpprojecten) met de 4 kwadranten: techniek, mens, markt en milieu</a:t>
            </a:r>
          </a:p>
          <a:p>
            <a:pPr>
              <a:buFontTx/>
              <a:buChar char="-"/>
            </a:pPr>
            <a:r>
              <a:rPr lang="nl-NL" sz="1800" b="0" dirty="0" smtClean="0"/>
              <a:t>Alternatief voor reflectieverslag: portfolio, experimenteren met blogs</a:t>
            </a:r>
          </a:p>
          <a:p>
            <a:pPr>
              <a:buFontTx/>
              <a:buChar char="-"/>
            </a:pPr>
            <a:r>
              <a:rPr lang="nl-NL" sz="1800" b="0" dirty="0" smtClean="0"/>
              <a:t>STARRT-formulier (T staat voor Transfer naar andere beroepssituaties)</a:t>
            </a:r>
          </a:p>
          <a:p>
            <a:pPr>
              <a:buFontTx/>
              <a:buChar char="-"/>
            </a:pPr>
            <a:r>
              <a:rPr lang="nl-NL" sz="1800" b="0" dirty="0" smtClean="0"/>
              <a:t>Experimenteren vs. onderzoekend ontwerpen: het methodisch beantwoorden van een relevante vraag</a:t>
            </a:r>
          </a:p>
          <a:p>
            <a:pPr>
              <a:buFontTx/>
              <a:buChar char="-"/>
            </a:pPr>
            <a:r>
              <a:rPr lang="nl-NL" sz="1800" b="0" dirty="0" smtClean="0"/>
              <a:t>Ook achteraf onderbouwen van een ontwerp moet mogelijk zijn (bijv. in kunst opleidingen)</a:t>
            </a:r>
          </a:p>
          <a:p>
            <a:pPr>
              <a:buFontTx/>
              <a:buChar char="-"/>
            </a:pPr>
            <a:endParaRPr lang="nl-NL" sz="1800" b="0" dirty="0"/>
          </a:p>
        </p:txBody>
      </p:sp>
    </p:spTree>
    <p:extLst>
      <p:ext uri="{BB962C8B-B14F-4D97-AF65-F5344CB8AC3E}">
        <p14:creationId xmlns:p14="http://schemas.microsoft.com/office/powerpoint/2010/main" val="144578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Publicatie over het onderzoek op </a:t>
            </a:r>
            <a:r>
              <a:rPr lang="nl-NL" dirty="0" err="1" smtClean="0">
                <a:solidFill>
                  <a:schemeClr val="tx2"/>
                </a:solidFill>
              </a:rPr>
              <a:t>Inholland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sz="2400" b="0" dirty="0" smtClean="0"/>
              <a:t>Lectoren </a:t>
            </a:r>
            <a:r>
              <a:rPr lang="nl-NL" sz="2400" b="0" dirty="0"/>
              <a:t>van </a:t>
            </a:r>
            <a:r>
              <a:rPr lang="nl-NL" sz="2400" b="0" dirty="0" err="1"/>
              <a:t>Inholland</a:t>
            </a:r>
            <a:r>
              <a:rPr lang="nl-NL" sz="2400" b="0" dirty="0"/>
              <a:t> </a:t>
            </a:r>
            <a:r>
              <a:rPr lang="nl-NL" sz="2400" b="0" dirty="0" smtClean="0"/>
              <a:t>en hun onderzoekers presenteren hun </a:t>
            </a:r>
            <a:r>
              <a:rPr lang="nl-NL" sz="2400" b="0" dirty="0"/>
              <a:t>onderzoek </a:t>
            </a:r>
            <a:r>
              <a:rPr lang="nl-NL" sz="2400" b="0" dirty="0" smtClean="0"/>
              <a:t>in:</a:t>
            </a:r>
          </a:p>
          <a:p>
            <a:endParaRPr lang="nl-NL" b="0" dirty="0"/>
          </a:p>
          <a:p>
            <a:r>
              <a:rPr lang="nl-NL" b="0" i="1" dirty="0" smtClean="0"/>
              <a:t>‘Praktijkgericht </a:t>
            </a:r>
            <a:r>
              <a:rPr lang="nl-NL" b="0" i="1" dirty="0"/>
              <a:t>onderzoek </a:t>
            </a:r>
            <a:r>
              <a:rPr lang="nl-NL" b="0" i="1" dirty="0" smtClean="0"/>
              <a:t>verbindt’</a:t>
            </a:r>
            <a:endParaRPr lang="nl-NL" b="0" i="1" dirty="0"/>
          </a:p>
          <a:p>
            <a:endParaRPr lang="nl-NL" b="0" dirty="0"/>
          </a:p>
          <a:p>
            <a:r>
              <a:rPr lang="nl-NL" b="0" dirty="0" smtClean="0"/>
              <a:t>Het boek (</a:t>
            </a:r>
            <a:r>
              <a:rPr lang="nl-NL" b="0" dirty="0" err="1" smtClean="0"/>
              <a:t>Inholland</a:t>
            </a:r>
            <a:r>
              <a:rPr lang="nl-NL" b="0" dirty="0" smtClean="0"/>
              <a:t>, 2013) is </a:t>
            </a:r>
            <a:r>
              <a:rPr lang="nl-NL" b="0" dirty="0"/>
              <a:t>te downloaden via </a:t>
            </a:r>
            <a:r>
              <a:rPr lang="nl-NL" b="0" dirty="0">
                <a:hlinkClick r:id="rId2"/>
              </a:rPr>
              <a:t>www.inholland.nl/onderzoek</a:t>
            </a:r>
            <a:endParaRPr lang="nl-NL" b="0" dirty="0"/>
          </a:p>
          <a:p>
            <a:r>
              <a:rPr lang="nl-NL" b="0" dirty="0"/>
              <a:t> </a:t>
            </a:r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71104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		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       				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		  EINDE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3059832" y="4822500"/>
            <a:ext cx="6285600" cy="1220400"/>
          </a:xfrm>
        </p:spPr>
        <p:txBody>
          <a:bodyPr/>
          <a:lstStyle/>
          <a:p>
            <a:r>
              <a:rPr lang="nl-NL" dirty="0" smtClean="0"/>
              <a:t>		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50" cy="1223963"/>
          </a:xfrm>
        </p:spPr>
        <p:txBody>
          <a:bodyPr/>
          <a:lstStyle/>
          <a:p>
            <a:r>
              <a:rPr lang="nl-NL" dirty="0" smtClean="0"/>
              <a:t>Verschillende soorten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(afstudeer)opdrachten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964010" y="2420888"/>
            <a:ext cx="8163472" cy="54726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sz="2400" dirty="0" smtClean="0"/>
              <a:t>Het beantwoorden van een kennisvraag / kans </a:t>
            </a:r>
            <a:r>
              <a:rPr lang="nl-NL" sz="2000" b="0" dirty="0" smtClean="0">
                <a:solidFill>
                  <a:schemeClr val="tx2"/>
                </a:solidFill>
              </a:rPr>
              <a:t>(</a:t>
            </a:r>
            <a:r>
              <a:rPr lang="nl-NL" sz="2000" b="0" u="sng" dirty="0" smtClean="0">
                <a:solidFill>
                  <a:schemeClr val="tx2"/>
                </a:solidFill>
              </a:rPr>
              <a:t>onderzoek</a:t>
            </a:r>
            <a:r>
              <a:rPr lang="nl-NL" sz="2000" b="0" dirty="0" smtClean="0">
                <a:solidFill>
                  <a:schemeClr val="tx2"/>
                </a:solidFill>
              </a:rPr>
              <a:t> uitmondend in een adviesrapport)</a:t>
            </a:r>
          </a:p>
          <a:p>
            <a:pPr>
              <a:buFontTx/>
              <a:buChar char="-"/>
            </a:pPr>
            <a:r>
              <a:rPr lang="nl-NL" sz="2000" b="0" i="1" dirty="0" smtClean="0"/>
              <a:t>Welke </a:t>
            </a:r>
            <a:r>
              <a:rPr lang="nl-NL" sz="2000" b="0" i="1" dirty="0"/>
              <a:t>maatregelen </a:t>
            </a:r>
            <a:r>
              <a:rPr lang="nl-NL" sz="2000" b="0" i="1" dirty="0" smtClean="0"/>
              <a:t>kunnen </a:t>
            </a:r>
            <a:r>
              <a:rPr lang="nl-NL" sz="2000" b="0" i="1" dirty="0"/>
              <a:t>er genomen worden bij de renovatie van woningen, </a:t>
            </a:r>
            <a:r>
              <a:rPr lang="nl-NL" sz="2000" b="0" i="1" dirty="0" smtClean="0"/>
              <a:t>met als doel </a:t>
            </a:r>
            <a:r>
              <a:rPr lang="nl-NL" sz="2000" b="0" i="1" dirty="0"/>
              <a:t>maximale </a:t>
            </a:r>
            <a:r>
              <a:rPr lang="nl-NL" sz="2000" b="0" i="1" dirty="0" smtClean="0"/>
              <a:t>energiebesparing?</a:t>
            </a:r>
            <a:r>
              <a:rPr lang="nl-NL" sz="2000" b="0" i="1" dirty="0"/>
              <a:t> </a:t>
            </a:r>
            <a:endParaRPr lang="nl-NL" sz="2000" b="0" i="1" dirty="0" smtClean="0"/>
          </a:p>
          <a:p>
            <a:pPr>
              <a:buFontTx/>
              <a:buChar char="-"/>
            </a:pPr>
            <a:endParaRPr lang="nl-NL" sz="2000" b="0" dirty="0" smtClean="0"/>
          </a:p>
          <a:p>
            <a:pPr marL="0" indent="0"/>
            <a:r>
              <a:rPr lang="nl-NL" b="0" dirty="0" smtClean="0"/>
              <a:t> </a:t>
            </a:r>
            <a:r>
              <a:rPr lang="nl-NL" dirty="0" smtClean="0"/>
              <a:t>2.</a:t>
            </a:r>
            <a:r>
              <a:rPr lang="nl-NL" b="0" dirty="0" smtClean="0"/>
              <a:t> </a:t>
            </a:r>
            <a:r>
              <a:rPr lang="nl-NL" sz="2400" dirty="0" smtClean="0"/>
              <a:t>Het oplossen van een probleem </a:t>
            </a:r>
            <a:br>
              <a:rPr lang="nl-NL" sz="2400" dirty="0" smtClean="0"/>
            </a:br>
            <a:r>
              <a:rPr lang="nl-NL" sz="2400" b="0" dirty="0">
                <a:solidFill>
                  <a:schemeClr val="tx2"/>
                </a:solidFill>
              </a:rPr>
              <a:t>	</a:t>
            </a:r>
            <a:r>
              <a:rPr lang="nl-NL" sz="2000" b="0" dirty="0" smtClean="0">
                <a:solidFill>
                  <a:schemeClr val="tx2"/>
                </a:solidFill>
              </a:rPr>
              <a:t>(</a:t>
            </a:r>
            <a:r>
              <a:rPr lang="nl-NL" sz="2000" b="0" u="sng" dirty="0" smtClean="0">
                <a:solidFill>
                  <a:schemeClr val="tx2"/>
                </a:solidFill>
              </a:rPr>
              <a:t>onderzoek en ontwerp</a:t>
            </a:r>
            <a:r>
              <a:rPr lang="nl-NL" sz="2000" b="0" dirty="0" smtClean="0">
                <a:solidFill>
                  <a:schemeClr val="tx2"/>
                </a:solidFill>
              </a:rPr>
              <a:t> uitmondend in een schets-/definitief 	ontwerp van bijv. een brug, technisch ontwerp, contractdocument, 	beheer- en onderhoudsplan, etc.)</a:t>
            </a:r>
          </a:p>
          <a:p>
            <a:pPr>
              <a:buFontTx/>
              <a:buChar char="-"/>
            </a:pPr>
            <a:r>
              <a:rPr lang="nl-NL" sz="2000" b="0" i="1" dirty="0" smtClean="0"/>
              <a:t>Ontwerp een drijvende overstaplocatie (tevens botenhuis) t.b.v. openbaar en privaat vervoer over water.</a:t>
            </a:r>
          </a:p>
        </p:txBody>
      </p:sp>
    </p:spTree>
    <p:extLst>
      <p:ext uri="{BB962C8B-B14F-4D97-AF65-F5344CB8AC3E}">
        <p14:creationId xmlns:p14="http://schemas.microsoft.com/office/powerpoint/2010/main" val="34457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09" y="997135"/>
            <a:ext cx="3672408" cy="511641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6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115" y="476845"/>
            <a:ext cx="7715250" cy="1223963"/>
          </a:xfrm>
        </p:spPr>
        <p:txBody>
          <a:bodyPr/>
          <a:lstStyle/>
          <a:p>
            <a:r>
              <a:rPr lang="nl-NL" dirty="0" smtClean="0"/>
              <a:t>De afgestudeerde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technisch ontwerper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893485" y="1844824"/>
            <a:ext cx="8098509" cy="5544616"/>
          </a:xfrm>
        </p:spPr>
        <p:txBody>
          <a:bodyPr/>
          <a:lstStyle/>
          <a:p>
            <a:r>
              <a:rPr lang="nl-NL" sz="1600" b="0" dirty="0">
                <a:solidFill>
                  <a:schemeClr val="bg1"/>
                </a:solidFill>
              </a:rPr>
              <a:t> </a:t>
            </a:r>
            <a:r>
              <a:rPr lang="nl-NL" sz="1600" b="0" dirty="0" smtClean="0">
                <a:solidFill>
                  <a:schemeClr val="bg1"/>
                </a:solidFill>
              </a:rPr>
              <a:t>    								      					 (</a:t>
            </a:r>
            <a:r>
              <a:rPr lang="nl-NL" sz="1600" b="0" dirty="0" err="1" smtClean="0">
                <a:solidFill>
                  <a:schemeClr val="bg1"/>
                </a:solidFill>
              </a:rPr>
              <a:t>Inholland</a:t>
            </a:r>
            <a:r>
              <a:rPr lang="nl-NL" sz="1600" b="0" dirty="0" smtClean="0">
                <a:solidFill>
                  <a:schemeClr val="bg1"/>
                </a:solidFill>
              </a:rPr>
              <a:t>, 2014, 2013)</a:t>
            </a:r>
          </a:p>
          <a:p>
            <a:r>
              <a:rPr lang="nl-NL" sz="2400" b="0" dirty="0" smtClean="0"/>
              <a:t>“Het beroepenveld heeft behoefte aan kritische, reflectieve technici die multidisciplinair en innovatief kunnen werken, vanuit een creatieve en onderzoekende beroepshouding.”</a:t>
            </a:r>
            <a:endParaRPr lang="nl-NL" sz="2400" b="0" dirty="0"/>
          </a:p>
          <a:p>
            <a:r>
              <a:rPr lang="nl-NL" sz="2400" b="0" dirty="0" smtClean="0"/>
              <a:t>“Onderzoek is niet een op zichzelf staand vak maar dient zinvol geïntegreerd te worden in de ontwerpopleidingen, zodanig dat het bijdraagt aan de kwaliteit van het beroepsproduct.” </a:t>
            </a:r>
            <a:r>
              <a:rPr lang="nl-NL" sz="2400" b="0" dirty="0"/>
              <a:t>	</a:t>
            </a:r>
            <a:r>
              <a:rPr lang="nl-NL" sz="2400" b="0" dirty="0" smtClean="0"/>
              <a:t/>
            </a:r>
            <a:br>
              <a:rPr lang="nl-NL" sz="2400" b="0" dirty="0" smtClean="0"/>
            </a:br>
            <a:endParaRPr lang="nl-NL" sz="2400" b="0" dirty="0" smtClean="0"/>
          </a:p>
          <a:p>
            <a:r>
              <a:rPr lang="nl-NL" sz="2400" b="0" i="1" u="sng" dirty="0" smtClean="0">
                <a:solidFill>
                  <a:schemeClr val="tx2"/>
                </a:solidFill>
              </a:rPr>
              <a:t>In de praktijk komt het neer op maatwerk voor elke opdracht en voor elke opleiding.</a:t>
            </a:r>
          </a:p>
          <a:p>
            <a:endParaRPr lang="nl-NL" sz="2400" b="0" dirty="0"/>
          </a:p>
        </p:txBody>
      </p:sp>
    </p:spTree>
    <p:extLst>
      <p:ext uri="{BB962C8B-B14F-4D97-AF65-F5344CB8AC3E}">
        <p14:creationId xmlns:p14="http://schemas.microsoft.com/office/powerpoint/2010/main" val="2463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Dus: belangrijke aandachtspunten in de (technische) opleidingen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331640" y="2204864"/>
            <a:ext cx="7445375" cy="4095750"/>
          </a:xfrm>
        </p:spPr>
        <p:txBody>
          <a:bodyPr/>
          <a:lstStyle/>
          <a:p>
            <a:endParaRPr lang="nl-NL" b="0" dirty="0" smtClean="0">
              <a:solidFill>
                <a:schemeClr val="tx2"/>
              </a:solidFill>
            </a:endParaRPr>
          </a:p>
          <a:p>
            <a:r>
              <a:rPr lang="nl-NL" sz="2400" b="0" dirty="0" smtClean="0"/>
              <a:t>- Ontwerpen (van </a:t>
            </a:r>
            <a:r>
              <a:rPr lang="nl-NL" sz="2400" b="0" dirty="0"/>
              <a:t>advies en/of </a:t>
            </a:r>
            <a:r>
              <a:rPr lang="nl-NL" sz="2400" b="0" dirty="0" smtClean="0"/>
              <a:t>product)</a:t>
            </a:r>
            <a:endParaRPr lang="nl-NL" sz="2400" b="0" dirty="0"/>
          </a:p>
          <a:p>
            <a:pPr marL="0" indent="0"/>
            <a:r>
              <a:rPr lang="nl-NL" sz="2400" b="0" dirty="0" smtClean="0"/>
              <a:t>- (</a:t>
            </a:r>
            <a:r>
              <a:rPr lang="nl-NL" sz="2400" b="0" dirty="0"/>
              <a:t>Deel-)onderzoek </a:t>
            </a:r>
            <a:r>
              <a:rPr lang="nl-NL" sz="2400" b="0" dirty="0" smtClean="0"/>
              <a:t> </a:t>
            </a:r>
          </a:p>
          <a:p>
            <a:pPr marL="0" indent="0"/>
            <a:r>
              <a:rPr lang="nl-NL" sz="2400" b="0" dirty="0" smtClean="0"/>
              <a:t>- Literatuuronderzoek (en andere bronnen)</a:t>
            </a:r>
          </a:p>
          <a:p>
            <a:pPr marL="0" indent="0"/>
            <a:r>
              <a:rPr lang="nl-NL" sz="2400" b="0" dirty="0" smtClean="0"/>
              <a:t>- Onderzoekende houding</a:t>
            </a:r>
          </a:p>
          <a:p>
            <a:pPr marL="0" indent="0"/>
            <a:r>
              <a:rPr lang="nl-NL" sz="2400" b="0" dirty="0" smtClean="0"/>
              <a:t>- Rapporteren</a:t>
            </a:r>
          </a:p>
          <a:p>
            <a:pPr marL="0" indent="0"/>
            <a:r>
              <a:rPr lang="nl-NL" sz="2400" b="0" dirty="0" smtClean="0"/>
              <a:t>- …</a:t>
            </a:r>
            <a:endParaRPr lang="nl-NL" sz="2400" b="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56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5" y="476672"/>
            <a:ext cx="7715250" cy="1223963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Ontwerpen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6133369" y="2219694"/>
            <a:ext cx="1440160" cy="136815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Diagnose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4067944" y="1484784"/>
            <a:ext cx="1440160" cy="13681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Oriëntatie</a:t>
            </a:r>
            <a:endParaRPr lang="nl-NL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699200" y="1340768"/>
            <a:ext cx="7444800" cy="5517232"/>
          </a:xfrm>
        </p:spPr>
        <p:txBody>
          <a:bodyPr>
            <a:normAutofit fontScale="55000" lnSpcReduction="20000"/>
          </a:bodyPr>
          <a:lstStyle/>
          <a:p>
            <a:r>
              <a:rPr lang="nl-NL" sz="2600" b="0" dirty="0" smtClean="0">
                <a:solidFill>
                  <a:schemeClr val="bg1"/>
                </a:solidFill>
              </a:rPr>
              <a:t>												Analyseren en </a:t>
            </a:r>
          </a:p>
          <a:p>
            <a:r>
              <a:rPr lang="nl-NL" sz="2600" b="0" dirty="0">
                <a:solidFill>
                  <a:schemeClr val="bg1"/>
                </a:solidFill>
              </a:rPr>
              <a:t>	</a:t>
            </a:r>
            <a:r>
              <a:rPr lang="nl-NL" sz="2600" b="0" dirty="0" smtClean="0">
                <a:solidFill>
                  <a:schemeClr val="bg1"/>
                </a:solidFill>
              </a:rPr>
              <a:t>												beschrijven</a:t>
            </a:r>
            <a:endParaRPr lang="nl-NL" sz="2600" dirty="0" smtClean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														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					</a:t>
            </a:r>
          </a:p>
          <a:p>
            <a:endParaRPr lang="nl-NL" sz="2400" b="0" dirty="0">
              <a:solidFill>
                <a:schemeClr val="bg1"/>
              </a:solidFill>
            </a:endParaRPr>
          </a:p>
          <a:p>
            <a:endParaRPr lang="nl-NL" sz="2400" b="0" dirty="0" smtClean="0">
              <a:solidFill>
                <a:schemeClr val="bg1"/>
              </a:solidFill>
            </a:endParaRPr>
          </a:p>
          <a:p>
            <a:endParaRPr lang="nl-NL" sz="2400" b="0" dirty="0">
              <a:solidFill>
                <a:schemeClr val="bg1"/>
              </a:solidFill>
            </a:endParaRP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					</a:t>
            </a:r>
            <a:r>
              <a:rPr lang="nl-NL" sz="2600" b="0" dirty="0" err="1" smtClean="0">
                <a:solidFill>
                  <a:schemeClr val="bg1"/>
                </a:solidFill>
              </a:rPr>
              <a:t>PvE</a:t>
            </a:r>
            <a:endParaRPr lang="nl-NL" sz="2600" b="0" dirty="0" smtClean="0">
              <a:solidFill>
                <a:schemeClr val="bg1"/>
              </a:solidFill>
            </a:endParaRPr>
          </a:p>
          <a:p>
            <a:endParaRPr lang="nl-NL" sz="1600" b="0" dirty="0">
              <a:solidFill>
                <a:schemeClr val="bg1"/>
              </a:solidFill>
            </a:endParaRPr>
          </a:p>
          <a:p>
            <a:endParaRPr lang="nl-NL" sz="1600" b="0" dirty="0" smtClean="0">
              <a:solidFill>
                <a:schemeClr val="bg1"/>
              </a:solidFill>
            </a:endParaRPr>
          </a:p>
          <a:p>
            <a:endParaRPr lang="nl-NL" sz="1600" b="0" dirty="0">
              <a:solidFill>
                <a:schemeClr val="bg1"/>
              </a:solidFill>
            </a:endParaRPr>
          </a:p>
          <a:p>
            <a:endParaRPr lang="nl-NL" sz="1600" b="0" dirty="0" smtClean="0">
              <a:solidFill>
                <a:schemeClr val="bg1"/>
              </a:solidFill>
            </a:endParaRPr>
          </a:p>
          <a:p>
            <a:endParaRPr lang="nl-NL" sz="1600" b="0" dirty="0">
              <a:solidFill>
                <a:schemeClr val="bg1"/>
              </a:solidFill>
            </a:endParaRPr>
          </a:p>
          <a:p>
            <a:endParaRPr lang="nl-NL" sz="1600" b="0" dirty="0" smtClean="0">
              <a:solidFill>
                <a:schemeClr val="bg1"/>
              </a:solidFill>
            </a:endParaRPr>
          </a:p>
          <a:p>
            <a:endParaRPr lang="nl-NL" sz="1600" b="0" dirty="0">
              <a:solidFill>
                <a:schemeClr val="bg1"/>
              </a:solidFill>
            </a:endParaRPr>
          </a:p>
          <a:p>
            <a:endParaRPr lang="nl-NL" sz="1600" b="0" dirty="0" smtClean="0">
              <a:solidFill>
                <a:schemeClr val="bg1"/>
              </a:solidFill>
            </a:endParaRPr>
          </a:p>
          <a:p>
            <a:endParaRPr lang="nl-NL" sz="1600" b="0" dirty="0">
              <a:solidFill>
                <a:schemeClr val="bg1"/>
              </a:solidFill>
            </a:endParaRPr>
          </a:p>
          <a:p>
            <a:endParaRPr lang="nl-NL" sz="1600" b="0" dirty="0" smtClean="0">
              <a:solidFill>
                <a:schemeClr val="bg1"/>
              </a:solidFill>
            </a:endParaRPr>
          </a:p>
          <a:p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2400" dirty="0"/>
              <a:t>	</a:t>
            </a:r>
            <a:r>
              <a:rPr lang="nl-NL" sz="2400" dirty="0" smtClean="0"/>
              <a:t>												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										</a:t>
            </a:r>
          </a:p>
          <a:p>
            <a:r>
              <a:rPr lang="nl-NL" sz="2400" b="0" dirty="0">
                <a:solidFill>
                  <a:schemeClr val="bg1"/>
                </a:solidFill>
              </a:rPr>
              <a:t>	</a:t>
            </a:r>
            <a:r>
              <a:rPr lang="nl-NL" sz="2400" b="0" dirty="0" smtClean="0">
                <a:solidFill>
                  <a:schemeClr val="bg1"/>
                </a:solidFill>
              </a:rPr>
              <a:t>												</a:t>
            </a:r>
            <a:r>
              <a:rPr lang="nl-NL" sz="2600" b="0" dirty="0" smtClean="0">
                <a:solidFill>
                  <a:schemeClr val="bg1"/>
                </a:solidFill>
              </a:rPr>
              <a:t>(Deel)uitwerkingen</a:t>
            </a:r>
          </a:p>
          <a:p>
            <a:r>
              <a:rPr lang="nl-NL" sz="2600" b="0" dirty="0">
                <a:solidFill>
                  <a:schemeClr val="bg1"/>
                </a:solidFill>
              </a:rPr>
              <a:t>	</a:t>
            </a:r>
            <a:r>
              <a:rPr lang="nl-NL" sz="2600" b="0" dirty="0" smtClean="0">
                <a:solidFill>
                  <a:schemeClr val="bg1"/>
                </a:solidFill>
              </a:rPr>
              <a:t>												bedenken</a:t>
            </a:r>
          </a:p>
          <a:p>
            <a:r>
              <a:rPr lang="nl-NL" sz="2600" b="0" dirty="0">
                <a:solidFill>
                  <a:schemeClr val="bg1"/>
                </a:solidFill>
              </a:rPr>
              <a:t>	</a:t>
            </a:r>
            <a:r>
              <a:rPr lang="nl-NL" sz="2600" b="0" dirty="0" smtClean="0">
                <a:solidFill>
                  <a:schemeClr val="bg1"/>
                </a:solidFill>
              </a:rPr>
              <a:t>												</a:t>
            </a:r>
          </a:p>
          <a:p>
            <a:r>
              <a:rPr lang="nl-NL" sz="2600" b="0" dirty="0" smtClean="0">
                <a:solidFill>
                  <a:schemeClr val="bg1"/>
                </a:solidFill>
              </a:rPr>
              <a:t>								</a:t>
            </a:r>
            <a:r>
              <a:rPr lang="nl-NL" sz="2600" b="0" dirty="0">
                <a:solidFill>
                  <a:schemeClr val="bg1"/>
                </a:solidFill>
              </a:rPr>
              <a:t>	</a:t>
            </a:r>
            <a:r>
              <a:rPr lang="nl-NL" sz="2600" b="0" dirty="0" smtClean="0">
                <a:solidFill>
                  <a:schemeClr val="bg1"/>
                </a:solidFill>
              </a:rPr>
              <a:t>	     		     Ontwerpvoorstel</a:t>
            </a:r>
          </a:p>
          <a:p>
            <a:r>
              <a:rPr lang="nl-NL" sz="2600" b="0" dirty="0">
                <a:solidFill>
                  <a:schemeClr val="bg1"/>
                </a:solidFill>
              </a:rPr>
              <a:t>	</a:t>
            </a:r>
            <a:r>
              <a:rPr lang="nl-NL" sz="2600" b="0" dirty="0" smtClean="0">
                <a:solidFill>
                  <a:schemeClr val="bg1"/>
                </a:solidFill>
              </a:rPr>
              <a:t>											     formuleren</a:t>
            </a:r>
            <a:endParaRPr lang="nl-NL" sz="2600" b="0" dirty="0">
              <a:solidFill>
                <a:schemeClr val="bg1"/>
              </a:solidFill>
            </a:endParaRPr>
          </a:p>
        </p:txBody>
      </p:sp>
      <p:sp>
        <p:nvSpPr>
          <p:cNvPr id="23" name="Flowchart: Punched Tape 22"/>
          <p:cNvSpPr/>
          <p:nvPr/>
        </p:nvSpPr>
        <p:spPr>
          <a:xfrm>
            <a:off x="6153359" y="4077072"/>
            <a:ext cx="1440160" cy="136815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Ontwerpen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4" name="Flowchart: Punched Tape 23"/>
          <p:cNvSpPr/>
          <p:nvPr/>
        </p:nvSpPr>
        <p:spPr>
          <a:xfrm>
            <a:off x="4211960" y="4941168"/>
            <a:ext cx="1440160" cy="136815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Realisatie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5" name="Flowchart: Punched Tape 24"/>
          <p:cNvSpPr/>
          <p:nvPr/>
        </p:nvSpPr>
        <p:spPr>
          <a:xfrm>
            <a:off x="1965515" y="4096889"/>
            <a:ext cx="1440160" cy="1368152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chemeClr val="bg1"/>
                </a:solidFill>
              </a:rPr>
              <a:t>Implemen-tatie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6" name="Flowchart: Punched Tape 25"/>
          <p:cNvSpPr/>
          <p:nvPr/>
        </p:nvSpPr>
        <p:spPr>
          <a:xfrm>
            <a:off x="1965515" y="2219694"/>
            <a:ext cx="1440160" cy="1368152"/>
          </a:xfrm>
          <a:prstGeom prst="flowChartPunchedTap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Evaluatie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18613637">
            <a:off x="6148067" y="1174762"/>
            <a:ext cx="360040" cy="9002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8094678" y="3302395"/>
            <a:ext cx="360040" cy="9002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Curved Left Arrow 29"/>
          <p:cNvSpPr/>
          <p:nvPr/>
        </p:nvSpPr>
        <p:spPr>
          <a:xfrm rot="3581466">
            <a:off x="6453975" y="5573721"/>
            <a:ext cx="360040" cy="9002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rot="7363101">
            <a:off x="3044916" y="5561542"/>
            <a:ext cx="360040" cy="9002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11210582">
            <a:off x="1167969" y="3341473"/>
            <a:ext cx="360040" cy="9002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 rot="14461815">
            <a:off x="2935336" y="1149760"/>
            <a:ext cx="360040" cy="9002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40894"/>
            <a:ext cx="7715250" cy="1223963"/>
          </a:xfrm>
        </p:spPr>
        <p:txBody>
          <a:bodyPr/>
          <a:lstStyle/>
          <a:p>
            <a:r>
              <a:rPr lang="nl-NL" dirty="0" smtClean="0"/>
              <a:t>Definitie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943050" y="1772816"/>
            <a:ext cx="8166478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2400" b="0" dirty="0" smtClean="0"/>
              <a:t>Een </a:t>
            </a:r>
            <a:r>
              <a:rPr lang="nl-NL" sz="2400" b="0" u="sng" dirty="0" smtClean="0"/>
              <a:t>doelbewust</a:t>
            </a:r>
            <a:r>
              <a:rPr lang="nl-NL" sz="2400" b="0" dirty="0" smtClean="0"/>
              <a:t> en </a:t>
            </a:r>
            <a:r>
              <a:rPr lang="nl-NL" sz="2400" b="0" u="sng" dirty="0" smtClean="0"/>
              <a:t>methodisch</a:t>
            </a:r>
            <a:r>
              <a:rPr lang="nl-NL" sz="2400" b="0" dirty="0" smtClean="0"/>
              <a:t> zoeken </a:t>
            </a:r>
            <a:br>
              <a:rPr lang="nl-NL" sz="2400" b="0" dirty="0" smtClean="0"/>
            </a:br>
            <a:r>
              <a:rPr lang="nl-NL" sz="2400" b="0" dirty="0" smtClean="0"/>
              <a:t>naar </a:t>
            </a:r>
            <a:r>
              <a:rPr lang="nl-NL" sz="2400" b="0" u="sng" dirty="0" smtClean="0"/>
              <a:t>nieuwe kennis,</a:t>
            </a:r>
            <a:br>
              <a:rPr lang="nl-NL" sz="2400" b="0" u="sng" dirty="0" smtClean="0"/>
            </a:br>
            <a:r>
              <a:rPr lang="nl-NL" sz="2400" b="0" dirty="0" smtClean="0"/>
              <a:t>in de vorm van antwoorden op tevoren gestelde </a:t>
            </a:r>
            <a:r>
              <a:rPr lang="nl-NL" sz="2400" b="0" u="sng" dirty="0" smtClean="0"/>
              <a:t>vragen</a:t>
            </a:r>
            <a:r>
              <a:rPr lang="nl-NL" sz="2400" b="0" dirty="0" smtClean="0"/>
              <a:t>,</a:t>
            </a:r>
            <a:br>
              <a:rPr lang="nl-NL" sz="2400" b="0" dirty="0" smtClean="0"/>
            </a:br>
            <a:r>
              <a:rPr lang="nl-NL" sz="2400" b="0" dirty="0" smtClean="0"/>
              <a:t>volgens een van tevoren opgesteld </a:t>
            </a:r>
            <a:r>
              <a:rPr lang="nl-NL" sz="2400" b="0" u="sng" dirty="0" smtClean="0"/>
              <a:t>plan.</a:t>
            </a:r>
          </a:p>
          <a:p>
            <a:r>
              <a:rPr lang="nl-NL" sz="1600" b="0" dirty="0" smtClean="0"/>
              <a:t>									     </a:t>
            </a:r>
            <a:r>
              <a:rPr lang="nl-NL" sz="1800" b="0" dirty="0" smtClean="0"/>
              <a:t>					</a:t>
            </a:r>
            <a:r>
              <a:rPr lang="nl-NL" sz="1600" b="0" dirty="0" smtClean="0"/>
              <a:t> (Verschuren, 1994)</a:t>
            </a:r>
            <a:endParaRPr lang="nl-NL" sz="1600" b="0" dirty="0"/>
          </a:p>
        </p:txBody>
      </p:sp>
      <p:sp>
        <p:nvSpPr>
          <p:cNvPr id="4" name="Rectangle 3"/>
          <p:cNvSpPr/>
          <p:nvPr/>
        </p:nvSpPr>
        <p:spPr>
          <a:xfrm>
            <a:off x="1187624" y="414908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u="sng" dirty="0">
                <a:solidFill>
                  <a:schemeClr val="bg1"/>
                </a:solidFill>
                <a:ea typeface="ＭＳ Ｐゴシック" pitchFamily="34" charset="-128"/>
              </a:rPr>
              <a:t>Nieuwe </a:t>
            </a:r>
            <a:r>
              <a:rPr lang="nl-NL" altLang="nl-NL" sz="2400" u="sng" dirty="0" smtClean="0">
                <a:solidFill>
                  <a:schemeClr val="bg1"/>
                </a:solidFill>
                <a:ea typeface="ＭＳ Ｐゴシック" pitchFamily="34" charset="-128"/>
              </a:rPr>
              <a:t>kennis</a:t>
            </a:r>
            <a:r>
              <a:rPr lang="nl-NL" altLang="nl-NL" sz="2400" dirty="0" smtClean="0">
                <a:solidFill>
                  <a:schemeClr val="bg1"/>
                </a:solidFill>
                <a:ea typeface="ＭＳ Ｐゴシック" pitchFamily="34" charset="-128"/>
              </a:rPr>
              <a:t> = </a:t>
            </a:r>
            <a:r>
              <a:rPr lang="nl-NL" altLang="nl-NL" sz="2400" dirty="0">
                <a:solidFill>
                  <a:schemeClr val="bg1"/>
                </a:solidFill>
                <a:ea typeface="ＭＳ Ｐゴシック" pitchFamily="34" charset="-128"/>
              </a:rPr>
              <a:t>nieuw voor de opdrachtgever en relevant voor het individuele </a:t>
            </a:r>
            <a:r>
              <a:rPr lang="nl-NL" altLang="nl-NL" sz="2400" dirty="0" smtClean="0">
                <a:solidFill>
                  <a:schemeClr val="bg1"/>
                </a:solidFill>
                <a:ea typeface="ＭＳ Ｐゴシック" pitchFamily="34" charset="-128"/>
              </a:rPr>
              <a:t>geval.</a:t>
            </a:r>
            <a:endParaRPr lang="nl-NL" altLang="nl-NL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nl-NL" altLang="nl-NL" sz="2400" dirty="0" smtClean="0">
                <a:solidFill>
                  <a:schemeClr val="bg1"/>
                </a:solidFill>
                <a:ea typeface="ＭＳ Ｐゴシック" pitchFamily="34" charset="-128"/>
              </a:rPr>
              <a:t>						   </a:t>
            </a:r>
            <a:r>
              <a:rPr lang="nl-NL" altLang="nl-NL" sz="1600" dirty="0" smtClean="0">
                <a:solidFill>
                  <a:schemeClr val="bg1"/>
                </a:solidFill>
                <a:ea typeface="ＭＳ Ｐゴシック" pitchFamily="34" charset="-128"/>
              </a:rPr>
              <a:t>(Andriessen, 2013)</a:t>
            </a:r>
            <a:endParaRPr lang="nl-NL" altLang="nl-NL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0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lland PowerPoint thema">
  <a:themeElements>
    <a:clrScheme name="Inholland Domein TOI">
      <a:dk1>
        <a:sysClr val="windowText" lastClr="000000"/>
      </a:dk1>
      <a:lt1>
        <a:sysClr val="window" lastClr="FFFFFF"/>
      </a:lt1>
      <a:dk2>
        <a:srgbClr val="0066B3"/>
      </a:dk2>
      <a:lt2>
        <a:srgbClr val="E3027F"/>
      </a:lt2>
      <a:accent1>
        <a:srgbClr val="67AE3E"/>
      </a:accent1>
      <a:accent2>
        <a:srgbClr val="009F8E"/>
      </a:accent2>
      <a:accent3>
        <a:srgbClr val="B02A30"/>
      </a:accent3>
      <a:accent4>
        <a:srgbClr val="D3B21B"/>
      </a:accent4>
      <a:accent5>
        <a:srgbClr val="826B63"/>
      </a:accent5>
      <a:accent6>
        <a:srgbClr val="6F2C91"/>
      </a:accent6>
      <a:hlink>
        <a:srgbClr val="F78C1E"/>
      </a:hlink>
      <a:folHlink>
        <a:srgbClr val="FFFF0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holland Domein TOI">
    <a:dk1>
      <a:sysClr val="windowText" lastClr="000000"/>
    </a:dk1>
    <a:lt1>
      <a:sysClr val="window" lastClr="FFFFFF"/>
    </a:lt1>
    <a:dk2>
      <a:srgbClr val="0066B3"/>
    </a:dk2>
    <a:lt2>
      <a:srgbClr val="E3027F"/>
    </a:lt2>
    <a:accent1>
      <a:srgbClr val="67AE3E"/>
    </a:accent1>
    <a:accent2>
      <a:srgbClr val="009F8E"/>
    </a:accent2>
    <a:accent3>
      <a:srgbClr val="B02A30"/>
    </a:accent3>
    <a:accent4>
      <a:srgbClr val="D3B21B"/>
    </a:accent4>
    <a:accent5>
      <a:srgbClr val="826B63"/>
    </a:accent5>
    <a:accent6>
      <a:srgbClr val="6F2C91"/>
    </a:accent6>
    <a:hlink>
      <a:srgbClr val="F78C1E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InHolland PowerPoint thema</Template>
  <TotalTime>2739</TotalTime>
  <Words>1112</Words>
  <Application>Microsoft Office PowerPoint</Application>
  <PresentationFormat>Diavoorstelling (4:3)</PresentationFormat>
  <Paragraphs>341</Paragraphs>
  <Slides>39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InHolland PowerPoint thema</vt:lpstr>
      <vt:lpstr>     Marlies van de Weijgert   Annelies Ranzijn</vt:lpstr>
      <vt:lpstr>Opzet workshop</vt:lpstr>
      <vt:lpstr>In samenwerking met:</vt:lpstr>
      <vt:lpstr>Verschillende soorten   (afstudeer)opdrachten</vt:lpstr>
      <vt:lpstr>PowerPoint-presentatie</vt:lpstr>
      <vt:lpstr>De afgestudeerde   technisch ontwerper</vt:lpstr>
      <vt:lpstr>Dus: belangrijke aandachtspunten in de (technische) opleidingen</vt:lpstr>
      <vt:lpstr>Ontwerpen</vt:lpstr>
      <vt:lpstr>Definitie onderzoek</vt:lpstr>
      <vt:lpstr>Onderzoeken           (naar: Andriessen, 2011) </vt:lpstr>
      <vt:lpstr>Het verschil tussen onderzoeken  en uitzoeken    (Oskam et al., 2012)</vt:lpstr>
      <vt:lpstr>Voorbeelden van onderzoek in de techniek                           (Oskam et al., 2012)</vt:lpstr>
      <vt:lpstr>Voorbeelden van (deel)onderzoek bij het afstuderen   </vt:lpstr>
      <vt:lpstr>Plan van Aanpak (incl. onderzoek)</vt:lpstr>
      <vt:lpstr>Onderzoekende houding (I)  </vt:lpstr>
      <vt:lpstr>Onderzoekende houding (II)</vt:lpstr>
      <vt:lpstr>RAAK mkb structureel belasten bio composieten</vt:lpstr>
      <vt:lpstr>Achtergrond</vt:lpstr>
      <vt:lpstr>Composiet Materiaal</vt:lpstr>
      <vt:lpstr>Belasting Bepalen</vt:lpstr>
      <vt:lpstr>FEM (Finit Element Method)</vt:lpstr>
      <vt:lpstr>Productie</vt:lpstr>
      <vt:lpstr>Consument testfase</vt:lpstr>
      <vt:lpstr>Toekomst</vt:lpstr>
      <vt:lpstr>Huidige knelpunten in afstudeerwerk (I)</vt:lpstr>
      <vt:lpstr>Huidige knelpunten in afstudeerwerk (II)</vt:lpstr>
      <vt:lpstr>Huidige knelpunten in afstudeerwerk (III)</vt:lpstr>
      <vt:lpstr>Uitgangspunten onderzoekslijn</vt:lpstr>
      <vt:lpstr>Voorbeeld Technische Bedrijfskunde (I)</vt:lpstr>
      <vt:lpstr>Voorbeeld Technische Bedrijfskunde (II)</vt:lpstr>
      <vt:lpstr>Onderzoek doen en de   onderzoekende houding</vt:lpstr>
      <vt:lpstr>Voorbeeld afstuderen  ICT-opleidingen   </vt:lpstr>
      <vt:lpstr>Beoordeling verslag én product</vt:lpstr>
      <vt:lpstr>Voorbeeldgedrag docent </vt:lpstr>
      <vt:lpstr>Professionalisering docenten         en ‘het hbo-niveau’</vt:lpstr>
      <vt:lpstr>Brainstorm / discussie eerst in groepjes, daarna plenair</vt:lpstr>
      <vt:lpstr>Resultaten brainstorm</vt:lpstr>
      <vt:lpstr>Publicatie over het onderzoek op Inholland</vt:lpstr>
      <vt:lpstr>                              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Weblecture TOI Literatuur onderzoek</dc:title>
  <dc:creator>Marlies</dc:creator>
  <cp:lastModifiedBy>H. de Vries</cp:lastModifiedBy>
  <cp:revision>1007</cp:revision>
  <dcterms:created xsi:type="dcterms:W3CDTF">2012-09-19T12:41:23Z</dcterms:created>
  <dcterms:modified xsi:type="dcterms:W3CDTF">2014-04-29T09:29:26Z</dcterms:modified>
</cp:coreProperties>
</file>