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318" r:id="rId2"/>
    <p:sldId id="350" r:id="rId3"/>
    <p:sldId id="345" r:id="rId4"/>
    <p:sldId id="346" r:id="rId5"/>
    <p:sldId id="339" r:id="rId6"/>
    <p:sldId id="349" r:id="rId7"/>
    <p:sldId id="261" r:id="rId8"/>
    <p:sldId id="315" r:id="rId9"/>
    <p:sldId id="348" r:id="rId10"/>
    <p:sldId id="319" r:id="rId11"/>
    <p:sldId id="343" r:id="rId12"/>
    <p:sldId id="351" r:id="rId13"/>
    <p:sldId id="341" r:id="rId14"/>
    <p:sldId id="317" r:id="rId15"/>
    <p:sldId id="342" r:id="rId16"/>
    <p:sldId id="354" r:id="rId17"/>
    <p:sldId id="344" r:id="rId18"/>
    <p:sldId id="353" r:id="rId19"/>
    <p:sldId id="352" r:id="rId20"/>
  </p:sldIdLst>
  <p:sldSz cx="9144000" cy="6858000" type="screen4x3"/>
  <p:notesSz cx="6669088" cy="987266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14" d="100"/>
          <a:sy n="14" d="100"/>
        </p:scale>
        <p:origin x="2578" y="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966" y="-84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B90985-3FB2-4A7F-84DE-E27D4C5E6C07}" type="datetimeFigureOut">
              <a:rPr lang="nl-NL"/>
              <a:pPr>
                <a:defRPr/>
              </a:pPr>
              <a:t>18-9-2015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3CF6B6-6C2F-4A3C-A0DA-3C2FDEE1705B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5271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5A645C-1BCE-4741-995B-60D4020B2B74}" type="datetimeFigureOut">
              <a:rPr lang="nl-NL"/>
              <a:pPr>
                <a:defRPr/>
              </a:pPr>
              <a:t>18-9-2015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750" y="4689475"/>
            <a:ext cx="5335588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7261D1E-8673-43A4-9E1E-3B8DE8FF90CA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9990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2F6C56-FB2D-4B83-A1DD-343AFDB5A75A}" type="slidenum">
              <a:rPr lang="nl-NL">
                <a:latin typeface="Calibri" panose="020F0502020204030204" pitchFamily="34" charset="0"/>
              </a:rPr>
              <a:pPr eaLnBrk="1" hangingPunct="1"/>
              <a:t>2</a:t>
            </a:fld>
            <a:endParaRPr lang="nl-N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630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5018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47B090-2020-4E4E-80B8-7BD490DDC6FC}" type="slidenum">
              <a:rPr lang="nl-NL">
                <a:latin typeface="Calibri" panose="020F0502020204030204" pitchFamily="34" charset="0"/>
              </a:rPr>
              <a:pPr eaLnBrk="1" hangingPunct="1"/>
              <a:t>7</a:t>
            </a:fld>
            <a:endParaRPr lang="nl-N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938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76C0B9-23D4-433D-BD29-120ACF6B37FD}" type="slidenum">
              <a:rPr lang="nl-NL">
                <a:latin typeface="Calibri" panose="020F0502020204030204" pitchFamily="34" charset="0"/>
              </a:rPr>
              <a:pPr eaLnBrk="1" hangingPunct="1"/>
              <a:t>8</a:t>
            </a:fld>
            <a:endParaRPr lang="nl-N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B1DABA-C9B5-451F-9987-EA13062AC0C1}" type="slidenum">
              <a:rPr lang="nl-NL">
                <a:latin typeface="Calibri" panose="020F0502020204030204" pitchFamily="34" charset="0"/>
              </a:rPr>
              <a:pPr eaLnBrk="1" hangingPunct="1"/>
              <a:t>10</a:t>
            </a:fld>
            <a:endParaRPr lang="nl-N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353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B55E470-03CC-4486-8D25-77E237D5CD31}" type="slidenum">
              <a:rPr lang="nl-NL">
                <a:latin typeface="Calibri" panose="020F0502020204030204" pitchFamily="34" charset="0"/>
              </a:rPr>
              <a:pPr eaLnBrk="1" hangingPunct="1"/>
              <a:t>11</a:t>
            </a:fld>
            <a:endParaRPr lang="nl-N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19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5F469D-C052-471B-B75F-42B2CFC099F1}" type="datetime1">
              <a:rPr lang="nl-NL"/>
              <a:pPr>
                <a:defRPr/>
              </a:pPr>
              <a:t>18-9-2015</a:t>
            </a:fld>
            <a:endParaRPr lang="en-GB"/>
          </a:p>
        </p:txBody>
      </p:sp>
      <p:sp>
        <p:nvSpPr>
          <p:cNvPr id="5" name="shpKleurvlakBoven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8D29300C-F1D3-462A-A315-7175DD441CB1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274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178D4C-CABA-4A07-9310-FDC9F5375CC6}" type="datetime1">
              <a:rPr lang="nl-NL"/>
              <a:pPr>
                <a:defRPr/>
              </a:pPr>
              <a:t>18-9-2015</a:t>
            </a:fld>
            <a:endParaRPr lang="en-GB"/>
          </a:p>
        </p:txBody>
      </p:sp>
      <p:sp>
        <p:nvSpPr>
          <p:cNvPr id="5" name="shpKleurvlakBoven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54312F3-DD25-4291-A352-1E050A2C3152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20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494463" y="1233488"/>
            <a:ext cx="2041525" cy="49212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66713" y="1233488"/>
            <a:ext cx="5975350" cy="49212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4DDD97-6F7E-4F5F-8013-8990E75EB0C2}" type="datetime1">
              <a:rPr lang="nl-NL"/>
              <a:pPr>
                <a:defRPr/>
              </a:pPr>
              <a:t>18-9-2015</a:t>
            </a:fld>
            <a:endParaRPr lang="en-GB"/>
          </a:p>
        </p:txBody>
      </p:sp>
      <p:sp>
        <p:nvSpPr>
          <p:cNvPr id="5" name="shpKleurvlakBoven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C8121400-7E19-4D5A-B13F-264F5FC4F8CD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64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05299A-AAF1-408A-9816-370B41293CAA}" type="datetime1">
              <a:rPr lang="nl-NL"/>
              <a:pPr>
                <a:defRPr/>
              </a:pPr>
              <a:t>18-9-2015</a:t>
            </a:fld>
            <a:endParaRPr lang="en-GB"/>
          </a:p>
        </p:txBody>
      </p:sp>
      <p:sp>
        <p:nvSpPr>
          <p:cNvPr id="5" name="shpKleurvlakBoven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D4E04FA-2A10-4312-AB59-AE227BCD5FE2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638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3B3318-A22A-430A-99C6-8928A72359B8}" type="datetime1">
              <a:rPr lang="nl-NL"/>
              <a:pPr>
                <a:defRPr/>
              </a:pPr>
              <a:t>18-9-2015</a:t>
            </a:fld>
            <a:endParaRPr lang="en-GB"/>
          </a:p>
        </p:txBody>
      </p:sp>
      <p:sp>
        <p:nvSpPr>
          <p:cNvPr id="5" name="shpKleurvlakBoven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5DF2F760-5C1F-4D9D-AFAC-83B0D849220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199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66713" y="1798638"/>
            <a:ext cx="4008437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27550" y="1798638"/>
            <a:ext cx="4008438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637D8B-310D-48A5-8834-8575C8604ED3}" type="datetime1">
              <a:rPr lang="nl-NL"/>
              <a:pPr>
                <a:defRPr/>
              </a:pPr>
              <a:t>18-9-2015</a:t>
            </a:fld>
            <a:endParaRPr lang="en-GB"/>
          </a:p>
        </p:txBody>
      </p:sp>
      <p:sp>
        <p:nvSpPr>
          <p:cNvPr id="6" name="shpKleurvlakBoven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A668AE9-A0B0-420A-9B2A-B1D0916B3289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703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4769C9-0D1E-4BC6-AAF1-F763CFF29DA6}" type="datetime1">
              <a:rPr lang="nl-NL"/>
              <a:pPr>
                <a:defRPr/>
              </a:pPr>
              <a:t>18-9-2015</a:t>
            </a:fld>
            <a:endParaRPr lang="en-GB"/>
          </a:p>
        </p:txBody>
      </p:sp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67D0A09C-FEDA-45F1-91F0-0BBAFDA97359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262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3E84ED-E3E7-4092-A9DA-74E3161371F3}" type="datetime1">
              <a:rPr lang="nl-NL"/>
              <a:pPr>
                <a:defRPr/>
              </a:pPr>
              <a:t>18-9-2015</a:t>
            </a:fld>
            <a:endParaRPr lang="en-GB"/>
          </a:p>
        </p:txBody>
      </p:sp>
      <p:sp>
        <p:nvSpPr>
          <p:cNvPr id="4" name="shpKleurvlakBoven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2213A918-5926-4E9A-A16D-E4AB49C94F79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32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AD3B63-3FFE-4A12-AC01-E965FDCEFEA2}" type="datetime1">
              <a:rPr lang="nl-NL"/>
              <a:pPr>
                <a:defRPr/>
              </a:pPr>
              <a:t>18-9-2015</a:t>
            </a:fld>
            <a:endParaRPr lang="en-GB"/>
          </a:p>
        </p:txBody>
      </p:sp>
      <p:sp>
        <p:nvSpPr>
          <p:cNvPr id="3" name="shpKleurvlakBoven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184028B-2B61-44F3-82B3-F3C0C3466CC9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688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6BE41B-E6FA-4E69-8E96-2A8C3A58F7B3}" type="datetime1">
              <a:rPr lang="nl-NL"/>
              <a:pPr>
                <a:defRPr/>
              </a:pPr>
              <a:t>18-9-2015</a:t>
            </a:fld>
            <a:endParaRPr lang="en-GB"/>
          </a:p>
        </p:txBody>
      </p:sp>
      <p:sp>
        <p:nvSpPr>
          <p:cNvPr id="6" name="shpKleurvlakBoven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36171891-18B3-4958-BC90-E742A13015B9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028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AD9270-80C6-4921-A9C1-DF2517DFAA7D}" type="datetime1">
              <a:rPr lang="nl-NL"/>
              <a:pPr>
                <a:defRPr/>
              </a:pPr>
              <a:t>18-9-2015</a:t>
            </a:fld>
            <a:endParaRPr lang="en-GB"/>
          </a:p>
        </p:txBody>
      </p:sp>
      <p:sp>
        <p:nvSpPr>
          <p:cNvPr id="6" name="shpKleurvlakBoven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D5310A3A-6199-4BD6-92DB-B01BBD55C369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353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F9B24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NL" altLang="nl-NL" smtClean="0">
              <a:solidFill>
                <a:srgbClr val="FFFFFF"/>
              </a:solidFill>
            </a:endParaRPr>
          </a:p>
        </p:txBody>
      </p:sp>
      <p:sp>
        <p:nvSpPr>
          <p:cNvPr id="1027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F9B24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NL" altLang="nl-NL" smtClean="0">
              <a:solidFill>
                <a:srgbClr val="FFFFFF"/>
              </a:solidFill>
            </a:endParaRPr>
          </a:p>
        </p:txBody>
      </p:sp>
      <p:pic>
        <p:nvPicPr>
          <p:cNvPr id="1028" name="shpDatum" descr="RO__vervolgpagina~LPPT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1233488"/>
            <a:ext cx="816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1030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798638"/>
            <a:ext cx="816927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</p:txBody>
      </p:sp>
      <p:sp>
        <p:nvSpPr>
          <p:cNvPr id="10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3100" y="6538913"/>
            <a:ext cx="4156075" cy="315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1FE558A0-531E-4D44-8C73-401479BC66EE}" type="datetime1">
              <a:rPr lang="nl-NL"/>
              <a:pPr>
                <a:defRPr/>
              </a:pPr>
              <a:t>18-9-2015</a:t>
            </a:fld>
            <a:endParaRPr lang="en-GB"/>
          </a:p>
        </p:txBody>
      </p:sp>
      <p:sp>
        <p:nvSpPr>
          <p:cNvPr id="14" name="shpKleurvlakBoven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6750" y="6369050"/>
            <a:ext cx="4164013" cy="2841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6362700"/>
            <a:ext cx="712788" cy="3635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fld id="{80FA4C49-489B-40F6-9CDA-8BE261AAA74B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2" r:id="rId1"/>
    <p:sldLayoutId id="2147484423" r:id="rId2"/>
    <p:sldLayoutId id="2147484424" r:id="rId3"/>
    <p:sldLayoutId id="2147484425" r:id="rId4"/>
    <p:sldLayoutId id="2147484426" r:id="rId5"/>
    <p:sldLayoutId id="2147484427" r:id="rId6"/>
    <p:sldLayoutId id="2147484428" r:id="rId7"/>
    <p:sldLayoutId id="2147484429" r:id="rId8"/>
    <p:sldLayoutId id="2147484430" r:id="rId9"/>
    <p:sldLayoutId id="2147484431" r:id="rId10"/>
    <p:sldLayoutId id="214748443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87622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87622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87622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87622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876220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87622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87622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87622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87622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152400" indent="-1508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14"/>
        </a:buBlip>
        <a:defRPr>
          <a:solidFill>
            <a:srgbClr val="000000"/>
          </a:solidFill>
          <a:latin typeface="+mn-lt"/>
        </a:defRPr>
      </a:lvl2pPr>
      <a:lvl3pPr marL="406400" indent="-252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15"/>
        </a:buBlip>
        <a:defRPr>
          <a:solidFill>
            <a:srgbClr val="000000"/>
          </a:solidFill>
          <a:latin typeface="+mn-lt"/>
        </a:defRPr>
      </a:lvl3pPr>
      <a:lvl4pPr marL="633413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16"/>
        </a:buBlip>
        <a:defRPr>
          <a:solidFill>
            <a:srgbClr val="000000"/>
          </a:solidFill>
          <a:latin typeface="+mn-lt"/>
        </a:defRPr>
      </a:lvl4pPr>
      <a:lvl5pPr marL="811213" indent="-176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>
          <a:solidFill>
            <a:schemeClr val="tx1"/>
          </a:solidFill>
          <a:latin typeface="+mn-lt"/>
        </a:defRPr>
      </a:lvl5pPr>
      <a:lvl6pPr marL="12684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17256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21828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26400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Microsoft_Excel-grafiek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Microsoft_Excel-grafiek2.xls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oleObject" Target="../embeddings/Microsoft_Excel-grafiek3.xls"/><Relationship Id="rId4" Type="http://schemas.openxmlformats.org/officeDocument/2006/relationships/oleObject" Target="../embeddings/oleObject3.bin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altLang="nl-NL" smtClean="0"/>
              <a:t> Flexibel deeltijd hoger onderwijs</a:t>
            </a:r>
            <a:br>
              <a:rPr lang="nl-NL" altLang="nl-NL" smtClean="0"/>
            </a:br>
            <a:r>
              <a:rPr lang="nl-NL" altLang="nl-NL" smtClean="0"/>
              <a:t> </a:t>
            </a:r>
          </a:p>
        </p:txBody>
      </p:sp>
      <p:sp>
        <p:nvSpPr>
          <p:cNvPr id="13315" name="Ondertitel 2"/>
          <p:cNvSpPr>
            <a:spLocks noGrp="1"/>
          </p:cNvSpPr>
          <p:nvPr>
            <p:ph type="subTitle" idx="1"/>
          </p:nvPr>
        </p:nvSpPr>
        <p:spPr>
          <a:xfrm>
            <a:off x="1331913" y="3357563"/>
            <a:ext cx="6400800" cy="2206625"/>
          </a:xfrm>
        </p:spPr>
        <p:txBody>
          <a:bodyPr/>
          <a:lstStyle/>
          <a:p>
            <a:endParaRPr lang="nl-NL" altLang="nl-NL" smtClean="0"/>
          </a:p>
          <a:p>
            <a:r>
              <a:rPr lang="nl-NL" altLang="nl-NL" smtClean="0"/>
              <a:t>Studiedag Vereniging Hogescholen</a:t>
            </a:r>
          </a:p>
          <a:p>
            <a:r>
              <a:rPr lang="nl-NL" altLang="nl-NL" smtClean="0"/>
              <a:t>Werken aan deeltijd; op weg naar aantrekkelijker deeltijd hoger onderwijs</a:t>
            </a:r>
          </a:p>
          <a:p>
            <a:endParaRPr lang="nl-NL" altLang="nl-NL" smtClean="0"/>
          </a:p>
          <a:p>
            <a:r>
              <a:rPr lang="nl-NL" altLang="nl-NL" smtClean="0"/>
              <a:t>11 december 2014</a:t>
            </a:r>
          </a:p>
          <a:p>
            <a:r>
              <a:rPr lang="nl-NL" altLang="nl-NL" smtClean="0"/>
              <a:t>Yvonne Bernardt, OCW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B4C063-99E3-4389-943F-342193CB7A04}" type="slidenum">
              <a:rPr lang="nl-NL"/>
              <a:pPr eaLnBrk="1" hangingPunct="1"/>
              <a:t>1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Tijdelijke aanduiding voor inhou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981075"/>
            <a:ext cx="38131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Kabinetsbrief leven lang leren 	</a:t>
            </a:r>
          </a:p>
        </p:txBody>
      </p:sp>
      <p:sp>
        <p:nvSpPr>
          <p:cNvPr id="2355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AutoNum type="arabicPeriod"/>
              <a:defRPr/>
            </a:pPr>
            <a:r>
              <a:rPr lang="nl-NL" sz="2000" dirty="0" smtClean="0"/>
              <a:t>Pilots flexibilisering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endParaRPr lang="nl-NL" dirty="0" smtClean="0"/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Doel</a:t>
            </a:r>
            <a:r>
              <a:rPr lang="nl-NL" dirty="0"/>
              <a:t>: </a:t>
            </a:r>
            <a:r>
              <a:rPr lang="nl-NL" dirty="0" smtClean="0"/>
              <a:t>aantrekkelijk deeltijd onderwijs (maatwerk), </a:t>
            </a:r>
          </a:p>
          <a:p>
            <a:pPr marL="153987" lvl="2" indent="0">
              <a:buFont typeface="Arial" charset="0"/>
              <a:buNone/>
              <a:defRPr/>
            </a:pPr>
            <a:r>
              <a:rPr lang="nl-NL" dirty="0"/>
              <a:t>	</a:t>
            </a:r>
            <a:r>
              <a:rPr lang="nl-NL" dirty="0" smtClean="0"/>
              <a:t>	meer </a:t>
            </a:r>
            <a:r>
              <a:rPr lang="nl-NL" dirty="0"/>
              <a:t>deelname, meer </a:t>
            </a:r>
            <a:r>
              <a:rPr lang="nl-NL" dirty="0" smtClean="0"/>
              <a:t>diploma’s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Hoe te bereiken:</a:t>
            </a:r>
            <a:endParaRPr lang="nl-NL" dirty="0"/>
          </a:p>
          <a:p>
            <a:pPr lvl="3">
              <a:buFont typeface="Courier New" panose="02070309020205020404" pitchFamily="49" charset="0"/>
              <a:buChar char="o"/>
              <a:defRPr/>
            </a:pPr>
            <a:r>
              <a:rPr lang="nl-NL" dirty="0" smtClean="0"/>
              <a:t>werken met leeruitkomsten </a:t>
            </a:r>
          </a:p>
          <a:p>
            <a:pPr lvl="3">
              <a:buFont typeface="Courier New" panose="02070309020205020404" pitchFamily="49" charset="0"/>
              <a:buChar char="o"/>
              <a:defRPr/>
            </a:pPr>
            <a:r>
              <a:rPr lang="nl-NL" dirty="0" smtClean="0"/>
              <a:t>leerwegonafhankelijke beoordeling (incl. validering)</a:t>
            </a:r>
          </a:p>
          <a:p>
            <a:pPr lvl="3">
              <a:buFont typeface="Courier New" panose="02070309020205020404" pitchFamily="49" charset="0"/>
              <a:buChar char="o"/>
              <a:defRPr/>
            </a:pPr>
            <a:r>
              <a:rPr lang="nl-NL" dirty="0" smtClean="0"/>
              <a:t>online onderwijs</a:t>
            </a:r>
          </a:p>
          <a:p>
            <a:pPr lvl="3">
              <a:buFont typeface="Courier New" panose="02070309020205020404" pitchFamily="49" charset="0"/>
              <a:buChar char="o"/>
              <a:defRPr/>
            </a:pPr>
            <a:r>
              <a:rPr lang="nl-NL" dirty="0" smtClean="0"/>
              <a:t>werkend leren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Experiment want deel regelgeving buiten werking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Instellingen dienen projectaanvragen in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Start pilots in de loop van 2015/2016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NVAO </a:t>
            </a:r>
            <a:r>
              <a:rPr lang="nl-NL" dirty="0"/>
              <a:t>en inspectie hoger </a:t>
            </a:r>
            <a:r>
              <a:rPr lang="nl-NL" dirty="0" smtClean="0"/>
              <a:t>onderwijs betrokken tijdens pilots</a:t>
            </a:r>
            <a:endParaRPr lang="nl-NL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nl-NL" dirty="0" smtClean="0"/>
          </a:p>
          <a:p>
            <a:pPr marL="1587" lvl="1" indent="0">
              <a:buFont typeface="Arial" charset="0"/>
              <a:buNone/>
              <a:defRPr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C84D1F7-6936-45CE-ABC1-CD687B386115}" type="slidenum">
              <a:rPr lang="nl-NL"/>
              <a:pPr eaLnBrk="1" hangingPunct="1"/>
              <a:t>10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1052513"/>
            <a:ext cx="345598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Titel 1"/>
          <p:cNvSpPr>
            <a:spLocks noGrp="1"/>
          </p:cNvSpPr>
          <p:nvPr>
            <p:ph type="title"/>
          </p:nvPr>
        </p:nvSpPr>
        <p:spPr>
          <a:xfrm>
            <a:off x="323850" y="1196975"/>
            <a:ext cx="8169275" cy="571500"/>
          </a:xfrm>
        </p:spPr>
        <p:txBody>
          <a:bodyPr/>
          <a:lstStyle/>
          <a:p>
            <a:r>
              <a:rPr lang="nl-NL" altLang="nl-NL" smtClean="0"/>
              <a:t>Kabinetsbrief leven lang leren </a:t>
            </a:r>
          </a:p>
        </p:txBody>
      </p:sp>
      <p:sp>
        <p:nvSpPr>
          <p:cNvPr id="23556" name="Tijdelijke aanduiding voor inhoud 2"/>
          <p:cNvSpPr>
            <a:spLocks noGrp="1"/>
          </p:cNvSpPr>
          <p:nvPr>
            <p:ph idx="1"/>
          </p:nvPr>
        </p:nvSpPr>
        <p:spPr>
          <a:xfrm>
            <a:off x="179388" y="1881188"/>
            <a:ext cx="8169275" cy="4356100"/>
          </a:xfrm>
        </p:spPr>
        <p:txBody>
          <a:bodyPr/>
          <a:lstStyle/>
          <a:p>
            <a:pPr marL="0" indent="0"/>
            <a:r>
              <a:rPr lang="nl-NL" altLang="nl-NL" smtClean="0"/>
              <a:t>2. </a:t>
            </a:r>
            <a:r>
              <a:rPr lang="nl-NL" altLang="nl-NL" sz="2000" smtClean="0"/>
              <a:t>Experimenten vraagfinanciering</a:t>
            </a:r>
          </a:p>
          <a:p>
            <a:pPr marL="0" indent="0"/>
            <a:endParaRPr lang="nl-NL" altLang="nl-NL" smtClean="0"/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nl-NL" altLang="nl-NL" smtClean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nl-NL" altLang="nl-NL" smtClean="0"/>
              <a:t>Vraagfinanciering =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nl-NL" altLang="nl-NL" smtClean="0"/>
              <a:t>geen reguliere bekostiging maar middelen via vouchers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nl-NL" altLang="nl-NL" smtClean="0"/>
              <a:t>meer vrijheid voor de opleidingen, inschrijven voor modules, geen beperking vestigingsplaats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nl-NL" altLang="nl-NL" smtClean="0"/>
              <a:t>student krijgt voucher en kan kiezen tussen publieke en private geaccrediteerde opleidingen en kan in eigen tempo studeren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nl-NL" altLang="nl-NL" smtClean="0"/>
              <a:t>Werkgevers dragen ook bij</a:t>
            </a:r>
          </a:p>
          <a:p>
            <a:pPr lvl="3">
              <a:buFont typeface="Courier New" panose="02070309020205020404" pitchFamily="49" charset="0"/>
              <a:buChar char="o"/>
            </a:pPr>
            <a:endParaRPr lang="nl-NL" altLang="nl-NL" smtClean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nl-NL" altLang="nl-NL" smtClean="0"/>
              <a:t>Experimenten gericht op sectoren Zorg, Welzijn en Techniek: aantoonbare behoefte aan het opleiden van medewerkers (hbo diploma)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ADF93F-875D-4EE4-855A-F6E35A3D76F8}" type="slidenum">
              <a:rPr lang="nl-NL"/>
              <a:pPr eaLnBrk="1" hangingPunct="1"/>
              <a:t>11</a:t>
            </a:fld>
            <a:endParaRPr lang="nl-N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Experimenten vraagfinanciering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2" indent="-285750">
              <a:buFont typeface="Arial" panose="020B0604020202020204" pitchFamily="34" charset="0"/>
              <a:buChar char="•"/>
              <a:defRPr/>
            </a:pPr>
            <a:endParaRPr lang="nl-NL" dirty="0" smtClean="0"/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endParaRPr lang="nl-NL" dirty="0" smtClean="0"/>
          </a:p>
          <a:p>
            <a:pPr marL="285750" lvl="2" indent="-285750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Doel</a:t>
            </a:r>
            <a:r>
              <a:rPr lang="nl-NL" dirty="0"/>
              <a:t>: aantrekkelijk deeltijd onderwijs (maatwerk), </a:t>
            </a:r>
          </a:p>
          <a:p>
            <a:pPr marL="404813" lvl="4" indent="0">
              <a:buFont typeface="Arial" charset="0"/>
              <a:buNone/>
              <a:defRPr/>
            </a:pPr>
            <a:r>
              <a:rPr lang="nl-NL" dirty="0"/>
              <a:t>		meer deelname, meer diploma’s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Veronderstelde effecten:</a:t>
            </a:r>
            <a:endParaRPr lang="nl-NL" dirty="0"/>
          </a:p>
          <a:p>
            <a:pPr lvl="3">
              <a:buFont typeface="Courier New" panose="02070309020205020404" pitchFamily="49" charset="0"/>
              <a:buChar char="o"/>
              <a:defRPr/>
            </a:pPr>
            <a:r>
              <a:rPr lang="nl-NL" dirty="0" smtClean="0"/>
              <a:t>Meer maatwerk in het aanbod mogelijk door grotere vrijheid </a:t>
            </a:r>
          </a:p>
          <a:p>
            <a:pPr lvl="3">
              <a:buFont typeface="Courier New" panose="02070309020205020404" pitchFamily="49" charset="0"/>
              <a:buChar char="o"/>
              <a:defRPr/>
            </a:pPr>
            <a:r>
              <a:rPr lang="nl-NL" dirty="0" smtClean="0"/>
              <a:t>Vouchers </a:t>
            </a:r>
            <a:r>
              <a:rPr lang="nl-NL" dirty="0"/>
              <a:t>zijn een stimulans voor studenten</a:t>
            </a:r>
          </a:p>
          <a:p>
            <a:pPr lvl="3">
              <a:buFont typeface="Courier New" panose="02070309020205020404" pitchFamily="49" charset="0"/>
              <a:buChar char="o"/>
              <a:defRPr/>
            </a:pPr>
            <a:r>
              <a:rPr lang="nl-NL" dirty="0"/>
              <a:t>Keuze student neemt toe: voucher te verzilveren bij publieke of private instelling</a:t>
            </a:r>
          </a:p>
          <a:p>
            <a:pPr lvl="3">
              <a:buFont typeface="Courier New" panose="02070309020205020404" pitchFamily="49" charset="0"/>
              <a:buChar char="o"/>
              <a:defRPr/>
            </a:pPr>
            <a:r>
              <a:rPr lang="nl-NL" dirty="0"/>
              <a:t>Werkgevers direct </a:t>
            </a:r>
            <a:r>
              <a:rPr lang="nl-NL" dirty="0" smtClean="0"/>
              <a:t>betrokken</a:t>
            </a:r>
          </a:p>
          <a:p>
            <a:pPr lvl="3">
              <a:buFont typeface="Courier New" panose="02070309020205020404" pitchFamily="49" charset="0"/>
              <a:buChar char="o"/>
              <a:defRPr/>
            </a:pPr>
            <a:r>
              <a:rPr lang="nl-NL" dirty="0" smtClean="0"/>
              <a:t>Mogelijk ook nadelen: administratieve lasten, verdringing private investeringen, diplomagerichtheid</a:t>
            </a:r>
          </a:p>
          <a:p>
            <a:pPr lvl="3">
              <a:buFont typeface="Courier New" panose="02070309020205020404" pitchFamily="49" charset="0"/>
              <a:buChar char="o"/>
              <a:defRPr/>
            </a:pPr>
            <a:r>
              <a:rPr lang="nl-NL" dirty="0" smtClean="0"/>
              <a:t>Evaluatie en effectmeting noodzakelijk</a:t>
            </a:r>
            <a:endParaRPr lang="nl-NL" dirty="0"/>
          </a:p>
          <a:p>
            <a:pPr>
              <a:buFont typeface="Arial" charset="0"/>
              <a:buNone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926DEC5-66C1-4993-BD9C-29650E7E88FC}" type="slidenum">
              <a:rPr lang="nl-NL"/>
              <a:pPr eaLnBrk="1" hangingPunct="1"/>
              <a:t>12</a:t>
            </a:fld>
            <a:endParaRPr lang="nl-NL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1058863"/>
            <a:ext cx="345598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Kabinetsbrief leven lang leren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nl-NL" dirty="0" smtClean="0"/>
          </a:p>
          <a:p>
            <a:pPr marL="0" indent="0">
              <a:buFont typeface="Arial" charset="0"/>
              <a:buNone/>
              <a:defRPr/>
            </a:pPr>
            <a:r>
              <a:rPr lang="nl-NL" dirty="0" smtClean="0"/>
              <a:t>3. Verkenning </a:t>
            </a:r>
            <a:r>
              <a:rPr lang="nl-NL" dirty="0"/>
              <a:t>‘steunpunt validering’ (taken, </a:t>
            </a:r>
            <a:r>
              <a:rPr lang="nl-NL" dirty="0" smtClean="0"/>
              <a:t>positionering)</a:t>
            </a:r>
            <a:endParaRPr lang="nl-NL" dirty="0"/>
          </a:p>
          <a:p>
            <a:pPr>
              <a:buFont typeface="+mj-lt"/>
              <a:buAutoNum type="arabicPeriod"/>
              <a:defRPr/>
            </a:pPr>
            <a:endParaRPr lang="nl-NL" dirty="0" smtClean="0"/>
          </a:p>
          <a:p>
            <a:pPr marL="0" indent="0">
              <a:buFont typeface="Arial" charset="0"/>
              <a:buNone/>
              <a:defRPr/>
            </a:pPr>
            <a:r>
              <a:rPr lang="nl-NL" dirty="0" smtClean="0"/>
              <a:t>4. Ruimte voor flexibiliteit </a:t>
            </a:r>
            <a:r>
              <a:rPr lang="nl-NL" dirty="0"/>
              <a:t>in bestaande kaders (OCW, NVAO en Inspectie</a:t>
            </a:r>
            <a:r>
              <a:rPr lang="nl-NL" dirty="0" smtClean="0"/>
              <a:t>)</a:t>
            </a:r>
          </a:p>
          <a:p>
            <a:pPr>
              <a:buFont typeface="+mj-lt"/>
              <a:buAutoNum type="arabicPeriod"/>
              <a:defRPr/>
            </a:pPr>
            <a:endParaRPr lang="nl-NL" dirty="0"/>
          </a:p>
          <a:p>
            <a:pPr marL="0" indent="0">
              <a:buFont typeface="Arial" charset="0"/>
              <a:buNone/>
              <a:defRPr/>
            </a:pPr>
            <a:r>
              <a:rPr lang="nl-NL" dirty="0" smtClean="0"/>
              <a:t>5. Aanpassing </a:t>
            </a:r>
            <a:r>
              <a:rPr lang="nl-NL" dirty="0"/>
              <a:t>bepalingen </a:t>
            </a:r>
            <a:r>
              <a:rPr lang="nl-NL" dirty="0" smtClean="0"/>
              <a:t>vestigingsplaats: uitzonderingsbepaling voor 	werkend leren bij deeltijdopleidingen (conform duaal onderwijs) </a:t>
            </a:r>
          </a:p>
          <a:p>
            <a:pPr>
              <a:buFont typeface="+mj-lt"/>
              <a:buAutoNum type="arabicPeriod"/>
              <a:defRPr/>
            </a:pPr>
            <a:endParaRPr lang="nl-NL" dirty="0"/>
          </a:p>
          <a:p>
            <a:pPr marL="0" indent="0">
              <a:buFont typeface="Arial" charset="0"/>
              <a:buNone/>
              <a:defRPr/>
            </a:pPr>
            <a:r>
              <a:rPr lang="nl-NL" dirty="0" smtClean="0"/>
              <a:t>6. Levenlanglerenkrediet</a:t>
            </a:r>
          </a:p>
          <a:p>
            <a:pPr>
              <a:buFont typeface="+mj-lt"/>
              <a:buAutoNum type="arabicPeriod"/>
              <a:defRPr/>
            </a:pPr>
            <a:endParaRPr lang="nl-NL" dirty="0"/>
          </a:p>
          <a:p>
            <a:pPr marL="0" indent="0">
              <a:buFont typeface="Arial" charset="0"/>
              <a:buNone/>
              <a:defRPr/>
            </a:pPr>
            <a:r>
              <a:rPr lang="nl-NL" dirty="0" smtClean="0"/>
              <a:t>7. Vouchers eerste vier cohorten studievoorschot</a:t>
            </a:r>
          </a:p>
          <a:p>
            <a:pPr>
              <a:buFont typeface="Arial" charset="0"/>
              <a:buNone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B1BB110-EA97-4DC8-AF9D-BC8878BFC7F6}" type="slidenum">
              <a:rPr lang="nl-NL"/>
              <a:pPr eaLnBrk="1" hangingPunct="1"/>
              <a:t>13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Flexibilisering hbo voor volwassenen</a:t>
            </a:r>
          </a:p>
        </p:txBody>
      </p:sp>
      <p:pic>
        <p:nvPicPr>
          <p:cNvPr id="26627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916113"/>
            <a:ext cx="6408738" cy="3889375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BE8275-E63D-47AA-8534-326E03EBA752}" type="slidenum">
              <a:rPr lang="nl-NL"/>
              <a:pPr eaLnBrk="1" hangingPunct="1"/>
              <a:t>14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Discussie</a:t>
            </a:r>
          </a:p>
        </p:txBody>
      </p:sp>
      <p:sp>
        <p:nvSpPr>
          <p:cNvPr id="2457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2000" dirty="0" smtClean="0"/>
              <a:t>Wat zou in uw hogeschool nodig zijn om leven lang leren een extra impuls te geven? </a:t>
            </a:r>
          </a:p>
          <a:p>
            <a:pPr lvl="4" indent="-342900">
              <a:buFont typeface="Courier New" panose="02070309020205020404" pitchFamily="49" charset="0"/>
              <a:buChar char="o"/>
              <a:defRPr/>
            </a:pPr>
            <a:r>
              <a:rPr lang="nl-NL" sz="2000" dirty="0" smtClean="0"/>
              <a:t>(Hoe) kan de overheid daar het beste aan bijdragen?</a:t>
            </a:r>
          </a:p>
          <a:p>
            <a:pPr lvl="4" indent="-342900">
              <a:buFont typeface="Courier New" panose="02070309020205020404" pitchFamily="49" charset="0"/>
              <a:buChar char="o"/>
              <a:defRPr/>
            </a:pPr>
            <a:r>
              <a:rPr lang="nl-NL" sz="2000" dirty="0" smtClean="0"/>
              <a:t>(en als er geen/weinig extra budget is?)</a:t>
            </a:r>
          </a:p>
          <a:p>
            <a:pPr>
              <a:buFont typeface="+mj-lt"/>
              <a:buAutoNum type="arabicPeriod"/>
              <a:defRPr/>
            </a:pP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2000" dirty="0" smtClean="0"/>
              <a:t>Of: wat was in uw hogeschool cruciaal bij het versterken van het leven lang leren? </a:t>
            </a:r>
          </a:p>
          <a:p>
            <a:pPr>
              <a:buFont typeface="+mj-lt"/>
              <a:buAutoNum type="arabicPeriod"/>
              <a:defRPr/>
            </a:pPr>
            <a:endParaRPr lang="nl-NL" dirty="0" smtClean="0"/>
          </a:p>
          <a:p>
            <a:pPr marL="0" indent="0">
              <a:buFont typeface="Arial" charset="0"/>
              <a:buNone/>
              <a:defRPr/>
            </a:pPr>
            <a:endParaRPr lang="nl-NL" dirty="0" smtClean="0"/>
          </a:p>
          <a:p>
            <a:pPr marL="0" indent="0">
              <a:buFont typeface="Arial" charset="0"/>
              <a:buNone/>
              <a:defRPr/>
            </a:pPr>
            <a:endParaRPr lang="nl-NL" dirty="0" smtClean="0"/>
          </a:p>
          <a:p>
            <a:pPr>
              <a:buFont typeface="+mj-lt"/>
              <a:buAutoNum type="arabicPeriod"/>
              <a:defRPr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  <a:cs typeface="+mn-cs"/>
              </a:rPr>
              <a:t>10</a:t>
            </a:r>
            <a:endParaRPr lang="nl-NL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Discussie </a:t>
            </a:r>
          </a:p>
        </p:txBody>
      </p:sp>
      <p:sp>
        <p:nvSpPr>
          <p:cNvPr id="2867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sz="2000" smtClean="0"/>
              <a:t>Om deeltijdonderwijs beter te laten aansluiten bij behoeften van werkenden, zou meer gebruik gemaakt moeten worden van validering, ‘vrijstellingen’ en maatwerktrajecten. Welke mogelijkheden ziet u om dit te versterken</a:t>
            </a:r>
            <a:r>
              <a:rPr lang="nl-NL" altLang="nl-NL" smtClean="0"/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altLang="nl-NL" sz="2000" smtClean="0"/>
              <a:t>Hoe zorgen we ervoor dat flexibiliteit niet ten koste gaat van diplomagerichtheid?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sz="200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altLang="nl-NL" sz="200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8B1AA8F-7EDD-4519-996B-72FD3DBFE9F5}" type="slidenum">
              <a:rPr lang="nl-NL"/>
              <a:pPr eaLnBrk="1" hangingPunct="1"/>
              <a:t>16</a:t>
            </a:fld>
            <a:endParaRPr lang="nl-N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Discussie </a:t>
            </a:r>
          </a:p>
        </p:txBody>
      </p:sp>
      <p:sp>
        <p:nvSpPr>
          <p:cNvPr id="2969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l-NL" altLang="nl-NL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sz="2000" smtClean="0"/>
              <a:t>Worden binnen uw hogeschool de mogelijkheden van online leren benut? Waarom wel of niet? </a:t>
            </a:r>
          </a:p>
          <a:p>
            <a:pPr>
              <a:buFont typeface="Arial" panose="020B0604020202020204" pitchFamily="34" charset="0"/>
              <a:buChar char="•"/>
            </a:pPr>
            <a:endParaRPr lang="nl-NL" altLang="nl-NL" sz="200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sz="2000" smtClean="0"/>
              <a:t>Heeft deeltijdonderwijs nog toekomst, of zal de opkomst van online leren het deeltijdonderwijs zoals we het kennen volledig verdwijnen? Wat betekent dat voor de rol van de hogeschool?</a:t>
            </a:r>
          </a:p>
          <a:p>
            <a:pPr>
              <a:buFont typeface="Arial" panose="020B0604020202020204" pitchFamily="34" charset="0"/>
              <a:buChar char="•"/>
            </a:pPr>
            <a:endParaRPr lang="nl-NL" altLang="nl-NL" smtClean="0"/>
          </a:p>
          <a:p>
            <a:pPr>
              <a:buFont typeface="Arial" panose="020B0604020202020204" pitchFamily="34" charset="0"/>
              <a:buChar char="•"/>
            </a:pPr>
            <a:endParaRPr lang="nl-NL" altLang="nl-NL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8F089D-D272-47EE-AA83-88DF38478CA3}" type="slidenum">
              <a:rPr lang="nl-NL"/>
              <a:pPr eaLnBrk="1" hangingPunct="1"/>
              <a:t>17</a:t>
            </a:fld>
            <a:endParaRPr lang="nl-NL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Discussie</a:t>
            </a:r>
          </a:p>
        </p:txBody>
      </p:sp>
      <p:sp>
        <p:nvSpPr>
          <p:cNvPr id="3072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l-NL" altLang="nl-NL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sz="2000" smtClean="0"/>
              <a:t>Zijn er vragen die u OCW alvast wilt meegeven over onduidelijke regelgeving, in relatie tot flexibilisering?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9A75B94-DD58-4A0F-8CB9-E46BBF3C46B9}" type="slidenum">
              <a:rPr lang="nl-NL"/>
              <a:pPr eaLnBrk="1" hangingPunct="1"/>
              <a:t>18</a:t>
            </a:fld>
            <a:endParaRPr lang="nl-NL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Discussie </a:t>
            </a:r>
          </a:p>
        </p:txBody>
      </p:sp>
      <p:sp>
        <p:nvSpPr>
          <p:cNvPr id="3174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400" dirty="0"/>
              <a:t>Wat zou in uw hogeschool nodig zijn om leven lang leren een extra impuls te geven? </a:t>
            </a:r>
          </a:p>
          <a:p>
            <a:pPr lvl="4" indent="-342900">
              <a:buFont typeface="Courier New" panose="02070309020205020404" pitchFamily="49" charset="0"/>
              <a:buChar char="o"/>
              <a:defRPr/>
            </a:pPr>
            <a:r>
              <a:rPr lang="nl-NL" sz="1400" dirty="0"/>
              <a:t>(Hoe) kan de overheid daar het beste aan bijdragen?</a:t>
            </a:r>
          </a:p>
          <a:p>
            <a:pPr lvl="4" indent="-342900">
              <a:buFont typeface="Courier New" panose="02070309020205020404" pitchFamily="49" charset="0"/>
              <a:buChar char="o"/>
              <a:defRPr/>
            </a:pPr>
            <a:r>
              <a:rPr lang="nl-NL" sz="1400" dirty="0"/>
              <a:t>(en als er geen/weinig extra budget is?)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400" dirty="0" smtClean="0"/>
              <a:t>Of</a:t>
            </a:r>
            <a:r>
              <a:rPr lang="nl-NL" sz="1400" dirty="0"/>
              <a:t>: wat was in uw hogeschool cruciaal bij het versterken van het leven lang leren</a:t>
            </a:r>
            <a:r>
              <a:rPr lang="nl-NL" sz="1400" dirty="0" smtClean="0"/>
              <a:t>?</a:t>
            </a:r>
          </a:p>
          <a:p>
            <a:pPr marL="285750" indent="-285750">
              <a:buFont typeface="Arial" charset="0"/>
              <a:buChar char="•"/>
              <a:defRPr/>
            </a:pPr>
            <a:endParaRPr lang="nl-NL" sz="1400" dirty="0" smtClean="0"/>
          </a:p>
          <a:p>
            <a:pPr marL="285750" indent="-285750">
              <a:buFont typeface="Arial" charset="0"/>
              <a:buChar char="•"/>
              <a:defRPr/>
            </a:pPr>
            <a:r>
              <a:rPr lang="nl-NL" sz="1400" dirty="0" smtClean="0"/>
              <a:t>Om deeltijdonderwijs beter te laten aansluiten bij behoeften van werkenden, zou meer gebruik gemaakt moeten worden van validering, ‘vrijstellingen’ en maatwerktrajecten. Welke mogelijkheden ziet u om dit te versterken? </a:t>
            </a:r>
          </a:p>
          <a:p>
            <a:pPr marL="285750" indent="-285750">
              <a:buFont typeface="Arial" charset="0"/>
              <a:buChar char="•"/>
              <a:defRPr/>
            </a:pPr>
            <a:endParaRPr lang="nl-NL" sz="1400" dirty="0" smtClean="0"/>
          </a:p>
          <a:p>
            <a:pPr marL="285750" indent="-285750">
              <a:buFont typeface="Arial" charset="0"/>
              <a:buChar char="•"/>
              <a:defRPr/>
            </a:pPr>
            <a:r>
              <a:rPr lang="nl-NL" sz="1400" dirty="0" smtClean="0"/>
              <a:t>Hoe zorgen we ervoor dat flexibiliteit niet ten koste gaat van diplomagerichtheid?</a:t>
            </a:r>
          </a:p>
          <a:p>
            <a:pPr>
              <a:buFont typeface="Arial" charset="0"/>
              <a:buChar char="•"/>
              <a:defRPr/>
            </a:pPr>
            <a:endParaRPr lang="nl-NL" sz="1400" dirty="0" smtClean="0"/>
          </a:p>
          <a:p>
            <a:pPr>
              <a:buFont typeface="Arial" charset="0"/>
              <a:buChar char="•"/>
              <a:defRPr/>
            </a:pPr>
            <a:r>
              <a:rPr lang="nl-NL" sz="1400" dirty="0" smtClean="0"/>
              <a:t>Worden binnen uw hogeschool de mogelijkheden van online leren benut? Waarom wel of niet? </a:t>
            </a:r>
          </a:p>
          <a:p>
            <a:pPr>
              <a:buFont typeface="Arial" charset="0"/>
              <a:buChar char="•"/>
              <a:defRPr/>
            </a:pPr>
            <a:endParaRPr lang="nl-NL" sz="1400" dirty="0" smtClean="0"/>
          </a:p>
          <a:p>
            <a:pPr>
              <a:buFont typeface="Arial" charset="0"/>
              <a:buChar char="•"/>
              <a:defRPr/>
            </a:pPr>
            <a:r>
              <a:rPr lang="nl-NL" sz="1400" dirty="0" smtClean="0"/>
              <a:t>Heeft deeltijdonderwijs nog toekomst, of zal de opkomst van online leren het deeltijdonderwijs zoals we het kennen volledig verdwijnen? Wat betekent dat voor de rol van de hogeschool?</a:t>
            </a:r>
          </a:p>
          <a:p>
            <a:pPr>
              <a:buFont typeface="Arial" charset="0"/>
              <a:buChar char="•"/>
              <a:defRPr/>
            </a:pPr>
            <a:endParaRPr lang="nl-NL" sz="1400" dirty="0" smtClean="0"/>
          </a:p>
          <a:p>
            <a:pPr>
              <a:buFont typeface="Arial" charset="0"/>
              <a:buChar char="•"/>
              <a:defRPr/>
            </a:pPr>
            <a:r>
              <a:rPr lang="nl-NL" sz="1400" dirty="0" smtClean="0"/>
              <a:t>Zijn er vragen die u OCW alvast wilt meegeven over onduidelijke regelgeving, in relatie tot flexibilisering?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sz="1600" dirty="0"/>
          </a:p>
          <a:p>
            <a:pPr>
              <a:buFont typeface="Arial" charset="0"/>
              <a:buNone/>
              <a:defRPr/>
            </a:pPr>
            <a:endParaRPr lang="nl-NL" sz="14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FD2B86-5406-4E43-9079-B466912962E7}" type="slidenum">
              <a:rPr lang="nl-NL"/>
              <a:pPr eaLnBrk="1" hangingPunct="1"/>
              <a:t>19</a:t>
            </a:fld>
            <a:endParaRPr lang="nl-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Opbouw workshop	</a:t>
            </a:r>
          </a:p>
        </p:txBody>
      </p:sp>
      <p:sp>
        <p:nvSpPr>
          <p:cNvPr id="14339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l-NL" altLang="nl-NL" sz="280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sz="2400" smtClean="0"/>
              <a:t>Advies commissie Rinnooy Kan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sz="2400" smtClean="0"/>
              <a:t>Brief en geplande maatregelen LLL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sz="2400" smtClean="0"/>
              <a:t>Discussie en vragen </a:t>
            </a:r>
          </a:p>
          <a:p>
            <a:pPr>
              <a:buFont typeface="Arial" panose="020B0604020202020204" pitchFamily="34" charset="0"/>
              <a:buChar char="•"/>
            </a:pPr>
            <a:endParaRPr lang="nl-NL" altLang="nl-NL" sz="240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sz="2400" smtClean="0"/>
              <a:t>Discussie aan de hand van vragen: hoe komen we tot een cultuurverandering? 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E848D4-7F7B-41EA-ABF6-0342467C885F}" type="slidenum">
              <a:rPr lang="nl-NL"/>
              <a:pPr eaLnBrk="1" hangingPunct="1"/>
              <a:t>2</a:t>
            </a:fld>
            <a:endParaRPr lang="nl-N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Waar staan we nu in het proces?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0D51598-D218-4034-BE63-1089BB20DFDB}" type="slidenum">
              <a:rPr lang="nl-NL"/>
              <a:pPr eaLnBrk="1" hangingPunct="1"/>
              <a:t>3</a:t>
            </a:fld>
            <a:endParaRPr lang="nl-NL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87588"/>
            <a:ext cx="2562225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IJL-RECHTS 4"/>
          <p:cNvSpPr/>
          <p:nvPr/>
        </p:nvSpPr>
        <p:spPr>
          <a:xfrm>
            <a:off x="2876550" y="3279775"/>
            <a:ext cx="542925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5366" name="Tekstvak 7"/>
          <p:cNvSpPr txBox="1">
            <a:spLocks noChangeArrowheads="1"/>
          </p:cNvSpPr>
          <p:nvPr/>
        </p:nvSpPr>
        <p:spPr bwMode="auto">
          <a:xfrm>
            <a:off x="250825" y="5661025"/>
            <a:ext cx="2562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Blip>
                <a:blip r:embed="rId4"/>
              </a:buBlip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Blip>
                <a:blip r:embed="rId5"/>
              </a:buBlip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400">
                <a:solidFill>
                  <a:schemeClr val="tx1"/>
                </a:solidFill>
              </a:rPr>
              <a:t>Advies commissie Rinnooy Kan, maart 2014</a:t>
            </a:r>
          </a:p>
        </p:txBody>
      </p:sp>
      <p:sp>
        <p:nvSpPr>
          <p:cNvPr id="15367" name="Tekstvak 8"/>
          <p:cNvSpPr txBox="1">
            <a:spLocks noChangeArrowheads="1"/>
          </p:cNvSpPr>
          <p:nvPr/>
        </p:nvSpPr>
        <p:spPr bwMode="auto">
          <a:xfrm>
            <a:off x="3563938" y="3100388"/>
            <a:ext cx="30241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Blip>
                <a:blip r:embed="rId4"/>
              </a:buBlip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Blip>
                <a:blip r:embed="rId5"/>
              </a:buBlip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400">
                <a:solidFill>
                  <a:schemeClr val="tx1"/>
                </a:solidFill>
              </a:rPr>
              <a:t>Beleidsreactie Leven lang leren ministers Bussemaker en Asscher,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400">
                <a:solidFill>
                  <a:schemeClr val="tx1"/>
                </a:solidFill>
              </a:rPr>
              <a:t>31 oktober 2014</a:t>
            </a:r>
          </a:p>
        </p:txBody>
      </p:sp>
      <p:sp>
        <p:nvSpPr>
          <p:cNvPr id="10" name="PIJL-RECHTS 9"/>
          <p:cNvSpPr/>
          <p:nvPr/>
        </p:nvSpPr>
        <p:spPr>
          <a:xfrm>
            <a:off x="6588125" y="3279775"/>
            <a:ext cx="503238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5369" name="Tekstvak 11"/>
          <p:cNvSpPr txBox="1">
            <a:spLocks noChangeArrowheads="1"/>
          </p:cNvSpPr>
          <p:nvPr/>
        </p:nvSpPr>
        <p:spPr bwMode="auto">
          <a:xfrm>
            <a:off x="7235825" y="3208338"/>
            <a:ext cx="1584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Blip>
                <a:blip r:embed="rId4"/>
              </a:buBlip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Blip>
                <a:blip r:embed="rId5"/>
              </a:buBlip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400">
                <a:solidFill>
                  <a:schemeClr val="tx1"/>
                </a:solidFill>
              </a:rPr>
              <a:t>Kamerdebat in januari 2015</a:t>
            </a:r>
          </a:p>
        </p:txBody>
      </p:sp>
      <p:sp>
        <p:nvSpPr>
          <p:cNvPr id="13" name="PIJL-OMLAAG 12"/>
          <p:cNvSpPr/>
          <p:nvPr/>
        </p:nvSpPr>
        <p:spPr>
          <a:xfrm>
            <a:off x="5783263" y="4005263"/>
            <a:ext cx="287337" cy="531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5371" name="Tekstvak 13"/>
          <p:cNvSpPr txBox="1">
            <a:spLocks noChangeArrowheads="1"/>
          </p:cNvSpPr>
          <p:nvPr/>
        </p:nvSpPr>
        <p:spPr bwMode="auto">
          <a:xfrm>
            <a:off x="3851275" y="4724400"/>
            <a:ext cx="4465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Blip>
                <a:blip r:embed="rId4"/>
              </a:buBlip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Blip>
                <a:blip r:embed="rId5"/>
              </a:buBlip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400">
                <a:solidFill>
                  <a:schemeClr val="tx1"/>
                </a:solidFill>
              </a:rPr>
              <a:t>Uitwerking beleid in regelgeving, pilots en experimenten: te starten vanaf 2015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Flexibilisering deeltijd of ook voltijd?</a:t>
            </a:r>
          </a:p>
        </p:txBody>
      </p:sp>
      <p:sp>
        <p:nvSpPr>
          <p:cNvPr id="16387" name="Tijdelijke aanduiding voor inhoud 3"/>
          <p:cNvSpPr>
            <a:spLocks noGrp="1"/>
          </p:cNvSpPr>
          <p:nvPr>
            <p:ph idx="1"/>
          </p:nvPr>
        </p:nvSpPr>
        <p:spPr>
          <a:xfrm>
            <a:off x="366713" y="1798638"/>
            <a:ext cx="8169275" cy="3862387"/>
          </a:xfrm>
        </p:spPr>
        <p:txBody>
          <a:bodyPr/>
          <a:lstStyle/>
          <a:p>
            <a:endParaRPr lang="nl-NL" altLang="nl-NL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sz="2400" smtClean="0"/>
              <a:t>Brief en maatregelen Leven Lang Leren: alleen gericht op volwassenen/werkenden</a:t>
            </a:r>
          </a:p>
          <a:p>
            <a:pPr>
              <a:buFont typeface="Arial" panose="020B0604020202020204" pitchFamily="34" charset="0"/>
              <a:buChar char="•"/>
            </a:pPr>
            <a:endParaRPr lang="nl-NL" altLang="nl-NL" sz="2400" smtClean="0"/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sz="2400" smtClean="0"/>
              <a:t>Langere termijn: naar meer flexibiliteit in het gehele hoger onderwijs?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nl-NL" altLang="nl-NL" sz="2000" smtClean="0"/>
              <a:t>HO-Tour minister Bussemaker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nl-NL" altLang="nl-NL" sz="2000" smtClean="0"/>
              <a:t>Strategische Agenda 2015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1879398-9A63-4D33-8216-5C5A44D551A2}" type="slidenum">
              <a:rPr lang="nl-NL"/>
              <a:pPr eaLnBrk="1" hangingPunct="1"/>
              <a:t>4</a:t>
            </a:fld>
            <a:endParaRPr lang="nl-N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Instroom bekostigd deeltijd hoger onderwijs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518394-3FC2-4C64-8556-6A1726001D78}" type="slidenum">
              <a:rPr lang="nl-NL"/>
              <a:pPr eaLnBrk="1" hangingPunct="1"/>
              <a:t>5</a:t>
            </a:fld>
            <a:endParaRPr lang="nl-NL"/>
          </a:p>
        </p:txBody>
      </p:sp>
      <p:graphicFrame>
        <p:nvGraphicFramePr>
          <p:cNvPr id="17412" name="Tijdelijke aanduiding voor inhoud 7"/>
          <p:cNvGraphicFramePr>
            <a:graphicFrameLocks noGrp="1"/>
          </p:cNvGraphicFramePr>
          <p:nvPr>
            <p:ph idx="1"/>
          </p:nvPr>
        </p:nvGraphicFramePr>
        <p:xfrm>
          <a:off x="315913" y="1747838"/>
          <a:ext cx="8270875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r:id="rId4" imgW="8272989" imgH="4456562" progId="Excel.Chart.8">
                  <p:embed/>
                </p:oleObj>
              </mc:Choice>
              <mc:Fallback>
                <p:oleObj r:id="rId4" imgW="8272989" imgH="4456562" progId="Excel.Chart.8">
                  <p:embed/>
                  <p:pic>
                    <p:nvPicPr>
                      <p:cNvPr id="0" name="Tijdelijke aanduiding voor inhoud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1747838"/>
                        <a:ext cx="8270875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Ingeschreven deeltijd studenten Ad, Ba, Ma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59A3DC-EC0A-4385-AD7B-4C57F8E742B1}" type="slidenum">
              <a:rPr lang="nl-NL"/>
              <a:pPr eaLnBrk="1" hangingPunct="1"/>
              <a:t>6</a:t>
            </a:fld>
            <a:endParaRPr lang="nl-NL"/>
          </a:p>
        </p:txBody>
      </p:sp>
      <p:graphicFrame>
        <p:nvGraphicFramePr>
          <p:cNvPr id="18436" name="Tijdelijke aanduiding voor inhoud 6"/>
          <p:cNvGraphicFramePr>
            <a:graphicFrameLocks noGrp="1"/>
          </p:cNvGraphicFramePr>
          <p:nvPr>
            <p:ph idx="1"/>
          </p:nvPr>
        </p:nvGraphicFramePr>
        <p:xfrm>
          <a:off x="315913" y="1747838"/>
          <a:ext cx="8270875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r:id="rId4" imgW="8272989" imgH="4456562" progId="Excel.Chart.8">
                  <p:embed/>
                </p:oleObj>
              </mc:Choice>
              <mc:Fallback>
                <p:oleObj r:id="rId4" imgW="8272989" imgH="4456562" progId="Excel.Chart.8">
                  <p:embed/>
                  <p:pic>
                    <p:nvPicPr>
                      <p:cNvPr id="0" name="Tijdelijke aanduiding voor inhoud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1747838"/>
                        <a:ext cx="8270875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2200" smtClean="0"/>
              <a:t>Internationale vergelijking deelname deeltijd HO (2002 = 100)</a:t>
            </a:r>
          </a:p>
        </p:txBody>
      </p:sp>
      <p:graphicFrame>
        <p:nvGraphicFramePr>
          <p:cNvPr id="19459" name="Chart 1"/>
          <p:cNvGraphicFramePr>
            <a:graphicFrameLocks noGrp="1"/>
          </p:cNvGraphicFramePr>
          <p:nvPr>
            <p:ph idx="1"/>
          </p:nvPr>
        </p:nvGraphicFramePr>
        <p:xfrm>
          <a:off x="792163" y="1798638"/>
          <a:ext cx="7316787" cy="435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r:id="rId5" imgW="7669433" imgH="4566300" progId="Excel.Chart.8">
                  <p:embed/>
                </p:oleObj>
              </mc:Choice>
              <mc:Fallback>
                <p:oleObj r:id="rId5" imgW="7669433" imgH="4566300" progId="Excel.Chart.8">
                  <p:embed/>
                  <p:pic>
                    <p:nvPicPr>
                      <p:cNvPr id="0" name="Char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1798638"/>
                        <a:ext cx="7316787" cy="435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shpBeeldmerk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Blip>
                <a:blip r:embed="rId7"/>
              </a:buBlip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Blip>
                <a:blip r:embed="rId8"/>
              </a:buBlip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Blip>
                <a:blip r:embed="rId9"/>
              </a:buBlip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1A04AB2-5564-4214-8EE5-E1FF08E1F10A}" type="slidenum">
              <a:rPr lang="nl-NL" altLang="nl-NL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nl-NL" altLang="nl-NL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Adviescommissie Rinnooy Kan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nl-NL" sz="2000" dirty="0" smtClean="0"/>
              <a:t>Beeld wenselijke vormgeving hoger onderwijs volwassenen:</a:t>
            </a:r>
          </a:p>
          <a:p>
            <a:pPr marL="0" indent="0">
              <a:buFont typeface="Arial" charset="0"/>
              <a:buNone/>
              <a:defRPr/>
            </a:pPr>
            <a:endParaRPr lang="nl-NL" dirty="0" smtClean="0"/>
          </a:p>
          <a:p>
            <a:pPr>
              <a:buFont typeface="Arial" charset="0"/>
              <a:buAutoNum type="arabicPeriod"/>
              <a:defRPr/>
            </a:pPr>
            <a:r>
              <a:rPr lang="nl-NL" sz="2000" dirty="0" smtClean="0"/>
              <a:t>Mogelijkheden voor gefaseerde </a:t>
            </a:r>
            <a:r>
              <a:rPr lang="nl-NL" sz="2000" dirty="0"/>
              <a:t>deelname aan </a:t>
            </a:r>
            <a:r>
              <a:rPr lang="nl-NL" sz="2000" dirty="0" smtClean="0"/>
              <a:t>modulen. </a:t>
            </a:r>
          </a:p>
          <a:p>
            <a:pPr marL="576263" lvl="3" indent="-285750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Stapelen </a:t>
            </a:r>
            <a:r>
              <a:rPr lang="nl-NL" dirty="0"/>
              <a:t>van studiepunten, uiteindelijk leidend tot diplomering. </a:t>
            </a:r>
          </a:p>
          <a:p>
            <a:pPr marL="0" indent="0">
              <a:buFont typeface="Arial" charset="0"/>
              <a:buNone/>
              <a:defRPr/>
            </a:pPr>
            <a:endParaRPr lang="nl-NL" dirty="0" smtClean="0"/>
          </a:p>
          <a:p>
            <a:pPr marL="0" indent="0">
              <a:buFont typeface="Arial" charset="0"/>
              <a:buNone/>
              <a:defRPr/>
            </a:pPr>
            <a:endParaRPr lang="nl-NL" dirty="0" smtClean="0"/>
          </a:p>
          <a:p>
            <a:pPr marL="0" indent="0">
              <a:buFont typeface="Arial" charset="0"/>
              <a:buNone/>
              <a:defRPr/>
            </a:pPr>
            <a:r>
              <a:rPr lang="nl-NL" dirty="0" smtClean="0"/>
              <a:t>2</a:t>
            </a:r>
            <a:r>
              <a:rPr lang="nl-NL" sz="2000" dirty="0" smtClean="0"/>
              <a:t>. Aansluiten </a:t>
            </a:r>
            <a:r>
              <a:rPr lang="nl-NL" sz="2000" dirty="0"/>
              <a:t>bij </a:t>
            </a:r>
            <a:r>
              <a:rPr lang="nl-NL" sz="2000" dirty="0" smtClean="0"/>
              <a:t>praktijkervaring </a:t>
            </a:r>
            <a:r>
              <a:rPr lang="nl-NL" sz="2000" dirty="0"/>
              <a:t>van de volwassen </a:t>
            </a:r>
            <a:r>
              <a:rPr lang="nl-NL" sz="2000" dirty="0" smtClean="0"/>
              <a:t>deelnemer</a:t>
            </a:r>
            <a:endParaRPr lang="nl-NL" sz="2000" dirty="0"/>
          </a:p>
          <a:p>
            <a:pPr marL="576263" lvl="3" indent="-285750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Erkenning van resultaten van leren eerder/elders </a:t>
            </a:r>
          </a:p>
          <a:p>
            <a:pPr marL="576263" lvl="3" indent="-285750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Aansluiten </a:t>
            </a:r>
            <a:r>
              <a:rPr lang="nl-NL" dirty="0"/>
              <a:t>bij leervragen die voortkomen uit de eigen </a:t>
            </a:r>
            <a:r>
              <a:rPr lang="nl-NL" dirty="0" smtClean="0"/>
              <a:t>werkomgeving</a:t>
            </a:r>
          </a:p>
          <a:p>
            <a:pPr marL="576263" lvl="3" indent="-285750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Mogelijkheden bieden </a:t>
            </a:r>
            <a:r>
              <a:rPr lang="nl-NL" dirty="0"/>
              <a:t>tot toepassing van het geleerde in de praktijk en toetsing van het geleerde aan die </a:t>
            </a:r>
            <a:r>
              <a:rPr lang="nl-NL" dirty="0" smtClean="0"/>
              <a:t>praktijk</a:t>
            </a:r>
          </a:p>
          <a:p>
            <a:pPr marL="63500" lvl="2" indent="0">
              <a:buFont typeface="Arial" charset="0"/>
              <a:buNone/>
              <a:defRPr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C1A065-9D0D-431C-AC93-88AE5191BB77}" type="slidenum">
              <a:rPr lang="nl-NL"/>
              <a:pPr eaLnBrk="1" hangingPunct="1"/>
              <a:t>8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Adviescommissie Rinnooy Kan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500" lvl="2" indent="0">
              <a:buFont typeface="Arial" charset="0"/>
              <a:buNone/>
              <a:defRPr/>
            </a:pPr>
            <a:endParaRPr lang="nl-NL" dirty="0"/>
          </a:p>
          <a:p>
            <a:pPr marL="63500" lvl="2" indent="0">
              <a:buFont typeface="Arial" charset="0"/>
              <a:buNone/>
              <a:defRPr/>
            </a:pPr>
            <a:r>
              <a:rPr lang="nl-NL" sz="2000" dirty="0" smtClean="0"/>
              <a:t>3. Flexibele</a:t>
            </a:r>
            <a:r>
              <a:rPr lang="nl-NL" sz="2000" dirty="0"/>
              <a:t>, efficiënte vormgeving en inrichting: </a:t>
            </a:r>
            <a:endParaRPr lang="nl-NL" sz="2000" dirty="0" smtClean="0"/>
          </a:p>
          <a:p>
            <a:pPr marL="576263" lvl="3" indent="-285750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Afstemming </a:t>
            </a:r>
            <a:r>
              <a:rPr lang="nl-NL" dirty="0"/>
              <a:t>op maat op reeds verworven competenties</a:t>
            </a:r>
          </a:p>
          <a:p>
            <a:pPr marL="576263" lvl="3" indent="-285750">
              <a:buFont typeface="Arial" panose="020B0604020202020204" pitchFamily="34" charset="0"/>
              <a:buChar char="•"/>
              <a:defRPr/>
            </a:pPr>
            <a:r>
              <a:rPr lang="nl-NL" dirty="0"/>
              <a:t>Afstemming op mogelijkheden die de werkplek biedt voor het uitvoeren van leeractiviteiten in het kader van de opleiding en behoeften werkgever</a:t>
            </a:r>
          </a:p>
          <a:p>
            <a:pPr marL="576263" lvl="3" indent="-285750">
              <a:buFont typeface="Arial" panose="020B0604020202020204" pitchFamily="34" charset="0"/>
              <a:buChar char="•"/>
              <a:defRPr/>
            </a:pPr>
            <a:r>
              <a:rPr lang="nl-NL" dirty="0"/>
              <a:t>Tijd- en </a:t>
            </a:r>
            <a:r>
              <a:rPr lang="nl-NL" dirty="0" err="1"/>
              <a:t>plaatsonafhankelijk</a:t>
            </a:r>
            <a:r>
              <a:rPr lang="nl-NL" dirty="0"/>
              <a:t> leren (m.b.v. e-</a:t>
            </a:r>
            <a:r>
              <a:rPr lang="nl-NL" dirty="0" err="1"/>
              <a:t>learning</a:t>
            </a:r>
            <a:r>
              <a:rPr lang="nl-NL" dirty="0"/>
              <a:t> en </a:t>
            </a:r>
            <a:r>
              <a:rPr lang="nl-NL" dirty="0" err="1"/>
              <a:t>blended</a:t>
            </a:r>
            <a:r>
              <a:rPr lang="nl-NL" dirty="0"/>
              <a:t> </a:t>
            </a:r>
            <a:r>
              <a:rPr lang="nl-NL" dirty="0" err="1"/>
              <a:t>learning</a:t>
            </a:r>
            <a:r>
              <a:rPr lang="nl-NL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dirty="0"/>
          </a:p>
          <a:p>
            <a:pPr marL="0" indent="0">
              <a:buFont typeface="Arial" charset="0"/>
              <a:buNone/>
              <a:defRPr/>
            </a:pPr>
            <a:r>
              <a:rPr lang="nl-NL" sz="2000" dirty="0"/>
              <a:t>4. </a:t>
            </a:r>
            <a:r>
              <a:rPr lang="nl-NL" sz="2000" dirty="0" smtClean="0"/>
              <a:t>Financiering die </a:t>
            </a:r>
            <a:r>
              <a:rPr lang="nl-NL" sz="2000" dirty="0"/>
              <a:t>flexibiliteit en </a:t>
            </a:r>
            <a:r>
              <a:rPr lang="nl-NL" sz="2000" dirty="0" smtClean="0"/>
              <a:t>vraaggerichtheid bevordert </a:t>
            </a:r>
            <a:endParaRPr lang="nl-NL" sz="2000" dirty="0"/>
          </a:p>
          <a:p>
            <a:pPr>
              <a:buFont typeface="Arial" charset="0"/>
              <a:buNone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1A56A4C-F16B-4A84-AA41-573856A1CA1F}" type="slidenum">
              <a:rPr lang="nl-NL"/>
              <a:pPr eaLnBrk="1" hangingPunct="1"/>
              <a:t>9</a:t>
            </a:fld>
            <a:endParaRPr lang="nl-N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5_Standaardontwerp">
  <a:themeElements>
    <a:clrScheme name="">
      <a:dk1>
        <a:srgbClr val="000000"/>
      </a:dk1>
      <a:lt1>
        <a:srgbClr val="FFFFFF"/>
      </a:lt1>
      <a:dk2>
        <a:srgbClr val="F9B249"/>
      </a:dk2>
      <a:lt2>
        <a:srgbClr val="EEECE1"/>
      </a:lt2>
      <a:accent1>
        <a:srgbClr val="F9B249"/>
      </a:accent1>
      <a:accent2>
        <a:srgbClr val="FF9560"/>
      </a:accent2>
      <a:accent3>
        <a:srgbClr val="FFFFFF"/>
      </a:accent3>
      <a:accent4>
        <a:srgbClr val="000000"/>
      </a:accent4>
      <a:accent5>
        <a:srgbClr val="FBD5B1"/>
      </a:accent5>
      <a:accent6>
        <a:srgbClr val="E78756"/>
      </a:accent6>
      <a:hlink>
        <a:srgbClr val="CC003D"/>
      </a:hlink>
      <a:folHlink>
        <a:srgbClr val="900079"/>
      </a:folHlink>
    </a:clrScheme>
    <a:fontScheme name="5_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Standaardontwerp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ardontwerp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ardontwerp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2734</TotalTime>
  <Words>789</Words>
  <Application>Microsoft Office PowerPoint</Application>
  <PresentationFormat>Diavoorstelling (4:3)</PresentationFormat>
  <Paragraphs>160</Paragraphs>
  <Slides>19</Slides>
  <Notes>5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Arial</vt:lpstr>
      <vt:lpstr>Calibri</vt:lpstr>
      <vt:lpstr>Verdana</vt:lpstr>
      <vt:lpstr>Courier New</vt:lpstr>
      <vt:lpstr>5_Standaardontwerp</vt:lpstr>
      <vt:lpstr>Microsoft Excel-grafiek</vt:lpstr>
      <vt:lpstr>Microsoft Excel Chart</vt:lpstr>
      <vt:lpstr> Flexibel deeltijd hoger onderwijs  </vt:lpstr>
      <vt:lpstr>Opbouw workshop </vt:lpstr>
      <vt:lpstr>Waar staan we nu in het proces?</vt:lpstr>
      <vt:lpstr>Flexibilisering deeltijd of ook voltijd?</vt:lpstr>
      <vt:lpstr>Instroom bekostigd deeltijd hoger onderwijs</vt:lpstr>
      <vt:lpstr>Ingeschreven deeltijd studenten Ad, Ba, Ma</vt:lpstr>
      <vt:lpstr>Internationale vergelijking deelname deeltijd HO (2002 = 100)</vt:lpstr>
      <vt:lpstr>Adviescommissie Rinnooy Kan</vt:lpstr>
      <vt:lpstr>Adviescommissie Rinnooy Kan</vt:lpstr>
      <vt:lpstr>Kabinetsbrief leven lang leren  </vt:lpstr>
      <vt:lpstr>Kabinetsbrief leven lang leren </vt:lpstr>
      <vt:lpstr>Experimenten vraagfinanciering</vt:lpstr>
      <vt:lpstr>Kabinetsbrief leven lang leren </vt:lpstr>
      <vt:lpstr>Flexibilisering hbo voor volwassenen</vt:lpstr>
      <vt:lpstr>Discussie</vt:lpstr>
      <vt:lpstr>Discussie </vt:lpstr>
      <vt:lpstr>Discussie </vt:lpstr>
      <vt:lpstr>Discussie</vt:lpstr>
      <vt:lpstr>Discussie </vt:lpstr>
    </vt:vector>
  </TitlesOfParts>
  <Company>Ministerie van OCW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Leven Lang Leren  in perspectief</dc:title>
  <dc:creator>Bernardt, Yvonne</dc:creator>
  <cp:lastModifiedBy>M. Koninkx</cp:lastModifiedBy>
  <cp:revision>125</cp:revision>
  <cp:lastPrinted>2014-12-10T16:01:06Z</cp:lastPrinted>
  <dcterms:created xsi:type="dcterms:W3CDTF">2013-06-13T08:24:13Z</dcterms:created>
  <dcterms:modified xsi:type="dcterms:W3CDTF">2015-09-18T13:54:19Z</dcterms:modified>
</cp:coreProperties>
</file>