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82" r:id="rId3"/>
    <p:sldId id="290" r:id="rId4"/>
    <p:sldId id="284" r:id="rId5"/>
    <p:sldId id="279" r:id="rId6"/>
    <p:sldId id="280" r:id="rId7"/>
    <p:sldId id="291" r:id="rId8"/>
    <p:sldId id="285" r:id="rId9"/>
    <p:sldId id="271" r:id="rId10"/>
    <p:sldId id="257" r:id="rId11"/>
    <p:sldId id="288" r:id="rId12"/>
    <p:sldId id="289" r:id="rId13"/>
    <p:sldId id="292" r:id="rId14"/>
    <p:sldId id="268" r:id="rId15"/>
    <p:sldId id="269" r:id="rId16"/>
    <p:sldId id="275" r:id="rId17"/>
    <p:sldId id="266" r:id="rId18"/>
    <p:sldId id="293" r:id="rId19"/>
    <p:sldId id="256" r:id="rId20"/>
    <p:sldId id="267" r:id="rId21"/>
    <p:sldId id="281" r:id="rId2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2" autoAdjust="0"/>
    <p:restoredTop sz="94624" autoAdjust="0"/>
  </p:normalViewPr>
  <p:slideViewPr>
    <p:cSldViewPr>
      <p:cViewPr>
        <p:scale>
          <a:sx n="115" d="100"/>
          <a:sy n="115" d="100"/>
        </p:scale>
        <p:origin x="-336"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D5EC0F-E606-4B15-A8C9-CFE7F190D7F1}" type="doc">
      <dgm:prSet loTypeId="urn:microsoft.com/office/officeart/2005/8/layout/pyramid2" loCatId="pyramid" qsTypeId="urn:microsoft.com/office/officeart/2005/8/quickstyle/simple1" qsCatId="simple" csTypeId="urn:microsoft.com/office/officeart/2005/8/colors/accent1_2" csCatId="accent1" phldr="1"/>
      <dgm:spPr/>
    </dgm:pt>
    <dgm:pt modelId="{BF6ECB53-377D-4C7F-83C6-3E813B20A43B}">
      <dgm:prSet phldrT="[Tekst]" custT="1"/>
      <dgm:spPr/>
      <dgm:t>
        <a:bodyPr/>
        <a:lstStyle/>
        <a:p>
          <a:endParaRPr lang="nl-NL" sz="1100" b="1" dirty="0" smtClean="0"/>
        </a:p>
        <a:p>
          <a:endParaRPr lang="nl-NL" sz="1100" b="1" dirty="0" smtClean="0"/>
        </a:p>
        <a:p>
          <a:r>
            <a:rPr lang="nl-NL" sz="1100" b="1" dirty="0" smtClean="0"/>
            <a:t>3.specialist</a:t>
          </a:r>
        </a:p>
        <a:p>
          <a:endParaRPr lang="nl-NL" sz="1100" b="1" dirty="0" smtClean="0"/>
        </a:p>
        <a:p>
          <a:endParaRPr lang="nl-NL" sz="1100" b="1" dirty="0"/>
        </a:p>
      </dgm:t>
    </dgm:pt>
    <dgm:pt modelId="{0A47E535-7CA5-44A7-B988-2E7485C876AA}" type="parTrans" cxnId="{EBA2D113-4A8F-47C5-B44C-360CD7C8BADF}">
      <dgm:prSet/>
      <dgm:spPr/>
      <dgm:t>
        <a:bodyPr/>
        <a:lstStyle/>
        <a:p>
          <a:endParaRPr lang="nl-NL"/>
        </a:p>
      </dgm:t>
    </dgm:pt>
    <dgm:pt modelId="{12B7F1F5-3EDD-4AD4-ADDB-5740EB4AF8B8}" type="sibTrans" cxnId="{EBA2D113-4A8F-47C5-B44C-360CD7C8BADF}">
      <dgm:prSet/>
      <dgm:spPr/>
      <dgm:t>
        <a:bodyPr/>
        <a:lstStyle/>
        <a:p>
          <a:endParaRPr lang="nl-NL"/>
        </a:p>
      </dgm:t>
    </dgm:pt>
    <dgm:pt modelId="{6C50CBDF-AE14-4A3E-841A-41F044DBE592}">
      <dgm:prSet phldrT="[Tekst]" custT="1"/>
      <dgm:spPr/>
      <dgm:t>
        <a:bodyPr/>
        <a:lstStyle/>
        <a:p>
          <a:r>
            <a:rPr lang="nl-NL" sz="1100" b="1" dirty="0" smtClean="0"/>
            <a:t>2.verdieping</a:t>
          </a:r>
          <a:endParaRPr lang="nl-NL" sz="1100" b="1" dirty="0"/>
        </a:p>
      </dgm:t>
    </dgm:pt>
    <dgm:pt modelId="{EA98BED4-A216-40B2-B911-C14DB193FD49}" type="parTrans" cxnId="{753318E2-0341-45F7-9898-DAAE8353925A}">
      <dgm:prSet/>
      <dgm:spPr/>
      <dgm:t>
        <a:bodyPr/>
        <a:lstStyle/>
        <a:p>
          <a:endParaRPr lang="nl-NL"/>
        </a:p>
      </dgm:t>
    </dgm:pt>
    <dgm:pt modelId="{09C6A9F6-57F8-4673-A32C-CD3CCDD72ED4}" type="sibTrans" cxnId="{753318E2-0341-45F7-9898-DAAE8353925A}">
      <dgm:prSet/>
      <dgm:spPr/>
      <dgm:t>
        <a:bodyPr/>
        <a:lstStyle/>
        <a:p>
          <a:endParaRPr lang="nl-NL"/>
        </a:p>
      </dgm:t>
    </dgm:pt>
    <dgm:pt modelId="{965A98C0-FDC7-4D91-A6B0-9EAE4055BDCE}">
      <dgm:prSet phldrT="[Tekst]" custT="1"/>
      <dgm:spPr/>
      <dgm:t>
        <a:bodyPr/>
        <a:lstStyle/>
        <a:p>
          <a:r>
            <a:rPr lang="nl-NL" sz="1100" b="1" dirty="0" smtClean="0"/>
            <a:t>1. basis</a:t>
          </a:r>
          <a:endParaRPr lang="nl-NL" sz="1100" b="1" dirty="0"/>
        </a:p>
      </dgm:t>
    </dgm:pt>
    <dgm:pt modelId="{81968898-B630-42A5-B07B-32DF930A891D}" type="parTrans" cxnId="{FCBBAC85-75D3-4388-9CDD-9E018AB7A440}">
      <dgm:prSet/>
      <dgm:spPr/>
      <dgm:t>
        <a:bodyPr/>
        <a:lstStyle/>
        <a:p>
          <a:endParaRPr lang="nl-NL"/>
        </a:p>
      </dgm:t>
    </dgm:pt>
    <dgm:pt modelId="{9B158BC2-1F9F-4597-B53B-C978C15A1D46}" type="sibTrans" cxnId="{FCBBAC85-75D3-4388-9CDD-9E018AB7A440}">
      <dgm:prSet/>
      <dgm:spPr/>
      <dgm:t>
        <a:bodyPr/>
        <a:lstStyle/>
        <a:p>
          <a:endParaRPr lang="nl-NL"/>
        </a:p>
      </dgm:t>
    </dgm:pt>
    <dgm:pt modelId="{02BCB99B-AC90-43AD-A98F-8774F76F9FE3}" type="pres">
      <dgm:prSet presAssocID="{79D5EC0F-E606-4B15-A8C9-CFE7F190D7F1}" presName="compositeShape" presStyleCnt="0">
        <dgm:presLayoutVars>
          <dgm:dir/>
          <dgm:resizeHandles/>
        </dgm:presLayoutVars>
      </dgm:prSet>
      <dgm:spPr/>
    </dgm:pt>
    <dgm:pt modelId="{642E7A69-16C1-4AF7-847E-44F68E438FC6}" type="pres">
      <dgm:prSet presAssocID="{79D5EC0F-E606-4B15-A8C9-CFE7F190D7F1}" presName="pyramid" presStyleLbl="node1" presStyleIdx="0" presStyleCnt="1" custScaleX="65048" custScaleY="65048"/>
      <dgm:spPr>
        <a:gradFill rotWithShape="0">
          <a:gsLst>
            <a:gs pos="0">
              <a:srgbClr val="000000"/>
            </a:gs>
            <a:gs pos="20000">
              <a:srgbClr val="000040"/>
            </a:gs>
            <a:gs pos="50000">
              <a:srgbClr val="400040"/>
            </a:gs>
            <a:gs pos="75000">
              <a:srgbClr val="8F0040"/>
            </a:gs>
            <a:gs pos="89999">
              <a:srgbClr val="F27300"/>
            </a:gs>
            <a:gs pos="100000">
              <a:srgbClr val="FFBF00"/>
            </a:gs>
          </a:gsLst>
          <a:lin ang="5400000" scaled="0"/>
        </a:gradFill>
      </dgm:spPr>
      <dgm:t>
        <a:bodyPr/>
        <a:lstStyle/>
        <a:p>
          <a:endParaRPr lang="nl-NL"/>
        </a:p>
      </dgm:t>
    </dgm:pt>
    <dgm:pt modelId="{61A33098-B2A1-4ADE-8F1F-774CB4A7B1EE}" type="pres">
      <dgm:prSet presAssocID="{79D5EC0F-E606-4B15-A8C9-CFE7F190D7F1}" presName="theList" presStyleCnt="0"/>
      <dgm:spPr/>
    </dgm:pt>
    <dgm:pt modelId="{90A7BC26-42C8-4D7D-B381-EC83B52312BD}" type="pres">
      <dgm:prSet presAssocID="{BF6ECB53-377D-4C7F-83C6-3E813B20A43B}" presName="aNode" presStyleLbl="fgAcc1" presStyleIdx="0" presStyleCnt="3" custScaleX="60293" custScaleY="14959" custLinFactY="189" custLinFactNeighborX="-17514" custLinFactNeighborY="100000">
        <dgm:presLayoutVars>
          <dgm:bulletEnabled val="1"/>
        </dgm:presLayoutVars>
      </dgm:prSet>
      <dgm:spPr/>
      <dgm:t>
        <a:bodyPr/>
        <a:lstStyle/>
        <a:p>
          <a:endParaRPr lang="nl-NL"/>
        </a:p>
      </dgm:t>
    </dgm:pt>
    <dgm:pt modelId="{F4A8BDB1-859F-41F3-9E4F-2D735A41AF15}" type="pres">
      <dgm:prSet presAssocID="{BF6ECB53-377D-4C7F-83C6-3E813B20A43B}" presName="aSpace" presStyleCnt="0"/>
      <dgm:spPr/>
    </dgm:pt>
    <dgm:pt modelId="{08C1E387-A03C-4DAC-9D15-86B45B0C494E}" type="pres">
      <dgm:prSet presAssocID="{6C50CBDF-AE14-4A3E-841A-41F044DBE592}" presName="aNode" presStyleLbl="fgAcc1" presStyleIdx="1" presStyleCnt="3" custScaleX="60293" custScaleY="14959" custLinFactNeighborX="-17728" custLinFactNeighborY="83605">
        <dgm:presLayoutVars>
          <dgm:bulletEnabled val="1"/>
        </dgm:presLayoutVars>
      </dgm:prSet>
      <dgm:spPr/>
      <dgm:t>
        <a:bodyPr/>
        <a:lstStyle/>
        <a:p>
          <a:endParaRPr lang="nl-NL"/>
        </a:p>
      </dgm:t>
    </dgm:pt>
    <dgm:pt modelId="{ABA53584-08D8-4390-A79A-FB5121B445C3}" type="pres">
      <dgm:prSet presAssocID="{6C50CBDF-AE14-4A3E-841A-41F044DBE592}" presName="aSpace" presStyleCnt="0"/>
      <dgm:spPr/>
    </dgm:pt>
    <dgm:pt modelId="{FB8D16F4-94D9-4E60-9E41-C5A992EDA53D}" type="pres">
      <dgm:prSet presAssocID="{965A98C0-FDC7-4D91-A6B0-9EAE4055BDCE}" presName="aNode" presStyleLbl="fgAcc1" presStyleIdx="2" presStyleCnt="3" custScaleX="60293" custScaleY="14959" custLinFactNeighborX="-17514" custLinFactNeighborY="42310">
        <dgm:presLayoutVars>
          <dgm:bulletEnabled val="1"/>
        </dgm:presLayoutVars>
      </dgm:prSet>
      <dgm:spPr/>
      <dgm:t>
        <a:bodyPr/>
        <a:lstStyle/>
        <a:p>
          <a:endParaRPr lang="nl-NL"/>
        </a:p>
      </dgm:t>
    </dgm:pt>
    <dgm:pt modelId="{9B1D73E8-3A1C-4B2A-B54B-9711C7AD25E7}" type="pres">
      <dgm:prSet presAssocID="{965A98C0-FDC7-4D91-A6B0-9EAE4055BDCE}" presName="aSpace" presStyleCnt="0"/>
      <dgm:spPr/>
    </dgm:pt>
  </dgm:ptLst>
  <dgm:cxnLst>
    <dgm:cxn modelId="{FD76AB67-E2CA-44DA-81F5-F8FE8E53655D}" type="presOf" srcId="{79D5EC0F-E606-4B15-A8C9-CFE7F190D7F1}" destId="{02BCB99B-AC90-43AD-A98F-8774F76F9FE3}" srcOrd="0" destOrd="0" presId="urn:microsoft.com/office/officeart/2005/8/layout/pyramid2"/>
    <dgm:cxn modelId="{753318E2-0341-45F7-9898-DAAE8353925A}" srcId="{79D5EC0F-E606-4B15-A8C9-CFE7F190D7F1}" destId="{6C50CBDF-AE14-4A3E-841A-41F044DBE592}" srcOrd="1" destOrd="0" parTransId="{EA98BED4-A216-40B2-B911-C14DB193FD49}" sibTransId="{09C6A9F6-57F8-4673-A32C-CD3CCDD72ED4}"/>
    <dgm:cxn modelId="{EBA2D113-4A8F-47C5-B44C-360CD7C8BADF}" srcId="{79D5EC0F-E606-4B15-A8C9-CFE7F190D7F1}" destId="{BF6ECB53-377D-4C7F-83C6-3E813B20A43B}" srcOrd="0" destOrd="0" parTransId="{0A47E535-7CA5-44A7-B988-2E7485C876AA}" sibTransId="{12B7F1F5-3EDD-4AD4-ADDB-5740EB4AF8B8}"/>
    <dgm:cxn modelId="{5045532B-92BB-4769-A3B6-D059FA263466}" type="presOf" srcId="{BF6ECB53-377D-4C7F-83C6-3E813B20A43B}" destId="{90A7BC26-42C8-4D7D-B381-EC83B52312BD}" srcOrd="0" destOrd="0" presId="urn:microsoft.com/office/officeart/2005/8/layout/pyramid2"/>
    <dgm:cxn modelId="{FCBBAC85-75D3-4388-9CDD-9E018AB7A440}" srcId="{79D5EC0F-E606-4B15-A8C9-CFE7F190D7F1}" destId="{965A98C0-FDC7-4D91-A6B0-9EAE4055BDCE}" srcOrd="2" destOrd="0" parTransId="{81968898-B630-42A5-B07B-32DF930A891D}" sibTransId="{9B158BC2-1F9F-4597-B53B-C978C15A1D46}"/>
    <dgm:cxn modelId="{F2B921B6-EB36-48F4-814D-F2FC85884D41}" type="presOf" srcId="{6C50CBDF-AE14-4A3E-841A-41F044DBE592}" destId="{08C1E387-A03C-4DAC-9D15-86B45B0C494E}" srcOrd="0" destOrd="0" presId="urn:microsoft.com/office/officeart/2005/8/layout/pyramid2"/>
    <dgm:cxn modelId="{DCE1AB50-ECBA-49E4-84B3-91A5A94F897C}" type="presOf" srcId="{965A98C0-FDC7-4D91-A6B0-9EAE4055BDCE}" destId="{FB8D16F4-94D9-4E60-9E41-C5A992EDA53D}" srcOrd="0" destOrd="0" presId="urn:microsoft.com/office/officeart/2005/8/layout/pyramid2"/>
    <dgm:cxn modelId="{DC360E4B-57B8-4F5A-8144-439C181B7771}" type="presParOf" srcId="{02BCB99B-AC90-43AD-A98F-8774F76F9FE3}" destId="{642E7A69-16C1-4AF7-847E-44F68E438FC6}" srcOrd="0" destOrd="0" presId="urn:microsoft.com/office/officeart/2005/8/layout/pyramid2"/>
    <dgm:cxn modelId="{447E4DA7-9852-4D7A-8965-DAD316751654}" type="presParOf" srcId="{02BCB99B-AC90-43AD-A98F-8774F76F9FE3}" destId="{61A33098-B2A1-4ADE-8F1F-774CB4A7B1EE}" srcOrd="1" destOrd="0" presId="urn:microsoft.com/office/officeart/2005/8/layout/pyramid2"/>
    <dgm:cxn modelId="{3E010A7C-9F86-4759-AF76-E2076BEFB97F}" type="presParOf" srcId="{61A33098-B2A1-4ADE-8F1F-774CB4A7B1EE}" destId="{90A7BC26-42C8-4D7D-B381-EC83B52312BD}" srcOrd="0" destOrd="0" presId="urn:microsoft.com/office/officeart/2005/8/layout/pyramid2"/>
    <dgm:cxn modelId="{A444E1D8-BB8E-4C79-8D52-055D1871AC6D}" type="presParOf" srcId="{61A33098-B2A1-4ADE-8F1F-774CB4A7B1EE}" destId="{F4A8BDB1-859F-41F3-9E4F-2D735A41AF15}" srcOrd="1" destOrd="0" presId="urn:microsoft.com/office/officeart/2005/8/layout/pyramid2"/>
    <dgm:cxn modelId="{E0E9FE04-D550-428D-BD86-F68841E73480}" type="presParOf" srcId="{61A33098-B2A1-4ADE-8F1F-774CB4A7B1EE}" destId="{08C1E387-A03C-4DAC-9D15-86B45B0C494E}" srcOrd="2" destOrd="0" presId="urn:microsoft.com/office/officeart/2005/8/layout/pyramid2"/>
    <dgm:cxn modelId="{970BC017-50F7-4968-BBC5-A4E1AAD0EE5F}" type="presParOf" srcId="{61A33098-B2A1-4ADE-8F1F-774CB4A7B1EE}" destId="{ABA53584-08D8-4390-A79A-FB5121B445C3}" srcOrd="3" destOrd="0" presId="urn:microsoft.com/office/officeart/2005/8/layout/pyramid2"/>
    <dgm:cxn modelId="{9D81D59A-5628-45EE-B2E1-B37B92EF76BD}" type="presParOf" srcId="{61A33098-B2A1-4ADE-8F1F-774CB4A7B1EE}" destId="{FB8D16F4-94D9-4E60-9E41-C5A992EDA53D}" srcOrd="4" destOrd="0" presId="urn:microsoft.com/office/officeart/2005/8/layout/pyramid2"/>
    <dgm:cxn modelId="{E9CEED3F-816B-4253-A935-133A90242EDB}" type="presParOf" srcId="{61A33098-B2A1-4ADE-8F1F-774CB4A7B1EE}" destId="{9B1D73E8-3A1C-4B2A-B54B-9711C7AD25E7}"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E7A69-16C1-4AF7-847E-44F68E438FC6}">
      <dsp:nvSpPr>
        <dsp:cNvPr id="0" name=""/>
        <dsp:cNvSpPr/>
      </dsp:nvSpPr>
      <dsp:spPr>
        <a:xfrm>
          <a:off x="465111" y="476061"/>
          <a:ext cx="1771964" cy="1771964"/>
        </a:xfrm>
        <a:prstGeom prst="triangl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A7BC26-42C8-4D7D-B381-EC83B52312BD}">
      <dsp:nvSpPr>
        <dsp:cNvPr id="0" name=""/>
        <dsp:cNvSpPr/>
      </dsp:nvSpPr>
      <dsp:spPr>
        <a:xfrm>
          <a:off x="1392518" y="740962"/>
          <a:ext cx="1067581" cy="32599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nl-NL" sz="1100" b="1" kern="1200" dirty="0" smtClean="0"/>
        </a:p>
        <a:p>
          <a:pPr lvl="0" algn="ctr" defTabSz="488950">
            <a:lnSpc>
              <a:spcPct val="90000"/>
            </a:lnSpc>
            <a:spcBef>
              <a:spcPct val="0"/>
            </a:spcBef>
            <a:spcAft>
              <a:spcPct val="35000"/>
            </a:spcAft>
          </a:pPr>
          <a:endParaRPr lang="nl-NL" sz="1100" b="1" kern="1200" dirty="0" smtClean="0"/>
        </a:p>
        <a:p>
          <a:pPr lvl="0" algn="ctr" defTabSz="488950">
            <a:lnSpc>
              <a:spcPct val="90000"/>
            </a:lnSpc>
            <a:spcBef>
              <a:spcPct val="0"/>
            </a:spcBef>
            <a:spcAft>
              <a:spcPct val="35000"/>
            </a:spcAft>
          </a:pPr>
          <a:r>
            <a:rPr lang="nl-NL" sz="1100" b="1" kern="1200" dirty="0" smtClean="0"/>
            <a:t>3.specialist</a:t>
          </a:r>
        </a:p>
        <a:p>
          <a:pPr lvl="0" algn="ctr" defTabSz="488950">
            <a:lnSpc>
              <a:spcPct val="90000"/>
            </a:lnSpc>
            <a:spcBef>
              <a:spcPct val="0"/>
            </a:spcBef>
            <a:spcAft>
              <a:spcPct val="35000"/>
            </a:spcAft>
          </a:pPr>
          <a:endParaRPr lang="nl-NL" sz="1100" b="1" kern="1200" dirty="0" smtClean="0"/>
        </a:p>
        <a:p>
          <a:pPr lvl="0" algn="ctr" defTabSz="488950">
            <a:lnSpc>
              <a:spcPct val="90000"/>
            </a:lnSpc>
            <a:spcBef>
              <a:spcPct val="0"/>
            </a:spcBef>
            <a:spcAft>
              <a:spcPct val="35000"/>
            </a:spcAft>
          </a:pPr>
          <a:endParaRPr lang="nl-NL" sz="1100" b="1" kern="1200" dirty="0"/>
        </a:p>
      </dsp:txBody>
      <dsp:txXfrm>
        <a:off x="1408432" y="756876"/>
        <a:ext cx="1035753" cy="294168"/>
      </dsp:txXfrm>
    </dsp:sp>
    <dsp:sp modelId="{08C1E387-A03C-4DAC-9D15-86B45B0C494E}">
      <dsp:nvSpPr>
        <dsp:cNvPr id="0" name=""/>
        <dsp:cNvSpPr/>
      </dsp:nvSpPr>
      <dsp:spPr>
        <a:xfrm>
          <a:off x="1388729" y="1290587"/>
          <a:ext cx="1067581" cy="32599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nl-NL" sz="1100" b="1" kern="1200" dirty="0" smtClean="0"/>
            <a:t>2.verdieping</a:t>
          </a:r>
          <a:endParaRPr lang="nl-NL" sz="1100" b="1" kern="1200" dirty="0"/>
        </a:p>
      </dsp:txBody>
      <dsp:txXfrm>
        <a:off x="1404643" y="1306501"/>
        <a:ext cx="1035753" cy="294168"/>
      </dsp:txXfrm>
    </dsp:sp>
    <dsp:sp modelId="{FB8D16F4-94D9-4E60-9E41-C5A992EDA53D}">
      <dsp:nvSpPr>
        <dsp:cNvPr id="0" name=""/>
        <dsp:cNvSpPr/>
      </dsp:nvSpPr>
      <dsp:spPr>
        <a:xfrm>
          <a:off x="1392518" y="1776502"/>
          <a:ext cx="1067581" cy="32599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nl-NL" sz="1100" b="1" kern="1200" dirty="0" smtClean="0"/>
            <a:t>1. basis</a:t>
          </a:r>
          <a:endParaRPr lang="nl-NL" sz="1100" b="1" kern="1200" dirty="0"/>
        </a:p>
      </dsp:txBody>
      <dsp:txXfrm>
        <a:off x="1408432" y="1792416"/>
        <a:ext cx="1035753" cy="29416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677A716D-F451-4EFC-B65F-4336C07176DA}" type="datetimeFigureOut">
              <a:rPr lang="nl-NL" smtClean="0"/>
              <a:pPr/>
              <a:t>15-12-2014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CDA0DB0-1857-4810-867E-DCCE89018449}" type="slidenum">
              <a:rPr lang="nl-NL" smtClean="0"/>
              <a:pPr/>
              <a:t>‹nr.›</a:t>
            </a:fld>
            <a:endParaRPr lang="nl-NL"/>
          </a:p>
        </p:txBody>
      </p:sp>
    </p:spTree>
    <p:extLst>
      <p:ext uri="{BB962C8B-B14F-4D97-AF65-F5344CB8AC3E}">
        <p14:creationId xmlns:p14="http://schemas.microsoft.com/office/powerpoint/2010/main" val="449001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77A716D-F451-4EFC-B65F-4336C07176DA}" type="datetimeFigureOut">
              <a:rPr lang="nl-NL" smtClean="0"/>
              <a:pPr/>
              <a:t>15-12-2014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CDA0DB0-1857-4810-867E-DCCE89018449}" type="slidenum">
              <a:rPr lang="nl-NL" smtClean="0"/>
              <a:pPr/>
              <a:t>‹nr.›</a:t>
            </a:fld>
            <a:endParaRPr lang="nl-NL"/>
          </a:p>
        </p:txBody>
      </p:sp>
    </p:spTree>
    <p:extLst>
      <p:ext uri="{BB962C8B-B14F-4D97-AF65-F5344CB8AC3E}">
        <p14:creationId xmlns:p14="http://schemas.microsoft.com/office/powerpoint/2010/main" val="1658822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77A716D-F451-4EFC-B65F-4336C07176DA}" type="datetimeFigureOut">
              <a:rPr lang="nl-NL" smtClean="0"/>
              <a:pPr/>
              <a:t>15-12-2014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CDA0DB0-1857-4810-867E-DCCE89018449}" type="slidenum">
              <a:rPr lang="nl-NL" smtClean="0"/>
              <a:pPr/>
              <a:t>‹nr.›</a:t>
            </a:fld>
            <a:endParaRPr lang="nl-NL"/>
          </a:p>
        </p:txBody>
      </p:sp>
    </p:spTree>
    <p:extLst>
      <p:ext uri="{BB962C8B-B14F-4D97-AF65-F5344CB8AC3E}">
        <p14:creationId xmlns:p14="http://schemas.microsoft.com/office/powerpoint/2010/main" val="341158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77A716D-F451-4EFC-B65F-4336C07176DA}" type="datetimeFigureOut">
              <a:rPr lang="nl-NL" smtClean="0"/>
              <a:pPr/>
              <a:t>15-12-2014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CDA0DB0-1857-4810-867E-DCCE89018449}" type="slidenum">
              <a:rPr lang="nl-NL" smtClean="0"/>
              <a:pPr/>
              <a:t>‹nr.›</a:t>
            </a:fld>
            <a:endParaRPr lang="nl-NL"/>
          </a:p>
        </p:txBody>
      </p:sp>
    </p:spTree>
    <p:extLst>
      <p:ext uri="{BB962C8B-B14F-4D97-AF65-F5344CB8AC3E}">
        <p14:creationId xmlns:p14="http://schemas.microsoft.com/office/powerpoint/2010/main" val="1025613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77A716D-F451-4EFC-B65F-4336C07176DA}" type="datetimeFigureOut">
              <a:rPr lang="nl-NL" smtClean="0"/>
              <a:pPr/>
              <a:t>15-12-2014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CDA0DB0-1857-4810-867E-DCCE89018449}" type="slidenum">
              <a:rPr lang="nl-NL" smtClean="0"/>
              <a:pPr/>
              <a:t>‹nr.›</a:t>
            </a:fld>
            <a:endParaRPr lang="nl-NL"/>
          </a:p>
        </p:txBody>
      </p:sp>
    </p:spTree>
    <p:extLst>
      <p:ext uri="{BB962C8B-B14F-4D97-AF65-F5344CB8AC3E}">
        <p14:creationId xmlns:p14="http://schemas.microsoft.com/office/powerpoint/2010/main" val="411886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77A716D-F451-4EFC-B65F-4336C07176DA}" type="datetimeFigureOut">
              <a:rPr lang="nl-NL" smtClean="0"/>
              <a:pPr/>
              <a:t>15-12-2014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CDA0DB0-1857-4810-867E-DCCE89018449}" type="slidenum">
              <a:rPr lang="nl-NL" smtClean="0"/>
              <a:pPr/>
              <a:t>‹nr.›</a:t>
            </a:fld>
            <a:endParaRPr lang="nl-NL"/>
          </a:p>
        </p:txBody>
      </p:sp>
    </p:spTree>
    <p:extLst>
      <p:ext uri="{BB962C8B-B14F-4D97-AF65-F5344CB8AC3E}">
        <p14:creationId xmlns:p14="http://schemas.microsoft.com/office/powerpoint/2010/main" val="1379879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77A716D-F451-4EFC-B65F-4336C07176DA}" type="datetimeFigureOut">
              <a:rPr lang="nl-NL" smtClean="0"/>
              <a:pPr/>
              <a:t>15-12-2014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CDA0DB0-1857-4810-867E-DCCE89018449}" type="slidenum">
              <a:rPr lang="nl-NL" smtClean="0"/>
              <a:pPr/>
              <a:t>‹nr.›</a:t>
            </a:fld>
            <a:endParaRPr lang="nl-NL"/>
          </a:p>
        </p:txBody>
      </p:sp>
    </p:spTree>
    <p:extLst>
      <p:ext uri="{BB962C8B-B14F-4D97-AF65-F5344CB8AC3E}">
        <p14:creationId xmlns:p14="http://schemas.microsoft.com/office/powerpoint/2010/main" val="1992305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77A716D-F451-4EFC-B65F-4336C07176DA}" type="datetimeFigureOut">
              <a:rPr lang="nl-NL" smtClean="0"/>
              <a:pPr/>
              <a:t>15-12-2014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CDA0DB0-1857-4810-867E-DCCE89018449}" type="slidenum">
              <a:rPr lang="nl-NL" smtClean="0"/>
              <a:pPr/>
              <a:t>‹nr.›</a:t>
            </a:fld>
            <a:endParaRPr lang="nl-NL"/>
          </a:p>
        </p:txBody>
      </p:sp>
    </p:spTree>
    <p:extLst>
      <p:ext uri="{BB962C8B-B14F-4D97-AF65-F5344CB8AC3E}">
        <p14:creationId xmlns:p14="http://schemas.microsoft.com/office/powerpoint/2010/main" val="2075852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77A716D-F451-4EFC-B65F-4336C07176DA}" type="datetimeFigureOut">
              <a:rPr lang="nl-NL" smtClean="0"/>
              <a:pPr/>
              <a:t>15-12-2014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CDA0DB0-1857-4810-867E-DCCE89018449}" type="slidenum">
              <a:rPr lang="nl-NL" smtClean="0"/>
              <a:pPr/>
              <a:t>‹nr.›</a:t>
            </a:fld>
            <a:endParaRPr lang="nl-NL"/>
          </a:p>
        </p:txBody>
      </p:sp>
    </p:spTree>
    <p:extLst>
      <p:ext uri="{BB962C8B-B14F-4D97-AF65-F5344CB8AC3E}">
        <p14:creationId xmlns:p14="http://schemas.microsoft.com/office/powerpoint/2010/main" val="1531854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77A716D-F451-4EFC-B65F-4336C07176DA}" type="datetimeFigureOut">
              <a:rPr lang="nl-NL" smtClean="0"/>
              <a:pPr/>
              <a:t>15-12-2014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CDA0DB0-1857-4810-867E-DCCE89018449}" type="slidenum">
              <a:rPr lang="nl-NL" smtClean="0"/>
              <a:pPr/>
              <a:t>‹nr.›</a:t>
            </a:fld>
            <a:endParaRPr lang="nl-NL"/>
          </a:p>
        </p:txBody>
      </p:sp>
    </p:spTree>
    <p:extLst>
      <p:ext uri="{BB962C8B-B14F-4D97-AF65-F5344CB8AC3E}">
        <p14:creationId xmlns:p14="http://schemas.microsoft.com/office/powerpoint/2010/main" val="3272092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77A716D-F451-4EFC-B65F-4336C07176DA}" type="datetimeFigureOut">
              <a:rPr lang="nl-NL" smtClean="0"/>
              <a:pPr/>
              <a:t>15-12-2014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CDA0DB0-1857-4810-867E-DCCE89018449}" type="slidenum">
              <a:rPr lang="nl-NL" smtClean="0"/>
              <a:pPr/>
              <a:t>‹nr.›</a:t>
            </a:fld>
            <a:endParaRPr lang="nl-NL"/>
          </a:p>
        </p:txBody>
      </p:sp>
    </p:spTree>
    <p:extLst>
      <p:ext uri="{BB962C8B-B14F-4D97-AF65-F5344CB8AC3E}">
        <p14:creationId xmlns:p14="http://schemas.microsoft.com/office/powerpoint/2010/main" val="767487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A716D-F451-4EFC-B65F-4336C07176DA}" type="datetimeFigureOut">
              <a:rPr lang="nl-NL" smtClean="0"/>
              <a:pPr/>
              <a:t>15-12-2014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DA0DB0-1857-4810-867E-DCCE89018449}" type="slidenum">
              <a:rPr lang="nl-NL" smtClean="0"/>
              <a:pPr/>
              <a:t>‹nr.›</a:t>
            </a:fld>
            <a:endParaRPr lang="nl-NL"/>
          </a:p>
        </p:txBody>
      </p:sp>
    </p:spTree>
    <p:extLst>
      <p:ext uri="{BB962C8B-B14F-4D97-AF65-F5344CB8AC3E}">
        <p14:creationId xmlns:p14="http://schemas.microsoft.com/office/powerpoint/2010/main" val="737392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nl/url?sa=i&amp;rct=j&amp;q=&amp;esrc=s&amp;frm=1&amp;source=images&amp;cd=&amp;cad=rja&amp;uact=8&amp;docid=2r2ldVkqvTea1M&amp;tbnid=_Wbl-DD4UK95yM:&amp;ved=0CAUQjRw&amp;url=http://www.youtube.com/watch?v=3BzNwDHgtHo&amp;ei=qMxLU_m5IeeK0AXG44HIDw&amp;bvm=bv.64542518,d.bGQ&amp;psig=AFQjCNGBzCSgk8QSfgnNKEik51h3dnGLAA&amp;ust=1397562878401491"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Workshop </a:t>
            </a:r>
            <a:r>
              <a:rPr lang="nl-NL" dirty="0" smtClean="0"/>
              <a:t>8</a:t>
            </a:r>
            <a:endParaRPr lang="nl-NL" dirty="0"/>
          </a:p>
        </p:txBody>
      </p:sp>
      <p:sp>
        <p:nvSpPr>
          <p:cNvPr id="3" name="Tijdelijke aanduiding voor inhoud 2"/>
          <p:cNvSpPr>
            <a:spLocks noGrp="1"/>
          </p:cNvSpPr>
          <p:nvPr>
            <p:ph idx="1"/>
          </p:nvPr>
        </p:nvSpPr>
        <p:spPr/>
        <p:txBody>
          <a:bodyPr/>
          <a:lstStyle/>
          <a:p>
            <a:pPr>
              <a:buNone/>
            </a:pPr>
            <a:r>
              <a:rPr lang="nl-NL" dirty="0" smtClean="0"/>
              <a:t>Samenwerking met het werkveld.</a:t>
            </a:r>
          </a:p>
          <a:p>
            <a:endParaRPr lang="nl-NL" dirty="0" smtClean="0"/>
          </a:p>
          <a:p>
            <a:pPr>
              <a:buNone/>
            </a:pPr>
            <a:r>
              <a:rPr lang="nl-NL" dirty="0" smtClean="0"/>
              <a:t>Casus: Vakmanschap </a:t>
            </a:r>
          </a:p>
          <a:p>
            <a:pPr marL="0" indent="0">
              <a:buNone/>
            </a:pPr>
            <a:r>
              <a:rPr lang="nl-NL" sz="1800" dirty="0" smtClean="0"/>
              <a:t>Tinten Welzijnsgroep</a:t>
            </a:r>
          </a:p>
          <a:p>
            <a:pPr marL="0" indent="0">
              <a:buNone/>
            </a:pPr>
            <a:r>
              <a:rPr lang="nl-NL" sz="1800" dirty="0" smtClean="0"/>
              <a:t>en Hanze Hogeschool</a:t>
            </a:r>
          </a:p>
          <a:p>
            <a:pPr marL="0" indent="0">
              <a:buNone/>
            </a:pPr>
            <a:endParaRPr lang="nl-NL" dirty="0"/>
          </a:p>
          <a:p>
            <a:pPr marL="0" indent="0">
              <a:buNone/>
            </a:pPr>
            <a:r>
              <a:rPr lang="nl-NL" sz="2400" dirty="0" smtClean="0"/>
              <a:t>b.de.groot@tintenwelzijnsgroep.nl</a:t>
            </a:r>
            <a:endParaRPr lang="nl-NL"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2924944"/>
            <a:ext cx="428625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3753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T-</a:t>
            </a:r>
            <a:r>
              <a:rPr lang="nl-NL" dirty="0" err="1" smtClean="0"/>
              <a:t>shaped</a:t>
            </a:r>
            <a:r>
              <a:rPr lang="nl-NL" dirty="0" smtClean="0"/>
              <a:t> professional</a:t>
            </a:r>
            <a:endParaRPr lang="nl-NL" dirty="0"/>
          </a:p>
        </p:txBody>
      </p:sp>
      <p:sp>
        <p:nvSpPr>
          <p:cNvPr id="3" name="Tijdelijke aanduiding voor inhoud 2"/>
          <p:cNvSpPr>
            <a:spLocks noGrp="1"/>
          </p:cNvSpPr>
          <p:nvPr>
            <p:ph idx="1"/>
          </p:nvPr>
        </p:nvSpPr>
        <p:spPr/>
        <p:txBody>
          <a:bodyPr>
            <a:normAutofit fontScale="77500" lnSpcReduction="20000"/>
          </a:bodyPr>
          <a:lstStyle/>
          <a:p>
            <a:endParaRPr lang="nl-NL" dirty="0"/>
          </a:p>
          <a:p>
            <a:r>
              <a:rPr lang="nl-NL" dirty="0"/>
              <a:t>Professionals die als generalist naar de burgers functioneren en als specialist in hun eigen team, worden wel T-</a:t>
            </a:r>
            <a:r>
              <a:rPr lang="nl-NL" dirty="0" err="1"/>
              <a:t>shaped</a:t>
            </a:r>
            <a:r>
              <a:rPr lang="nl-NL" dirty="0"/>
              <a:t> professionals genoemd. </a:t>
            </a:r>
            <a:endParaRPr lang="nl-NL" dirty="0" smtClean="0"/>
          </a:p>
          <a:p>
            <a:r>
              <a:rPr lang="nl-NL" dirty="0" smtClean="0"/>
              <a:t>De </a:t>
            </a:r>
            <a:r>
              <a:rPr lang="nl-NL" dirty="0"/>
              <a:t>liggende balk van de T staat voor </a:t>
            </a:r>
            <a:r>
              <a:rPr lang="nl-NL" b="1" dirty="0"/>
              <a:t>de generalistische competenties </a:t>
            </a:r>
            <a:r>
              <a:rPr lang="nl-NL" dirty="0"/>
              <a:t>zoals het versterken van eigen kracht en regie, ook van het sociaal netwerk, integraal werken, verbindingen leggen tussen individuele en collectieve aanpak, tussen formele en informele ondersteuning. </a:t>
            </a:r>
            <a:endParaRPr lang="nl-NL" dirty="0" smtClean="0"/>
          </a:p>
          <a:p>
            <a:r>
              <a:rPr lang="nl-NL" dirty="0" smtClean="0"/>
              <a:t>De </a:t>
            </a:r>
            <a:r>
              <a:rPr lang="nl-NL" dirty="0"/>
              <a:t>verticale balk staat voor de meer</a:t>
            </a:r>
            <a:r>
              <a:rPr lang="nl-NL" b="1" dirty="0"/>
              <a:t> vakspecifieke competenties</a:t>
            </a:r>
            <a:r>
              <a:rPr lang="nl-NL" dirty="0"/>
              <a:t>. Het kan gaan om kennis van bijvoorbeeld relatieproblematiek, psychiatrische problematiek, schuldhulpverlening, samenlevingsopbouw etc.</a:t>
            </a:r>
          </a:p>
          <a:p>
            <a:endParaRPr lang="nl-NL" dirty="0"/>
          </a:p>
        </p:txBody>
      </p:sp>
    </p:spTree>
    <p:extLst>
      <p:ext uri="{BB962C8B-B14F-4D97-AF65-F5344CB8AC3E}">
        <p14:creationId xmlns:p14="http://schemas.microsoft.com/office/powerpoint/2010/main" val="3765261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nl-NL" dirty="0" smtClean="0"/>
              <a:t>Functies in sociaal domein</a:t>
            </a:r>
          </a:p>
        </p:txBody>
      </p:sp>
      <p:sp>
        <p:nvSpPr>
          <p:cNvPr id="3075" name="Rectangle 3"/>
          <p:cNvSpPr>
            <a:spLocks noGrp="1" noChangeArrowheads="1"/>
          </p:cNvSpPr>
          <p:nvPr>
            <p:ph type="body" idx="1"/>
          </p:nvPr>
        </p:nvSpPr>
        <p:spPr>
          <a:xfrm>
            <a:off x="673100" y="1845171"/>
            <a:ext cx="7139260" cy="4104109"/>
          </a:xfrm>
        </p:spPr>
        <p:txBody>
          <a:bodyPr>
            <a:normAutofit fontScale="92500" lnSpcReduction="10000"/>
          </a:bodyPr>
          <a:lstStyle/>
          <a:p>
            <a:pPr marL="0" indent="0" eaLnBrk="1" hangingPunct="1">
              <a:buNone/>
            </a:pPr>
            <a:r>
              <a:rPr lang="nl-NL" dirty="0" smtClean="0"/>
              <a:t>De functiebeschrijvingen:</a:t>
            </a:r>
          </a:p>
          <a:p>
            <a:pPr eaLnBrk="1" hangingPunct="1">
              <a:buFont typeface="Arial" charset="0"/>
              <a:buChar char="•"/>
            </a:pPr>
            <a:r>
              <a:rPr lang="nl-NL" dirty="0" smtClean="0"/>
              <a:t>Buurtwerker (MBO en HBO)</a:t>
            </a:r>
          </a:p>
          <a:p>
            <a:pPr eaLnBrk="1" hangingPunct="1">
              <a:buFont typeface="Arial" charset="0"/>
              <a:buChar char="•"/>
            </a:pPr>
            <a:r>
              <a:rPr lang="nl-NL" dirty="0" smtClean="0"/>
              <a:t>Buurtmaatschappelijk werker (HBO)</a:t>
            </a:r>
          </a:p>
          <a:p>
            <a:pPr eaLnBrk="1" hangingPunct="1">
              <a:buFont typeface="Arial" charset="0"/>
              <a:buChar char="•"/>
            </a:pPr>
            <a:r>
              <a:rPr lang="nl-NL" dirty="0" smtClean="0"/>
              <a:t>Meewerkend leidinggevende</a:t>
            </a:r>
          </a:p>
          <a:p>
            <a:pPr eaLnBrk="1" hangingPunct="1">
              <a:buFont typeface="Arial" charset="0"/>
              <a:buChar char="•"/>
            </a:pPr>
            <a:endParaRPr lang="nl-NL" dirty="0"/>
          </a:p>
          <a:p>
            <a:pPr marL="0" indent="0" eaLnBrk="1" hangingPunct="1">
              <a:buNone/>
            </a:pPr>
            <a:endParaRPr lang="nl-NL" dirty="0" smtClean="0"/>
          </a:p>
          <a:p>
            <a:pPr marL="0" indent="0" eaLnBrk="1" hangingPunct="1">
              <a:buNone/>
            </a:pPr>
            <a:r>
              <a:rPr lang="nl-NL" dirty="0" smtClean="0"/>
              <a:t>Specifieke functiebeschrijvingen per werkorganisatie</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4583764"/>
            <a:ext cx="2353187" cy="227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458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nl-NL" dirty="0" smtClean="0"/>
              <a:t>Voor elke functiebeschrijving </a:t>
            </a:r>
          </a:p>
        </p:txBody>
      </p:sp>
      <p:sp>
        <p:nvSpPr>
          <p:cNvPr id="3075" name="Rectangle 3"/>
          <p:cNvSpPr>
            <a:spLocks noGrp="1" noChangeArrowheads="1"/>
          </p:cNvSpPr>
          <p:nvPr>
            <p:ph type="body" idx="1"/>
          </p:nvPr>
        </p:nvSpPr>
        <p:spPr>
          <a:xfrm>
            <a:off x="673100" y="1772816"/>
            <a:ext cx="7139260" cy="4104109"/>
          </a:xfrm>
        </p:spPr>
        <p:txBody>
          <a:bodyPr>
            <a:normAutofit lnSpcReduction="10000"/>
          </a:bodyPr>
          <a:lstStyle/>
          <a:p>
            <a:pPr marL="0" indent="0" eaLnBrk="1" hangingPunct="1">
              <a:buNone/>
            </a:pPr>
            <a:r>
              <a:rPr lang="nl-NL" dirty="0" smtClean="0"/>
              <a:t>Voor alle functies van toepassing:</a:t>
            </a:r>
          </a:p>
          <a:p>
            <a:pPr eaLnBrk="1" hangingPunct="1">
              <a:buFont typeface="Arial" charset="0"/>
              <a:buChar char="•"/>
            </a:pPr>
            <a:r>
              <a:rPr lang="nl-NL" dirty="0" smtClean="0"/>
              <a:t>Doel en positie</a:t>
            </a:r>
          </a:p>
          <a:p>
            <a:pPr eaLnBrk="1" hangingPunct="1">
              <a:buFont typeface="Arial" charset="0"/>
              <a:buChar char="•"/>
            </a:pPr>
            <a:r>
              <a:rPr lang="nl-NL" dirty="0" smtClean="0"/>
              <a:t>Resultaatgebieden</a:t>
            </a:r>
          </a:p>
          <a:p>
            <a:pPr eaLnBrk="1" hangingPunct="1">
              <a:buFont typeface="Arial" charset="0"/>
              <a:buChar char="•"/>
            </a:pPr>
            <a:r>
              <a:rPr lang="nl-NL" dirty="0" smtClean="0"/>
              <a:t>Functieprofiel</a:t>
            </a:r>
            <a:br>
              <a:rPr lang="nl-NL" dirty="0" smtClean="0"/>
            </a:br>
            <a:r>
              <a:rPr lang="nl-NL" dirty="0" smtClean="0"/>
              <a:t>* kennis</a:t>
            </a:r>
            <a:br>
              <a:rPr lang="nl-NL" dirty="0" smtClean="0"/>
            </a:br>
            <a:r>
              <a:rPr lang="nl-NL" dirty="0" smtClean="0"/>
              <a:t>* overige functiekenmerken</a:t>
            </a:r>
            <a:br>
              <a:rPr lang="nl-NL" dirty="0" smtClean="0"/>
            </a:br>
            <a:r>
              <a:rPr lang="nl-NL" dirty="0" smtClean="0"/>
              <a:t>* functie-specifieke competenties</a:t>
            </a:r>
            <a:br>
              <a:rPr lang="nl-NL" dirty="0" smtClean="0"/>
            </a:br>
            <a:r>
              <a:rPr lang="nl-NL" dirty="0" smtClean="0"/>
              <a:t>* organisatiecompetenties</a:t>
            </a:r>
          </a:p>
          <a:p>
            <a:pPr marL="0" indent="0" eaLnBrk="1" hangingPunct="1">
              <a:buNone/>
            </a:pPr>
            <a:endParaRPr lang="nl-NL" dirty="0" smtClean="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4583764"/>
            <a:ext cx="2353187" cy="227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458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HR programma</a:t>
            </a:r>
            <a:endParaRPr lang="nl-NL" dirty="0"/>
          </a:p>
        </p:txBody>
      </p:sp>
      <p:sp>
        <p:nvSpPr>
          <p:cNvPr id="3" name="Tijdelijke aanduiding voor inhoud 2"/>
          <p:cNvSpPr>
            <a:spLocks noGrp="1"/>
          </p:cNvSpPr>
          <p:nvPr>
            <p:ph idx="1"/>
          </p:nvPr>
        </p:nvSpPr>
        <p:spPr/>
        <p:txBody>
          <a:bodyPr>
            <a:normAutofit/>
          </a:bodyPr>
          <a:lstStyle/>
          <a:p>
            <a:r>
              <a:rPr lang="nl-NL" dirty="0" smtClean="0"/>
              <a:t>0 meting </a:t>
            </a:r>
          </a:p>
          <a:p>
            <a:r>
              <a:rPr lang="nl-NL" dirty="0" err="1" smtClean="0"/>
              <a:t>P-test</a:t>
            </a:r>
            <a:r>
              <a:rPr lang="nl-NL" dirty="0" smtClean="0"/>
              <a:t> + 360°graden feedback</a:t>
            </a:r>
          </a:p>
          <a:p>
            <a:r>
              <a:rPr lang="nl-NL" dirty="0" smtClean="0"/>
              <a:t>(Her)benoeming</a:t>
            </a:r>
          </a:p>
          <a:p>
            <a:endParaRPr lang="nl-NL" dirty="0" smtClean="0"/>
          </a:p>
          <a:p>
            <a:r>
              <a:rPr lang="nl-NL" dirty="0" smtClean="0"/>
              <a:t>Ontwikkeltraject</a:t>
            </a:r>
          </a:p>
          <a:p>
            <a:pPr>
              <a:buNone/>
            </a:pPr>
            <a:r>
              <a:rPr lang="nl-NL" dirty="0" smtClean="0"/>
              <a:t>- Competenties</a:t>
            </a:r>
          </a:p>
          <a:p>
            <a:pPr>
              <a:buNone/>
            </a:pPr>
            <a:r>
              <a:rPr lang="nl-NL" dirty="0" smtClean="0"/>
              <a:t>- Vakkennis</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0812" y="4564494"/>
            <a:ext cx="2353187" cy="227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24744"/>
            <a:ext cx="8369394"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923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2288" y="1124744"/>
            <a:ext cx="8240152" cy="5272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8519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p:nvPr>
        </p:nvSpPr>
        <p:spPr>
          <a:xfrm>
            <a:off x="676250" y="116632"/>
            <a:ext cx="7704137" cy="1143000"/>
          </a:xfrm>
        </p:spPr>
        <p:txBody>
          <a:bodyPr/>
          <a:lstStyle/>
          <a:p>
            <a:r>
              <a:rPr lang="en-US" dirty="0" err="1" smtClean="0"/>
              <a:t>Opbouw</a:t>
            </a:r>
            <a:r>
              <a:rPr lang="en-US" dirty="0" smtClean="0"/>
              <a:t> Big Five</a:t>
            </a:r>
            <a:endParaRPr lang="nl-NL" dirty="0"/>
          </a:p>
        </p:txBody>
      </p:sp>
      <p:sp>
        <p:nvSpPr>
          <p:cNvPr id="9" name="Rectangle 5"/>
          <p:cNvSpPr>
            <a:spLocks noChangeArrowheads="1"/>
          </p:cNvSpPr>
          <p:nvPr/>
        </p:nvSpPr>
        <p:spPr bwMode="auto">
          <a:xfrm rot="5400000">
            <a:off x="7728643" y="3080668"/>
            <a:ext cx="2687711" cy="36004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nvGrpSpPr>
          <p:cNvPr id="6" name="Groep 5"/>
          <p:cNvGrpSpPr/>
          <p:nvPr/>
        </p:nvGrpSpPr>
        <p:grpSpPr>
          <a:xfrm>
            <a:off x="27460" y="3284984"/>
            <a:ext cx="8352927" cy="2808312"/>
            <a:chOff x="251520" y="3140968"/>
            <a:chExt cx="8352927" cy="2808312"/>
          </a:xfrm>
        </p:grpSpPr>
        <p:graphicFrame>
          <p:nvGraphicFramePr>
            <p:cNvPr id="7" name="Diagram 6"/>
            <p:cNvGraphicFramePr/>
            <p:nvPr>
              <p:extLst>
                <p:ext uri="{D42A27DB-BD31-4B8C-83A1-F6EECF244321}">
                  <p14:modId xmlns:p14="http://schemas.microsoft.com/office/powerpoint/2010/main" val="2391120468"/>
                </p:ext>
              </p:extLst>
            </p:nvPr>
          </p:nvGraphicFramePr>
          <p:xfrm>
            <a:off x="251520" y="3140968"/>
            <a:ext cx="3235325" cy="2724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jdelijke aanduiding voor inhoud 4"/>
            <p:cNvSpPr txBox="1">
              <a:spLocks/>
            </p:cNvSpPr>
            <p:nvPr/>
          </p:nvSpPr>
          <p:spPr bwMode="auto">
            <a:xfrm>
              <a:off x="395536" y="4437112"/>
              <a:ext cx="360040"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20000"/>
                </a:lnSpc>
                <a:spcBef>
                  <a:spcPct val="20000"/>
                </a:spcBef>
                <a:spcAft>
                  <a:spcPct val="0"/>
                </a:spcAft>
                <a:buBlip>
                  <a:blip r:embed="rId7"/>
                </a:buBlip>
                <a:defRPr sz="2000">
                  <a:solidFill>
                    <a:srgbClr val="333333"/>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rgbClr val="333333"/>
                  </a:solidFill>
                  <a:latin typeface="+mn-lt"/>
                </a:defRPr>
              </a:lvl2pPr>
              <a:lvl3pPr marL="1143000" indent="-228600" algn="l" rtl="0" eaLnBrk="0" fontAlgn="base" hangingPunct="0">
                <a:lnSpc>
                  <a:spcPct val="120000"/>
                </a:lnSpc>
                <a:spcBef>
                  <a:spcPct val="20000"/>
                </a:spcBef>
                <a:spcAft>
                  <a:spcPct val="0"/>
                </a:spcAft>
                <a:buChar char="o"/>
                <a:defRPr>
                  <a:solidFill>
                    <a:srgbClr val="333333"/>
                  </a:solidFill>
                  <a:latin typeface="+mn-lt"/>
                </a:defRPr>
              </a:lvl3pPr>
              <a:lvl4pPr marL="1600200" indent="-228600" algn="l" rtl="0" eaLnBrk="0" fontAlgn="base" hangingPunct="0">
                <a:lnSpc>
                  <a:spcPct val="120000"/>
                </a:lnSpc>
                <a:spcBef>
                  <a:spcPct val="20000"/>
                </a:spcBef>
                <a:spcAft>
                  <a:spcPct val="0"/>
                </a:spcAft>
                <a:buChar char="–"/>
                <a:defRPr>
                  <a:solidFill>
                    <a:srgbClr val="333333"/>
                  </a:solidFill>
                  <a:latin typeface="+mn-lt"/>
                </a:defRPr>
              </a:lvl4pPr>
              <a:lvl5pPr marL="2057400" indent="-228600" algn="l" rtl="0" eaLnBrk="0" fontAlgn="base" hangingPunct="0">
                <a:lnSpc>
                  <a:spcPct val="120000"/>
                </a:lnSpc>
                <a:spcBef>
                  <a:spcPct val="20000"/>
                </a:spcBef>
                <a:spcAft>
                  <a:spcPct val="0"/>
                </a:spcAft>
                <a:buChar char="»"/>
                <a:defRPr>
                  <a:solidFill>
                    <a:srgbClr val="333333"/>
                  </a:solidFill>
                  <a:latin typeface="+mn-lt"/>
                </a:defRPr>
              </a:lvl5pPr>
              <a:lvl6pPr marL="2514600" indent="-228600" algn="l" rtl="0" fontAlgn="base">
                <a:lnSpc>
                  <a:spcPct val="120000"/>
                </a:lnSpc>
                <a:spcBef>
                  <a:spcPct val="20000"/>
                </a:spcBef>
                <a:spcAft>
                  <a:spcPct val="0"/>
                </a:spcAft>
                <a:buChar char="»"/>
                <a:defRPr>
                  <a:solidFill>
                    <a:srgbClr val="333333"/>
                  </a:solidFill>
                  <a:latin typeface="+mn-lt"/>
                </a:defRPr>
              </a:lvl6pPr>
              <a:lvl7pPr marL="2971800" indent="-228600" algn="l" rtl="0" fontAlgn="base">
                <a:lnSpc>
                  <a:spcPct val="120000"/>
                </a:lnSpc>
                <a:spcBef>
                  <a:spcPct val="20000"/>
                </a:spcBef>
                <a:spcAft>
                  <a:spcPct val="0"/>
                </a:spcAft>
                <a:buChar char="»"/>
                <a:defRPr>
                  <a:solidFill>
                    <a:srgbClr val="333333"/>
                  </a:solidFill>
                  <a:latin typeface="+mn-lt"/>
                </a:defRPr>
              </a:lvl7pPr>
              <a:lvl8pPr marL="3429000" indent="-228600" algn="l" rtl="0" fontAlgn="base">
                <a:lnSpc>
                  <a:spcPct val="120000"/>
                </a:lnSpc>
                <a:spcBef>
                  <a:spcPct val="20000"/>
                </a:spcBef>
                <a:spcAft>
                  <a:spcPct val="0"/>
                </a:spcAft>
                <a:buChar char="»"/>
                <a:defRPr>
                  <a:solidFill>
                    <a:srgbClr val="333333"/>
                  </a:solidFill>
                  <a:latin typeface="+mn-lt"/>
                </a:defRPr>
              </a:lvl8pPr>
              <a:lvl9pPr marL="3886200" indent="-228600" algn="l" rtl="0" fontAlgn="base">
                <a:lnSpc>
                  <a:spcPct val="120000"/>
                </a:lnSpc>
                <a:spcBef>
                  <a:spcPct val="20000"/>
                </a:spcBef>
                <a:spcAft>
                  <a:spcPct val="0"/>
                </a:spcAft>
                <a:buChar char="»"/>
                <a:defRPr>
                  <a:solidFill>
                    <a:srgbClr val="333333"/>
                  </a:solidFill>
                  <a:latin typeface="+mn-lt"/>
                </a:defRPr>
              </a:lvl9pPr>
            </a:lstStyle>
            <a:p>
              <a:pPr marL="0" indent="0" eaLnBrk="1" hangingPunct="1">
                <a:buFont typeface="Arial" charset="0"/>
                <a:buNone/>
              </a:pPr>
              <a:r>
                <a:rPr lang="en-US" altLang="nl-NL" sz="1800" dirty="0" smtClean="0"/>
                <a:t>II</a:t>
              </a:r>
              <a:endParaRPr lang="en-US" altLang="nl-NL" sz="1800" dirty="0"/>
            </a:p>
            <a:p>
              <a:pPr marL="0" indent="0" eaLnBrk="1" hangingPunct="1">
                <a:buFont typeface="Arial" charset="0"/>
                <a:buNone/>
              </a:pPr>
              <a:endParaRPr lang="en-US" altLang="nl-NL" sz="1600" dirty="0"/>
            </a:p>
            <a:p>
              <a:pPr marL="0" indent="0" eaLnBrk="1" hangingPunct="1">
                <a:buFont typeface="Arial" charset="0"/>
                <a:buNone/>
              </a:pPr>
              <a:endParaRPr lang="en-US" altLang="nl-NL" sz="1600" dirty="0" smtClean="0"/>
            </a:p>
            <a:p>
              <a:pPr marL="0" indent="0" eaLnBrk="1" hangingPunct="1">
                <a:buFont typeface="Arial" charset="0"/>
                <a:buNone/>
              </a:pPr>
              <a:r>
                <a:rPr lang="en-US" altLang="nl-NL" sz="1800" dirty="0" smtClean="0"/>
                <a:t>I</a:t>
              </a:r>
              <a:endParaRPr lang="nl-NL" altLang="nl-NL" sz="1800" dirty="0" smtClean="0"/>
            </a:p>
          </p:txBody>
        </p:sp>
        <p:sp>
          <p:nvSpPr>
            <p:cNvPr id="11" name="Afgeronde rechthoek 10"/>
            <p:cNvSpPr/>
            <p:nvPr/>
          </p:nvSpPr>
          <p:spPr>
            <a:xfrm>
              <a:off x="755576" y="5589240"/>
              <a:ext cx="7848871" cy="180020"/>
            </a:xfrm>
            <a:prstGeom prst="roundRect">
              <a:avLst/>
            </a:prstGeom>
            <a:gradFill>
              <a:gsLst>
                <a:gs pos="0">
                  <a:srgbClr val="FFF200"/>
                </a:gs>
                <a:gs pos="100000">
                  <a:srgbClr val="FF7A00"/>
                </a:gs>
                <a:gs pos="10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 name="Rechthoek 1"/>
          <p:cNvSpPr/>
          <p:nvPr/>
        </p:nvSpPr>
        <p:spPr>
          <a:xfrm>
            <a:off x="323528" y="1484784"/>
            <a:ext cx="8568443" cy="1477328"/>
          </a:xfrm>
          <a:prstGeom prst="rect">
            <a:avLst/>
          </a:prstGeom>
        </p:spPr>
        <p:txBody>
          <a:bodyPr wrap="square">
            <a:spAutoFit/>
          </a:bodyPr>
          <a:lstStyle/>
          <a:p>
            <a:r>
              <a:rPr lang="nl-NL" dirty="0"/>
              <a:t>I   </a:t>
            </a:r>
            <a:r>
              <a:rPr lang="nl-NL" dirty="0">
                <a:latin typeface="+mn-lt"/>
              </a:rPr>
              <a:t>Vaardigheden: gespreksvoering (vraagverheldering, confrontatie), eigen kracht. </a:t>
            </a:r>
            <a:br>
              <a:rPr lang="nl-NL" dirty="0">
                <a:latin typeface="+mn-lt"/>
              </a:rPr>
            </a:br>
            <a:r>
              <a:rPr lang="nl-NL" dirty="0">
                <a:latin typeface="+mn-lt"/>
              </a:rPr>
              <a:t>     Ook aandacht voor privacy en veiligheid.</a:t>
            </a:r>
          </a:p>
          <a:p>
            <a:r>
              <a:rPr lang="nl-NL" dirty="0">
                <a:latin typeface="+mn-lt"/>
              </a:rPr>
              <a:t>II  Kennis: Jeugd, </a:t>
            </a:r>
            <a:r>
              <a:rPr lang="nl-NL" dirty="0" smtClean="0">
                <a:latin typeface="+mn-lt"/>
              </a:rPr>
              <a:t>GGZ, LVB, Ouderen / Gezondheid, </a:t>
            </a:r>
            <a:r>
              <a:rPr lang="nl-NL" dirty="0">
                <a:latin typeface="+mn-lt"/>
              </a:rPr>
              <a:t>Participatie </a:t>
            </a:r>
            <a:br>
              <a:rPr lang="nl-NL" dirty="0">
                <a:latin typeface="+mn-lt"/>
              </a:rPr>
            </a:br>
            <a:r>
              <a:rPr lang="nl-NL" dirty="0">
                <a:latin typeface="+mn-lt"/>
              </a:rPr>
              <a:t>	</a:t>
            </a:r>
          </a:p>
          <a:p>
            <a:r>
              <a:rPr lang="nl-NL" dirty="0">
                <a:latin typeface="+mn-lt"/>
              </a:rPr>
              <a:t>Drie </a:t>
            </a:r>
            <a:r>
              <a:rPr lang="nl-NL" dirty="0" smtClean="0">
                <a:latin typeface="+mn-lt"/>
              </a:rPr>
              <a:t>niveaus: </a:t>
            </a:r>
            <a:r>
              <a:rPr lang="nl-NL" dirty="0">
                <a:latin typeface="+mn-lt"/>
              </a:rPr>
              <a:t>(1) basis, (2) </a:t>
            </a:r>
            <a:r>
              <a:rPr lang="nl-NL" dirty="0" smtClean="0">
                <a:latin typeface="+mn-lt"/>
              </a:rPr>
              <a:t>verdieping, </a:t>
            </a:r>
            <a:r>
              <a:rPr lang="nl-NL" dirty="0">
                <a:latin typeface="+mn-lt"/>
              </a:rPr>
              <a:t>(3) </a:t>
            </a:r>
            <a:r>
              <a:rPr lang="nl-NL" dirty="0" smtClean="0">
                <a:latin typeface="+mn-lt"/>
              </a:rPr>
              <a:t>specialist</a:t>
            </a:r>
            <a:r>
              <a:rPr lang="nl-NL" dirty="0"/>
              <a:t>	</a:t>
            </a:r>
          </a:p>
        </p:txBody>
      </p:sp>
      <p:sp>
        <p:nvSpPr>
          <p:cNvPr id="15" name="Gelijkbenige driehoek 14"/>
          <p:cNvSpPr/>
          <p:nvPr/>
        </p:nvSpPr>
        <p:spPr>
          <a:xfrm>
            <a:off x="2483768" y="3742680"/>
            <a:ext cx="1771964" cy="1771964"/>
          </a:xfrm>
          <a:prstGeom prst="triangl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Gelijkbenige driehoek 15"/>
          <p:cNvSpPr/>
          <p:nvPr/>
        </p:nvSpPr>
        <p:spPr>
          <a:xfrm>
            <a:off x="4426483" y="3742680"/>
            <a:ext cx="1771964" cy="1771964"/>
          </a:xfrm>
          <a:prstGeom prst="triangl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Gelijkbenige driehoek 16"/>
          <p:cNvSpPr/>
          <p:nvPr/>
        </p:nvSpPr>
        <p:spPr>
          <a:xfrm>
            <a:off x="6372200" y="3742680"/>
            <a:ext cx="1771964" cy="1771964"/>
          </a:xfrm>
          <a:prstGeom prst="triangle">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18" name="Groep 17"/>
          <p:cNvGrpSpPr/>
          <p:nvPr/>
        </p:nvGrpSpPr>
        <p:grpSpPr>
          <a:xfrm>
            <a:off x="3291342" y="3281916"/>
            <a:ext cx="1798534" cy="2055296"/>
            <a:chOff x="645651" y="1792416"/>
            <a:chExt cx="1798534" cy="2055296"/>
          </a:xfrm>
        </p:grpSpPr>
        <p:sp>
          <p:nvSpPr>
            <p:cNvPr id="19" name="Afgeronde rechthoek 18"/>
            <p:cNvSpPr/>
            <p:nvPr/>
          </p:nvSpPr>
          <p:spPr>
            <a:xfrm>
              <a:off x="645651" y="3521716"/>
              <a:ext cx="1067581" cy="325996"/>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lvl="0"/>
              <a:r>
                <a:rPr lang="nl-NL" sz="1100" b="1" dirty="0"/>
                <a:t>1. basis</a:t>
              </a:r>
            </a:p>
            <a:p>
              <a:endParaRPr lang="nl-NL" dirty="0"/>
            </a:p>
          </p:txBody>
        </p:sp>
        <p:sp>
          <p:nvSpPr>
            <p:cNvPr id="20" name="Afgeronde rechthoek 4"/>
            <p:cNvSpPr/>
            <p:nvPr/>
          </p:nvSpPr>
          <p:spPr>
            <a:xfrm>
              <a:off x="1408432" y="1792416"/>
              <a:ext cx="1035753" cy="2941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nl-NL" sz="1100" b="1" kern="1200" dirty="0"/>
            </a:p>
          </p:txBody>
        </p:sp>
      </p:grpSp>
      <p:grpSp>
        <p:nvGrpSpPr>
          <p:cNvPr id="21" name="Groep 20"/>
          <p:cNvGrpSpPr/>
          <p:nvPr/>
        </p:nvGrpSpPr>
        <p:grpSpPr>
          <a:xfrm>
            <a:off x="5146780" y="4957082"/>
            <a:ext cx="1160346" cy="380130"/>
            <a:chOff x="1408432" y="1792416"/>
            <a:chExt cx="1160346" cy="380130"/>
          </a:xfrm>
        </p:grpSpPr>
        <p:sp>
          <p:nvSpPr>
            <p:cNvPr id="22" name="Afgeronde rechthoek 21"/>
            <p:cNvSpPr/>
            <p:nvPr/>
          </p:nvSpPr>
          <p:spPr>
            <a:xfrm>
              <a:off x="1501197" y="1846550"/>
              <a:ext cx="1067581" cy="325996"/>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Afgeronde rechthoek 4"/>
            <p:cNvSpPr/>
            <p:nvPr/>
          </p:nvSpPr>
          <p:spPr>
            <a:xfrm>
              <a:off x="1408432" y="1792416"/>
              <a:ext cx="1035753" cy="2941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nl-NL" sz="1100" b="1" kern="1200" dirty="0" smtClean="0"/>
                <a:t>1. basis</a:t>
              </a:r>
              <a:endParaRPr lang="nl-NL" sz="1100" b="1" kern="1200" dirty="0"/>
            </a:p>
          </p:txBody>
        </p:sp>
      </p:grpSp>
      <p:grpSp>
        <p:nvGrpSpPr>
          <p:cNvPr id="24" name="Groep 23"/>
          <p:cNvGrpSpPr/>
          <p:nvPr/>
        </p:nvGrpSpPr>
        <p:grpSpPr>
          <a:xfrm>
            <a:off x="4358923" y="3586716"/>
            <a:ext cx="3774524" cy="1727076"/>
            <a:chOff x="1408432" y="1792416"/>
            <a:chExt cx="3774524" cy="1727076"/>
          </a:xfrm>
        </p:grpSpPr>
        <p:sp>
          <p:nvSpPr>
            <p:cNvPr id="25" name="Afgeronde rechthoek 24"/>
            <p:cNvSpPr/>
            <p:nvPr/>
          </p:nvSpPr>
          <p:spPr>
            <a:xfrm>
              <a:off x="4115375" y="3193496"/>
              <a:ext cx="1067581" cy="325996"/>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lvl="0"/>
              <a:r>
                <a:rPr lang="nl-NL" sz="1100" b="1" dirty="0"/>
                <a:t>1. basis</a:t>
              </a:r>
            </a:p>
            <a:p>
              <a:endParaRPr lang="nl-NL" dirty="0"/>
            </a:p>
          </p:txBody>
        </p:sp>
        <p:sp>
          <p:nvSpPr>
            <p:cNvPr id="26" name="Afgeronde rechthoek 4"/>
            <p:cNvSpPr/>
            <p:nvPr/>
          </p:nvSpPr>
          <p:spPr>
            <a:xfrm>
              <a:off x="1408432" y="1792416"/>
              <a:ext cx="1035753" cy="2941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nl-NL" sz="1100" b="1" kern="1200" dirty="0"/>
            </a:p>
          </p:txBody>
        </p:sp>
      </p:grpSp>
      <p:grpSp>
        <p:nvGrpSpPr>
          <p:cNvPr id="27" name="Groep 26"/>
          <p:cNvGrpSpPr/>
          <p:nvPr/>
        </p:nvGrpSpPr>
        <p:grpSpPr>
          <a:xfrm>
            <a:off x="3291342" y="4512430"/>
            <a:ext cx="1067581" cy="325996"/>
            <a:chOff x="1388729" y="1290587"/>
            <a:chExt cx="1067581" cy="325996"/>
          </a:xfrm>
        </p:grpSpPr>
        <p:sp>
          <p:nvSpPr>
            <p:cNvPr id="28" name="Afgeronde rechthoek 27"/>
            <p:cNvSpPr/>
            <p:nvPr/>
          </p:nvSpPr>
          <p:spPr>
            <a:xfrm>
              <a:off x="1388729" y="1290587"/>
              <a:ext cx="1067581" cy="325996"/>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Afgeronde rechthoek 4"/>
            <p:cNvSpPr/>
            <p:nvPr/>
          </p:nvSpPr>
          <p:spPr>
            <a:xfrm>
              <a:off x="1404643" y="1306501"/>
              <a:ext cx="1035753" cy="2941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nl-NL" sz="1100" b="1" kern="1200" dirty="0" smtClean="0"/>
                <a:t>2.verdieping</a:t>
              </a:r>
              <a:endParaRPr lang="nl-NL" sz="1100" b="1" kern="1200" dirty="0"/>
            </a:p>
          </p:txBody>
        </p:sp>
      </p:grpSp>
      <p:grpSp>
        <p:nvGrpSpPr>
          <p:cNvPr id="30" name="Groep 29"/>
          <p:cNvGrpSpPr/>
          <p:nvPr/>
        </p:nvGrpSpPr>
        <p:grpSpPr>
          <a:xfrm>
            <a:off x="5239544" y="4512430"/>
            <a:ext cx="1067581" cy="325996"/>
            <a:chOff x="1388729" y="1290587"/>
            <a:chExt cx="1067581" cy="325996"/>
          </a:xfrm>
        </p:grpSpPr>
        <p:sp>
          <p:nvSpPr>
            <p:cNvPr id="31" name="Afgeronde rechthoek 30"/>
            <p:cNvSpPr/>
            <p:nvPr/>
          </p:nvSpPr>
          <p:spPr>
            <a:xfrm>
              <a:off x="1388729" y="1290587"/>
              <a:ext cx="1067581" cy="325996"/>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Afgeronde rechthoek 4"/>
            <p:cNvSpPr/>
            <p:nvPr/>
          </p:nvSpPr>
          <p:spPr>
            <a:xfrm>
              <a:off x="1404643" y="1306501"/>
              <a:ext cx="1035753" cy="2941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nl-NL" sz="1100" b="1" kern="1200" dirty="0" smtClean="0"/>
                <a:t>2.verdieping</a:t>
              </a:r>
              <a:endParaRPr lang="nl-NL" sz="1100" b="1" kern="1200" dirty="0"/>
            </a:p>
          </p:txBody>
        </p:sp>
      </p:grpSp>
      <p:grpSp>
        <p:nvGrpSpPr>
          <p:cNvPr id="33" name="Groep 32"/>
          <p:cNvGrpSpPr/>
          <p:nvPr/>
        </p:nvGrpSpPr>
        <p:grpSpPr>
          <a:xfrm>
            <a:off x="7065866" y="4570614"/>
            <a:ext cx="1078298" cy="325996"/>
            <a:chOff x="3959186" y="2137999"/>
            <a:chExt cx="1078298" cy="325996"/>
          </a:xfrm>
        </p:grpSpPr>
        <p:sp>
          <p:nvSpPr>
            <p:cNvPr id="34" name="Afgeronde rechthoek 33"/>
            <p:cNvSpPr/>
            <p:nvPr/>
          </p:nvSpPr>
          <p:spPr>
            <a:xfrm>
              <a:off x="3969903" y="2137999"/>
              <a:ext cx="1067581" cy="325996"/>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Afgeronde rechthoek 4"/>
            <p:cNvSpPr/>
            <p:nvPr/>
          </p:nvSpPr>
          <p:spPr>
            <a:xfrm>
              <a:off x="3959186" y="2169827"/>
              <a:ext cx="1035753" cy="2941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nl-NL" sz="1100" b="1" kern="1200" dirty="0" smtClean="0"/>
                <a:t>2.verdieping</a:t>
              </a:r>
              <a:endParaRPr lang="nl-NL" sz="1100" b="1" kern="1200" dirty="0"/>
            </a:p>
          </p:txBody>
        </p:sp>
      </p:grpSp>
      <p:grpSp>
        <p:nvGrpSpPr>
          <p:cNvPr id="36" name="Groep 35"/>
          <p:cNvGrpSpPr/>
          <p:nvPr/>
        </p:nvGrpSpPr>
        <p:grpSpPr>
          <a:xfrm>
            <a:off x="3319565" y="4063638"/>
            <a:ext cx="1067581" cy="325996"/>
            <a:chOff x="1392518" y="740962"/>
            <a:chExt cx="1067581" cy="325996"/>
          </a:xfrm>
        </p:grpSpPr>
        <p:sp>
          <p:nvSpPr>
            <p:cNvPr id="37" name="Afgeronde rechthoek 36"/>
            <p:cNvSpPr/>
            <p:nvPr/>
          </p:nvSpPr>
          <p:spPr>
            <a:xfrm>
              <a:off x="1392518" y="740962"/>
              <a:ext cx="1067581" cy="325996"/>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Afgeronde rechthoek 4"/>
            <p:cNvSpPr/>
            <p:nvPr/>
          </p:nvSpPr>
          <p:spPr>
            <a:xfrm>
              <a:off x="1408432" y="756876"/>
              <a:ext cx="1035753" cy="2941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nl-NL" sz="1100" b="1" kern="1200" dirty="0" smtClean="0"/>
            </a:p>
            <a:p>
              <a:pPr lvl="0" algn="ctr" defTabSz="488950">
                <a:lnSpc>
                  <a:spcPct val="90000"/>
                </a:lnSpc>
                <a:spcBef>
                  <a:spcPct val="0"/>
                </a:spcBef>
                <a:spcAft>
                  <a:spcPct val="35000"/>
                </a:spcAft>
              </a:pPr>
              <a:endParaRPr lang="nl-NL" sz="1100" b="1" kern="1200" dirty="0" smtClean="0"/>
            </a:p>
            <a:p>
              <a:pPr lvl="0" algn="ctr" defTabSz="488950">
                <a:lnSpc>
                  <a:spcPct val="90000"/>
                </a:lnSpc>
                <a:spcBef>
                  <a:spcPct val="0"/>
                </a:spcBef>
                <a:spcAft>
                  <a:spcPct val="35000"/>
                </a:spcAft>
              </a:pPr>
              <a:r>
                <a:rPr lang="nl-NL" sz="1100" b="1" kern="1200" dirty="0" smtClean="0"/>
                <a:t>3.specialist</a:t>
              </a:r>
            </a:p>
            <a:p>
              <a:pPr lvl="0" algn="ctr" defTabSz="488950">
                <a:lnSpc>
                  <a:spcPct val="90000"/>
                </a:lnSpc>
                <a:spcBef>
                  <a:spcPct val="0"/>
                </a:spcBef>
                <a:spcAft>
                  <a:spcPct val="35000"/>
                </a:spcAft>
              </a:pPr>
              <a:endParaRPr lang="nl-NL" sz="1100" b="1" kern="1200" dirty="0" smtClean="0"/>
            </a:p>
            <a:p>
              <a:pPr lvl="0" algn="ctr" defTabSz="488950">
                <a:lnSpc>
                  <a:spcPct val="90000"/>
                </a:lnSpc>
                <a:spcBef>
                  <a:spcPct val="0"/>
                </a:spcBef>
                <a:spcAft>
                  <a:spcPct val="35000"/>
                </a:spcAft>
              </a:pPr>
              <a:endParaRPr lang="nl-NL" sz="1100" b="1" kern="1200" dirty="0"/>
            </a:p>
          </p:txBody>
        </p:sp>
      </p:grpSp>
      <p:grpSp>
        <p:nvGrpSpPr>
          <p:cNvPr id="39" name="Groep 38"/>
          <p:cNvGrpSpPr/>
          <p:nvPr/>
        </p:nvGrpSpPr>
        <p:grpSpPr>
          <a:xfrm>
            <a:off x="5267285" y="4079552"/>
            <a:ext cx="1067581" cy="325996"/>
            <a:chOff x="1392518" y="740962"/>
            <a:chExt cx="1067581" cy="325996"/>
          </a:xfrm>
        </p:grpSpPr>
        <p:sp>
          <p:nvSpPr>
            <p:cNvPr id="40" name="Afgeronde rechthoek 39"/>
            <p:cNvSpPr/>
            <p:nvPr/>
          </p:nvSpPr>
          <p:spPr>
            <a:xfrm>
              <a:off x="1392518" y="740962"/>
              <a:ext cx="1067581" cy="325996"/>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1" name="Afgeronde rechthoek 4"/>
            <p:cNvSpPr/>
            <p:nvPr/>
          </p:nvSpPr>
          <p:spPr>
            <a:xfrm>
              <a:off x="1408432" y="756876"/>
              <a:ext cx="1035753" cy="2941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nl-NL" sz="1100" b="1" kern="1200" dirty="0" smtClean="0"/>
            </a:p>
            <a:p>
              <a:pPr lvl="0" algn="ctr" defTabSz="488950">
                <a:lnSpc>
                  <a:spcPct val="90000"/>
                </a:lnSpc>
                <a:spcBef>
                  <a:spcPct val="0"/>
                </a:spcBef>
                <a:spcAft>
                  <a:spcPct val="35000"/>
                </a:spcAft>
              </a:pPr>
              <a:endParaRPr lang="nl-NL" sz="1100" b="1" kern="1200" dirty="0" smtClean="0"/>
            </a:p>
            <a:p>
              <a:pPr lvl="0" algn="ctr" defTabSz="488950">
                <a:lnSpc>
                  <a:spcPct val="90000"/>
                </a:lnSpc>
                <a:spcBef>
                  <a:spcPct val="0"/>
                </a:spcBef>
                <a:spcAft>
                  <a:spcPct val="35000"/>
                </a:spcAft>
              </a:pPr>
              <a:r>
                <a:rPr lang="nl-NL" sz="1100" b="1" kern="1200" dirty="0" smtClean="0"/>
                <a:t>3.specialist</a:t>
              </a:r>
            </a:p>
            <a:p>
              <a:pPr lvl="0" algn="ctr" defTabSz="488950">
                <a:lnSpc>
                  <a:spcPct val="90000"/>
                </a:lnSpc>
                <a:spcBef>
                  <a:spcPct val="0"/>
                </a:spcBef>
                <a:spcAft>
                  <a:spcPct val="35000"/>
                </a:spcAft>
              </a:pPr>
              <a:endParaRPr lang="nl-NL" sz="1100" b="1" kern="1200" dirty="0" smtClean="0"/>
            </a:p>
            <a:p>
              <a:pPr lvl="0" algn="ctr" defTabSz="488950">
                <a:lnSpc>
                  <a:spcPct val="90000"/>
                </a:lnSpc>
                <a:spcBef>
                  <a:spcPct val="0"/>
                </a:spcBef>
                <a:spcAft>
                  <a:spcPct val="35000"/>
                </a:spcAft>
              </a:pPr>
              <a:endParaRPr lang="nl-NL" sz="1100" b="1" kern="1200" dirty="0"/>
            </a:p>
          </p:txBody>
        </p:sp>
      </p:grpSp>
      <p:grpSp>
        <p:nvGrpSpPr>
          <p:cNvPr id="42" name="Groep 41"/>
          <p:cNvGrpSpPr/>
          <p:nvPr/>
        </p:nvGrpSpPr>
        <p:grpSpPr>
          <a:xfrm>
            <a:off x="7032289" y="4128250"/>
            <a:ext cx="1067581" cy="325996"/>
            <a:chOff x="1392518" y="740962"/>
            <a:chExt cx="1067581" cy="325996"/>
          </a:xfrm>
        </p:grpSpPr>
        <p:sp>
          <p:nvSpPr>
            <p:cNvPr id="43" name="Afgeronde rechthoek 42"/>
            <p:cNvSpPr/>
            <p:nvPr/>
          </p:nvSpPr>
          <p:spPr>
            <a:xfrm>
              <a:off x="1392518" y="740962"/>
              <a:ext cx="1067581" cy="325996"/>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4" name="Afgeronde rechthoek 4"/>
            <p:cNvSpPr/>
            <p:nvPr/>
          </p:nvSpPr>
          <p:spPr>
            <a:xfrm>
              <a:off x="1408432" y="756876"/>
              <a:ext cx="1035753" cy="2941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nl-NL" sz="1100" b="1" kern="1200" dirty="0" smtClean="0"/>
            </a:p>
            <a:p>
              <a:pPr lvl="0" algn="ctr" defTabSz="488950">
                <a:lnSpc>
                  <a:spcPct val="90000"/>
                </a:lnSpc>
                <a:spcBef>
                  <a:spcPct val="0"/>
                </a:spcBef>
                <a:spcAft>
                  <a:spcPct val="35000"/>
                </a:spcAft>
              </a:pPr>
              <a:endParaRPr lang="nl-NL" sz="1100" b="1" kern="1200" dirty="0" smtClean="0"/>
            </a:p>
            <a:p>
              <a:pPr lvl="0" algn="ctr" defTabSz="488950">
                <a:lnSpc>
                  <a:spcPct val="90000"/>
                </a:lnSpc>
                <a:spcBef>
                  <a:spcPct val="0"/>
                </a:spcBef>
                <a:spcAft>
                  <a:spcPct val="35000"/>
                </a:spcAft>
              </a:pPr>
              <a:r>
                <a:rPr lang="nl-NL" sz="1100" b="1" kern="1200" dirty="0" smtClean="0"/>
                <a:t>3.specialist</a:t>
              </a:r>
            </a:p>
            <a:p>
              <a:pPr lvl="0" algn="ctr" defTabSz="488950">
                <a:lnSpc>
                  <a:spcPct val="90000"/>
                </a:lnSpc>
                <a:spcBef>
                  <a:spcPct val="0"/>
                </a:spcBef>
                <a:spcAft>
                  <a:spcPct val="35000"/>
                </a:spcAft>
              </a:pPr>
              <a:endParaRPr lang="nl-NL" sz="1100" b="1" kern="1200" dirty="0" smtClean="0"/>
            </a:p>
            <a:p>
              <a:pPr lvl="0" algn="ctr" defTabSz="488950">
                <a:lnSpc>
                  <a:spcPct val="90000"/>
                </a:lnSpc>
                <a:spcBef>
                  <a:spcPct val="0"/>
                </a:spcBef>
                <a:spcAft>
                  <a:spcPct val="35000"/>
                </a:spcAft>
              </a:pPr>
              <a:endParaRPr lang="nl-NL" sz="1100" b="1" kern="1200" dirty="0"/>
            </a:p>
          </p:txBody>
        </p:sp>
      </p:grpSp>
    </p:spTree>
    <p:extLst>
      <p:ext uri="{BB962C8B-B14F-4D97-AF65-F5344CB8AC3E}">
        <p14:creationId xmlns:p14="http://schemas.microsoft.com/office/powerpoint/2010/main" val="390877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Uitgangspunten </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smtClean="0"/>
              <a:t>De kwetsbare mens, die toch tot veel in staat is (</a:t>
            </a:r>
            <a:r>
              <a:rPr lang="nl-NL" sz="2400" dirty="0" err="1" smtClean="0"/>
              <a:t>Martha</a:t>
            </a:r>
            <a:r>
              <a:rPr lang="nl-NL" sz="2400" dirty="0" smtClean="0"/>
              <a:t> </a:t>
            </a:r>
            <a:r>
              <a:rPr lang="nl-NL" sz="2400" dirty="0" err="1" smtClean="0"/>
              <a:t>Nussbaum</a:t>
            </a:r>
            <a:r>
              <a:rPr lang="nl-NL" dirty="0" smtClean="0"/>
              <a:t>)</a:t>
            </a:r>
          </a:p>
          <a:p>
            <a:r>
              <a:rPr lang="nl-NL" dirty="0" smtClean="0"/>
              <a:t>Inclusieve samenleving</a:t>
            </a:r>
          </a:p>
          <a:p>
            <a:endParaRPr lang="nl-NL" dirty="0" smtClean="0"/>
          </a:p>
          <a:p>
            <a:pPr>
              <a:buFont typeface="Wingdings"/>
              <a:buChar char="Ø"/>
            </a:pPr>
            <a:r>
              <a:rPr lang="nl-NL" dirty="0" smtClean="0"/>
              <a:t>Ontwikkelen van mogelijkheden en (leren) verantwoordelijkheid nemen!</a:t>
            </a:r>
          </a:p>
          <a:p>
            <a:r>
              <a:rPr lang="nl-NL" sz="2400" dirty="0" smtClean="0"/>
              <a:t>Systeemtheorie</a:t>
            </a:r>
          </a:p>
          <a:p>
            <a:r>
              <a:rPr lang="nl-NL" sz="2400" dirty="0" smtClean="0"/>
              <a:t>Oplossingsgericht werken</a:t>
            </a:r>
          </a:p>
          <a:p>
            <a:r>
              <a:rPr lang="nl-NL" sz="2400" dirty="0" err="1" smtClean="0"/>
              <a:t>Signs</a:t>
            </a:r>
            <a:r>
              <a:rPr lang="nl-NL" sz="2400" dirty="0" smtClean="0"/>
              <a:t> of </a:t>
            </a:r>
            <a:r>
              <a:rPr lang="nl-NL" sz="2400" dirty="0" err="1" smtClean="0"/>
              <a:t>safety</a:t>
            </a:r>
            <a:r>
              <a:rPr lang="nl-NL" sz="2400" dirty="0" smtClean="0"/>
              <a:t> &gt; </a:t>
            </a:r>
            <a:r>
              <a:rPr lang="nl-NL" sz="2400" dirty="0" err="1" smtClean="0"/>
              <a:t>signs</a:t>
            </a:r>
            <a:r>
              <a:rPr lang="nl-NL" sz="2400" dirty="0" smtClean="0"/>
              <a:t> of </a:t>
            </a:r>
            <a:r>
              <a:rPr lang="nl-NL" sz="2400" dirty="0" err="1" smtClean="0"/>
              <a:t>wellbeing</a:t>
            </a:r>
            <a:endParaRPr lang="nl-NL" sz="2400" dirty="0" smtClean="0"/>
          </a:p>
          <a:p>
            <a:r>
              <a:rPr lang="nl-NL" sz="2400" dirty="0" err="1" smtClean="0"/>
              <a:t>Slaets</a:t>
            </a:r>
            <a:r>
              <a:rPr lang="nl-NL" sz="2400" dirty="0" smtClean="0"/>
              <a:t>, van </a:t>
            </a:r>
            <a:r>
              <a:rPr lang="nl-NL" sz="2400" dirty="0" err="1" smtClean="0"/>
              <a:t>Ewijk</a:t>
            </a:r>
            <a:r>
              <a:rPr lang="nl-NL" sz="2400" dirty="0" smtClean="0"/>
              <a:t>, van </a:t>
            </a:r>
            <a:r>
              <a:rPr lang="nl-NL" sz="2400" dirty="0" err="1" smtClean="0"/>
              <a:t>Yperen</a:t>
            </a:r>
            <a:r>
              <a:rPr lang="nl-NL" sz="2400" dirty="0" smtClean="0"/>
              <a:t>.</a:t>
            </a:r>
          </a:p>
          <a:p>
            <a:pPr>
              <a:buNone/>
            </a:pPr>
            <a:r>
              <a:rPr lang="nl-NL" dirty="0" smtClean="0"/>
              <a:t> </a:t>
            </a:r>
          </a:p>
          <a:p>
            <a:pPr>
              <a:buNone/>
            </a:pPr>
            <a:r>
              <a:rPr lang="nl-NL" dirty="0" smtClean="0"/>
              <a:t>Doel = Welbevinden.</a:t>
            </a:r>
            <a:endParaRPr lang="nl-NL" dirty="0"/>
          </a:p>
          <a:p>
            <a:endParaRPr lang="nl-NL"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4583764"/>
            <a:ext cx="2353187" cy="227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151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Ontwikkeling training LVB</a:t>
            </a:r>
            <a:endParaRPr lang="nl-NL" dirty="0"/>
          </a:p>
        </p:txBody>
      </p:sp>
      <p:sp>
        <p:nvSpPr>
          <p:cNvPr id="3" name="Tijdelijke aanduiding voor inhoud 2"/>
          <p:cNvSpPr>
            <a:spLocks noGrp="1"/>
          </p:cNvSpPr>
          <p:nvPr>
            <p:ph idx="1"/>
          </p:nvPr>
        </p:nvSpPr>
        <p:spPr/>
        <p:txBody>
          <a:bodyPr>
            <a:normAutofit/>
          </a:bodyPr>
          <a:lstStyle/>
          <a:p>
            <a:r>
              <a:rPr lang="nl-NL" sz="2800" dirty="0" smtClean="0"/>
              <a:t>Tinten legt contacten met regionale partijen </a:t>
            </a:r>
          </a:p>
          <a:p>
            <a:r>
              <a:rPr lang="nl-NL" sz="2800" dirty="0" smtClean="0"/>
              <a:t>Docent en externe deskundige maken top 10</a:t>
            </a:r>
          </a:p>
          <a:p>
            <a:r>
              <a:rPr lang="nl-NL" sz="2800" dirty="0" smtClean="0"/>
              <a:t>Focusgroep van medewerkers div. </a:t>
            </a:r>
            <a:r>
              <a:rPr lang="nl-NL" sz="2800" dirty="0" err="1" smtClean="0"/>
              <a:t>org</a:t>
            </a:r>
            <a:r>
              <a:rPr lang="nl-NL" sz="2800" dirty="0" smtClean="0"/>
              <a:t>.</a:t>
            </a:r>
          </a:p>
          <a:p>
            <a:r>
              <a:rPr lang="nl-NL" sz="2800" dirty="0" err="1" smtClean="0"/>
              <a:t>HS-docent</a:t>
            </a:r>
            <a:r>
              <a:rPr lang="nl-NL" sz="2800" dirty="0" smtClean="0"/>
              <a:t> en externe maken opzet</a:t>
            </a:r>
          </a:p>
          <a:p>
            <a:r>
              <a:rPr lang="nl-NL" sz="2800" dirty="0" err="1" smtClean="0"/>
              <a:t>Commitment</a:t>
            </a:r>
            <a:r>
              <a:rPr lang="nl-NL" sz="2800" dirty="0" smtClean="0"/>
              <a:t> van regionale partijen</a:t>
            </a:r>
          </a:p>
          <a:p>
            <a:r>
              <a:rPr lang="nl-NL" sz="2800" dirty="0" err="1" smtClean="0"/>
              <a:t>HS-docent</a:t>
            </a:r>
            <a:r>
              <a:rPr lang="nl-NL" sz="2800" dirty="0" smtClean="0"/>
              <a:t> en externe maken definitieve opzet</a:t>
            </a:r>
          </a:p>
          <a:p>
            <a:r>
              <a:rPr lang="nl-NL" sz="2800" dirty="0" smtClean="0"/>
              <a:t>Uitvoering door 2 docenten / 20 deelnemers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476673"/>
            <a:ext cx="7918648" cy="792087"/>
          </a:xfrm>
        </p:spPr>
        <p:txBody>
          <a:bodyPr>
            <a:normAutofit fontScale="90000"/>
          </a:bodyPr>
          <a:lstStyle/>
          <a:p>
            <a:r>
              <a:rPr lang="nl-NL" b="1" dirty="0" smtClean="0"/>
              <a:t>Gezondheidsraad:</a:t>
            </a:r>
            <a:r>
              <a:rPr lang="nl-NL" b="1" dirty="0"/>
              <a:t/>
            </a:r>
            <a:br>
              <a:rPr lang="nl-NL" b="1" dirty="0"/>
            </a:br>
            <a:r>
              <a:rPr lang="nl-NL" b="1" dirty="0"/>
              <a:t>Sociaal werk op solide </a:t>
            </a:r>
            <a:r>
              <a:rPr lang="nl-NL" b="1" dirty="0" smtClean="0"/>
              <a:t>basis</a:t>
            </a:r>
            <a:endParaRPr lang="nl-NL" dirty="0"/>
          </a:p>
        </p:txBody>
      </p:sp>
      <p:sp>
        <p:nvSpPr>
          <p:cNvPr id="3" name="Ondertitel 2"/>
          <p:cNvSpPr>
            <a:spLocks noGrp="1"/>
          </p:cNvSpPr>
          <p:nvPr>
            <p:ph type="subTitle" idx="1"/>
          </p:nvPr>
        </p:nvSpPr>
        <p:spPr>
          <a:xfrm>
            <a:off x="1371600" y="1628800"/>
            <a:ext cx="6400800" cy="4010000"/>
          </a:xfrm>
        </p:spPr>
        <p:txBody>
          <a:bodyPr>
            <a:normAutofit fontScale="25000" lnSpcReduction="20000"/>
          </a:bodyPr>
          <a:lstStyle/>
          <a:p>
            <a:endParaRPr lang="nl-NL" dirty="0" smtClean="0"/>
          </a:p>
          <a:p>
            <a:endParaRPr lang="nl-NL" sz="6400" dirty="0"/>
          </a:p>
          <a:p>
            <a:r>
              <a:rPr lang="nl-NL" sz="6400" dirty="0" smtClean="0">
                <a:solidFill>
                  <a:schemeClr val="tx1"/>
                </a:solidFill>
              </a:rPr>
              <a:t>De Gezondheidsraad stelt </a:t>
            </a:r>
            <a:r>
              <a:rPr lang="nl-NL" sz="6400" dirty="0">
                <a:solidFill>
                  <a:schemeClr val="tx1"/>
                </a:solidFill>
              </a:rPr>
              <a:t>in  haar advies  </a:t>
            </a:r>
            <a:r>
              <a:rPr lang="nl-NL" sz="6400" u="sng" dirty="0">
                <a:solidFill>
                  <a:schemeClr val="tx1"/>
                </a:solidFill>
              </a:rPr>
              <a:t>‘Sociaal werk op solide basis’  </a:t>
            </a:r>
            <a:r>
              <a:rPr lang="nl-NL" sz="6400" dirty="0" smtClean="0">
                <a:solidFill>
                  <a:schemeClr val="tx1"/>
                </a:solidFill>
              </a:rPr>
              <a:t>vast </a:t>
            </a:r>
            <a:r>
              <a:rPr lang="nl-NL" sz="6400" dirty="0">
                <a:solidFill>
                  <a:schemeClr val="tx1"/>
                </a:solidFill>
              </a:rPr>
              <a:t>dat het  sociaal werk  niet beschikt over een algemeen erkend corpus van expliciete kennis. Volgens de Gezondheidsraad zijn de afgelopen jaren tal van initiatieven ontplooid om de kennisinfrastructuur van het sociaal werk te verbeteren. De activiteiten van de meer dan honderd lectoraten, van de dertien </a:t>
            </a:r>
            <a:r>
              <a:rPr lang="nl-NL" sz="6400" dirty="0" err="1">
                <a:solidFill>
                  <a:schemeClr val="tx1"/>
                </a:solidFill>
              </a:rPr>
              <a:t>Wmo</a:t>
            </a:r>
            <a:r>
              <a:rPr lang="nl-NL" sz="6400" dirty="0">
                <a:solidFill>
                  <a:schemeClr val="tx1"/>
                </a:solidFill>
              </a:rPr>
              <a:t>-werkplaatsen en van de kennisinstituten, de nieuwe hbo masteropleidingen, de verbetering van de bestaande opleidingen en de formulering van nieuwe competenties en beroepsprofielen zijn echter vaak los van elkaar blijven staan en hebben elkaar onvoldoende versterkt. Een krachtige beroepsorganisatie en universitaire betrokkenheid worden gemist. Het ontbreekt volgens de Gezondheidsraad aan samenhang en synergie. </a:t>
            </a:r>
          </a:p>
          <a:p>
            <a:r>
              <a:rPr lang="nl-NL" sz="6400" dirty="0">
                <a:solidFill>
                  <a:schemeClr val="tx1"/>
                </a:solidFill>
              </a:rPr>
              <a:t>De Gezondheidsraad stelt vast dat een goed functionerend kennissysteem dat een hoogwaardige beroepsuitoefening van de sociaal werker bevordert,  er nu niet is. Bij de ontwikkeling van nieuwe kennis zal volgens de Gezondheidsraad een belangrijke rol zijn weggelegd voor </a:t>
            </a:r>
            <a:r>
              <a:rPr lang="nl-NL" sz="6400" b="1" dirty="0">
                <a:solidFill>
                  <a:schemeClr val="tx1"/>
                </a:solidFill>
              </a:rPr>
              <a:t>praktijkgericht onderzoek</a:t>
            </a:r>
            <a:r>
              <a:rPr lang="nl-NL" sz="6400" dirty="0">
                <a:solidFill>
                  <a:schemeClr val="tx1"/>
                </a:solidFill>
              </a:rPr>
              <a:t> waarin sociaal werkers, burgers en onderzoekers samen onderzoeksvragen formuleren en beantwoorden.  </a:t>
            </a:r>
          </a:p>
          <a:p>
            <a:endParaRPr lang="nl-NL" dirty="0"/>
          </a:p>
        </p:txBody>
      </p:sp>
    </p:spTree>
    <p:extLst>
      <p:ext uri="{BB962C8B-B14F-4D97-AF65-F5344CB8AC3E}">
        <p14:creationId xmlns:p14="http://schemas.microsoft.com/office/powerpoint/2010/main" val="2698533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degr_000\Downloads\Tinten Welzijnsgroep Organogram nov 2014.jpg"/>
          <p:cNvPicPr>
            <a:picLocks noChangeAspect="1" noChangeArrowheads="1"/>
          </p:cNvPicPr>
          <p:nvPr/>
        </p:nvPicPr>
        <p:blipFill>
          <a:blip r:embed="rId2" cstate="print"/>
          <a:srcRect/>
          <a:stretch>
            <a:fillRect/>
          </a:stretch>
        </p:blipFill>
        <p:spPr bwMode="auto">
          <a:xfrm>
            <a:off x="683568" y="1124744"/>
            <a:ext cx="7560840" cy="438070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Landelijke kenniscirculatie</a:t>
            </a:r>
            <a:endParaRPr lang="nl-NL"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dirty="0" smtClean="0"/>
              <a:t>Sturing vanuit werkgevers</a:t>
            </a:r>
          </a:p>
          <a:p>
            <a:pPr marL="0" indent="0">
              <a:buNone/>
            </a:pPr>
            <a:endParaRPr lang="nl-NL" dirty="0" smtClean="0"/>
          </a:p>
          <a:p>
            <a:pPr marL="0" indent="0">
              <a:buNone/>
            </a:pPr>
            <a:r>
              <a:rPr lang="nl-NL" dirty="0" smtClean="0"/>
              <a:t>VNG – VWS – MO Groep - Hanze Hogeschool – Tinten, </a:t>
            </a:r>
            <a:r>
              <a:rPr lang="nl-NL" dirty="0" err="1" smtClean="0"/>
              <a:t>Lumens</a:t>
            </a:r>
            <a:r>
              <a:rPr lang="nl-NL" dirty="0" smtClean="0"/>
              <a:t> en </a:t>
            </a:r>
            <a:r>
              <a:rPr lang="nl-NL" dirty="0" err="1" smtClean="0"/>
              <a:t>Xtra</a:t>
            </a:r>
            <a:r>
              <a:rPr lang="nl-NL" dirty="0" smtClean="0"/>
              <a:t> in gesprek over landelijke uitrol; </a:t>
            </a:r>
          </a:p>
          <a:p>
            <a:pPr marL="0" indent="0">
              <a:buNone/>
            </a:pPr>
            <a:r>
              <a:rPr lang="nl-NL" dirty="0" smtClean="0"/>
              <a:t>Belangrijk om kennis van WMO werkplaatsen te verbinden aan de praktijk in de gemeenten.</a:t>
            </a:r>
          </a:p>
          <a:p>
            <a:pPr marL="0" indent="0">
              <a:buNone/>
            </a:pPr>
            <a:endParaRPr lang="nl-NL" dirty="0" smtClean="0"/>
          </a:p>
          <a:p>
            <a:pPr marL="0" indent="0">
              <a:buNone/>
            </a:pPr>
            <a:r>
              <a:rPr lang="nl-NL" dirty="0" smtClean="0"/>
              <a:t>Doel: kenniscirculatie</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4725144"/>
            <a:ext cx="2353187" cy="227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156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Gesprek in kleine groepen</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smtClean="0"/>
              <a:t>Welke mogelijkheden ziet u in uw regio met het werkveld?</a:t>
            </a:r>
          </a:p>
          <a:p>
            <a:r>
              <a:rPr lang="nl-NL" dirty="0" smtClean="0"/>
              <a:t>Hoe ziet u de verbinding tussen werkveld, hogeschool en de overheid als opdrachtgever </a:t>
            </a:r>
            <a:r>
              <a:rPr lang="nl-NL" smtClean="0"/>
              <a:t>en werkgever?</a:t>
            </a:r>
            <a:endParaRPr lang="nl-NL" dirty="0" smtClean="0"/>
          </a:p>
          <a:p>
            <a:r>
              <a:rPr lang="nl-NL" dirty="0" smtClean="0"/>
              <a:t>Wat </a:t>
            </a:r>
            <a:r>
              <a:rPr lang="nl-NL" dirty="0"/>
              <a:t>kunt u bieden?</a:t>
            </a:r>
          </a:p>
          <a:p>
            <a:r>
              <a:rPr lang="nl-NL" dirty="0"/>
              <a:t>Wat heeft het werkveld u te bieden</a:t>
            </a:r>
            <a:r>
              <a:rPr lang="nl-NL" dirty="0" smtClean="0"/>
              <a:t>?</a:t>
            </a:r>
          </a:p>
          <a:p>
            <a:r>
              <a:rPr lang="nl-NL" dirty="0" smtClean="0"/>
              <a:t>Kent u andere voorbeelden?</a:t>
            </a:r>
          </a:p>
          <a:p>
            <a:r>
              <a:rPr lang="nl-NL" dirty="0" smtClean="0"/>
              <a:t>Heeft u tips voor ons?</a:t>
            </a:r>
          </a:p>
        </p:txBody>
      </p:sp>
    </p:spTree>
    <p:extLst>
      <p:ext uri="{BB962C8B-B14F-4D97-AF65-F5344CB8AC3E}">
        <p14:creationId xmlns:p14="http://schemas.microsoft.com/office/powerpoint/2010/main" val="2586391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bdegr_000\Pictures\th0MAI311G.jpg"/>
          <p:cNvPicPr>
            <a:picLocks noChangeAspect="1" noChangeArrowheads="1"/>
          </p:cNvPicPr>
          <p:nvPr/>
        </p:nvPicPr>
        <p:blipFill>
          <a:blip r:embed="rId2" cstate="print"/>
          <a:srcRect/>
          <a:stretch>
            <a:fillRect/>
          </a:stretch>
        </p:blipFill>
        <p:spPr bwMode="auto">
          <a:xfrm>
            <a:off x="2555776" y="1844824"/>
            <a:ext cx="3888432" cy="3642164"/>
          </a:xfrm>
          <a:prstGeom prst="rect">
            <a:avLst/>
          </a:prstGeom>
          <a:noFill/>
        </p:spPr>
      </p:pic>
      <p:sp>
        <p:nvSpPr>
          <p:cNvPr id="5" name="Ovaal 4"/>
          <p:cNvSpPr/>
          <p:nvPr/>
        </p:nvSpPr>
        <p:spPr>
          <a:xfrm>
            <a:off x="4860032" y="2564904"/>
            <a:ext cx="108012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p:txBody>
          <a:bodyPr/>
          <a:lstStyle/>
          <a:p>
            <a:r>
              <a:rPr lang="nl-NL" dirty="0" smtClean="0"/>
              <a:t>Veenkoloniaal gebied</a:t>
            </a:r>
            <a:endParaRPr lang="nl-N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nl-NL" dirty="0" smtClean="0"/>
              <a:t>Missie</a:t>
            </a:r>
          </a:p>
        </p:txBody>
      </p:sp>
      <p:sp>
        <p:nvSpPr>
          <p:cNvPr id="3075" name="Rectangle 3"/>
          <p:cNvSpPr>
            <a:spLocks noGrp="1" noChangeArrowheads="1"/>
          </p:cNvSpPr>
          <p:nvPr>
            <p:ph type="body" idx="1"/>
          </p:nvPr>
        </p:nvSpPr>
        <p:spPr>
          <a:xfrm>
            <a:off x="673100" y="1772816"/>
            <a:ext cx="7139260" cy="4104109"/>
          </a:xfrm>
        </p:spPr>
        <p:txBody>
          <a:bodyPr/>
          <a:lstStyle/>
          <a:p>
            <a:pPr marL="0" indent="0" eaLnBrk="1" hangingPunct="1">
              <a:buNone/>
            </a:pPr>
            <a:r>
              <a:rPr lang="nl-NL" dirty="0" smtClean="0"/>
              <a:t>Tinten Welzijnsgroep is een maatschappelijk ondernemer die zich inzet om </a:t>
            </a:r>
            <a:r>
              <a:rPr lang="nl-NL" b="1" dirty="0" smtClean="0"/>
              <a:t>de eigen kracht en talenten </a:t>
            </a:r>
            <a:r>
              <a:rPr lang="nl-NL" dirty="0" smtClean="0"/>
              <a:t>van de bewoners in haar werkgebieden te versterken. </a:t>
            </a:r>
          </a:p>
          <a:p>
            <a:pPr marL="0" indent="0" eaLnBrk="1" hangingPunct="1">
              <a:buNone/>
            </a:pPr>
            <a:endParaRPr lang="nl-NL" dirty="0" smtClean="0"/>
          </a:p>
          <a:p>
            <a:pPr marL="0" indent="0" eaLnBrk="1" hangingPunct="1">
              <a:buNone/>
            </a:pPr>
            <a:endParaRPr lang="nl-NL" dirty="0" smtClean="0"/>
          </a:p>
        </p:txBody>
      </p:sp>
      <p:sp>
        <p:nvSpPr>
          <p:cNvPr id="5" name="Ovaal 4"/>
          <p:cNvSpPr/>
          <p:nvPr/>
        </p:nvSpPr>
        <p:spPr>
          <a:xfrm>
            <a:off x="4932040" y="249289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0812" y="4564494"/>
            <a:ext cx="2353187" cy="227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Maatschappelijke context</a:t>
            </a:r>
            <a:endParaRPr lang="nl-NL" dirty="0"/>
          </a:p>
        </p:txBody>
      </p:sp>
      <p:sp>
        <p:nvSpPr>
          <p:cNvPr id="3" name="Tijdelijke aanduiding voor inhoud 2"/>
          <p:cNvSpPr>
            <a:spLocks noGrp="1"/>
          </p:cNvSpPr>
          <p:nvPr>
            <p:ph idx="1"/>
          </p:nvPr>
        </p:nvSpPr>
        <p:spPr/>
        <p:txBody>
          <a:bodyPr/>
          <a:lstStyle/>
          <a:p>
            <a:r>
              <a:rPr lang="nl-NL" dirty="0"/>
              <a:t>Decentralisatie Jeugdzorg </a:t>
            </a:r>
          </a:p>
          <a:p>
            <a:r>
              <a:rPr lang="nl-NL" dirty="0"/>
              <a:t>AWBZ-begeleiding naar WMO</a:t>
            </a:r>
          </a:p>
          <a:p>
            <a:r>
              <a:rPr lang="en-US" dirty="0" err="1" smtClean="0"/>
              <a:t>Gevolgen</a:t>
            </a:r>
            <a:r>
              <a:rPr lang="en-US" dirty="0" smtClean="0"/>
              <a:t> </a:t>
            </a:r>
            <a:r>
              <a:rPr lang="en-US" dirty="0" err="1" smtClean="0"/>
              <a:t>voor</a:t>
            </a:r>
            <a:r>
              <a:rPr lang="en-US" dirty="0" smtClean="0"/>
              <a:t> GGZ en LVG</a:t>
            </a:r>
          </a:p>
          <a:p>
            <a:r>
              <a:rPr lang="nl-NL" dirty="0" smtClean="0"/>
              <a:t>Passend </a:t>
            </a:r>
            <a:r>
              <a:rPr lang="nl-NL" dirty="0"/>
              <a:t>onderwijs </a:t>
            </a:r>
          </a:p>
          <a:p>
            <a:r>
              <a:rPr lang="nl-NL" dirty="0" smtClean="0"/>
              <a:t>Participatiewet</a:t>
            </a:r>
          </a:p>
          <a:p>
            <a:pPr>
              <a:buNone/>
            </a:pPr>
            <a:endParaRPr lang="nl-NL" dirty="0"/>
          </a:p>
          <a:p>
            <a:r>
              <a:rPr lang="en-US" dirty="0" err="1" smtClean="0"/>
              <a:t>Participatiemaatschappij</a:t>
            </a:r>
            <a:endParaRPr lang="en-US" dirty="0"/>
          </a:p>
          <a:p>
            <a:endParaRPr lang="nl-NL"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0812" y="4564494"/>
            <a:ext cx="2353187" cy="227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284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Uitgangspunten welzijn in de wijk</a:t>
            </a:r>
            <a:endParaRPr lang="nl-NL" dirty="0"/>
          </a:p>
        </p:txBody>
      </p:sp>
      <p:sp>
        <p:nvSpPr>
          <p:cNvPr id="3" name="Tijdelijke aanduiding voor inhoud 2"/>
          <p:cNvSpPr>
            <a:spLocks noGrp="1"/>
          </p:cNvSpPr>
          <p:nvPr>
            <p:ph idx="1"/>
          </p:nvPr>
        </p:nvSpPr>
        <p:spPr/>
        <p:txBody>
          <a:bodyPr/>
          <a:lstStyle/>
          <a:p>
            <a:r>
              <a:rPr lang="nl-NL" dirty="0"/>
              <a:t>De wijk is van iedereen: kinderen, volwassenen, ouderen</a:t>
            </a:r>
          </a:p>
          <a:p>
            <a:r>
              <a:rPr lang="nl-NL" dirty="0"/>
              <a:t>Benutten eigen kracht</a:t>
            </a:r>
          </a:p>
          <a:p>
            <a:r>
              <a:rPr lang="nl-NL" dirty="0"/>
              <a:t>Eigen verantwoordelijkheid</a:t>
            </a:r>
          </a:p>
          <a:p>
            <a:r>
              <a:rPr lang="nl-NL" dirty="0"/>
              <a:t>Vitale buurt: goed voor burgers, maatschappelijke instellingen en overheid</a:t>
            </a:r>
          </a:p>
          <a:p>
            <a:endParaRPr lang="nl-NL"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0813" y="4797152"/>
            <a:ext cx="2353187" cy="227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250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rol van welzijn </a:t>
            </a:r>
            <a:endParaRPr lang="nl-NL" dirty="0"/>
          </a:p>
        </p:txBody>
      </p:sp>
      <p:sp>
        <p:nvSpPr>
          <p:cNvPr id="3" name="Tijdelijke aanduiding voor inhoud 2"/>
          <p:cNvSpPr>
            <a:spLocks noGrp="1"/>
          </p:cNvSpPr>
          <p:nvPr>
            <p:ph idx="1"/>
          </p:nvPr>
        </p:nvSpPr>
        <p:spPr/>
        <p:txBody>
          <a:bodyPr/>
          <a:lstStyle/>
          <a:p>
            <a:r>
              <a:rPr lang="nl-NL" dirty="0" smtClean="0"/>
              <a:t>Versterken voorveld</a:t>
            </a:r>
          </a:p>
          <a:p>
            <a:r>
              <a:rPr lang="nl-NL" dirty="0" smtClean="0"/>
              <a:t>Verbinden  0</a:t>
            </a:r>
            <a:r>
              <a:rPr lang="nl-NL" baseline="30000" dirty="0" smtClean="0"/>
              <a:t>e</a:t>
            </a:r>
            <a:r>
              <a:rPr lang="nl-NL" dirty="0" smtClean="0"/>
              <a:t>,  1</a:t>
            </a:r>
            <a:r>
              <a:rPr lang="nl-NL" baseline="30000" dirty="0" smtClean="0"/>
              <a:t>e</a:t>
            </a:r>
            <a:r>
              <a:rPr lang="nl-NL" dirty="0" smtClean="0"/>
              <a:t> en 2</a:t>
            </a:r>
            <a:r>
              <a:rPr lang="nl-NL" baseline="30000" dirty="0" smtClean="0"/>
              <a:t>e</a:t>
            </a:r>
            <a:r>
              <a:rPr lang="nl-NL" dirty="0" smtClean="0"/>
              <a:t> lijn</a:t>
            </a:r>
          </a:p>
          <a:p>
            <a:pPr>
              <a:buNone/>
            </a:pPr>
            <a:endParaRPr lang="nl-NL" dirty="0" smtClean="0"/>
          </a:p>
          <a:p>
            <a:pPr>
              <a:buNone/>
            </a:pPr>
            <a:endParaRPr lang="nl-NL" dirty="0" smtClean="0"/>
          </a:p>
          <a:p>
            <a:r>
              <a:rPr lang="nl-NL" dirty="0" smtClean="0"/>
              <a:t>Stevige professionals</a:t>
            </a:r>
          </a:p>
          <a:p>
            <a:r>
              <a:rPr lang="nl-NL" dirty="0" smtClean="0"/>
              <a:t>Werkend in variërende teams</a:t>
            </a:r>
          </a:p>
          <a:p>
            <a:endParaRPr lang="nl-N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Tijdelijke aanduiding voor inhoud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649" y="0"/>
            <a:ext cx="8608831" cy="6885384"/>
          </a:xfrm>
          <a:prstGeom prst="rect">
            <a:avLst/>
          </a:prstGeom>
        </p:spPr>
      </p:pic>
      <p:sp>
        <p:nvSpPr>
          <p:cNvPr id="5" name="Rechthoek 4"/>
          <p:cNvSpPr/>
          <p:nvPr/>
        </p:nvSpPr>
        <p:spPr>
          <a:xfrm>
            <a:off x="5580112" y="908720"/>
            <a:ext cx="259228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Het </a:t>
            </a:r>
            <a:r>
              <a:rPr lang="nl-NL" dirty="0" err="1" smtClean="0"/>
              <a:t>HR-programma</a:t>
            </a:r>
            <a:endParaRPr lang="nl-N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‘Sociaal team’</a:t>
            </a:r>
            <a:endParaRPr lang="nl-NL" dirty="0"/>
          </a:p>
        </p:txBody>
      </p:sp>
      <p:pic>
        <p:nvPicPr>
          <p:cNvPr id="4" name="Picture 2" descr="https://encrypted-tbn1.gstatic.com/images?q=tbn:ANd9GcQ4ZDRXJ3x7xk-eboQhSsIGfjxk9rxpmuuaEH_x4E57YiDRmoxuKA">
            <a:hlinkClick r:id="rId2"/>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53548" y="2060848"/>
            <a:ext cx="5666724" cy="31733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4583764"/>
            <a:ext cx="2353187" cy="227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129799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674</Words>
  <Application>Microsoft Office PowerPoint</Application>
  <PresentationFormat>Diavoorstelling (4:3)</PresentationFormat>
  <Paragraphs>125</Paragraphs>
  <Slides>21</Slides>
  <Notes>0</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Kantoorthema</vt:lpstr>
      <vt:lpstr>Workshop 8</vt:lpstr>
      <vt:lpstr>PowerPoint-presentatie</vt:lpstr>
      <vt:lpstr>Veenkoloniaal gebied</vt:lpstr>
      <vt:lpstr>Missie</vt:lpstr>
      <vt:lpstr>Maatschappelijke context</vt:lpstr>
      <vt:lpstr>Uitgangspunten welzijn in de wijk</vt:lpstr>
      <vt:lpstr>De rol van welzijn </vt:lpstr>
      <vt:lpstr>PowerPoint-presentatie</vt:lpstr>
      <vt:lpstr>‘Sociaal team’</vt:lpstr>
      <vt:lpstr>De T-shaped professional</vt:lpstr>
      <vt:lpstr>Functies in sociaal domein</vt:lpstr>
      <vt:lpstr>Voor elke functiebeschrijving </vt:lpstr>
      <vt:lpstr>HR programma</vt:lpstr>
      <vt:lpstr>PowerPoint-presentatie</vt:lpstr>
      <vt:lpstr>PowerPoint-presentatie</vt:lpstr>
      <vt:lpstr>Opbouw Big Five</vt:lpstr>
      <vt:lpstr>Uitgangspunten </vt:lpstr>
      <vt:lpstr>Ontwikkeling training LVB</vt:lpstr>
      <vt:lpstr>Gezondheidsraad: Sociaal werk op solide basis</vt:lpstr>
      <vt:lpstr>Landelijke kenniscirculatie</vt:lpstr>
      <vt:lpstr>Gesprek in kleine groepen</vt:lpstr>
    </vt:vector>
  </TitlesOfParts>
  <Company>Tinten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Betty de Groot</dc:creator>
  <cp:lastModifiedBy>H. de Vries</cp:lastModifiedBy>
  <cp:revision>30</cp:revision>
  <dcterms:created xsi:type="dcterms:W3CDTF">2014-12-03T09:11:30Z</dcterms:created>
  <dcterms:modified xsi:type="dcterms:W3CDTF">2014-12-15T12:52:40Z</dcterms:modified>
</cp:coreProperties>
</file>