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2" r:id="rId2"/>
    <p:sldId id="291" r:id="rId3"/>
    <p:sldId id="293" r:id="rId4"/>
    <p:sldId id="269" r:id="rId5"/>
    <p:sldId id="292" r:id="rId6"/>
    <p:sldId id="300" r:id="rId7"/>
    <p:sldId id="284" r:id="rId8"/>
    <p:sldId id="286" r:id="rId9"/>
    <p:sldId id="271" r:id="rId10"/>
    <p:sldId id="288" r:id="rId11"/>
    <p:sldId id="289" r:id="rId12"/>
    <p:sldId id="282" r:id="rId13"/>
    <p:sldId id="290" r:id="rId14"/>
    <p:sldId id="296" r:id="rId15"/>
    <p:sldId id="297" r:id="rId16"/>
    <p:sldId id="298" r:id="rId17"/>
    <p:sldId id="299" r:id="rId18"/>
    <p:sldId id="257" r:id="rId19"/>
  </p:sldIdLst>
  <p:sldSz cx="9144000" cy="6858000" type="screen4x3"/>
  <p:notesSz cx="6724650" cy="9774238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rme" initials="v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FA4"/>
    <a:srgbClr val="251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73" autoAdjust="0"/>
  </p:normalViewPr>
  <p:slideViewPr>
    <p:cSldViewPr snapToGrid="0" snapToObjects="1">
      <p:cViewPr varScale="1">
        <p:scale>
          <a:sx n="113" d="100"/>
          <a:sy n="113" d="100"/>
        </p:scale>
        <p:origin x="-9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B0B8828-4880-9746-BAB8-439A8BA59415}" type="datetime1">
              <a:rPr lang="nl-NL"/>
              <a:pPr>
                <a:defRPr/>
              </a:pPr>
              <a:t>10-6-2015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09079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34287BD-91FB-884F-BD1E-23D2EA1A872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58348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AB11B8-94B8-7D4B-B41B-1C20F00E9AC6}" type="datetime1">
              <a:rPr lang="nl-NL"/>
              <a:pPr>
                <a:defRPr/>
              </a:pPr>
              <a:t>10-6-2015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Klik om de tekststijl van het model te bewerken</a:t>
            </a:r>
          </a:p>
          <a:p>
            <a:pPr lvl="1"/>
            <a:r>
              <a:rPr lang="en-US" noProof="0" smtClean="0"/>
              <a:t>Tweede niveau</a:t>
            </a:r>
          </a:p>
          <a:p>
            <a:pPr lvl="2"/>
            <a:r>
              <a:rPr lang="en-US" noProof="0" smtClean="0"/>
              <a:t>Derde niveau</a:t>
            </a:r>
          </a:p>
          <a:p>
            <a:pPr lvl="3"/>
            <a:r>
              <a:rPr lang="en-US" noProof="0" smtClean="0"/>
              <a:t>Vierde niveau</a:t>
            </a:r>
          </a:p>
          <a:p>
            <a:pPr lvl="4"/>
            <a:r>
              <a:rPr lang="en-US" noProof="0" smtClean="0"/>
              <a:t>Vijfde niveau</a:t>
            </a:r>
            <a:endParaRPr lang="nl-NL" noProof="0" smtClean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3640448-6334-6D49-805B-DDEC5C271D6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7118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2980" y="1156059"/>
            <a:ext cx="7772400" cy="1470025"/>
          </a:xfrm>
        </p:spPr>
        <p:txBody>
          <a:bodyPr anchor="b" anchorCtr="0"/>
          <a:lstStyle>
            <a:lvl1pPr>
              <a:defRPr>
                <a:solidFill>
                  <a:srgbClr val="3C5FA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33076" y="2626084"/>
            <a:ext cx="7762303" cy="941544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8516938" y="6489700"/>
            <a:ext cx="627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BF00C-C03D-0241-BC28-521D2EBC13F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086830"/>
            <a:ext cx="8229600" cy="4039333"/>
          </a:xfrm>
        </p:spPr>
        <p:txBody>
          <a:bodyPr>
            <a:normAutofit/>
          </a:bodyPr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000"/>
            </a:lvl1pPr>
            <a:lvl2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/>
            </a:lvl2pPr>
            <a:lvl3pPr marL="896938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600"/>
            </a:lvl3pPr>
            <a:lvl4pPr marL="1255713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400"/>
            </a:lvl4pPr>
            <a:lvl5pPr marL="161290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Footnote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D948A-E55C-864F-A29E-EBA82A318AB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69836" y="2055235"/>
            <a:ext cx="822960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nl-NL"/>
              <a:t>Footnote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A0D1B-9BD2-E74C-A70D-2FA113C98C5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69836" y="2055235"/>
            <a:ext cx="822960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nl-NL"/>
              <a:t>Footnote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1D853-370E-B943-9A05-1BEAED70F97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086830"/>
            <a:ext cx="8229600" cy="4039333"/>
          </a:xfrm>
        </p:spPr>
        <p:txBody>
          <a:bodyPr>
            <a:normAutofit/>
          </a:bodyPr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000"/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/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Footnote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F822F-85ED-1F49-9D28-84FBED30F08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093" y="1266582"/>
            <a:ext cx="7772400" cy="1362075"/>
          </a:xfrm>
        </p:spPr>
        <p:txBody>
          <a:bodyPr anchor="b" anchorCtr="0"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8093" y="2659949"/>
            <a:ext cx="7772400" cy="1500187"/>
          </a:xfrm>
        </p:spPr>
        <p:txBody>
          <a:bodyPr tIns="0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8516938" y="6489700"/>
            <a:ext cx="627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7F522-DD90-AF4C-BF23-924C99EF172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18093" y="1266582"/>
            <a:ext cx="7772400" cy="1362075"/>
          </a:xfrm>
        </p:spPr>
        <p:txBody>
          <a:bodyPr anchor="b" anchorCtr="0"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8093" y="2659949"/>
            <a:ext cx="7772400" cy="1500187"/>
          </a:xfrm>
        </p:spPr>
        <p:txBody>
          <a:bodyPr tIns="0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8516938" y="6489700"/>
            <a:ext cx="627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A44D3-116D-664F-B14E-B26387BF09B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18093" y="1266582"/>
            <a:ext cx="7772400" cy="1362075"/>
          </a:xfrm>
        </p:spPr>
        <p:txBody>
          <a:bodyPr anchor="b" anchorCtr="0"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8093" y="2659949"/>
            <a:ext cx="7772400" cy="1500187"/>
          </a:xfrm>
        </p:spPr>
        <p:txBody>
          <a:bodyPr tIns="0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8516938" y="6489700"/>
            <a:ext cx="627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883C7-F476-E44C-B49D-E81760668CC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18093" y="1266582"/>
            <a:ext cx="7772400" cy="1362075"/>
          </a:xfrm>
        </p:spPr>
        <p:txBody>
          <a:bodyPr anchor="b" anchorCtr="0"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8093" y="2659949"/>
            <a:ext cx="7772400" cy="1500187"/>
          </a:xfrm>
        </p:spPr>
        <p:txBody>
          <a:bodyPr tIns="0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8516938" y="6489700"/>
            <a:ext cx="627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59B96-C705-3E48-ACF0-CB8F7CB40C8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18093" y="1266582"/>
            <a:ext cx="7772400" cy="1362075"/>
          </a:xfrm>
        </p:spPr>
        <p:txBody>
          <a:bodyPr anchor="b" anchorCtr="0"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8093" y="2659949"/>
            <a:ext cx="7772400" cy="1500187"/>
          </a:xfrm>
        </p:spPr>
        <p:txBody>
          <a:bodyPr tIns="0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8516938" y="6489700"/>
            <a:ext cx="627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A7404-03D5-714B-8D71-6D87E47A2CF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angepaste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18093" y="1266582"/>
            <a:ext cx="7772400" cy="1362075"/>
          </a:xfrm>
        </p:spPr>
        <p:txBody>
          <a:bodyPr anchor="b" anchorCtr="0"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8093" y="2659949"/>
            <a:ext cx="7772400" cy="1500187"/>
          </a:xfrm>
        </p:spPr>
        <p:txBody>
          <a:bodyPr tIns="0">
            <a:normAutofit/>
          </a:bodyPr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8516938" y="6489700"/>
            <a:ext cx="627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45EDF-4AA9-8744-A668-A0FCE0EA7F9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086830"/>
            <a:ext cx="4038600" cy="4039333"/>
          </a:xfrm>
        </p:spPr>
        <p:txBody>
          <a:bodyPr>
            <a:normAutofit/>
          </a:bodyPr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000"/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/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4648200" y="2085608"/>
            <a:ext cx="4038600" cy="4039333"/>
          </a:xfrm>
        </p:spPr>
        <p:txBody>
          <a:bodyPr>
            <a:normAutofit/>
          </a:bodyPr>
          <a:lstStyle>
            <a:lvl1pPr marL="342900" marR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000"/>
            </a:lvl1pPr>
            <a:lvl2pPr marL="6286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/>
            </a:lvl2pPr>
            <a:lvl3pPr marL="896938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600"/>
            </a:lvl3pPr>
            <a:lvl4pPr marL="1255713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400"/>
            </a:lvl4pPr>
            <a:lvl5pPr marL="161290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Footnote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0086A-16DC-2841-865D-4EE48D75472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9445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noProof="0" dirty="0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2100263"/>
            <a:ext cx="822960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57200" y="61245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 err="1" smtClean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l-NL" dirty="0" err="1"/>
              <a:t>Footnote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255000" y="6124575"/>
            <a:ext cx="6270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9AA1C39E-CC3A-FB43-A950-24C8C5B4E25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89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0" r:id="rId9"/>
    <p:sldLayoutId id="2147483691" r:id="rId10"/>
    <p:sldLayoutId id="2147483699" r:id="rId11"/>
    <p:sldLayoutId id="2147483700" r:id="rId12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 cap="all">
          <a:solidFill>
            <a:srgbClr val="3C5FA4"/>
          </a:solidFill>
          <a:latin typeface="Arial"/>
          <a:ea typeface="ＭＳ Ｐゴシック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C5FA4"/>
          </a:solidFill>
          <a:latin typeface="Arial" charset="0"/>
          <a:ea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C5FA4"/>
          </a:solidFill>
          <a:latin typeface="Arial" charset="0"/>
          <a:ea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C5FA4"/>
          </a:solidFill>
          <a:latin typeface="Arial" charset="0"/>
          <a:ea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3C5FA4"/>
          </a:solidFill>
          <a:latin typeface="Arial" charset="0"/>
          <a:ea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charset="0"/>
          <a:ea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charset="0"/>
          <a:ea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charset="0"/>
          <a:ea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 cap="all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6286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896938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255713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61290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2288" y="1827214"/>
            <a:ext cx="7772400" cy="3259136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/>
            </a:r>
            <a:br>
              <a:rPr lang="en-GB" dirty="0" smtClean="0"/>
            </a:br>
            <a:r>
              <a:rPr lang="en-GB" cap="none" dirty="0" smtClean="0"/>
              <a:t>Amsterdam University of Applied Sciences</a:t>
            </a:r>
            <a:br>
              <a:rPr lang="en-GB" cap="none" dirty="0" smtClean="0"/>
            </a:br>
            <a:r>
              <a:rPr lang="en-GB" cap="none" dirty="0" smtClean="0"/>
              <a:t/>
            </a:r>
            <a:br>
              <a:rPr lang="en-GB" cap="none" dirty="0" smtClean="0"/>
            </a:br>
            <a:r>
              <a:rPr lang="en-GB" cap="none" dirty="0" smtClean="0"/>
              <a:t>Seminar </a:t>
            </a:r>
            <a:r>
              <a:rPr lang="en-GB" cap="none" dirty="0" err="1" smtClean="0"/>
              <a:t>Internationaliseren</a:t>
            </a:r>
            <a:r>
              <a:rPr lang="en-GB" cap="none" dirty="0" smtClean="0"/>
              <a:t> doe je </a:t>
            </a:r>
            <a:r>
              <a:rPr lang="en-GB" cap="none" dirty="0" err="1" smtClean="0"/>
              <a:t>samen</a:t>
            </a:r>
            <a:r>
              <a:rPr lang="en-GB" cap="none" dirty="0" smtClean="0"/>
              <a:t>; de docent </a:t>
            </a:r>
            <a:r>
              <a:rPr lang="en-GB" cap="none" dirty="0" err="1" smtClean="0"/>
              <a:t>maakt</a:t>
            </a:r>
            <a:r>
              <a:rPr lang="en-GB" cap="none" dirty="0" smtClean="0"/>
              <a:t> het </a:t>
            </a:r>
            <a:r>
              <a:rPr lang="en-GB" cap="none" dirty="0" err="1" smtClean="0"/>
              <a:t>verschil</a:t>
            </a:r>
            <a:r>
              <a:rPr lang="en-GB" cap="none" dirty="0" smtClean="0"/>
              <a:t/>
            </a:r>
            <a:br>
              <a:rPr lang="en-GB" cap="none" dirty="0" smtClean="0"/>
            </a:br>
            <a:r>
              <a:rPr lang="en-GB" cap="none" dirty="0" smtClean="0"/>
              <a:t/>
            </a:r>
            <a:br>
              <a:rPr lang="en-GB" cap="none" dirty="0" smtClean="0"/>
            </a:br>
            <a:r>
              <a:rPr lang="en-GB" cap="none" dirty="0" smtClean="0"/>
              <a:t> 4 </a:t>
            </a:r>
            <a:r>
              <a:rPr lang="en-GB" cap="none" dirty="0" err="1" smtClean="0"/>
              <a:t>juni</a:t>
            </a:r>
            <a:r>
              <a:rPr lang="en-GB" cap="none" dirty="0" smtClean="0"/>
              <a:t> 2015</a:t>
            </a:r>
            <a:br>
              <a:rPr lang="en-GB" cap="none" dirty="0" smtClean="0"/>
            </a:br>
            <a:endParaRPr lang="en-GB" sz="2200" dirty="0">
              <a:ea typeface="+mj-ea"/>
            </a:endParaRPr>
          </a:p>
        </p:txBody>
      </p:sp>
      <p:sp>
        <p:nvSpPr>
          <p:cNvPr id="6147" name="Tijdelijke aanduiding voor dianumm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16938" y="6489700"/>
            <a:ext cx="62706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4E29B8F-DFAA-4646-9300-1E9B6CE17223}" type="slidenum">
              <a:rPr lang="en-GB" smtClean="0">
                <a:latin typeface="Arial" charset="0"/>
                <a:cs typeface="Arial" charset="0"/>
              </a:rPr>
              <a:pPr/>
              <a:t>1</a:t>
            </a:fld>
            <a:endParaRPr lang="en-GB" dirty="0" smtClean="0">
              <a:latin typeface="Arial" charset="0"/>
              <a:cs typeface="Arial" charset="0"/>
            </a:endParaRPr>
          </a:p>
        </p:txBody>
      </p:sp>
      <p:sp>
        <p:nvSpPr>
          <p:cNvPr id="6148" name="Tekstvak 4"/>
          <p:cNvSpPr txBox="1">
            <a:spLocks noChangeArrowheads="1"/>
          </p:cNvSpPr>
          <p:nvPr/>
        </p:nvSpPr>
        <p:spPr bwMode="auto">
          <a:xfrm>
            <a:off x="1527175" y="62547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1800" dirty="0"/>
          </a:p>
        </p:txBody>
      </p:sp>
      <p:pic>
        <p:nvPicPr>
          <p:cNvPr id="6150" name="Picture 8" descr="IAmsterdam%20definitieve%20banner-thum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2350" y="200025"/>
            <a:ext cx="3970338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Exchange programmes at the AUAS</a:t>
            </a:r>
            <a:endParaRPr lang="en-US" sz="2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68746"/>
            <a:ext cx="8229600" cy="4088921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Students can choose between:</a:t>
            </a:r>
          </a:p>
          <a:p>
            <a:endParaRPr lang="en-US" cap="none" dirty="0" smtClean="0"/>
          </a:p>
          <a:p>
            <a:pPr lvl="1"/>
            <a:r>
              <a:rPr lang="en-US" dirty="0" smtClean="0"/>
              <a:t>30 ECTS in self-selected courses from different programmes within the International Business School (about 80 courses to choose from)</a:t>
            </a:r>
          </a:p>
          <a:p>
            <a:pPr lvl="1"/>
            <a:endParaRPr lang="en-US" dirty="0" smtClean="0"/>
          </a:p>
          <a:p>
            <a:pPr lvl="1"/>
            <a:r>
              <a:rPr lang="en-US" cap="none" dirty="0" smtClean="0"/>
              <a:t>A fixed 30 ECTS </a:t>
            </a:r>
            <a:r>
              <a:rPr lang="en-US" cap="none" dirty="0" err="1" smtClean="0"/>
              <a:t>programme</a:t>
            </a:r>
            <a:r>
              <a:rPr lang="en-US" cap="none" dirty="0" smtClean="0"/>
              <a:t>, called a minor. Minors have an internal coherence between the courses in the </a:t>
            </a:r>
            <a:r>
              <a:rPr lang="en-US" cap="none" dirty="0" err="1" smtClean="0"/>
              <a:t>programme</a:t>
            </a:r>
            <a:r>
              <a:rPr lang="en-US" cap="none" dirty="0" smtClean="0"/>
              <a:t>, thus deepening the </a:t>
            </a:r>
            <a:r>
              <a:rPr lang="en-US" cap="none" dirty="0" err="1" smtClean="0"/>
              <a:t>knowlegde</a:t>
            </a:r>
            <a:r>
              <a:rPr lang="en-US" cap="none" dirty="0" smtClean="0"/>
              <a:t> of students on a certain subject</a:t>
            </a:r>
          </a:p>
          <a:p>
            <a:pPr lvl="1"/>
            <a:endParaRPr lang="nl-NL" dirty="0"/>
          </a:p>
          <a:p>
            <a:pPr lvl="1"/>
            <a:r>
              <a:rPr lang="nl-NL" cap="none" dirty="0" smtClean="0"/>
              <a:t>500 </a:t>
            </a:r>
            <a:r>
              <a:rPr lang="nl-NL" cap="none" dirty="0" err="1" smtClean="0"/>
              <a:t>outgoing</a:t>
            </a:r>
            <a:r>
              <a:rPr lang="nl-NL" cap="none" dirty="0" smtClean="0"/>
              <a:t> </a:t>
            </a:r>
            <a:r>
              <a:rPr lang="nl-NL" cap="none" dirty="0" err="1" smtClean="0"/>
              <a:t>and</a:t>
            </a:r>
            <a:r>
              <a:rPr lang="nl-NL" cap="none" dirty="0" smtClean="0"/>
              <a:t> 450 </a:t>
            </a:r>
            <a:r>
              <a:rPr lang="nl-NL" cap="none" dirty="0" err="1" smtClean="0"/>
              <a:t>incoming</a:t>
            </a:r>
            <a:r>
              <a:rPr lang="nl-NL" cap="none" dirty="0" smtClean="0"/>
              <a:t> exchange </a:t>
            </a:r>
            <a:r>
              <a:rPr lang="nl-NL" cap="none" dirty="0" err="1" smtClean="0"/>
              <a:t>students</a:t>
            </a:r>
            <a:r>
              <a:rPr lang="nl-NL" cap="none" dirty="0" smtClean="0"/>
              <a:t> </a:t>
            </a:r>
            <a:endParaRPr lang="en-US" cap="none" dirty="0" smtClean="0"/>
          </a:p>
          <a:p>
            <a:endParaRPr lang="en-US" cap="none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cap="none" dirty="0" smtClean="0"/>
          </a:p>
          <a:p>
            <a:pPr lvl="1"/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0D948A-E55C-864F-A29E-EBA82A318AB2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Minor </a:t>
            </a:r>
            <a:r>
              <a:rPr lang="en-US" sz="2800" cap="none" dirty="0" err="1" smtClean="0"/>
              <a:t>programmes</a:t>
            </a:r>
            <a:endParaRPr lang="en-US" sz="2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92924"/>
            <a:ext cx="8229600" cy="4364744"/>
          </a:xfrm>
        </p:spPr>
        <p:txBody>
          <a:bodyPr>
            <a:normAutofit fontScale="85000" lnSpcReduction="20000"/>
          </a:bodyPr>
          <a:lstStyle/>
          <a:p>
            <a:r>
              <a:rPr lang="en-US" cap="none" dirty="0" smtClean="0"/>
              <a:t>Business of Sports &amp; Events</a:t>
            </a:r>
          </a:p>
          <a:p>
            <a:r>
              <a:rPr lang="en-US" cap="none" dirty="0" smtClean="0"/>
              <a:t>Business Process Integration</a:t>
            </a:r>
          </a:p>
          <a:p>
            <a:r>
              <a:rPr lang="en-US" cap="none" dirty="0" smtClean="0"/>
              <a:t>China - Building Partnerships in China</a:t>
            </a:r>
          </a:p>
          <a:p>
            <a:r>
              <a:rPr lang="en-US" cap="none" dirty="0" smtClean="0"/>
              <a:t>City marketing in Europe</a:t>
            </a:r>
          </a:p>
          <a:p>
            <a:r>
              <a:rPr lang="en-US" cap="none" dirty="0" smtClean="0"/>
              <a:t>Cross Cultural Business Skills </a:t>
            </a:r>
          </a:p>
          <a:p>
            <a:r>
              <a:rPr lang="en-US" cap="none" dirty="0" smtClean="0"/>
              <a:t>Entrepreneurship</a:t>
            </a:r>
          </a:p>
          <a:p>
            <a:r>
              <a:rPr lang="en-US" cap="none" dirty="0" smtClean="0"/>
              <a:t>European Business Skills</a:t>
            </a:r>
          </a:p>
          <a:p>
            <a:r>
              <a:rPr lang="nl-NL" cap="none" dirty="0" smtClean="0"/>
              <a:t>Global Branding / Cambridge English</a:t>
            </a:r>
            <a:endParaRPr lang="en-US" cap="none" dirty="0" smtClean="0"/>
          </a:p>
          <a:p>
            <a:r>
              <a:rPr lang="en-US" cap="none" dirty="0" smtClean="0"/>
              <a:t>Human Resource Management in the Global Context</a:t>
            </a:r>
          </a:p>
          <a:p>
            <a:r>
              <a:rPr lang="en-US" cap="none" dirty="0" smtClean="0"/>
              <a:t>International Banking</a:t>
            </a:r>
          </a:p>
          <a:p>
            <a:r>
              <a:rPr lang="nl-NL" cap="none" dirty="0" smtClean="0"/>
              <a:t>International </a:t>
            </a:r>
            <a:r>
              <a:rPr lang="nl-NL" cap="none" dirty="0" err="1" smtClean="0"/>
              <a:t>Economics</a:t>
            </a:r>
            <a:r>
              <a:rPr lang="nl-NL" cap="none" dirty="0" smtClean="0"/>
              <a:t> and </a:t>
            </a:r>
            <a:r>
              <a:rPr lang="nl-NL" cap="none" dirty="0" err="1" smtClean="0"/>
              <a:t>Globalisation</a:t>
            </a:r>
            <a:endParaRPr lang="en-US" cap="none" dirty="0" smtClean="0"/>
          </a:p>
          <a:p>
            <a:r>
              <a:rPr lang="en-US" cap="none" dirty="0" smtClean="0"/>
              <a:t>International Financial Management</a:t>
            </a:r>
          </a:p>
          <a:p>
            <a:r>
              <a:rPr lang="en-US" cap="none" dirty="0" smtClean="0"/>
              <a:t>International Marketing</a:t>
            </a:r>
          </a:p>
          <a:p>
            <a:r>
              <a:rPr lang="en-US" cap="none" dirty="0" smtClean="0"/>
              <a:t>Latin American Business Studies</a:t>
            </a:r>
          </a:p>
          <a:p>
            <a:r>
              <a:rPr lang="nl-NL" cap="none" dirty="0" smtClean="0"/>
              <a:t>Thailand – </a:t>
            </a:r>
            <a:r>
              <a:rPr lang="en-US" cap="none" dirty="0"/>
              <a:t>Building Partnerships in </a:t>
            </a:r>
            <a:r>
              <a:rPr lang="en-US" cap="none" dirty="0" smtClean="0"/>
              <a:t>Thailand</a:t>
            </a:r>
          </a:p>
          <a:p>
            <a:r>
              <a:rPr lang="nl-NL" cap="none" dirty="0" smtClean="0"/>
              <a:t>The Real International Deal</a:t>
            </a:r>
            <a:endParaRPr lang="en-US" cap="none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cap="none" dirty="0" smtClean="0"/>
          </a:p>
          <a:p>
            <a:pPr lvl="1"/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0D948A-E55C-864F-A29E-EBA82A318AB2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44563"/>
            <a:ext cx="8229600" cy="7112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cap="none" dirty="0" smtClean="0">
                <a:ea typeface="+mj-ea"/>
              </a:rPr>
              <a:t>International partners of SEM</a:t>
            </a:r>
            <a:endParaRPr lang="en-GB" sz="2800" cap="none" dirty="0">
              <a:ea typeface="+mj-ea"/>
            </a:endParaRPr>
          </a:p>
        </p:txBody>
      </p:sp>
      <p:sp>
        <p:nvSpPr>
          <p:cNvPr id="17411" name="Tijdelijke aanduiding voor dianumm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79703C-0745-4E91-A8DD-8C232E46DF62}" type="slidenum">
              <a:rPr lang="en-GB" smtClean="0">
                <a:latin typeface="Arial" charset="0"/>
                <a:cs typeface="Arial" charset="0"/>
              </a:rPr>
              <a:pPr/>
              <a:t>12</a:t>
            </a:fld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6" name="Picture 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34483" y="1825018"/>
            <a:ext cx="8247580" cy="4462832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7" name="Rectangular Callout 6"/>
          <p:cNvSpPr/>
          <p:nvPr/>
        </p:nvSpPr>
        <p:spPr>
          <a:xfrm>
            <a:off x="1408176" y="2642616"/>
            <a:ext cx="941541" cy="288032"/>
          </a:xfrm>
          <a:prstGeom prst="wedgeRectCallout">
            <a:avLst>
              <a:gd name="adj1" fmla="val 32684"/>
              <a:gd name="adj2" fmla="val 13302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b="1" u="sng" dirty="0" smtClean="0">
                <a:solidFill>
                  <a:srgbClr val="1F497D"/>
                </a:solidFill>
                <a:cs typeface="Arial" charset="0"/>
              </a:rPr>
              <a:t>USA &amp; Canada:</a:t>
            </a:r>
          </a:p>
          <a:p>
            <a:pPr algn="ctr">
              <a:defRPr/>
            </a:pPr>
            <a:r>
              <a:rPr lang="en-GB" sz="800" b="1" dirty="0" smtClean="0">
                <a:solidFill>
                  <a:srgbClr val="1F497D"/>
                </a:solidFill>
                <a:cs typeface="Arial" charset="0"/>
              </a:rPr>
              <a:t>20</a:t>
            </a:r>
            <a:endParaRPr lang="en-GB" sz="800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3401568" y="2485252"/>
            <a:ext cx="1279876" cy="314727"/>
          </a:xfrm>
          <a:prstGeom prst="wedgeRectCallout">
            <a:avLst>
              <a:gd name="adj1" fmla="val 34704"/>
              <a:gd name="adj2" fmla="val 1583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b="1" u="sng" dirty="0" smtClean="0">
                <a:solidFill>
                  <a:srgbClr val="1F497D"/>
                </a:solidFill>
                <a:cs typeface="Arial" charset="0"/>
              </a:rPr>
              <a:t>Europe (incl. Turkey)</a:t>
            </a:r>
          </a:p>
          <a:p>
            <a:pPr algn="ctr">
              <a:defRPr/>
            </a:pPr>
            <a:r>
              <a:rPr lang="en-GB" sz="800" b="1" dirty="0" smtClean="0">
                <a:solidFill>
                  <a:srgbClr val="1F497D"/>
                </a:solidFill>
                <a:cs typeface="Arial" charset="0"/>
              </a:rPr>
              <a:t>53</a:t>
            </a:r>
            <a:endParaRPr lang="en-GB" sz="800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7091265" y="3218680"/>
            <a:ext cx="792088" cy="576064"/>
          </a:xfrm>
          <a:prstGeom prst="wedgeRectCallout">
            <a:avLst>
              <a:gd name="adj1" fmla="val -91173"/>
              <a:gd name="adj2" fmla="val -2960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b="1" u="sng" dirty="0" smtClean="0">
                <a:solidFill>
                  <a:srgbClr val="1F497D"/>
                </a:solidFill>
                <a:ea typeface="Arial" charset="0"/>
                <a:cs typeface="Arial" charset="0"/>
              </a:rPr>
              <a:t>Asia, Russia, Australia</a:t>
            </a:r>
          </a:p>
          <a:p>
            <a:pPr algn="ctr">
              <a:defRPr/>
            </a:pPr>
            <a:r>
              <a:rPr lang="en-GB" sz="800" b="1" dirty="0" smtClean="0">
                <a:solidFill>
                  <a:srgbClr val="1F497D"/>
                </a:solidFill>
                <a:ea typeface="Arial" charset="0"/>
                <a:cs typeface="Arial" charset="0"/>
              </a:rPr>
              <a:t>25</a:t>
            </a:r>
            <a:endParaRPr lang="en-GB" sz="800" b="1" dirty="0">
              <a:solidFill>
                <a:srgbClr val="1F497D"/>
              </a:solidFill>
              <a:ea typeface="Arial" charset="0"/>
              <a:cs typeface="Arial" charset="0"/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4069080" y="4367376"/>
            <a:ext cx="869533" cy="286734"/>
          </a:xfrm>
          <a:prstGeom prst="wedgeRectCallout">
            <a:avLst>
              <a:gd name="adj1" fmla="val 49519"/>
              <a:gd name="adj2" fmla="val -10279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b="1" u="sng" dirty="0" smtClean="0">
                <a:solidFill>
                  <a:srgbClr val="1F497D"/>
                </a:solidFill>
                <a:cs typeface="Arial" charset="0"/>
              </a:rPr>
              <a:t>Africa:</a:t>
            </a:r>
          </a:p>
          <a:p>
            <a:pPr algn="ctr">
              <a:defRPr/>
            </a:pPr>
            <a:r>
              <a:rPr lang="en-GB" sz="800" b="1" dirty="0" smtClean="0">
                <a:solidFill>
                  <a:srgbClr val="1F497D"/>
                </a:solidFill>
                <a:cs typeface="Arial" charset="0"/>
              </a:rPr>
              <a:t>1</a:t>
            </a:r>
            <a:endParaRPr lang="en-GB" sz="800" b="1" dirty="0">
              <a:solidFill>
                <a:srgbClr val="1F497D"/>
              </a:solidFill>
              <a:cs typeface="Arial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1581912" y="4510558"/>
            <a:ext cx="926732" cy="287104"/>
          </a:xfrm>
          <a:prstGeom prst="wedgeRectCallout">
            <a:avLst>
              <a:gd name="adj1" fmla="val 83862"/>
              <a:gd name="adj2" fmla="val -65324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" b="1" u="sng" dirty="0" smtClean="0">
                <a:solidFill>
                  <a:srgbClr val="1F497D"/>
                </a:solidFill>
                <a:cs typeface="Arial" charset="0"/>
              </a:rPr>
              <a:t>Latin America:</a:t>
            </a:r>
          </a:p>
          <a:p>
            <a:pPr algn="ctr">
              <a:defRPr/>
            </a:pPr>
            <a:r>
              <a:rPr lang="en-GB" sz="800" b="1" dirty="0" smtClean="0">
                <a:solidFill>
                  <a:srgbClr val="1F497D"/>
                </a:solidFill>
                <a:cs typeface="Arial" charset="0"/>
              </a:rPr>
              <a:t>14</a:t>
            </a:r>
            <a:endParaRPr lang="en-GB" sz="800" b="1" dirty="0">
              <a:solidFill>
                <a:srgbClr val="1F497D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Centre for Applied Research on Economics and Management (CAREM)</a:t>
            </a:r>
            <a:endParaRPr lang="en-US" sz="2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68746"/>
            <a:ext cx="8229600" cy="4088921"/>
          </a:xfrm>
        </p:spPr>
        <p:txBody>
          <a:bodyPr>
            <a:normAutofit/>
          </a:bodyPr>
          <a:lstStyle/>
          <a:p>
            <a:r>
              <a:rPr lang="en-GB" cap="none" dirty="0" smtClean="0"/>
              <a:t>Topics:</a:t>
            </a:r>
          </a:p>
          <a:p>
            <a:pPr lvl="1"/>
            <a:r>
              <a:rPr lang="en-GB" dirty="0" smtClean="0"/>
              <a:t>Knowledge Economy of Amsterdam 		(Prof. Willem van Winden)</a:t>
            </a:r>
          </a:p>
          <a:p>
            <a:pPr lvl="1"/>
            <a:r>
              <a:rPr lang="en-GB" cap="none" dirty="0" smtClean="0"/>
              <a:t>Differentiated HRM 						(Prof. Martha Meerman)</a:t>
            </a:r>
          </a:p>
          <a:p>
            <a:pPr lvl="1"/>
            <a:r>
              <a:rPr lang="en-GB" dirty="0" smtClean="0"/>
              <a:t>Internationalisation of Higher Education 	(Prof. Hans de Wit)</a:t>
            </a:r>
          </a:p>
          <a:p>
            <a:pPr lvl="1"/>
            <a:r>
              <a:rPr lang="en-GB" dirty="0" smtClean="0"/>
              <a:t>E-business 								(Prof. Jesse Weltevreden)</a:t>
            </a:r>
          </a:p>
          <a:p>
            <a:pPr lvl="1"/>
            <a:r>
              <a:rPr lang="en-GB" dirty="0" smtClean="0"/>
              <a:t>Corporate Government and Leadership; 	(Prof. Frank Jan de Graaf)</a:t>
            </a:r>
          </a:p>
          <a:p>
            <a:pPr lvl="1"/>
            <a:r>
              <a:rPr lang="en-GB" dirty="0" smtClean="0"/>
              <a:t>Entrepreneurship 						(Prof. Frank Jan de </a:t>
            </a:r>
            <a:r>
              <a:rPr lang="en-GB" dirty="0" err="1" smtClean="0"/>
              <a:t>Graaf</a:t>
            </a:r>
            <a:r>
              <a:rPr lang="en-GB" dirty="0" smtClean="0"/>
              <a:t> </a:t>
            </a:r>
            <a:r>
              <a:rPr lang="en-GB" dirty="0" err="1" smtClean="0"/>
              <a:t>a.i</a:t>
            </a:r>
            <a:r>
              <a:rPr lang="en-GB" dirty="0" smtClean="0"/>
              <a:t>)</a:t>
            </a:r>
          </a:p>
          <a:p>
            <a:pPr lvl="1">
              <a:buNone/>
            </a:pPr>
            <a:endParaRPr lang="en-GB" dirty="0" smtClean="0"/>
          </a:p>
          <a:p>
            <a:pPr lvl="1"/>
            <a:endParaRPr lang="en-US" cap="none" dirty="0" smtClean="0"/>
          </a:p>
          <a:p>
            <a:pPr lvl="1"/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0D948A-E55C-864F-A29E-EBA82A318AB2}" type="slidenum">
              <a:rPr lang="nl-NL" smtClean="0"/>
              <a:pPr>
                <a:defRPr/>
              </a:pPr>
              <a:t>13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Het </a:t>
            </a:r>
            <a:r>
              <a:rPr lang="en-US" sz="2800" cap="none" dirty="0" err="1" smtClean="0"/>
              <a:t>perspectief</a:t>
            </a:r>
            <a:r>
              <a:rPr lang="en-US" sz="2800" cap="none" dirty="0" smtClean="0"/>
              <a:t> van de </a:t>
            </a:r>
            <a:r>
              <a:rPr lang="en-US" sz="2800" cap="none" dirty="0" err="1" smtClean="0"/>
              <a:t>faculteit</a:t>
            </a:r>
            <a:endParaRPr lang="en-US" sz="2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92924"/>
            <a:ext cx="8229600" cy="4364744"/>
          </a:xfrm>
        </p:spPr>
        <p:txBody>
          <a:bodyPr>
            <a:normAutofit/>
          </a:bodyPr>
          <a:lstStyle/>
          <a:p>
            <a:r>
              <a:rPr lang="en-US" cap="none" dirty="0" err="1" smtClean="0"/>
              <a:t>Economie</a:t>
            </a:r>
            <a:r>
              <a:rPr lang="en-US" cap="none" dirty="0" smtClean="0"/>
              <a:t> </a:t>
            </a:r>
            <a:r>
              <a:rPr lang="en-US" cap="none" dirty="0" err="1" smtClean="0"/>
              <a:t>stopt</a:t>
            </a:r>
            <a:r>
              <a:rPr lang="en-US" cap="none" dirty="0" smtClean="0"/>
              <a:t> </a:t>
            </a:r>
            <a:r>
              <a:rPr lang="en-US" cap="none" dirty="0" err="1" smtClean="0"/>
              <a:t>niet</a:t>
            </a:r>
            <a:r>
              <a:rPr lang="en-US" cap="none" dirty="0" smtClean="0"/>
              <a:t> </a:t>
            </a:r>
            <a:r>
              <a:rPr lang="en-US" cap="none" dirty="0" err="1" smtClean="0"/>
              <a:t>bij</a:t>
            </a:r>
            <a:r>
              <a:rPr lang="en-US" cap="none" dirty="0" smtClean="0"/>
              <a:t> Bergen op Zoom of </a:t>
            </a:r>
            <a:r>
              <a:rPr lang="en-US" cap="none" dirty="0" err="1" smtClean="0"/>
              <a:t>Enschede</a:t>
            </a:r>
            <a:endParaRPr lang="en-US" cap="none" dirty="0" smtClean="0"/>
          </a:p>
          <a:p>
            <a:endParaRPr lang="en-US" cap="none" dirty="0" smtClean="0"/>
          </a:p>
          <a:p>
            <a:r>
              <a:rPr lang="en-US" cap="none" dirty="0" err="1" smtClean="0"/>
              <a:t>Internationalisering</a:t>
            </a:r>
            <a:r>
              <a:rPr lang="en-US" cap="none" dirty="0" smtClean="0"/>
              <a:t> is </a:t>
            </a:r>
            <a:r>
              <a:rPr lang="en-US" cap="none" dirty="0" err="1" smtClean="0"/>
              <a:t>geen</a:t>
            </a:r>
            <a:r>
              <a:rPr lang="en-US" cap="none" dirty="0" smtClean="0"/>
              <a:t> </a:t>
            </a:r>
            <a:r>
              <a:rPr lang="en-US" cap="none" dirty="0" err="1" smtClean="0"/>
              <a:t>doel</a:t>
            </a:r>
            <a:r>
              <a:rPr lang="en-US" cap="none" dirty="0" smtClean="0"/>
              <a:t> op </a:t>
            </a:r>
            <a:r>
              <a:rPr lang="en-US" cap="none" dirty="0" err="1" smtClean="0"/>
              <a:t>zich</a:t>
            </a:r>
            <a:endParaRPr lang="en-US" cap="none" dirty="0" smtClean="0"/>
          </a:p>
          <a:p>
            <a:endParaRPr lang="nl-NL" cap="none" dirty="0"/>
          </a:p>
          <a:p>
            <a:r>
              <a:rPr lang="nl-NL" cap="none" dirty="0" smtClean="0"/>
              <a:t>Internationalisering is niet “</a:t>
            </a:r>
            <a:r>
              <a:rPr lang="nl-NL" cap="none" dirty="0" err="1" smtClean="0"/>
              <a:t>one</a:t>
            </a:r>
            <a:r>
              <a:rPr lang="nl-NL" cap="none" dirty="0" smtClean="0"/>
              <a:t> </a:t>
            </a:r>
            <a:r>
              <a:rPr lang="nl-NL" cap="none" dirty="0" err="1" smtClean="0"/>
              <a:t>size</a:t>
            </a:r>
            <a:r>
              <a:rPr lang="nl-NL" cap="none" dirty="0" smtClean="0"/>
              <a:t> fits </a:t>
            </a:r>
            <a:r>
              <a:rPr lang="nl-NL" cap="none" dirty="0" err="1" smtClean="0"/>
              <a:t>all</a:t>
            </a:r>
            <a:r>
              <a:rPr lang="nl-NL" cap="none" dirty="0" smtClean="0"/>
              <a:t>”</a:t>
            </a:r>
          </a:p>
          <a:p>
            <a:endParaRPr lang="nl-NL" cap="none" dirty="0"/>
          </a:p>
          <a:p>
            <a:r>
              <a:rPr lang="nl-NL" cap="none" dirty="0" smtClean="0"/>
              <a:t>Internationalisering is zeker niet alleen reizen </a:t>
            </a:r>
            <a:endParaRPr lang="en-US" cap="none" dirty="0" smtClean="0"/>
          </a:p>
          <a:p>
            <a:endParaRPr lang="nl-NL" cap="none" dirty="0"/>
          </a:p>
          <a:p>
            <a:endParaRPr lang="en-US" cap="none" dirty="0" smtClean="0"/>
          </a:p>
          <a:p>
            <a:endParaRPr lang="nl-NL" cap="none" dirty="0"/>
          </a:p>
          <a:p>
            <a:endParaRPr lang="en-US" cap="none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cap="none" dirty="0" smtClean="0"/>
          </a:p>
          <a:p>
            <a:pPr lvl="1"/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0D948A-E55C-864F-A29E-EBA82A318AB2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33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Het </a:t>
            </a:r>
            <a:r>
              <a:rPr lang="en-US" sz="2800" cap="none" dirty="0" err="1" smtClean="0"/>
              <a:t>perspectief</a:t>
            </a:r>
            <a:r>
              <a:rPr lang="en-US" sz="2800" cap="none" dirty="0" smtClean="0"/>
              <a:t> van de student</a:t>
            </a:r>
            <a:endParaRPr lang="en-US" sz="2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92924"/>
            <a:ext cx="8229600" cy="4364744"/>
          </a:xfrm>
        </p:spPr>
        <p:txBody>
          <a:bodyPr>
            <a:normAutofit/>
          </a:bodyPr>
          <a:lstStyle/>
          <a:p>
            <a:r>
              <a:rPr lang="en-US" cap="none" dirty="0" err="1" smtClean="0"/>
              <a:t>Henk</a:t>
            </a:r>
            <a:r>
              <a:rPr lang="en-US" cap="none" dirty="0" smtClean="0"/>
              <a:t> </a:t>
            </a:r>
            <a:r>
              <a:rPr lang="en-US" cap="none" dirty="0" err="1" smtClean="0"/>
              <a:t>ging</a:t>
            </a:r>
            <a:r>
              <a:rPr lang="en-US" cap="none" dirty="0" smtClean="0"/>
              <a:t> </a:t>
            </a:r>
            <a:r>
              <a:rPr lang="en-US" cap="none" dirty="0" err="1" smtClean="0"/>
              <a:t>naar</a:t>
            </a:r>
            <a:r>
              <a:rPr lang="en-US" cap="none" dirty="0" smtClean="0"/>
              <a:t> </a:t>
            </a:r>
            <a:r>
              <a:rPr lang="en-US" cap="none" dirty="0" err="1" smtClean="0"/>
              <a:t>Spanje</a:t>
            </a:r>
            <a:endParaRPr lang="en-US" cap="none" dirty="0" smtClean="0"/>
          </a:p>
          <a:p>
            <a:endParaRPr lang="en-US" cap="none" dirty="0" smtClean="0"/>
          </a:p>
          <a:p>
            <a:r>
              <a:rPr lang="en-US" cap="none" dirty="0" smtClean="0"/>
              <a:t>Falco </a:t>
            </a:r>
            <a:r>
              <a:rPr lang="en-US" cap="none" dirty="0" err="1" smtClean="0"/>
              <a:t>kwam</a:t>
            </a:r>
            <a:r>
              <a:rPr lang="en-US" cap="none" dirty="0" smtClean="0"/>
              <a:t> </a:t>
            </a:r>
            <a:r>
              <a:rPr lang="en-US" cap="none" dirty="0" err="1" smtClean="0"/>
              <a:t>naar</a:t>
            </a:r>
            <a:r>
              <a:rPr lang="en-US" cap="none" dirty="0" smtClean="0"/>
              <a:t> Nederland</a:t>
            </a:r>
          </a:p>
          <a:p>
            <a:endParaRPr lang="nl-NL" cap="none" dirty="0"/>
          </a:p>
          <a:p>
            <a:r>
              <a:rPr lang="nl-NL" cap="none" dirty="0" err="1" smtClean="0"/>
              <a:t>Youssef</a:t>
            </a:r>
            <a:r>
              <a:rPr lang="nl-NL" cap="none" dirty="0" smtClean="0"/>
              <a:t> startte een bedrijf</a:t>
            </a:r>
          </a:p>
          <a:p>
            <a:endParaRPr lang="nl-NL" cap="none" dirty="0"/>
          </a:p>
          <a:p>
            <a:r>
              <a:rPr lang="nl-NL" cap="none" dirty="0" smtClean="0"/>
              <a:t>Minke wilde naar </a:t>
            </a:r>
            <a:r>
              <a:rPr lang="nl-NL" cap="none" dirty="0" err="1" smtClean="0"/>
              <a:t>Curacao</a:t>
            </a:r>
            <a:endParaRPr lang="nl-NL" cap="none" dirty="0" smtClean="0"/>
          </a:p>
          <a:p>
            <a:endParaRPr lang="nl-NL" cap="none" dirty="0"/>
          </a:p>
          <a:p>
            <a:r>
              <a:rPr lang="nl-NL" cap="none" dirty="0" err="1" smtClean="0"/>
              <a:t>Leonore</a:t>
            </a:r>
            <a:r>
              <a:rPr lang="nl-NL" cap="none" dirty="0" smtClean="0"/>
              <a:t> mocht naar Hong Kong en Loran moest naar Brussel  </a:t>
            </a:r>
            <a:endParaRPr lang="en-US" cap="none" dirty="0" smtClean="0"/>
          </a:p>
          <a:p>
            <a:endParaRPr lang="nl-NL" cap="none" dirty="0"/>
          </a:p>
          <a:p>
            <a:endParaRPr lang="en-US" cap="none" dirty="0" smtClean="0"/>
          </a:p>
          <a:p>
            <a:endParaRPr lang="nl-NL" cap="none" dirty="0"/>
          </a:p>
          <a:p>
            <a:endParaRPr lang="en-US" cap="none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cap="none" dirty="0" smtClean="0"/>
          </a:p>
          <a:p>
            <a:pPr lvl="1"/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0D948A-E55C-864F-A29E-EBA82A318AB2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361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Het </a:t>
            </a:r>
            <a:r>
              <a:rPr lang="en-US" sz="2800" cap="none" dirty="0" err="1" smtClean="0"/>
              <a:t>perspectief</a:t>
            </a:r>
            <a:r>
              <a:rPr lang="en-US" sz="2800" cap="none" dirty="0" smtClean="0"/>
              <a:t> van de docent</a:t>
            </a:r>
            <a:endParaRPr lang="en-US" sz="2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92924"/>
            <a:ext cx="8229600" cy="4364744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Arthur </a:t>
            </a:r>
            <a:r>
              <a:rPr lang="en-US" cap="none" dirty="0" err="1" smtClean="0"/>
              <a:t>bedacht</a:t>
            </a:r>
            <a:r>
              <a:rPr lang="en-US" cap="none" dirty="0" smtClean="0"/>
              <a:t> the real international deal</a:t>
            </a:r>
          </a:p>
          <a:p>
            <a:endParaRPr lang="en-US" cap="none" dirty="0" smtClean="0"/>
          </a:p>
          <a:p>
            <a:r>
              <a:rPr lang="en-US" cap="none" dirty="0" smtClean="0"/>
              <a:t>Hans </a:t>
            </a:r>
            <a:r>
              <a:rPr lang="en-US" cap="none" dirty="0" err="1" smtClean="0"/>
              <a:t>bedacht</a:t>
            </a:r>
            <a:r>
              <a:rPr lang="en-US" cap="none" dirty="0" smtClean="0"/>
              <a:t> de </a:t>
            </a:r>
            <a:r>
              <a:rPr lang="en-US" cap="none" dirty="0" err="1" smtClean="0"/>
              <a:t>marketbasket</a:t>
            </a:r>
            <a:r>
              <a:rPr lang="en-US" cap="none" dirty="0" smtClean="0"/>
              <a:t> student virtual collaboration model</a:t>
            </a:r>
          </a:p>
          <a:p>
            <a:endParaRPr lang="nl-NL" cap="none" dirty="0"/>
          </a:p>
          <a:p>
            <a:r>
              <a:rPr lang="nl-NL" cap="none" dirty="0" smtClean="0"/>
              <a:t>Wie begeleidde </a:t>
            </a:r>
            <a:r>
              <a:rPr lang="nl-NL" cap="none" dirty="0" err="1" smtClean="0"/>
              <a:t>Youssef</a:t>
            </a:r>
            <a:r>
              <a:rPr lang="nl-NL" cap="none" dirty="0" smtClean="0"/>
              <a:t>?</a:t>
            </a:r>
          </a:p>
          <a:p>
            <a:endParaRPr lang="nl-NL" cap="none" dirty="0"/>
          </a:p>
          <a:p>
            <a:r>
              <a:rPr lang="nl-NL" cap="none" dirty="0" smtClean="0"/>
              <a:t>CE en IBS en de </a:t>
            </a:r>
            <a:r>
              <a:rPr lang="nl-NL" cap="none" dirty="0" err="1" smtClean="0"/>
              <a:t>international</a:t>
            </a:r>
            <a:r>
              <a:rPr lang="nl-NL" cap="none" dirty="0" smtClean="0"/>
              <a:t> week</a:t>
            </a:r>
          </a:p>
          <a:p>
            <a:endParaRPr lang="nl-NL" cap="none" dirty="0"/>
          </a:p>
          <a:p>
            <a:r>
              <a:rPr lang="nl-NL" cap="none" dirty="0" smtClean="0"/>
              <a:t>Wie vertelde Loran dat hij naar Brussel moest….of mocht?  </a:t>
            </a:r>
            <a:endParaRPr lang="en-US" cap="none" dirty="0" smtClean="0"/>
          </a:p>
          <a:p>
            <a:endParaRPr lang="nl-NL" cap="none" dirty="0"/>
          </a:p>
          <a:p>
            <a:endParaRPr lang="en-US" cap="none" dirty="0" smtClean="0"/>
          </a:p>
          <a:p>
            <a:endParaRPr lang="nl-NL" cap="none" dirty="0"/>
          </a:p>
          <a:p>
            <a:endParaRPr lang="en-US" cap="none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cap="none" dirty="0" smtClean="0"/>
          </a:p>
          <a:p>
            <a:pPr lvl="1"/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0D948A-E55C-864F-A29E-EBA82A318AB2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2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Het </a:t>
            </a:r>
            <a:r>
              <a:rPr lang="en-US" sz="2800" cap="none" dirty="0" err="1" smtClean="0"/>
              <a:t>perspectief</a:t>
            </a:r>
            <a:r>
              <a:rPr lang="en-US" sz="2800" cap="none" dirty="0" smtClean="0"/>
              <a:t> van de docent</a:t>
            </a:r>
            <a:endParaRPr lang="en-US" sz="2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92924"/>
            <a:ext cx="8229600" cy="4364744"/>
          </a:xfrm>
        </p:spPr>
        <p:txBody>
          <a:bodyPr>
            <a:normAutofit lnSpcReduction="10000"/>
          </a:bodyPr>
          <a:lstStyle/>
          <a:p>
            <a:r>
              <a:rPr lang="en-US" cap="none" dirty="0" smtClean="0"/>
              <a:t>Het IC </a:t>
            </a:r>
            <a:r>
              <a:rPr lang="en-US" cap="none" dirty="0" err="1" smtClean="0"/>
              <a:t>coordineerde</a:t>
            </a:r>
            <a:r>
              <a:rPr lang="en-US" cap="none" dirty="0" smtClean="0"/>
              <a:t> de Joint training </a:t>
            </a:r>
            <a:r>
              <a:rPr lang="en-US" cap="none" dirty="0" err="1" smtClean="0"/>
              <a:t>voor</a:t>
            </a:r>
            <a:r>
              <a:rPr lang="en-US" cap="none" dirty="0" smtClean="0"/>
              <a:t> </a:t>
            </a:r>
            <a:r>
              <a:rPr lang="en-US" cap="none" dirty="0" err="1" smtClean="0"/>
              <a:t>docenten</a:t>
            </a:r>
            <a:r>
              <a:rPr lang="en-US" cap="none" dirty="0" smtClean="0"/>
              <a:t> van Amsterdam </a:t>
            </a:r>
            <a:r>
              <a:rPr lang="en-US" cap="none" dirty="0" err="1" smtClean="0"/>
              <a:t>en</a:t>
            </a:r>
            <a:r>
              <a:rPr lang="en-US" cap="none" dirty="0" smtClean="0"/>
              <a:t> Finland over sales </a:t>
            </a:r>
            <a:r>
              <a:rPr lang="en-US" cap="none" dirty="0" err="1" smtClean="0"/>
              <a:t>en</a:t>
            </a:r>
            <a:r>
              <a:rPr lang="en-US" cap="none" dirty="0" smtClean="0"/>
              <a:t> virtual collaboration</a:t>
            </a:r>
          </a:p>
          <a:p>
            <a:endParaRPr lang="en-US" cap="none" dirty="0" smtClean="0"/>
          </a:p>
          <a:p>
            <a:r>
              <a:rPr lang="en-US" cap="none" dirty="0" smtClean="0"/>
              <a:t>2e </a:t>
            </a:r>
            <a:r>
              <a:rPr lang="en-US" cap="none" dirty="0" err="1" smtClean="0"/>
              <a:t>jaars</a:t>
            </a:r>
            <a:r>
              <a:rPr lang="en-US" cap="none" dirty="0" smtClean="0"/>
              <a:t> </a:t>
            </a:r>
            <a:r>
              <a:rPr lang="en-US" cap="none" dirty="0" err="1" smtClean="0"/>
              <a:t>studenten</a:t>
            </a:r>
            <a:r>
              <a:rPr lang="en-US" cap="none" dirty="0" smtClean="0"/>
              <a:t> </a:t>
            </a:r>
            <a:r>
              <a:rPr lang="en-US" cap="none" dirty="0" err="1" smtClean="0"/>
              <a:t>deden</a:t>
            </a:r>
            <a:r>
              <a:rPr lang="en-US" cap="none" dirty="0" smtClean="0"/>
              <a:t> </a:t>
            </a:r>
            <a:r>
              <a:rPr lang="en-US" cap="none" dirty="0" err="1" smtClean="0"/>
              <a:t>een</a:t>
            </a:r>
            <a:r>
              <a:rPr lang="en-US" cap="none" dirty="0" smtClean="0"/>
              <a:t> project </a:t>
            </a:r>
            <a:r>
              <a:rPr lang="en-US" cap="none" dirty="0" err="1" smtClean="0"/>
              <a:t>voor</a:t>
            </a:r>
            <a:r>
              <a:rPr lang="en-US" cap="none" dirty="0" smtClean="0"/>
              <a:t> WINX </a:t>
            </a:r>
            <a:r>
              <a:rPr lang="en-US" cap="none" dirty="0" err="1" smtClean="0"/>
              <a:t>samen</a:t>
            </a:r>
            <a:r>
              <a:rPr lang="en-US" cap="none" dirty="0" smtClean="0"/>
              <a:t> met </a:t>
            </a:r>
            <a:r>
              <a:rPr lang="en-US" cap="none" dirty="0" err="1" smtClean="0"/>
              <a:t>studenten</a:t>
            </a:r>
            <a:r>
              <a:rPr lang="en-US" cap="none" dirty="0" smtClean="0"/>
              <a:t> van de Paris school of Business, </a:t>
            </a:r>
            <a:r>
              <a:rPr lang="en-US" cap="none" dirty="0" err="1" smtClean="0"/>
              <a:t>peru</a:t>
            </a:r>
            <a:r>
              <a:rPr lang="en-US" cap="none" dirty="0" smtClean="0"/>
              <a:t> </a:t>
            </a:r>
            <a:r>
              <a:rPr lang="en-US" cap="none" dirty="0" err="1" smtClean="0"/>
              <a:t>en</a:t>
            </a:r>
            <a:r>
              <a:rPr lang="en-US" cap="none" dirty="0" smtClean="0"/>
              <a:t> </a:t>
            </a:r>
            <a:r>
              <a:rPr lang="en-US" cap="none" dirty="0" err="1" smtClean="0"/>
              <a:t>florida</a:t>
            </a:r>
            <a:endParaRPr lang="en-US" cap="none" dirty="0" smtClean="0"/>
          </a:p>
          <a:p>
            <a:endParaRPr lang="nl-NL" cap="none" dirty="0"/>
          </a:p>
          <a:p>
            <a:r>
              <a:rPr lang="nl-NL" cap="none" dirty="0" smtClean="0"/>
              <a:t>Wie dacht er na over hoe je bij HRM interculturele sensitiviteit aan 1</a:t>
            </a:r>
            <a:r>
              <a:rPr lang="nl-NL" cap="none" baseline="30000" dirty="0" smtClean="0"/>
              <a:t>e</a:t>
            </a:r>
            <a:r>
              <a:rPr lang="nl-NL" cap="none" dirty="0" smtClean="0"/>
              <a:t> </a:t>
            </a:r>
            <a:r>
              <a:rPr lang="nl-NL" cap="none" dirty="0" err="1" smtClean="0"/>
              <a:t>jaars</a:t>
            </a:r>
            <a:r>
              <a:rPr lang="nl-NL" cap="none" dirty="0" smtClean="0"/>
              <a:t> studenten bijbrengt </a:t>
            </a:r>
          </a:p>
          <a:p>
            <a:endParaRPr lang="nl-NL" cap="none" dirty="0"/>
          </a:p>
          <a:p>
            <a:r>
              <a:rPr lang="nl-NL" cap="none" dirty="0" smtClean="0"/>
              <a:t>Accountancy organiseert joint module Standard Business Reporting met </a:t>
            </a:r>
            <a:r>
              <a:rPr lang="nl-NL" cap="none" dirty="0" err="1" smtClean="0"/>
              <a:t>Hochschule</a:t>
            </a:r>
            <a:r>
              <a:rPr lang="nl-NL" cap="none" dirty="0" smtClean="0"/>
              <a:t> </a:t>
            </a:r>
            <a:r>
              <a:rPr lang="nl-NL" cap="none" dirty="0" err="1" smtClean="0"/>
              <a:t>fur</a:t>
            </a:r>
            <a:r>
              <a:rPr lang="nl-NL" cap="none" dirty="0" smtClean="0"/>
              <a:t> </a:t>
            </a:r>
            <a:r>
              <a:rPr lang="nl-NL" cap="none" dirty="0" err="1" smtClean="0"/>
              <a:t>Wirtschaft</a:t>
            </a:r>
            <a:r>
              <a:rPr lang="nl-NL" cap="none" dirty="0" smtClean="0"/>
              <a:t> </a:t>
            </a:r>
            <a:r>
              <a:rPr lang="nl-NL" cap="none" dirty="0" err="1" smtClean="0"/>
              <a:t>und</a:t>
            </a:r>
            <a:r>
              <a:rPr lang="nl-NL" cap="none" dirty="0" smtClean="0"/>
              <a:t> Recht uit Berlijn</a:t>
            </a:r>
          </a:p>
          <a:p>
            <a:endParaRPr lang="nl-NL" cap="none" dirty="0"/>
          </a:p>
          <a:p>
            <a:r>
              <a:rPr lang="nl-NL" cap="none" dirty="0" smtClean="0"/>
              <a:t>En International Services zorgde dat alles </a:t>
            </a:r>
            <a:r>
              <a:rPr lang="nl-NL" cap="none" dirty="0" err="1" smtClean="0"/>
              <a:t>soepeltjes</a:t>
            </a:r>
            <a:r>
              <a:rPr lang="nl-NL" cap="none" dirty="0" smtClean="0"/>
              <a:t> liep.  </a:t>
            </a:r>
            <a:endParaRPr lang="en-US" cap="none" dirty="0" smtClean="0"/>
          </a:p>
          <a:p>
            <a:endParaRPr lang="nl-NL" cap="none" dirty="0"/>
          </a:p>
          <a:p>
            <a:endParaRPr lang="en-US" cap="none" dirty="0" smtClean="0"/>
          </a:p>
          <a:p>
            <a:endParaRPr lang="nl-NL" cap="none" dirty="0"/>
          </a:p>
          <a:p>
            <a:endParaRPr lang="en-US" cap="none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cap="none" dirty="0" smtClean="0"/>
          </a:p>
          <a:p>
            <a:pPr lvl="1"/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0D948A-E55C-864F-A29E-EBA82A318AB2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45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517525" y="1266825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thank you for your attention</a:t>
            </a:r>
            <a:endParaRPr lang="nl-NL" dirty="0"/>
          </a:p>
        </p:txBody>
      </p:sp>
      <p:sp>
        <p:nvSpPr>
          <p:cNvPr id="17412" name="Tijdelijke aanduiding voor dianumm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BF16CB-27CC-D146-91C1-401E4DCD0369}" type="slidenum">
              <a:rPr lang="nl-NL" smtClean="0"/>
              <a:pPr/>
              <a:t>18</a:t>
            </a:fld>
            <a:endParaRPr lang="nl-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10" y="1207478"/>
            <a:ext cx="6706913" cy="53317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-237744"/>
            <a:ext cx="4273296" cy="168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cap="none" dirty="0" smtClean="0"/>
              <a:t>Organisational chart  Amsterdam University of Applied Sciences (AUAS) and the University of Amsterdam (UVA)</a:t>
            </a:r>
            <a:endParaRPr lang="en-US" sz="2000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0D948A-E55C-864F-A29E-EBA82A318AB2}" type="slidenum">
              <a:rPr lang="nl-NL" smtClean="0"/>
              <a:pPr>
                <a:defRPr/>
              </a:pPr>
              <a:t>2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12290" name="Tijdelijke aanduiding voor dianumm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A91E81-E426-4D5E-BDC6-7C5F9A30A3F2}" type="slidenum">
              <a:rPr lang="nl-NL" smtClean="0">
                <a:latin typeface="Arial" charset="0"/>
                <a:cs typeface="Arial" charset="0"/>
              </a:rPr>
              <a:pPr/>
              <a:t>3</a:t>
            </a:fld>
            <a:endParaRPr lang="nl-NL" dirty="0" smtClean="0">
              <a:latin typeface="Arial" charset="0"/>
              <a:cs typeface="Arial" charset="0"/>
            </a:endParaRPr>
          </a:p>
        </p:txBody>
      </p:sp>
      <p:sp>
        <p:nvSpPr>
          <p:cNvPr id="6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457200" y="944563"/>
            <a:ext cx="8229600" cy="866984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cap="none" dirty="0" smtClean="0"/>
              <a:t>Faculties within the AUAS</a:t>
            </a:r>
            <a:endParaRPr lang="en-GB" sz="2800" cap="none" dirty="0" smtClean="0"/>
          </a:p>
        </p:txBody>
      </p:sp>
      <p:sp>
        <p:nvSpPr>
          <p:cNvPr id="7" name="Rectangle 4"/>
          <p:cNvSpPr>
            <a:spLocks noChangeAspect="1" noChangeArrowheads="1"/>
          </p:cNvSpPr>
          <p:nvPr/>
        </p:nvSpPr>
        <p:spPr bwMode="auto">
          <a:xfrm>
            <a:off x="424543" y="591344"/>
            <a:ext cx="84359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en-US" sz="2000" b="1" dirty="0" smtClean="0">
              <a:solidFill>
                <a:srgbClr val="0668B3"/>
              </a:solidFill>
            </a:endParaRPr>
          </a:p>
          <a:p>
            <a:pPr eaLnBrk="0" hangingPunct="0"/>
            <a:endParaRPr lang="en-US" sz="2000" b="1" dirty="0" smtClean="0">
              <a:solidFill>
                <a:srgbClr val="0668B3"/>
              </a:solidFill>
            </a:endParaRPr>
          </a:p>
          <a:p>
            <a:pPr eaLnBrk="0" hangingPunct="0"/>
            <a:endParaRPr lang="en-US" sz="2000" b="1" dirty="0" smtClean="0">
              <a:solidFill>
                <a:srgbClr val="0668B3"/>
              </a:solidFill>
            </a:endParaRPr>
          </a:p>
          <a:p>
            <a:pPr eaLnBrk="0" hangingPunct="0"/>
            <a:r>
              <a:rPr lang="en-US" sz="2000" b="1" dirty="0" smtClean="0">
                <a:solidFill>
                  <a:srgbClr val="0668B3"/>
                </a:solidFill>
              </a:rPr>
              <a:t/>
            </a:r>
            <a:br>
              <a:rPr lang="en-US" sz="2000" b="1" dirty="0" smtClean="0">
                <a:solidFill>
                  <a:srgbClr val="0668B3"/>
                </a:solidFill>
              </a:rPr>
            </a:br>
            <a:endParaRPr lang="nl-NL" sz="1600" b="1" dirty="0">
              <a:solidFill>
                <a:srgbClr val="0668B3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45512" y="4037113"/>
            <a:ext cx="1123121" cy="307777"/>
          </a:xfrm>
          <a:prstGeom prst="rect">
            <a:avLst/>
          </a:prstGeom>
          <a:solidFill>
            <a:srgbClr val="361E76"/>
          </a:solidFill>
          <a:ln w="19050">
            <a:solidFill>
              <a:srgbClr val="25167A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AUAS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478088" y="1908323"/>
            <a:ext cx="1871662" cy="738664"/>
          </a:xfrm>
          <a:prstGeom prst="rect">
            <a:avLst/>
          </a:prstGeom>
          <a:solidFill>
            <a:srgbClr val="361E76"/>
          </a:solidFill>
          <a:ln w="19050">
            <a:solidFill>
              <a:srgbClr val="25167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Faculty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Digital Media &amp; Creative Industry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478088" y="2751270"/>
            <a:ext cx="1871662" cy="523220"/>
          </a:xfrm>
          <a:prstGeom prst="rect">
            <a:avLst/>
          </a:prstGeom>
          <a:solidFill>
            <a:srgbClr val="475DA4"/>
          </a:solidFill>
          <a:ln w="19050">
            <a:solidFill>
              <a:srgbClr val="25167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Faculty of Economics and Management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478088" y="3356077"/>
            <a:ext cx="1871662" cy="307777"/>
          </a:xfrm>
          <a:prstGeom prst="rect">
            <a:avLst/>
          </a:prstGeom>
          <a:solidFill>
            <a:srgbClr val="25167A"/>
          </a:solidFill>
          <a:ln w="19050">
            <a:solidFill>
              <a:srgbClr val="25167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Faculty of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Education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478088" y="3808315"/>
            <a:ext cx="1871662" cy="536575"/>
          </a:xfrm>
          <a:prstGeom prst="rect">
            <a:avLst/>
          </a:prstGeom>
          <a:solidFill>
            <a:srgbClr val="25167A"/>
          </a:solidFill>
          <a:ln w="19050">
            <a:solidFill>
              <a:srgbClr val="25167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Faculty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Health Professions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478088" y="6052435"/>
            <a:ext cx="1871662" cy="523220"/>
          </a:xfrm>
          <a:prstGeom prst="rect">
            <a:avLst/>
          </a:prstGeom>
          <a:solidFill>
            <a:srgbClr val="25167A"/>
          </a:solidFill>
          <a:ln w="19050">
            <a:solidFill>
              <a:srgbClr val="25167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Faculty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Technology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2484438" y="5264151"/>
            <a:ext cx="1871662" cy="536575"/>
          </a:xfrm>
          <a:prstGeom prst="rect">
            <a:avLst/>
          </a:prstGeom>
          <a:solidFill>
            <a:srgbClr val="25167A"/>
          </a:solidFill>
          <a:ln w="19050">
            <a:solidFill>
              <a:srgbClr val="25167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Faculty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Sports and Nutrition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4643438" y="3110906"/>
            <a:ext cx="2184940" cy="523220"/>
          </a:xfrm>
          <a:prstGeom prst="rect">
            <a:avLst/>
          </a:prstGeom>
          <a:solidFill>
            <a:srgbClr val="475DA4"/>
          </a:solidFill>
          <a:ln w="19050">
            <a:solidFill>
              <a:srgbClr val="25167A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Marketing, Sales and Trade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2478088" y="4498778"/>
            <a:ext cx="1871662" cy="536575"/>
          </a:xfrm>
          <a:prstGeom prst="rect">
            <a:avLst/>
          </a:prstGeom>
          <a:solidFill>
            <a:srgbClr val="25167A"/>
          </a:solidFill>
          <a:ln w="19050">
            <a:solidFill>
              <a:srgbClr val="25167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Faculty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Social Work and Law</a:t>
            </a: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4643438" y="3820798"/>
            <a:ext cx="2180490" cy="523220"/>
          </a:xfrm>
          <a:prstGeom prst="rect">
            <a:avLst/>
          </a:prstGeom>
          <a:solidFill>
            <a:srgbClr val="475DA4"/>
          </a:solidFill>
          <a:ln w="19050">
            <a:solidFill>
              <a:srgbClr val="25167A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Management and Organisation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4647886" y="4479033"/>
            <a:ext cx="2180492" cy="307777"/>
          </a:xfrm>
          <a:prstGeom prst="rect">
            <a:avLst/>
          </a:prstGeom>
          <a:solidFill>
            <a:srgbClr val="475DA4"/>
          </a:solidFill>
          <a:ln w="19050">
            <a:solidFill>
              <a:srgbClr val="25167A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NL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Finance and Accounting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4643437" y="2407624"/>
            <a:ext cx="2180491" cy="536575"/>
          </a:xfrm>
          <a:prstGeom prst="rect">
            <a:avLst/>
          </a:prstGeom>
          <a:solidFill>
            <a:srgbClr val="475DA4"/>
          </a:solidFill>
          <a:ln w="19050">
            <a:solidFill>
              <a:srgbClr val="25167A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International Business School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652954" y="2398127"/>
            <a:ext cx="738554" cy="17928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652954" y="3127279"/>
            <a:ext cx="738554" cy="10637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652954" y="3509965"/>
            <a:ext cx="738554" cy="6810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652954" y="4089085"/>
            <a:ext cx="656492" cy="1019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652954" y="4191001"/>
            <a:ext cx="738554" cy="5760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652954" y="4191001"/>
            <a:ext cx="738554" cy="13414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652954" y="4191001"/>
            <a:ext cx="656492" cy="19335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356100" y="2751270"/>
            <a:ext cx="215900" cy="1834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0" idx="3"/>
          </p:cNvCxnSpPr>
          <p:nvPr/>
        </p:nvCxnSpPr>
        <p:spPr>
          <a:xfrm>
            <a:off x="4349750" y="3012880"/>
            <a:ext cx="222250" cy="2816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0" idx="3"/>
          </p:cNvCxnSpPr>
          <p:nvPr/>
        </p:nvCxnSpPr>
        <p:spPr>
          <a:xfrm>
            <a:off x="4349750" y="3012880"/>
            <a:ext cx="292780" cy="9282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0" idx="3"/>
          </p:cNvCxnSpPr>
          <p:nvPr/>
        </p:nvCxnSpPr>
        <p:spPr>
          <a:xfrm>
            <a:off x="4349750" y="3012880"/>
            <a:ext cx="216074" cy="14858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08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13314" name="Tijdelijke aanduiding voor dianumm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D5BDC2-82A4-4E67-ACA7-211C5DF43C44}" type="slidenum">
              <a:rPr lang="nl-NL" smtClean="0">
                <a:latin typeface="Arial" charset="0"/>
                <a:cs typeface="Arial" charset="0"/>
              </a:rPr>
              <a:pPr/>
              <a:t>4</a:t>
            </a:fld>
            <a:endParaRPr lang="nl-NL" dirty="0" smtClean="0">
              <a:latin typeface="Arial" charset="0"/>
              <a:cs typeface="Arial" charset="0"/>
            </a:endParaRPr>
          </a:p>
        </p:txBody>
      </p:sp>
      <p:sp>
        <p:nvSpPr>
          <p:cNvPr id="6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457200" y="731838"/>
            <a:ext cx="8229600" cy="72548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cap="none" dirty="0" smtClean="0"/>
              <a:t>The Faculty of Economics and Management</a:t>
            </a:r>
          </a:p>
        </p:txBody>
      </p:sp>
      <p:pic>
        <p:nvPicPr>
          <p:cNvPr id="13316" name="Content Placeholder 4" descr="HES_intro.110_Fraijlemaborg met mensen op plein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b="19801"/>
          <a:stretch>
            <a:fillRect/>
          </a:stretch>
        </p:blipFill>
        <p:spPr>
          <a:xfrm>
            <a:off x="457200" y="1457325"/>
            <a:ext cx="3608388" cy="2232025"/>
          </a:xfrm>
        </p:spPr>
      </p:pic>
      <p:pic>
        <p:nvPicPr>
          <p:cNvPr id="13317" name="Picture 5" descr="Receptie_Glazen serres in HES Amsterd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4550" y="1457325"/>
            <a:ext cx="36004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 descr="Ingang_Glazen serres in HES Amsterd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948113"/>
            <a:ext cx="35274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741" y="3957638"/>
            <a:ext cx="360006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4563"/>
            <a:ext cx="8424864" cy="1143000"/>
          </a:xfrm>
        </p:spPr>
        <p:txBody>
          <a:bodyPr>
            <a:normAutofit/>
          </a:bodyPr>
          <a:lstStyle/>
          <a:p>
            <a:r>
              <a:rPr lang="nl-NL" sz="3000" cap="none" dirty="0" err="1" smtClean="0"/>
              <a:t>Faculty</a:t>
            </a:r>
            <a:r>
              <a:rPr lang="nl-NL" sz="3000" cap="none" dirty="0" smtClean="0"/>
              <a:t> of </a:t>
            </a:r>
            <a:r>
              <a:rPr lang="nl-NL" sz="3000" cap="none" dirty="0" err="1" smtClean="0"/>
              <a:t>Economics</a:t>
            </a:r>
            <a:r>
              <a:rPr lang="nl-NL" sz="3000" cap="none" dirty="0" smtClean="0"/>
              <a:t> &amp; Management</a:t>
            </a:r>
            <a:endParaRPr lang="nl-NL" sz="30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1600" cap="none" dirty="0" smtClean="0"/>
              <a:t>Marketing </a:t>
            </a:r>
            <a:r>
              <a:rPr lang="nl-NL" sz="1600" cap="none" dirty="0"/>
              <a:t>S</a:t>
            </a:r>
            <a:r>
              <a:rPr lang="nl-NL" sz="1600" cap="none" dirty="0" smtClean="0"/>
              <a:t>ales &amp; Trade </a:t>
            </a:r>
          </a:p>
          <a:p>
            <a:pPr marL="0" indent="0">
              <a:buNone/>
            </a:pPr>
            <a:r>
              <a:rPr lang="nl-NL" sz="1600" cap="none" dirty="0" smtClean="0"/>
              <a:t>				Marketing (</a:t>
            </a:r>
            <a:r>
              <a:rPr lang="nl-NL" sz="1600" cap="none" dirty="0" err="1" smtClean="0"/>
              <a:t>including</a:t>
            </a:r>
            <a:r>
              <a:rPr lang="nl-NL" sz="1600" cap="none" dirty="0" smtClean="0"/>
              <a:t> Sports Marketing)</a:t>
            </a:r>
          </a:p>
          <a:p>
            <a:pPr marL="0" indent="0">
              <a:buNone/>
            </a:pPr>
            <a:r>
              <a:rPr lang="nl-NL" sz="1600" cap="none" dirty="0" smtClean="0"/>
              <a:t>				Johan Cruijff </a:t>
            </a:r>
            <a:r>
              <a:rPr lang="nl-NL" sz="1600" cap="none" dirty="0" err="1" smtClean="0"/>
              <a:t>university</a:t>
            </a:r>
            <a:r>
              <a:rPr lang="nl-NL" sz="1600" cap="none" dirty="0" smtClean="0"/>
              <a:t>					</a:t>
            </a:r>
          </a:p>
          <a:p>
            <a:pPr marL="0" indent="0">
              <a:buNone/>
            </a:pPr>
            <a:endParaRPr lang="nl-NL" sz="1600" cap="none" dirty="0" smtClean="0"/>
          </a:p>
          <a:p>
            <a:pPr marL="0" indent="0">
              <a:buNone/>
            </a:pPr>
            <a:r>
              <a:rPr lang="nl-NL" sz="1600" cap="none" dirty="0" smtClean="0"/>
              <a:t>Finance &amp; Accounting</a:t>
            </a:r>
          </a:p>
          <a:p>
            <a:pPr marL="0" indent="0">
              <a:buNone/>
            </a:pPr>
            <a:r>
              <a:rPr lang="nl-NL" sz="1600" cap="none" dirty="0" smtClean="0"/>
              <a:t>				Accountancy</a:t>
            </a:r>
          </a:p>
          <a:p>
            <a:pPr marL="0" indent="0">
              <a:buNone/>
            </a:pPr>
            <a:r>
              <a:rPr lang="nl-NL" sz="1600" cap="none" dirty="0" smtClean="0"/>
              <a:t>				Financial services management</a:t>
            </a:r>
          </a:p>
          <a:p>
            <a:pPr marL="0" indent="0">
              <a:buNone/>
            </a:pPr>
            <a:r>
              <a:rPr lang="nl-NL" sz="1600" cap="none" dirty="0" smtClean="0"/>
              <a:t>				</a:t>
            </a:r>
            <a:r>
              <a:rPr lang="nl-NL" sz="1600" cap="none" dirty="0" err="1" smtClean="0"/>
              <a:t>Fiscal</a:t>
            </a:r>
            <a:r>
              <a:rPr lang="nl-NL" sz="1600" cap="none" dirty="0" smtClean="0"/>
              <a:t> </a:t>
            </a:r>
            <a:r>
              <a:rPr lang="nl-NL" sz="1600" cap="none" dirty="0" err="1" smtClean="0"/>
              <a:t>Law</a:t>
            </a:r>
            <a:r>
              <a:rPr lang="nl-NL" sz="1600" cap="none" dirty="0" smtClean="0"/>
              <a:t> and </a:t>
            </a:r>
            <a:r>
              <a:rPr lang="nl-NL" sz="1600" cap="none" dirty="0" err="1" smtClean="0"/>
              <a:t>Economy</a:t>
            </a:r>
            <a:endParaRPr lang="nl-NL" sz="1600" cap="none" dirty="0" smtClean="0"/>
          </a:p>
          <a:p>
            <a:pPr marL="0" indent="0">
              <a:buNone/>
            </a:pPr>
            <a:r>
              <a:rPr lang="nl-NL" sz="1600" cap="none" dirty="0" smtClean="0"/>
              <a:t>				Finance &amp; control </a:t>
            </a:r>
          </a:p>
          <a:p>
            <a:pPr marL="0" indent="0">
              <a:buNone/>
            </a:pPr>
            <a:endParaRPr lang="nl-NL" sz="1600" cap="none" dirty="0" smtClean="0"/>
          </a:p>
          <a:p>
            <a:pPr marL="0" indent="0">
              <a:buNone/>
            </a:pPr>
            <a:r>
              <a:rPr lang="nl-NL" sz="1600" cap="none" dirty="0" smtClean="0"/>
              <a:t>Management &amp; Organisation </a:t>
            </a:r>
          </a:p>
          <a:p>
            <a:pPr marL="0" indent="0">
              <a:buNone/>
            </a:pPr>
            <a:r>
              <a:rPr lang="nl-NL" sz="1600" cap="none" dirty="0" smtClean="0"/>
              <a:t>				Human Resource Management</a:t>
            </a:r>
          </a:p>
          <a:p>
            <a:pPr marL="0" indent="0">
              <a:buNone/>
            </a:pPr>
            <a:r>
              <a:rPr lang="nl-NL" sz="1600" cap="none" dirty="0" smtClean="0"/>
              <a:t>				Business Management Studies</a:t>
            </a:r>
          </a:p>
          <a:p>
            <a:pPr marL="0" indent="0">
              <a:buNone/>
            </a:pPr>
            <a:endParaRPr lang="nl-NL" sz="1600" cap="none" dirty="0" smtClean="0"/>
          </a:p>
          <a:p>
            <a:pPr marL="0" indent="0">
              <a:buNone/>
            </a:pPr>
            <a:r>
              <a:rPr lang="nl-NL" sz="1600" cap="none" dirty="0" smtClean="0"/>
              <a:t>International Business School</a:t>
            </a:r>
          </a:p>
          <a:p>
            <a:pPr marL="0" indent="0">
              <a:buNone/>
            </a:pPr>
            <a:r>
              <a:rPr lang="nl-NL" sz="1600" cap="none" dirty="0" smtClean="0"/>
              <a:t>				International Business and Management Studies </a:t>
            </a:r>
            <a:endParaRPr lang="nl-NL" sz="1600" cap="none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NL" sz="1600" cap="none" dirty="0" smtClean="0"/>
              <a:t>				International Business and </a:t>
            </a:r>
            <a:r>
              <a:rPr lang="nl-NL" sz="1600" cap="none" dirty="0" err="1" smtClean="0"/>
              <a:t>Languages</a:t>
            </a:r>
            <a:endParaRPr lang="nl-NL" sz="1600" cap="none" dirty="0" smtClean="0"/>
          </a:p>
          <a:p>
            <a:pPr marL="0" indent="0">
              <a:buNone/>
            </a:pPr>
            <a:endParaRPr lang="nl-NL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0D948A-E55C-864F-A29E-EBA82A318AB2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315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4563"/>
            <a:ext cx="8424864" cy="1143000"/>
          </a:xfrm>
        </p:spPr>
        <p:txBody>
          <a:bodyPr>
            <a:normAutofit/>
          </a:bodyPr>
          <a:lstStyle/>
          <a:p>
            <a:r>
              <a:rPr lang="nl-NL" sz="3000" cap="none" dirty="0" smtClean="0"/>
              <a:t>International Business School</a:t>
            </a:r>
            <a:endParaRPr lang="nl-NL" sz="30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sz="1600" cap="none" dirty="0" smtClean="0"/>
              <a:t>3000 </a:t>
            </a:r>
            <a:r>
              <a:rPr lang="nl-NL" sz="1600" cap="none" dirty="0" err="1" smtClean="0"/>
              <a:t>students</a:t>
            </a:r>
            <a:endParaRPr lang="nl-NL" sz="1600" cap="none" dirty="0" smtClean="0"/>
          </a:p>
          <a:p>
            <a:endParaRPr lang="nl-NL" sz="1600" cap="none" dirty="0" smtClean="0"/>
          </a:p>
          <a:p>
            <a:r>
              <a:rPr lang="nl-NL" sz="1600" cap="none" dirty="0" err="1" smtClean="0"/>
              <a:t>Staff</a:t>
            </a:r>
            <a:r>
              <a:rPr lang="nl-NL" sz="1600" cap="none" dirty="0" smtClean="0"/>
              <a:t>  20% </a:t>
            </a:r>
            <a:r>
              <a:rPr lang="nl-NL" sz="1600" cap="none" dirty="0" err="1" smtClean="0"/>
              <a:t>only</a:t>
            </a:r>
            <a:r>
              <a:rPr lang="nl-NL" sz="1600" cap="none" dirty="0" smtClean="0"/>
              <a:t> </a:t>
            </a:r>
            <a:r>
              <a:rPr lang="nl-NL" sz="1600" cap="none" dirty="0" err="1" smtClean="0"/>
              <a:t>foreign</a:t>
            </a:r>
            <a:r>
              <a:rPr lang="nl-NL" sz="1600" cap="none" dirty="0" smtClean="0"/>
              <a:t> </a:t>
            </a:r>
            <a:r>
              <a:rPr lang="nl-NL" sz="1600" cap="none" dirty="0" err="1" smtClean="0"/>
              <a:t>passports</a:t>
            </a:r>
            <a:r>
              <a:rPr lang="nl-NL" sz="1600" cap="none" dirty="0" smtClean="0"/>
              <a:t>, 30% </a:t>
            </a:r>
            <a:r>
              <a:rPr lang="nl-NL" sz="1600" cap="none" dirty="0" err="1" smtClean="0"/>
              <a:t>including</a:t>
            </a:r>
            <a:r>
              <a:rPr lang="nl-NL" sz="1600" cap="none" dirty="0" smtClean="0"/>
              <a:t> double </a:t>
            </a:r>
            <a:r>
              <a:rPr lang="nl-NL" sz="1600" cap="none" dirty="0" err="1" smtClean="0"/>
              <a:t>passports</a:t>
            </a:r>
            <a:endParaRPr lang="nl-NL" sz="1600" cap="none" dirty="0" smtClean="0"/>
          </a:p>
          <a:p>
            <a:endParaRPr lang="nl-NL" sz="1600" cap="none" dirty="0" smtClean="0"/>
          </a:p>
          <a:p>
            <a:r>
              <a:rPr lang="nl-NL" sz="1600" cap="none" dirty="0" err="1" smtClean="0"/>
              <a:t>Students</a:t>
            </a:r>
            <a:r>
              <a:rPr lang="nl-NL" sz="1600" cap="none" dirty="0" smtClean="0"/>
              <a:t> 20% </a:t>
            </a:r>
            <a:r>
              <a:rPr lang="nl-NL" sz="1600" cap="none" dirty="0" err="1" smtClean="0"/>
              <a:t>international</a:t>
            </a:r>
            <a:r>
              <a:rPr lang="nl-NL" sz="1600" cap="none" dirty="0" smtClean="0"/>
              <a:t> </a:t>
            </a:r>
            <a:r>
              <a:rPr lang="nl-NL" sz="1600" cap="none" dirty="0" err="1" smtClean="0"/>
              <a:t>excl</a:t>
            </a:r>
            <a:r>
              <a:rPr lang="nl-NL" sz="1600" cap="none" dirty="0" smtClean="0"/>
              <a:t> exchange 450 </a:t>
            </a:r>
            <a:r>
              <a:rPr lang="nl-NL" sz="1600" cap="none" dirty="0" err="1" smtClean="0"/>
              <a:t>incoming</a:t>
            </a:r>
            <a:r>
              <a:rPr lang="nl-NL" sz="1600" cap="none" dirty="0" smtClean="0"/>
              <a:t> </a:t>
            </a:r>
            <a:r>
              <a:rPr lang="nl-NL" sz="1600" cap="none" dirty="0" err="1" smtClean="0"/>
              <a:t>students</a:t>
            </a:r>
            <a:endParaRPr lang="nl-NL" sz="1600" cap="none" dirty="0" smtClean="0"/>
          </a:p>
          <a:p>
            <a:endParaRPr lang="nl-NL" sz="1600" cap="none" dirty="0"/>
          </a:p>
          <a:p>
            <a:r>
              <a:rPr lang="nl-NL" sz="1600" cap="none" dirty="0" smtClean="0"/>
              <a:t>EPAS </a:t>
            </a:r>
            <a:r>
              <a:rPr lang="nl-NL" sz="1600" cap="none" dirty="0" err="1" smtClean="0"/>
              <a:t>accredited</a:t>
            </a:r>
            <a:r>
              <a:rPr lang="nl-NL" sz="1600" cap="none" dirty="0" smtClean="0"/>
              <a:t> </a:t>
            </a:r>
            <a:r>
              <a:rPr lang="nl-NL" sz="1600" cap="none" dirty="0" err="1" smtClean="0"/>
              <a:t>by</a:t>
            </a:r>
            <a:r>
              <a:rPr lang="nl-NL" sz="1600" cap="none" dirty="0" smtClean="0"/>
              <a:t>…….2017….. </a:t>
            </a:r>
            <a:r>
              <a:rPr lang="nl-NL" sz="1600" cap="none" dirty="0" err="1" smtClean="0"/>
              <a:t>so</a:t>
            </a:r>
            <a:r>
              <a:rPr lang="nl-NL" sz="1600" cap="none" dirty="0" smtClean="0"/>
              <a:t> we hope</a:t>
            </a:r>
          </a:p>
          <a:p>
            <a:endParaRPr lang="nl-NL" sz="1600" cap="none" dirty="0"/>
          </a:p>
          <a:p>
            <a:endParaRPr lang="nl-NL" sz="1600" cap="none" dirty="0" smtClean="0"/>
          </a:p>
          <a:p>
            <a:endParaRPr lang="nl-NL" sz="1600" cap="none" dirty="0"/>
          </a:p>
          <a:p>
            <a:endParaRPr lang="nl-NL" sz="1600" cap="none" dirty="0" smtClean="0"/>
          </a:p>
          <a:p>
            <a:pPr marL="0" indent="0">
              <a:buNone/>
            </a:pPr>
            <a:r>
              <a:rPr lang="nl-NL" sz="1600" cap="none" dirty="0" smtClean="0"/>
              <a:t>				</a:t>
            </a:r>
            <a:endParaRPr lang="nl-NL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0D948A-E55C-864F-A29E-EBA82A318AB2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818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Facts and figures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3692"/>
            <a:ext cx="8229600" cy="4433976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Amsterdam University of Applied Sciences</a:t>
            </a:r>
          </a:p>
          <a:p>
            <a:pPr lvl="1"/>
            <a:r>
              <a:rPr lang="en-US" dirty="0" smtClean="0"/>
              <a:t>48,000 students (University of Amsterdam: 35,000)</a:t>
            </a:r>
          </a:p>
          <a:p>
            <a:pPr lvl="1"/>
            <a:r>
              <a:rPr lang="en-US" dirty="0" smtClean="0"/>
              <a:t>3,500 employees</a:t>
            </a:r>
          </a:p>
          <a:p>
            <a:pPr lvl="1"/>
            <a:r>
              <a:rPr lang="en-US" dirty="0" smtClean="0"/>
              <a:t>80 study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lvl="1"/>
            <a:r>
              <a:rPr lang="en-US" dirty="0" smtClean="0"/>
              <a:t>7 faculties </a:t>
            </a:r>
          </a:p>
          <a:p>
            <a:pPr lvl="1"/>
            <a:r>
              <a:rPr lang="en-US" dirty="0" smtClean="0"/>
              <a:t>Collaboration with the University of Amsterdam</a:t>
            </a:r>
          </a:p>
          <a:p>
            <a:pPr lvl="1"/>
            <a:endParaRPr lang="en-US" dirty="0" smtClean="0"/>
          </a:p>
          <a:p>
            <a:r>
              <a:rPr lang="en-US" cap="none" dirty="0" smtClean="0"/>
              <a:t>School of Economics and Management</a:t>
            </a:r>
          </a:p>
          <a:p>
            <a:pPr lvl="1"/>
            <a:r>
              <a:rPr lang="en-US" dirty="0" smtClean="0"/>
              <a:t>13,000 students (two locations)</a:t>
            </a:r>
          </a:p>
          <a:p>
            <a:pPr lvl="1"/>
            <a:r>
              <a:rPr lang="en-US" dirty="0" smtClean="0"/>
              <a:t>9 Bachelor programmes, 2 Bachelor programmes in English</a:t>
            </a:r>
          </a:p>
          <a:p>
            <a:pPr lvl="1"/>
            <a:r>
              <a:rPr lang="en-US" dirty="0" smtClean="0"/>
              <a:t>More than 110 partner institutions worldwide</a:t>
            </a:r>
          </a:p>
          <a:p>
            <a:pPr lvl="1"/>
            <a:r>
              <a:rPr lang="en-US" dirty="0" smtClean="0"/>
              <a:t>Strong relationship with the business community</a:t>
            </a:r>
          </a:p>
          <a:p>
            <a:pPr lvl="1"/>
            <a:r>
              <a:rPr lang="en-US" dirty="0" smtClean="0"/>
              <a:t>Centre of Applied Research Economics &amp; Management (CAREM)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cap="none" dirty="0" smtClean="0"/>
          </a:p>
          <a:p>
            <a:pPr lvl="1"/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0D948A-E55C-864F-A29E-EBA82A318AB2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Structure Bachelor</a:t>
            </a:r>
            <a:endParaRPr lang="en-US" sz="28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68746"/>
            <a:ext cx="8229600" cy="4088921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4 year and 3 year Bachelor </a:t>
            </a:r>
            <a:r>
              <a:rPr lang="en-US" cap="none" dirty="0" err="1" smtClean="0"/>
              <a:t>programme</a:t>
            </a:r>
            <a:r>
              <a:rPr lang="en-US" cap="none" dirty="0" smtClean="0"/>
              <a:t> s</a:t>
            </a:r>
          </a:p>
          <a:p>
            <a:r>
              <a:rPr lang="en-US" cap="none" dirty="0"/>
              <a:t>6</a:t>
            </a:r>
            <a:r>
              <a:rPr lang="en-US" cap="none" dirty="0" smtClean="0"/>
              <a:t>0 EC per year</a:t>
            </a:r>
          </a:p>
          <a:p>
            <a:r>
              <a:rPr lang="en-US" cap="none" dirty="0" smtClean="0"/>
              <a:t>Total of 240 EC or 180 EC</a:t>
            </a:r>
          </a:p>
          <a:p>
            <a:r>
              <a:rPr lang="en-US" cap="none" dirty="0" smtClean="0"/>
              <a:t>Block structure: 4 blocks in one academic year</a:t>
            </a:r>
          </a:p>
          <a:p>
            <a:pPr lvl="1"/>
            <a:r>
              <a:rPr lang="en-US" dirty="0" smtClean="0"/>
              <a:t>First block: beginning of September to mid-November</a:t>
            </a:r>
          </a:p>
          <a:p>
            <a:pPr lvl="1"/>
            <a:r>
              <a:rPr lang="en-US" dirty="0" smtClean="0"/>
              <a:t>Second block: mid-November to end of January</a:t>
            </a:r>
          </a:p>
          <a:p>
            <a:pPr lvl="1"/>
            <a:r>
              <a:rPr lang="en-US" dirty="0" smtClean="0"/>
              <a:t>Third block: beginning of February to beginning of April</a:t>
            </a:r>
          </a:p>
          <a:p>
            <a:pPr lvl="1"/>
            <a:r>
              <a:rPr lang="en-US" dirty="0" smtClean="0"/>
              <a:t>Fourth block: beginning of April to beginning of July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cap="none" dirty="0" smtClean="0"/>
          </a:p>
          <a:p>
            <a:pPr lvl="1"/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0D948A-E55C-864F-A29E-EBA82A318AB2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44"/>
            <a:ext cx="4273296" cy="1685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cap="none" dirty="0" smtClean="0"/>
              <a:t>General structure of </a:t>
            </a:r>
            <a:r>
              <a:rPr lang="en-GB" sz="2800" cap="none" dirty="0" smtClean="0"/>
              <a:t>a programme within FEM</a:t>
            </a:r>
            <a:endParaRPr lang="en-GB" sz="2800" cap="none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6A9CE9-2C51-44B6-8B62-81C3456CF026}" type="slidenum">
              <a:rPr lang="nl-NL" smtClean="0">
                <a:latin typeface="Arial" charset="0"/>
                <a:cs typeface="Arial" charset="0"/>
              </a:rPr>
              <a:pPr/>
              <a:t>9</a:t>
            </a:fld>
            <a:endParaRPr lang="nl-NL" smtClean="0">
              <a:latin typeface="Arial" charset="0"/>
              <a:cs typeface="Arial" charset="0"/>
            </a:endParaRPr>
          </a:p>
        </p:txBody>
      </p:sp>
      <p:grpSp>
        <p:nvGrpSpPr>
          <p:cNvPr id="3" name="Group 7"/>
          <p:cNvGrpSpPr>
            <a:grpSpLocks noGrp="1"/>
          </p:cNvGrpSpPr>
          <p:nvPr/>
        </p:nvGrpSpPr>
        <p:grpSpPr bwMode="auto">
          <a:xfrm>
            <a:off x="464376" y="2087563"/>
            <a:ext cx="7551977" cy="4037012"/>
            <a:chOff x="793" y="2424"/>
            <a:chExt cx="3130" cy="1129"/>
          </a:xfrm>
          <a:solidFill>
            <a:schemeClr val="accent1"/>
          </a:solidFill>
        </p:grpSpPr>
        <p:sp>
          <p:nvSpPr>
            <p:cNvPr id="15365" name="Rectangle 8"/>
            <p:cNvSpPr>
              <a:spLocks noChangeArrowheads="1"/>
            </p:cNvSpPr>
            <p:nvPr/>
          </p:nvSpPr>
          <p:spPr bwMode="auto">
            <a:xfrm>
              <a:off x="2673" y="3357"/>
              <a:ext cx="1249" cy="19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>
                <a:buClr>
                  <a:schemeClr val="bg1"/>
                </a:buClr>
              </a:pPr>
              <a:r>
                <a:rPr lang="en-US" sz="2000" dirty="0">
                  <a:solidFill>
                    <a:schemeClr val="bg1"/>
                  </a:solidFill>
                  <a:latin typeface="Arial Narrow" pitchFamily="34" charset="0"/>
                </a:rPr>
                <a:t>Final subjects in major and thesis</a:t>
              </a:r>
            </a:p>
          </p:txBody>
        </p:sp>
        <p:sp>
          <p:nvSpPr>
            <p:cNvPr id="15366" name="Rectangle 9"/>
            <p:cNvSpPr>
              <a:spLocks noChangeArrowheads="1"/>
            </p:cNvSpPr>
            <p:nvPr/>
          </p:nvSpPr>
          <p:spPr bwMode="auto">
            <a:xfrm>
              <a:off x="2673" y="3165"/>
              <a:ext cx="1249" cy="1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>
                <a:buClr>
                  <a:schemeClr val="bg1"/>
                </a:buClr>
              </a:pPr>
              <a:r>
                <a:rPr lang="en-US" sz="2000" dirty="0">
                  <a:solidFill>
                    <a:schemeClr val="bg1"/>
                  </a:solidFill>
                  <a:latin typeface="Arial Narrow" pitchFamily="34" charset="0"/>
                </a:rPr>
                <a:t>Internship (abroad)</a:t>
              </a:r>
            </a:p>
          </p:txBody>
        </p:sp>
        <p:sp>
          <p:nvSpPr>
            <p:cNvPr id="15367" name="Rectangle 10"/>
            <p:cNvSpPr>
              <a:spLocks noChangeArrowheads="1"/>
            </p:cNvSpPr>
            <p:nvPr/>
          </p:nvSpPr>
          <p:spPr bwMode="auto">
            <a:xfrm>
              <a:off x="1405" y="3357"/>
              <a:ext cx="1268" cy="19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>
                <a:buClr>
                  <a:schemeClr val="bg1"/>
                </a:buClr>
              </a:pPr>
              <a:r>
                <a:rPr lang="en-US" sz="2000" dirty="0" smtClean="0">
                  <a:solidFill>
                    <a:schemeClr val="bg1"/>
                  </a:solidFill>
                  <a:latin typeface="Arial Narrow" pitchFamily="34" charset="0"/>
                </a:rPr>
                <a:t>Major</a:t>
              </a:r>
              <a:endParaRPr lang="en-US" sz="20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5368" name="Rectangle 11"/>
            <p:cNvSpPr>
              <a:spLocks noChangeArrowheads="1"/>
            </p:cNvSpPr>
            <p:nvPr/>
          </p:nvSpPr>
          <p:spPr bwMode="auto">
            <a:xfrm>
              <a:off x="793" y="3357"/>
              <a:ext cx="612" cy="19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>
                <a:buClr>
                  <a:schemeClr val="bg1"/>
                </a:buClr>
              </a:pPr>
              <a:r>
                <a:rPr lang="nl-NL">
                  <a:solidFill>
                    <a:srgbClr val="361E76"/>
                  </a:solidFill>
                  <a:latin typeface="Arial Narrow" pitchFamily="34" charset="0"/>
                  <a:cs typeface="Times New Roman" pitchFamily="18" charset="0"/>
                </a:rPr>
                <a:t>4th year</a:t>
              </a:r>
            </a:p>
          </p:txBody>
        </p:sp>
        <p:sp>
          <p:nvSpPr>
            <p:cNvPr id="15369" name="Rectangle 12"/>
            <p:cNvSpPr>
              <a:spLocks noChangeArrowheads="1"/>
            </p:cNvSpPr>
            <p:nvPr/>
          </p:nvSpPr>
          <p:spPr bwMode="auto">
            <a:xfrm>
              <a:off x="1405" y="3165"/>
              <a:ext cx="1268" cy="1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>
                <a:buClr>
                  <a:schemeClr val="bg1"/>
                </a:buClr>
              </a:pPr>
              <a:r>
                <a:rPr lang="en-US" sz="2000" dirty="0" smtClean="0">
                  <a:solidFill>
                    <a:schemeClr val="bg1"/>
                  </a:solidFill>
                  <a:latin typeface="Arial Narrow" pitchFamily="34" charset="0"/>
                </a:rPr>
                <a:t>Minor / exchange abroad</a:t>
              </a:r>
              <a:endParaRPr lang="en-US" sz="20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5370" name="Rectangle 13"/>
            <p:cNvSpPr>
              <a:spLocks noChangeArrowheads="1"/>
            </p:cNvSpPr>
            <p:nvPr/>
          </p:nvSpPr>
          <p:spPr bwMode="auto">
            <a:xfrm>
              <a:off x="793" y="3165"/>
              <a:ext cx="612" cy="1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>
                <a:buClr>
                  <a:schemeClr val="bg1"/>
                </a:buClr>
              </a:pPr>
              <a:r>
                <a:rPr lang="nl-NL">
                  <a:solidFill>
                    <a:srgbClr val="361E76"/>
                  </a:solidFill>
                  <a:latin typeface="Arial Narrow" pitchFamily="34" charset="0"/>
                  <a:cs typeface="Times New Roman" pitchFamily="18" charset="0"/>
                </a:rPr>
                <a:t>3rd year</a:t>
              </a:r>
            </a:p>
          </p:txBody>
        </p:sp>
        <p:sp>
          <p:nvSpPr>
            <p:cNvPr id="15371" name="Rectangle 14"/>
            <p:cNvSpPr>
              <a:spLocks noChangeArrowheads="1"/>
            </p:cNvSpPr>
            <p:nvPr/>
          </p:nvSpPr>
          <p:spPr bwMode="auto">
            <a:xfrm>
              <a:off x="2673" y="2973"/>
              <a:ext cx="1249" cy="1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>
                <a:spcBef>
                  <a:spcPct val="20000"/>
                </a:spcBef>
                <a:buClr>
                  <a:srgbClr val="0668B3"/>
                </a:buClr>
              </a:pPr>
              <a:r>
                <a:rPr lang="en-US" sz="2000" dirty="0" smtClean="0">
                  <a:solidFill>
                    <a:schemeClr val="bg1"/>
                  </a:solidFill>
                  <a:latin typeface="Arial Narrow" pitchFamily="34" charset="0"/>
                </a:rPr>
                <a:t>Major</a:t>
              </a:r>
              <a:endParaRPr lang="en-US" sz="20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5372" name="Rectangle 15"/>
            <p:cNvSpPr>
              <a:spLocks noChangeArrowheads="1"/>
            </p:cNvSpPr>
            <p:nvPr/>
          </p:nvSpPr>
          <p:spPr bwMode="auto">
            <a:xfrm>
              <a:off x="1405" y="2973"/>
              <a:ext cx="1268" cy="1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>
                <a:buClr>
                  <a:schemeClr val="bg1"/>
                </a:buClr>
              </a:pPr>
              <a:r>
                <a:rPr lang="en-US" sz="2000" dirty="0" smtClean="0">
                  <a:solidFill>
                    <a:schemeClr val="bg1"/>
                  </a:solidFill>
                  <a:latin typeface="Arial Narrow" pitchFamily="34" charset="0"/>
                </a:rPr>
                <a:t>Major</a:t>
              </a:r>
              <a:endParaRPr lang="en-US" sz="20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5373" name="Rectangle 16"/>
            <p:cNvSpPr>
              <a:spLocks noChangeArrowheads="1"/>
            </p:cNvSpPr>
            <p:nvPr/>
          </p:nvSpPr>
          <p:spPr bwMode="auto">
            <a:xfrm>
              <a:off x="793" y="2973"/>
              <a:ext cx="612" cy="1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>
                <a:buClr>
                  <a:schemeClr val="bg1"/>
                </a:buClr>
              </a:pPr>
              <a:r>
                <a:rPr lang="nl-NL">
                  <a:solidFill>
                    <a:srgbClr val="361E76"/>
                  </a:solidFill>
                  <a:latin typeface="Arial Narrow" pitchFamily="34" charset="0"/>
                  <a:cs typeface="Times New Roman" pitchFamily="18" charset="0"/>
                </a:rPr>
                <a:t>2nd year</a:t>
              </a:r>
            </a:p>
          </p:txBody>
        </p:sp>
        <p:sp>
          <p:nvSpPr>
            <p:cNvPr id="15374" name="Rectangle 17"/>
            <p:cNvSpPr>
              <a:spLocks noChangeArrowheads="1"/>
            </p:cNvSpPr>
            <p:nvPr/>
          </p:nvSpPr>
          <p:spPr bwMode="auto">
            <a:xfrm>
              <a:off x="2673" y="2620"/>
              <a:ext cx="1249" cy="35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>
                <a:spcBef>
                  <a:spcPct val="20000"/>
                </a:spcBef>
                <a:buClr>
                  <a:srgbClr val="0668B3"/>
                </a:buClr>
              </a:pPr>
              <a:r>
                <a:rPr lang="en-US" sz="2000" dirty="0">
                  <a:solidFill>
                    <a:schemeClr val="bg1"/>
                  </a:solidFill>
                  <a:latin typeface="Arial Narrow" pitchFamily="34" charset="0"/>
                </a:rPr>
                <a:t>M</a:t>
              </a:r>
              <a:r>
                <a:rPr lang="en-US" sz="2000" dirty="0" smtClean="0">
                  <a:solidFill>
                    <a:schemeClr val="bg1"/>
                  </a:solidFill>
                  <a:latin typeface="Arial Narrow" pitchFamily="34" charset="0"/>
                </a:rPr>
                <a:t>ajor</a:t>
              </a:r>
              <a:endParaRPr lang="en-US" sz="20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5375" name="Rectangle 18"/>
            <p:cNvSpPr>
              <a:spLocks noChangeArrowheads="1"/>
            </p:cNvSpPr>
            <p:nvPr/>
          </p:nvSpPr>
          <p:spPr bwMode="auto">
            <a:xfrm>
              <a:off x="1405" y="2620"/>
              <a:ext cx="1268" cy="35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>
                <a:spcBef>
                  <a:spcPct val="20000"/>
                </a:spcBef>
                <a:buClr>
                  <a:srgbClr val="0668B3"/>
                </a:buClr>
              </a:pPr>
              <a:r>
                <a:rPr lang="en-US" dirty="0" smtClean="0">
                  <a:solidFill>
                    <a:schemeClr val="bg1"/>
                  </a:solidFill>
                  <a:latin typeface="Arial Narrow" pitchFamily="34" charset="0"/>
                </a:rPr>
                <a:t>Major</a:t>
              </a:r>
              <a:endParaRPr lang="en-US" sz="20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15376" name="Rectangle 19"/>
            <p:cNvSpPr>
              <a:spLocks noChangeArrowheads="1"/>
            </p:cNvSpPr>
            <p:nvPr/>
          </p:nvSpPr>
          <p:spPr bwMode="auto">
            <a:xfrm>
              <a:off x="793" y="2620"/>
              <a:ext cx="612" cy="35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>
                <a:buClr>
                  <a:schemeClr val="bg1"/>
                </a:buClr>
              </a:pPr>
              <a:r>
                <a:rPr lang="nl-NL" dirty="0">
                  <a:solidFill>
                    <a:srgbClr val="361E76"/>
                  </a:solidFill>
                  <a:latin typeface="Arial Narrow" pitchFamily="34" charset="0"/>
                  <a:cs typeface="Times New Roman" pitchFamily="18" charset="0"/>
                </a:rPr>
                <a:t>1st </a:t>
              </a:r>
              <a:r>
                <a:rPr lang="nl-NL" dirty="0" err="1">
                  <a:solidFill>
                    <a:srgbClr val="361E76"/>
                  </a:solidFill>
                  <a:latin typeface="Arial Narrow" pitchFamily="34" charset="0"/>
                  <a:cs typeface="Times New Roman" pitchFamily="18" charset="0"/>
                </a:rPr>
                <a:t>year</a:t>
              </a:r>
              <a:endParaRPr lang="nl-NL" dirty="0">
                <a:solidFill>
                  <a:srgbClr val="361E76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15377" name="Rectangle 20"/>
            <p:cNvSpPr>
              <a:spLocks noChangeArrowheads="1"/>
            </p:cNvSpPr>
            <p:nvPr/>
          </p:nvSpPr>
          <p:spPr bwMode="auto">
            <a:xfrm>
              <a:off x="2673" y="2424"/>
              <a:ext cx="1249" cy="1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>
                <a:buClr>
                  <a:schemeClr val="bg1"/>
                </a:buClr>
              </a:pPr>
              <a:r>
                <a:rPr lang="nl-NL">
                  <a:solidFill>
                    <a:srgbClr val="361E76"/>
                  </a:solidFill>
                  <a:latin typeface="Arial Narrow" pitchFamily="34" charset="0"/>
                  <a:cs typeface="Times New Roman" pitchFamily="18" charset="0"/>
                </a:rPr>
                <a:t>semester 2</a:t>
              </a:r>
            </a:p>
          </p:txBody>
        </p:sp>
        <p:sp>
          <p:nvSpPr>
            <p:cNvPr id="15378" name="Rectangle 21"/>
            <p:cNvSpPr>
              <a:spLocks noChangeArrowheads="1"/>
            </p:cNvSpPr>
            <p:nvPr/>
          </p:nvSpPr>
          <p:spPr bwMode="auto">
            <a:xfrm>
              <a:off x="1405" y="2424"/>
              <a:ext cx="1268" cy="1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>
                <a:buClr>
                  <a:schemeClr val="bg1"/>
                </a:buClr>
              </a:pPr>
              <a:r>
                <a:rPr lang="nl-NL">
                  <a:solidFill>
                    <a:srgbClr val="361E76"/>
                  </a:solidFill>
                  <a:latin typeface="Arial Narrow" pitchFamily="34" charset="0"/>
                  <a:cs typeface="Times New Roman" pitchFamily="18" charset="0"/>
                </a:rPr>
                <a:t>semester 1</a:t>
              </a:r>
            </a:p>
          </p:txBody>
        </p:sp>
        <p:sp>
          <p:nvSpPr>
            <p:cNvPr id="15379" name="Rectangle 22"/>
            <p:cNvSpPr>
              <a:spLocks noChangeArrowheads="1"/>
            </p:cNvSpPr>
            <p:nvPr/>
          </p:nvSpPr>
          <p:spPr bwMode="auto">
            <a:xfrm>
              <a:off x="793" y="2424"/>
              <a:ext cx="612" cy="1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/>
            <a:lstStyle/>
            <a:p>
              <a:pPr algn="ctr" eaLnBrk="0" hangingPunct="0">
                <a:spcBef>
                  <a:spcPct val="20000"/>
                </a:spcBef>
                <a:buClr>
                  <a:srgbClr val="0668B3"/>
                </a:buClr>
              </a:pPr>
              <a:endParaRPr lang="en-US">
                <a:solidFill>
                  <a:srgbClr val="361E76"/>
                </a:solidFill>
                <a:latin typeface="Arial Narrow" pitchFamily="34" charset="0"/>
              </a:endParaRPr>
            </a:p>
          </p:txBody>
        </p:sp>
        <p:sp>
          <p:nvSpPr>
            <p:cNvPr id="15380" name="Line 23"/>
            <p:cNvSpPr>
              <a:spLocks noChangeShapeType="1"/>
            </p:cNvSpPr>
            <p:nvPr/>
          </p:nvSpPr>
          <p:spPr bwMode="auto">
            <a:xfrm>
              <a:off x="793" y="2424"/>
              <a:ext cx="3129" cy="1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15381" name="Line 24"/>
            <p:cNvSpPr>
              <a:spLocks noChangeShapeType="1"/>
            </p:cNvSpPr>
            <p:nvPr/>
          </p:nvSpPr>
          <p:spPr bwMode="auto">
            <a:xfrm>
              <a:off x="793" y="3552"/>
              <a:ext cx="3129" cy="1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15382" name="Line 25"/>
            <p:cNvSpPr>
              <a:spLocks noChangeShapeType="1"/>
            </p:cNvSpPr>
            <p:nvPr/>
          </p:nvSpPr>
          <p:spPr bwMode="auto">
            <a:xfrm>
              <a:off x="793" y="2424"/>
              <a:ext cx="1" cy="1128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15383" name="Line 26"/>
            <p:cNvSpPr>
              <a:spLocks noChangeShapeType="1"/>
            </p:cNvSpPr>
            <p:nvPr/>
          </p:nvSpPr>
          <p:spPr bwMode="auto">
            <a:xfrm>
              <a:off x="3922" y="2424"/>
              <a:ext cx="1" cy="1128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15384" name="Line 27"/>
            <p:cNvSpPr>
              <a:spLocks noChangeShapeType="1"/>
            </p:cNvSpPr>
            <p:nvPr/>
          </p:nvSpPr>
          <p:spPr bwMode="auto">
            <a:xfrm>
              <a:off x="793" y="2620"/>
              <a:ext cx="3129" cy="1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15385" name="Line 28"/>
            <p:cNvSpPr>
              <a:spLocks noChangeShapeType="1"/>
            </p:cNvSpPr>
            <p:nvPr/>
          </p:nvSpPr>
          <p:spPr bwMode="auto">
            <a:xfrm>
              <a:off x="1405" y="2424"/>
              <a:ext cx="1" cy="1128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15386" name="Line 29"/>
            <p:cNvSpPr>
              <a:spLocks noChangeShapeType="1"/>
            </p:cNvSpPr>
            <p:nvPr/>
          </p:nvSpPr>
          <p:spPr bwMode="auto">
            <a:xfrm>
              <a:off x="2673" y="2424"/>
              <a:ext cx="1" cy="741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15387" name="Line 30"/>
            <p:cNvSpPr>
              <a:spLocks noChangeShapeType="1"/>
            </p:cNvSpPr>
            <p:nvPr/>
          </p:nvSpPr>
          <p:spPr bwMode="auto">
            <a:xfrm>
              <a:off x="793" y="2973"/>
              <a:ext cx="3129" cy="1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15388" name="Line 31"/>
            <p:cNvSpPr>
              <a:spLocks noChangeShapeType="1"/>
            </p:cNvSpPr>
            <p:nvPr/>
          </p:nvSpPr>
          <p:spPr bwMode="auto">
            <a:xfrm>
              <a:off x="793" y="3165"/>
              <a:ext cx="3129" cy="1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15389" name="Line 32"/>
            <p:cNvSpPr>
              <a:spLocks noChangeShapeType="1"/>
            </p:cNvSpPr>
            <p:nvPr/>
          </p:nvSpPr>
          <p:spPr bwMode="auto">
            <a:xfrm>
              <a:off x="793" y="3357"/>
              <a:ext cx="3129" cy="1"/>
            </a:xfrm>
            <a:prstGeom prst="line">
              <a:avLst/>
            </a:pr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en-US"/>
            </a:p>
          </p:txBody>
        </p:sp>
        <p:sp>
          <p:nvSpPr>
            <p:cNvPr id="15390" name="Line 33"/>
            <p:cNvSpPr>
              <a:spLocks noChangeShapeType="1"/>
            </p:cNvSpPr>
            <p:nvPr/>
          </p:nvSpPr>
          <p:spPr bwMode="auto">
            <a:xfrm>
              <a:off x="2673" y="3165"/>
              <a:ext cx="1" cy="387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M official corporate pres-v2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SEM official corporate pres-v2</Template>
  <TotalTime>1501</TotalTime>
  <Words>692</Words>
  <Application>Microsoft Office PowerPoint</Application>
  <PresentationFormat>Diavoorstelling (4:3)</PresentationFormat>
  <Paragraphs>224</Paragraphs>
  <Slides>18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19" baseType="lpstr">
      <vt:lpstr>SEM official corporate pres-v2</vt:lpstr>
      <vt:lpstr> Amsterdam University of Applied Sciences  Seminar Internationaliseren doe je samen; de docent maakt het verschil   4 juni 2015 </vt:lpstr>
      <vt:lpstr>Organisational chart  Amsterdam University of Applied Sciences (AUAS) and the University of Amsterdam (UVA)</vt:lpstr>
      <vt:lpstr>Faculties within the AUAS</vt:lpstr>
      <vt:lpstr>The Faculty of Economics and Management</vt:lpstr>
      <vt:lpstr>Faculty of Economics &amp; Management</vt:lpstr>
      <vt:lpstr>International Business School</vt:lpstr>
      <vt:lpstr>Facts and figures</vt:lpstr>
      <vt:lpstr>Structure Bachelor</vt:lpstr>
      <vt:lpstr>General structure of a programme within FEM</vt:lpstr>
      <vt:lpstr>Exchange programmes at the AUAS</vt:lpstr>
      <vt:lpstr>Minor programmes</vt:lpstr>
      <vt:lpstr>International partners of SEM</vt:lpstr>
      <vt:lpstr>Centre for Applied Research on Economics and Management (CAREM)</vt:lpstr>
      <vt:lpstr>Het perspectief van de faculteit</vt:lpstr>
      <vt:lpstr>Het perspectief van de student</vt:lpstr>
      <vt:lpstr>Het perspectief van de docent</vt:lpstr>
      <vt:lpstr>Het perspectief van de docent</vt:lpstr>
      <vt:lpstr>thank you for your attention</vt:lpstr>
    </vt:vector>
  </TitlesOfParts>
  <Company>Hogeschool van Amsterdam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Hogeschool van Amsterdam Amsterdam university of Applied Sciences</dc:title>
  <dc:creator>detbt</dc:creator>
  <cp:lastModifiedBy>W. van Veen</cp:lastModifiedBy>
  <cp:revision>86</cp:revision>
  <cp:lastPrinted>2015-05-28T06:35:39Z</cp:lastPrinted>
  <dcterms:created xsi:type="dcterms:W3CDTF">2012-09-28T08:31:37Z</dcterms:created>
  <dcterms:modified xsi:type="dcterms:W3CDTF">2015-06-10T07:21:09Z</dcterms:modified>
</cp:coreProperties>
</file>