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  <p:sldMasterId id="2147483684" r:id="rId5"/>
  </p:sldMasterIdLst>
  <p:notesMasterIdLst>
    <p:notesMasterId r:id="rId25"/>
  </p:notesMasterIdLst>
  <p:sldIdLst>
    <p:sldId id="345" r:id="rId6"/>
    <p:sldId id="323" r:id="rId7"/>
    <p:sldId id="351" r:id="rId8"/>
    <p:sldId id="352" r:id="rId9"/>
    <p:sldId id="354" r:id="rId10"/>
    <p:sldId id="368" r:id="rId11"/>
    <p:sldId id="261" r:id="rId12"/>
    <p:sldId id="271" r:id="rId13"/>
    <p:sldId id="355" r:id="rId14"/>
    <p:sldId id="328" r:id="rId15"/>
    <p:sldId id="329" r:id="rId16"/>
    <p:sldId id="360" r:id="rId17"/>
    <p:sldId id="344" r:id="rId18"/>
    <p:sldId id="361" r:id="rId19"/>
    <p:sldId id="312" r:id="rId20"/>
    <p:sldId id="366" r:id="rId21"/>
    <p:sldId id="367" r:id="rId22"/>
    <p:sldId id="358" r:id="rId23"/>
    <p:sldId id="369" r:id="rId24"/>
  </p:sldIdLst>
  <p:sldSz cx="12192000" cy="6858000"/>
  <p:notesSz cx="6805613" cy="9944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5AE11E64-FEAB-1CC5-06BF-A9EBEA0B8569}" name="Linden, Sara van der (UT-BMS)" initials="L(" userId="S::sara.vanderlinden@utwente.nl::57445098-9308-4c5e-8903-19e9b3975dca" providerId="AD"/>
  <p188:author id="{BCBF41BB-B7BC-0962-4CA3-508E5B0015E8}" name="Spiele, Susanne (UT-BMS)" initials="SS(B" userId="S::s.spiele@utwente.nl::94d48b63-b770-46f4-b577-5a6200c4728b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9" d="100"/>
          <a:sy n="59" d="100"/>
        </p:scale>
        <p:origin x="94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theme" Target="theme/theme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viewProps" Target="viewProps.xml"/><Relationship Id="rId30" Type="http://schemas.microsoft.com/office/2018/10/relationships/authors" Target="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89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4939" y="0"/>
            <a:ext cx="2949099" cy="4989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F83B23-13C2-4078-95E3-0677B288FAEA}" type="datetimeFigureOut">
              <a:rPr lang="en-US" smtClean="0"/>
              <a:t>12/14/2023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43013"/>
            <a:ext cx="5964237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562" y="4785598"/>
            <a:ext cx="5444490" cy="391548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5170"/>
            <a:ext cx="2949099" cy="4989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4939" y="9445170"/>
            <a:ext cx="2949099" cy="4989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9DAD0F-E0BC-46FA-A92E-416AE313F90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472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AB6E22F-F4D8-E24E-95C9-513345C7F170}" type="slidenum">
              <a:rPr kumimoji="0" lang="nl-N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nl-N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4849459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AB6E22F-F4D8-E24E-95C9-513345C7F170}" type="slidenum">
              <a:rPr kumimoji="0" lang="nl-N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nl-N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9819113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AB6E22F-F4D8-E24E-95C9-513345C7F170}" type="slidenum">
              <a:rPr kumimoji="0" lang="nl-N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nl-N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186398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AB6E22F-F4D8-E24E-95C9-513345C7F170}" type="slidenum">
              <a:rPr kumimoji="0" lang="nl-N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nl-N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2954707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Noot: onderdeel knelpunten niet volledig, slide geeft voorbeeld van de te leggen links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AB6E22F-F4D8-E24E-95C9-513345C7F170}" type="slidenum">
              <a:rPr kumimoji="0" lang="nl-N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nl-N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6305409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AB6E22F-F4D8-E24E-95C9-513345C7F170}" type="slidenum">
              <a:rPr kumimoji="0" lang="nl-N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nl-N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5808907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AB6E22F-F4D8-E24E-95C9-513345C7F170}" type="slidenum">
              <a:rPr kumimoji="0" lang="nl-N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nl-N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3460100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AB6E22F-F4D8-E24E-95C9-513345C7F170}" type="slidenum">
              <a:rPr kumimoji="0" lang="nl-N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nl-N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4797605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AB6E22F-F4D8-E24E-95C9-513345C7F170}" type="slidenum">
              <a:rPr kumimoji="0" lang="nl-N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nl-N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2593509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AB6E22F-F4D8-E24E-95C9-513345C7F170}" type="slidenum">
              <a:rPr kumimoji="0" lang="nl-N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nl-N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0001098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AB6E22F-F4D8-E24E-95C9-513345C7F170}" type="slidenum">
              <a:rPr kumimoji="0" lang="nl-N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nl-N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860760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AB6E22F-F4D8-E24E-95C9-513345C7F170}" type="slidenum">
              <a:rPr kumimoji="0" lang="nl-N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nl-N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793011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AB6E22F-F4D8-E24E-95C9-513345C7F170}" type="slidenum">
              <a:rPr kumimoji="0" lang="nl-N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nl-N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043121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AB6E22F-F4D8-E24E-95C9-513345C7F170}" type="slidenum">
              <a:rPr kumimoji="0" lang="nl-N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nl-N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914328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AB6E22F-F4D8-E24E-95C9-513345C7F170}" type="slidenum">
              <a:rPr kumimoji="0" lang="nl-N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nl-N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443283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AB6E22F-F4D8-E24E-95C9-513345C7F170}" type="slidenum">
              <a:rPr kumimoji="0" lang="nl-N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nl-N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198666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FE695A-0409-4543-A8C1-D522806F2347}" type="slidenum">
              <a:rPr kumimoji="0" lang="nl-N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nl-N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2188475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FE695A-0409-4543-A8C1-D522806F2347}" type="slidenum">
              <a:rPr kumimoji="0" lang="nl-N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nl-N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2680808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AB6E22F-F4D8-E24E-95C9-513345C7F170}" type="slidenum">
              <a:rPr kumimoji="0" lang="nl-N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nl-N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578259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746B8E-1DDB-4F91-5462-6B6CA208C4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nl-NL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E5F01CC-CE83-8DF4-3BD9-0F20A6EDED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nl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36A06D-CCB3-815D-173A-FE4CD82420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6E22F-5E37-1940-9423-C29FD8121545}" type="datetimeFigureOut">
              <a:rPr lang="nl-NL" smtClean="0"/>
              <a:t>14-12-2023</a:t>
            </a:fld>
            <a:endParaRPr lang="nl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74D560-BC65-8144-4CCB-48BB4742C7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2B4D3E-D210-06C7-F8E2-C4CEF75D36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AE9AB-FD95-D447-B599-48B02D7624F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783063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9AA49B-D91C-DF60-0904-73EDFA1F44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nl-N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22C0B4F-02A3-1397-2EDA-49BF72012A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nl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3A4683-516D-E4D7-37A3-629007807F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6E22F-5E37-1940-9423-C29FD8121545}" type="datetimeFigureOut">
              <a:rPr lang="nl-NL" smtClean="0"/>
              <a:t>14-12-2023</a:t>
            </a:fld>
            <a:endParaRPr lang="nl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C4BCCF-17EF-488D-1262-965E547B2F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377BD7-DD57-934B-E079-F7FADCE011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AE9AB-FD95-D447-B599-48B02D7624F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808278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0B79B86-163B-B819-8E17-87FE5B09403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nl-N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ABDCB3D-4B37-D23C-B039-3B53A6769E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nl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8898F0-8C0D-C3EA-87D3-7373EBBA0C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6E22F-5E37-1940-9423-C29FD8121545}" type="datetimeFigureOut">
              <a:rPr lang="nl-NL" smtClean="0"/>
              <a:t>14-12-2023</a:t>
            </a:fld>
            <a:endParaRPr lang="nl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5CCF66-094A-174D-DAE0-F059E8EDEF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2A502A-3165-3A06-920F-CC03F7978D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AE9AB-FD95-D447-B599-48B02D7624F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047214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8C9DF9-92FA-0EE6-54AF-2B608B3E48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nl-NL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EF4F723-410A-FDDB-37DA-CCA7D0563BD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nl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6818AD-55A4-0BED-61C8-D6D981B787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926FA-888E-F544-ABE1-2450D2B10A53}" type="datetimeFigureOut">
              <a:rPr lang="nl-NL" smtClean="0"/>
              <a:t>14-12-2023</a:t>
            </a:fld>
            <a:endParaRPr lang="nl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BD0143-5AE1-CED6-C961-12090696B4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C5650E-902F-E195-4A94-FDFBF4D778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91D20-27AC-4149-B0F6-03495355E01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709095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E75307-AA44-3FCC-7917-443F1D6773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nl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E3D753-3AF3-5071-17E1-46A3A08B8A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nl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236C03-3610-E70D-2B2F-11258D443F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926FA-888E-F544-ABE1-2450D2B10A53}" type="datetimeFigureOut">
              <a:rPr lang="nl-NL" smtClean="0"/>
              <a:t>14-12-2023</a:t>
            </a:fld>
            <a:endParaRPr lang="nl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F7A371-7BE8-07E5-E152-BCAAB82261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B18FE0-4E95-565A-3CD5-286595C641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91D20-27AC-4149-B0F6-03495355E01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462802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0C14D4-2333-07D7-05A8-F96FF766F0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nl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0FE9D28-A45B-C7DD-A12E-C7566996E2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685B49-1686-E022-4696-553FDD6439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926FA-888E-F544-ABE1-2450D2B10A53}" type="datetimeFigureOut">
              <a:rPr lang="nl-NL" smtClean="0"/>
              <a:t>14-12-2023</a:t>
            </a:fld>
            <a:endParaRPr lang="nl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BA87E4-5777-BB8D-949B-905A96A736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6930A1-F63B-63C0-AB10-20899A7A35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91D20-27AC-4149-B0F6-03495355E01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010659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F995F2-BE54-E681-F006-65F7EB0F80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nl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11E942-53AB-FD5E-047B-A645E9C2A76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nl-NL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84417D9-76F2-1DE9-CBFD-FBF4550061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nl-NL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28B5A6-56D5-8F25-8F43-ADFC0A92BF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926FA-888E-F544-ABE1-2450D2B10A53}" type="datetimeFigureOut">
              <a:rPr lang="nl-NL" smtClean="0"/>
              <a:t>14-12-2023</a:t>
            </a:fld>
            <a:endParaRPr lang="nl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D674B9C-2014-82B0-DD6B-A3BFC6DBE5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A523EC6-137C-19D9-AA13-E7A520B953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91D20-27AC-4149-B0F6-03495355E01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983652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CE78A4-CDB1-7C0F-1476-92643F0EF4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nl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D6E03F-C29F-2E95-2D8F-977C215037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70C7CBF-B00D-E4F2-398E-D5DE24313B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nl-NL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E9CDF31-A795-AEF7-85FD-7330615937C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1BCF4ED-2D54-357F-D4FE-9A8D87668E6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nl-NL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8D1912E-C269-D2BF-7416-752144393F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926FA-888E-F544-ABE1-2450D2B10A53}" type="datetimeFigureOut">
              <a:rPr lang="nl-NL" smtClean="0"/>
              <a:t>14-12-2023</a:t>
            </a:fld>
            <a:endParaRPr lang="nl-NL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10E09DB-2EC1-7153-059B-D9CCDA136E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D3A7740-F9E8-8841-4980-69F297C413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91D20-27AC-4149-B0F6-03495355E01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5224779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C9C099-0C7F-0571-0BC3-EE4E9661DB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nl-NL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D12E143-6AF3-AB66-BF6D-C87AEA18B1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926FA-888E-F544-ABE1-2450D2B10A53}" type="datetimeFigureOut">
              <a:rPr lang="nl-NL" smtClean="0"/>
              <a:t>14-12-2023</a:t>
            </a:fld>
            <a:endParaRPr lang="nl-NL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7167748-E462-A1E4-14A0-FB929D3E89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AC91FFD-FCA3-4F6D-E821-4E46CD9062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91D20-27AC-4149-B0F6-03495355E01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5662052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A241BB0-CF5A-E8DA-B6D7-3A7E15D6E7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926FA-888E-F544-ABE1-2450D2B10A53}" type="datetimeFigureOut">
              <a:rPr lang="nl-NL" smtClean="0"/>
              <a:t>14-12-2023</a:t>
            </a:fld>
            <a:endParaRPr lang="nl-NL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610C0E5-618D-B16A-9312-516DC7F0A0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BFB196B-1E62-38D4-C1BE-ABC264E4AE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91D20-27AC-4149-B0F6-03495355E01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274081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5BE387-C00E-6488-EC09-BC8006CBD4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nl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7F87AD-7AAF-32FA-8A74-E22294DA62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nl-N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4309E5F-47B9-544C-537D-67B254D4BB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C80FEC2-7B34-FE75-682F-4AF7496F12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926FA-888E-F544-ABE1-2450D2B10A53}" type="datetimeFigureOut">
              <a:rPr lang="nl-NL" smtClean="0"/>
              <a:t>14-12-2023</a:t>
            </a:fld>
            <a:endParaRPr lang="nl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38BCAC2-9F91-3000-50EA-562A77690E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F5ECF6-C3F1-673C-A709-2B7D9953D7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91D20-27AC-4149-B0F6-03495355E01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441889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304C03-98AC-2F2D-C86A-939AB80C53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nl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88D3D7-156A-056A-0271-1572AE65B2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nl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AC0B31-2243-9C7E-3F62-9FA50916D8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6E22F-5E37-1940-9423-C29FD8121545}" type="datetimeFigureOut">
              <a:rPr lang="nl-NL" smtClean="0"/>
              <a:t>14-12-2023</a:t>
            </a:fld>
            <a:endParaRPr lang="nl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A0A560-9B93-C8F5-115D-9FFFE4411E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B33ECA-A149-6EFE-6AD7-58C3E39946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AE9AB-FD95-D447-B599-48B02D7624F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83449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554759-447B-D9D4-2E23-87B4BE6285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nl-NL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41FBADB-F64D-30C0-9DA7-05E1A29E563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6339CF-59D8-CC51-F5DB-D629A1F136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2932F4-3AD0-261D-511B-303EE4D84B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926FA-888E-F544-ABE1-2450D2B10A53}" type="datetimeFigureOut">
              <a:rPr lang="nl-NL" smtClean="0"/>
              <a:t>14-12-2023</a:t>
            </a:fld>
            <a:endParaRPr lang="nl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0AE93B5-56BD-5F46-2700-6DC0124E7C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F7E069D-66A4-73C7-731A-728F6A0298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91D20-27AC-4149-B0F6-03495355E01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5852419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450193-E1C1-26C2-9199-6F46B2076B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nl-N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10189E9-2E7D-2FCE-9893-1EEA030418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nl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401EED-7118-7F96-67E0-6772D2337A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926FA-888E-F544-ABE1-2450D2B10A53}" type="datetimeFigureOut">
              <a:rPr lang="nl-NL" smtClean="0"/>
              <a:t>14-12-2023</a:t>
            </a:fld>
            <a:endParaRPr lang="nl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FF5990-BA4E-2F1E-EAF0-F327124C6F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628623-B0EF-3567-33CC-D95F26E5E4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91D20-27AC-4149-B0F6-03495355E01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9450889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F97205D-C5DC-30DC-6D09-3CBC09BB274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nl-N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52D6936-52F6-697C-1F3A-61C8392F52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nl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1F3F0C-4537-D2A5-4D94-C809BCEEDD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926FA-888E-F544-ABE1-2450D2B10A53}" type="datetimeFigureOut">
              <a:rPr lang="nl-NL" smtClean="0"/>
              <a:t>14-12-2023</a:t>
            </a:fld>
            <a:endParaRPr lang="nl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E98FDB-585F-E0E1-60CF-86E8E936A6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94363C-C308-C985-F242-AE0B0F13C5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91D20-27AC-4149-B0F6-03495355E01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16043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CEA6E5-395D-7DE6-3D03-65C580179B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nl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002429F-E6C8-B3FE-47C4-A1BC8E2E5E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B9A16C-6FC7-A756-1E65-DB9914EA53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6E22F-5E37-1940-9423-C29FD8121545}" type="datetimeFigureOut">
              <a:rPr lang="nl-NL" smtClean="0"/>
              <a:t>14-12-2023</a:t>
            </a:fld>
            <a:endParaRPr lang="nl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7B1187-65CE-8260-2FD1-4BD646D575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2FA5C1-65C0-FBAD-C4AA-488AD74458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AE9AB-FD95-D447-B599-48B02D7624F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32778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01607E-CC4A-9A20-B142-5B38898D23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nl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28AB7D-D696-0556-F222-9A123C09B6A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nl-NL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7217E7B-41E4-D177-A001-13F9228FA9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nl-NL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D69194-D6A6-88DD-4376-CCA8E56B9A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6E22F-5E37-1940-9423-C29FD8121545}" type="datetimeFigureOut">
              <a:rPr lang="nl-NL" smtClean="0"/>
              <a:t>14-12-2023</a:t>
            </a:fld>
            <a:endParaRPr lang="nl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05C2414-D9A5-D59D-6263-81A7724758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4F0ADA-6E0C-6C53-049C-984E3FDD6B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AE9AB-FD95-D447-B599-48B02D7624F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133718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B3483A-DBE8-E501-7B87-CEF6EC7C55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nl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BFCFCF-24BF-383A-A002-CAE313A08E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948ACBD-79F1-464A-E2B9-FFD55F93F1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nl-NL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0596EB4-A22A-BC19-F5AB-6F41889E041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44839BC-129E-3F0A-7379-EE98E316495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nl-NL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D65C207-8E82-3D1F-BD2B-7B70E1A43E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6E22F-5E37-1940-9423-C29FD8121545}" type="datetimeFigureOut">
              <a:rPr lang="nl-NL" smtClean="0"/>
              <a:t>14-12-2023</a:t>
            </a:fld>
            <a:endParaRPr lang="nl-NL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2AF4C04-D53C-0E4D-CDB2-7B89F0ECC2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5329EC8-0C73-FFD4-0DEF-5FDECF647E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AE9AB-FD95-D447-B599-48B02D7624F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359160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A03F8B-DE0D-3BBC-FBF0-B9437DCE09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nl-NL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C275813-F89E-F827-687E-65F0DC47A8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6E22F-5E37-1940-9423-C29FD8121545}" type="datetimeFigureOut">
              <a:rPr lang="nl-NL" smtClean="0"/>
              <a:t>14-12-2023</a:t>
            </a:fld>
            <a:endParaRPr lang="nl-NL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A56730F-EA9F-6856-9BA2-F491D7BBB9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2531CA2-6029-7014-1CA1-6B04E9410D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AE9AB-FD95-D447-B599-48B02D7624F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097397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9FA1BE3-0B50-7EFE-5818-6C9366FCA9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6E22F-5E37-1940-9423-C29FD8121545}" type="datetimeFigureOut">
              <a:rPr lang="nl-NL" smtClean="0"/>
              <a:t>14-12-2023</a:t>
            </a:fld>
            <a:endParaRPr lang="nl-NL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2C5F1E8-3C65-DA46-A3A1-E8973F7E31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D78759-A38B-B191-27FC-D9BED03560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AE9AB-FD95-D447-B599-48B02D7624F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815158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1961B5-E010-EE6D-D250-B43E0A2939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nl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68E546-553E-B37F-E09D-C49C238E8D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nl-N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0BFF708-059D-E485-EFB4-E581635B21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C71473-8B88-46DF-CDC4-C1C318B20E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6E22F-5E37-1940-9423-C29FD8121545}" type="datetimeFigureOut">
              <a:rPr lang="nl-NL" smtClean="0"/>
              <a:t>14-12-2023</a:t>
            </a:fld>
            <a:endParaRPr lang="nl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1937754-210E-3620-E403-78B6EC6EF2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4868560-6AD5-FB7C-065D-7C46ACAAED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AE9AB-FD95-D447-B599-48B02D7624F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91603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D50462-D4C4-7B31-8403-5071BCA9B2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nl-NL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4CA2CBA-28D7-8527-E56B-1F30DA71A13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6A9EA87-A343-B2D6-A972-70F3A8755F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C09CC0-5559-5D52-A4A3-A34568610C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6E22F-5E37-1940-9423-C29FD8121545}" type="datetimeFigureOut">
              <a:rPr lang="nl-NL" smtClean="0"/>
              <a:t>14-12-2023</a:t>
            </a:fld>
            <a:endParaRPr lang="nl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4FBA52E-34D9-9F4B-8260-1251F72974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0CD273D-0B2B-6AB9-77FE-03503EE22A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AE9AB-FD95-D447-B599-48B02D7624F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489130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B89B93A-2392-DBDB-310A-E88348B997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nl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41BC5A-D6E0-DA54-079E-625C2CD9C7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nl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E0733D-4EDD-C767-C225-A064A547A4D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76E22F-5E37-1940-9423-C29FD8121545}" type="datetimeFigureOut">
              <a:rPr lang="nl-NL" smtClean="0"/>
              <a:t>14-12-2023</a:t>
            </a:fld>
            <a:endParaRPr lang="nl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69DE1B-21E6-4B08-236A-E51659915B9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F10036-1959-0556-227F-1B58290ED7B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5AE9AB-FD95-D447-B599-48B02D7624F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853974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DAEF63B-E562-03AE-9E46-51E6444ADF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nl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783133-FABB-A188-4566-D17CA3C76D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nl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37E813-E34E-23AE-F9C4-81BC05CC415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3926FA-888E-F544-ABE1-2450D2B10A53}" type="datetimeFigureOut">
              <a:rPr lang="nl-NL" smtClean="0"/>
              <a:t>14-12-2023</a:t>
            </a:fld>
            <a:endParaRPr lang="nl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39712A-9D11-55CE-EFE5-4B17A9C5CD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056903-F613-D7FD-BC35-2AD7EF93F02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491D20-27AC-4149-B0F6-03495355E01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79608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FD620C-7CF3-5136-2084-5D7F7A1561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3997" y="1122363"/>
            <a:ext cx="9144000" cy="2387600"/>
          </a:xfrm>
        </p:spPr>
        <p:txBody>
          <a:bodyPr anchor="ctr">
            <a:normAutofit/>
          </a:bodyPr>
          <a:lstStyle/>
          <a:p>
            <a:r>
              <a:rPr lang="nl-NL" sz="2800" dirty="0">
                <a:effectLst/>
                <a:latin typeface="Approach Light"/>
              </a:rPr>
              <a:t>Competenties van aankomende leraren (in opleiding) in beeld</a:t>
            </a:r>
            <a:br>
              <a:rPr lang="nl-NL" sz="2800" dirty="0">
                <a:effectLst/>
                <a:latin typeface="Approach Light"/>
              </a:rPr>
            </a:br>
            <a:r>
              <a:rPr lang="nl-NL" sz="2400" i="1" dirty="0">
                <a:effectLst/>
                <a:latin typeface="Approach Light"/>
              </a:rPr>
              <a:t>Analyse en ontwerp binnen project EVC van de universitaire lerarenopleidingen </a:t>
            </a:r>
            <a:endParaRPr lang="nl-NL" sz="2400" i="1" noProof="0" dirty="0">
              <a:latin typeface="Approach Light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EB1DC7E-A60A-3120-92E2-7DE796AFF3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3999" y="4356097"/>
            <a:ext cx="9144000" cy="2243105"/>
          </a:xfrm>
        </p:spPr>
        <p:txBody>
          <a:bodyPr anchor="ctr">
            <a:normAutofit/>
          </a:bodyPr>
          <a:lstStyle/>
          <a:p>
            <a:r>
              <a:rPr lang="nl-NL" noProof="0" dirty="0">
                <a:latin typeface="Approach Light" pitchFamily="2" charset="0"/>
              </a:rPr>
              <a:t>Conferentie Bestuursakkoord</a:t>
            </a:r>
          </a:p>
          <a:p>
            <a:r>
              <a:rPr lang="nl-NL" noProof="0" dirty="0">
                <a:latin typeface="Approach Light" pitchFamily="2" charset="0"/>
              </a:rPr>
              <a:t>10 november 2023</a:t>
            </a:r>
          </a:p>
          <a:p>
            <a:endParaRPr lang="nl-NL" noProof="0" dirty="0">
              <a:latin typeface="Approach Light" pitchFamily="2" charset="0"/>
            </a:endParaRPr>
          </a:p>
          <a:p>
            <a:r>
              <a:rPr lang="nl-NL" sz="1800" noProof="0" dirty="0">
                <a:latin typeface="Approach Light" pitchFamily="2" charset="0"/>
              </a:rPr>
              <a:t>Susanne Spiele</a:t>
            </a:r>
            <a:r>
              <a:rPr lang="nl-NL" sz="1800" dirty="0">
                <a:latin typeface="Approach Light" pitchFamily="2" charset="0"/>
              </a:rPr>
              <a:t> </a:t>
            </a:r>
            <a:r>
              <a:rPr lang="nl-NL" sz="1800" noProof="0" dirty="0">
                <a:latin typeface="Approach Light" pitchFamily="2" charset="0"/>
              </a:rPr>
              <a:t>– Universiteit Twente</a:t>
            </a:r>
          </a:p>
          <a:p>
            <a:r>
              <a:rPr lang="nl-NL" sz="1800" noProof="0" dirty="0">
                <a:latin typeface="Approach Light" pitchFamily="2" charset="0"/>
              </a:rPr>
              <a:t>Evelien Stoutjesdijk – ICLON, Universiteit Leiden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1A115C8-0EE8-17B3-C52B-8134541F9D45}"/>
              </a:ext>
            </a:extLst>
          </p:cNvPr>
          <p:cNvSpPr/>
          <p:nvPr/>
        </p:nvSpPr>
        <p:spPr>
          <a:xfrm>
            <a:off x="-1" y="0"/>
            <a:ext cx="1523998" cy="6857997"/>
          </a:xfrm>
          <a:prstGeom prst="rect">
            <a:avLst/>
          </a:prstGeom>
          <a:solidFill>
            <a:srgbClr val="63B1E5"/>
          </a:solidFill>
          <a:ln>
            <a:solidFill>
              <a:srgbClr val="63B1E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46D2461F-50AF-22FD-C010-0E87D20D592B}"/>
              </a:ext>
            </a:extLst>
          </p:cNvPr>
          <p:cNvCxnSpPr/>
          <p:nvPr/>
        </p:nvCxnSpPr>
        <p:spPr>
          <a:xfrm flipH="1">
            <a:off x="-2" y="4144963"/>
            <a:ext cx="12192000" cy="0"/>
          </a:xfrm>
          <a:prstGeom prst="line">
            <a:avLst/>
          </a:prstGeom>
          <a:ln>
            <a:solidFill>
              <a:srgbClr val="63B1E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>
            <a:extLst>
              <a:ext uri="{FF2B5EF4-FFF2-40B4-BE49-F238E27FC236}">
                <a16:creationId xmlns:a16="http://schemas.microsoft.com/office/drawing/2014/main" id="{25F475A0-82CA-1BC3-77EB-C2D10AEC39AA}"/>
              </a:ext>
            </a:extLst>
          </p:cNvPr>
          <p:cNvSpPr/>
          <p:nvPr/>
        </p:nvSpPr>
        <p:spPr>
          <a:xfrm>
            <a:off x="10667999" y="0"/>
            <a:ext cx="1524001" cy="6857997"/>
          </a:xfrm>
          <a:prstGeom prst="rect">
            <a:avLst/>
          </a:prstGeom>
          <a:solidFill>
            <a:srgbClr val="63B1E5"/>
          </a:solidFill>
          <a:ln>
            <a:solidFill>
              <a:srgbClr val="63B1E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792833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39840D25-B612-9DB3-72EC-520EF6908D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latin typeface="Canela Deck" panose="02000000000000000000" pitchFamily="2" charset="77"/>
              </a:rPr>
              <a:t>Inzichten analyse voor ontwerpfase</a:t>
            </a:r>
            <a:endParaRPr lang="nl-NL" noProof="0" dirty="0">
              <a:latin typeface="Canela Deck" panose="02000000000000000000" pitchFamily="2" charset="77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1A115C8-0EE8-17B3-C52B-8134541F9D45}"/>
              </a:ext>
            </a:extLst>
          </p:cNvPr>
          <p:cNvSpPr/>
          <p:nvPr/>
        </p:nvSpPr>
        <p:spPr>
          <a:xfrm>
            <a:off x="0" y="0"/>
            <a:ext cx="12192000" cy="365125"/>
          </a:xfrm>
          <a:prstGeom prst="rect">
            <a:avLst/>
          </a:prstGeom>
          <a:solidFill>
            <a:srgbClr val="63B1E5"/>
          </a:solidFill>
          <a:ln>
            <a:solidFill>
              <a:srgbClr val="63B1E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C19650C-C4D7-E881-E347-367A0417809E}"/>
              </a:ext>
            </a:extLst>
          </p:cNvPr>
          <p:cNvSpPr/>
          <p:nvPr/>
        </p:nvSpPr>
        <p:spPr>
          <a:xfrm>
            <a:off x="0" y="6176963"/>
            <a:ext cx="12192000" cy="681038"/>
          </a:xfrm>
          <a:prstGeom prst="rect">
            <a:avLst/>
          </a:prstGeom>
          <a:solidFill>
            <a:srgbClr val="63B1E5"/>
          </a:solidFill>
          <a:ln>
            <a:solidFill>
              <a:srgbClr val="63B1E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9098FE6F-D559-5D98-D8C1-0337F0D75E48}"/>
              </a:ext>
            </a:extLst>
          </p:cNvPr>
          <p:cNvCxnSpPr/>
          <p:nvPr/>
        </p:nvCxnSpPr>
        <p:spPr>
          <a:xfrm flipH="1">
            <a:off x="0" y="1681962"/>
            <a:ext cx="12192000" cy="0"/>
          </a:xfrm>
          <a:prstGeom prst="line">
            <a:avLst/>
          </a:prstGeom>
          <a:ln>
            <a:solidFill>
              <a:srgbClr val="63B1E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3A1D1AB0-962C-0B2F-33C8-4E5C1CB9CB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400" noProof="0" dirty="0">
                <a:latin typeface="Approach Light" pitchFamily="2" charset="0"/>
              </a:rPr>
              <a:t>Ontwikkeling gedeelde probleemdefinitie</a:t>
            </a:r>
          </a:p>
          <a:p>
            <a:pPr lvl="1"/>
            <a:r>
              <a:rPr lang="nl-NL" sz="2000" noProof="0" dirty="0">
                <a:latin typeface="Approach Light" pitchFamily="2" charset="0"/>
              </a:rPr>
              <a:t>Richtinggevend voor ontwerp + draagvlak creëren onder instellingen</a:t>
            </a:r>
          </a:p>
          <a:p>
            <a:pPr lvl="1"/>
            <a:r>
              <a:rPr lang="nl-NL" sz="2000" noProof="0" dirty="0">
                <a:latin typeface="Approach Light" pitchFamily="2" charset="0"/>
              </a:rPr>
              <a:t>Focus op kwantiteit en kwaliteit voor kandidaten, instellingen en werkveld!</a:t>
            </a:r>
          </a:p>
          <a:p>
            <a:r>
              <a:rPr lang="nl-NL" sz="2400" dirty="0">
                <a:latin typeface="Approach Light" pitchFamily="2" charset="0"/>
              </a:rPr>
              <a:t>V</a:t>
            </a:r>
            <a:r>
              <a:rPr lang="nl-NL" sz="2400" noProof="0" dirty="0" err="1">
                <a:latin typeface="Approach Light" pitchFamily="2" charset="0"/>
              </a:rPr>
              <a:t>erschillen</a:t>
            </a:r>
            <a:r>
              <a:rPr lang="nl-NL" sz="2400" noProof="0" dirty="0">
                <a:latin typeface="Approach Light" pitchFamily="2" charset="0"/>
              </a:rPr>
              <a:t> en overeenkomsten in onderwijscontexten </a:t>
            </a:r>
          </a:p>
          <a:p>
            <a:pPr lvl="1"/>
            <a:r>
              <a:rPr lang="nl-NL" sz="2000" dirty="0">
                <a:latin typeface="Approach Light" pitchFamily="2" charset="0"/>
              </a:rPr>
              <a:t>Inzicht helpt </a:t>
            </a:r>
            <a:r>
              <a:rPr lang="nl-NL" sz="2000" noProof="0" dirty="0">
                <a:latin typeface="Approach Light" pitchFamily="2" charset="0"/>
              </a:rPr>
              <a:t>bij ontwerpkeuzes (aansluiten bij rollen/processen/raamwerken)</a:t>
            </a:r>
          </a:p>
          <a:p>
            <a:pPr lvl="1"/>
            <a:r>
              <a:rPr lang="nl-NL" sz="2000" noProof="0" dirty="0" err="1">
                <a:latin typeface="Approach Light" pitchFamily="2" charset="0"/>
                <a:sym typeface="Wingdings" panose="05000000000000000000" pitchFamily="2" charset="2"/>
              </a:rPr>
              <a:t>Tight</a:t>
            </a:r>
            <a:r>
              <a:rPr lang="nl-NL" sz="2000" noProof="0" dirty="0">
                <a:latin typeface="Approach Light" pitchFamily="2" charset="0"/>
                <a:sym typeface="Wingdings" panose="05000000000000000000" pitchFamily="2" charset="2"/>
              </a:rPr>
              <a:t>-but-</a:t>
            </a:r>
            <a:r>
              <a:rPr lang="nl-NL" sz="2000" noProof="0" dirty="0" err="1">
                <a:latin typeface="Approach Light" pitchFamily="2" charset="0"/>
                <a:sym typeface="Wingdings" panose="05000000000000000000" pitchFamily="2" charset="2"/>
              </a:rPr>
              <a:t>loose</a:t>
            </a:r>
            <a:r>
              <a:rPr lang="nl-NL" sz="2000" noProof="0" dirty="0">
                <a:latin typeface="Approach Light" pitchFamily="2" charset="0"/>
                <a:sym typeface="Wingdings" panose="05000000000000000000" pitchFamily="2" charset="2"/>
              </a:rPr>
              <a:t> ontwerp nodig</a:t>
            </a:r>
            <a:endParaRPr lang="nl-NL" sz="2000" noProof="0" dirty="0">
              <a:latin typeface="Approach Light" pitchFamily="2" charset="0"/>
            </a:endParaRPr>
          </a:p>
          <a:p>
            <a:pPr lvl="1"/>
            <a:r>
              <a:rPr lang="nl-NL" sz="2000" dirty="0">
                <a:latin typeface="Approach Light" pitchFamily="2" charset="0"/>
              </a:rPr>
              <a:t>Een c</a:t>
            </a:r>
            <a:r>
              <a:rPr lang="nl-NL" sz="2000" noProof="0" dirty="0" err="1">
                <a:latin typeface="Approach Light" pitchFamily="2" charset="0"/>
              </a:rPr>
              <a:t>ombinatie</a:t>
            </a:r>
            <a:r>
              <a:rPr lang="nl-NL" sz="2000" noProof="0" dirty="0">
                <a:latin typeface="Approach Light" pitchFamily="2" charset="0"/>
              </a:rPr>
              <a:t> van oplossingsrichtingen lijkt het meest kansrijk voor </a:t>
            </a:r>
            <a:r>
              <a:rPr lang="nl-NL" sz="2000" noProof="0" dirty="0">
                <a:latin typeface="Approach Light" pitchFamily="2" charset="0"/>
                <a:sym typeface="Wingdings" panose="05000000000000000000" pitchFamily="2" charset="2"/>
              </a:rPr>
              <a:t>aanpak van geïnventariseerde doelen en knelpunten</a:t>
            </a:r>
          </a:p>
        </p:txBody>
      </p:sp>
    </p:spTree>
    <p:extLst>
      <p:ext uri="{BB962C8B-B14F-4D97-AF65-F5344CB8AC3E}">
        <p14:creationId xmlns:p14="http://schemas.microsoft.com/office/powerpoint/2010/main" val="8498862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39840D25-B612-9DB3-72EC-520EF6908D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noProof="0">
                <a:latin typeface="Canela Deck" panose="02000000000000000000" pitchFamily="2" charset="77"/>
              </a:rPr>
              <a:t>Probleemdefinitie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1A115C8-0EE8-17B3-C52B-8134541F9D45}"/>
              </a:ext>
            </a:extLst>
          </p:cNvPr>
          <p:cNvSpPr/>
          <p:nvPr/>
        </p:nvSpPr>
        <p:spPr>
          <a:xfrm>
            <a:off x="0" y="0"/>
            <a:ext cx="12192000" cy="365125"/>
          </a:xfrm>
          <a:prstGeom prst="rect">
            <a:avLst/>
          </a:prstGeom>
          <a:solidFill>
            <a:srgbClr val="63B1E5"/>
          </a:solidFill>
          <a:ln>
            <a:solidFill>
              <a:srgbClr val="63B1E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C19650C-C4D7-E881-E347-367A0417809E}"/>
              </a:ext>
            </a:extLst>
          </p:cNvPr>
          <p:cNvSpPr/>
          <p:nvPr/>
        </p:nvSpPr>
        <p:spPr>
          <a:xfrm>
            <a:off x="0" y="6176963"/>
            <a:ext cx="12192000" cy="681038"/>
          </a:xfrm>
          <a:prstGeom prst="rect">
            <a:avLst/>
          </a:prstGeom>
          <a:solidFill>
            <a:srgbClr val="63B1E5"/>
          </a:solidFill>
          <a:ln>
            <a:solidFill>
              <a:srgbClr val="63B1E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9098FE6F-D559-5D98-D8C1-0337F0D75E48}"/>
              </a:ext>
            </a:extLst>
          </p:cNvPr>
          <p:cNvCxnSpPr/>
          <p:nvPr/>
        </p:nvCxnSpPr>
        <p:spPr>
          <a:xfrm flipH="1">
            <a:off x="0" y="1681962"/>
            <a:ext cx="12192000" cy="0"/>
          </a:xfrm>
          <a:prstGeom prst="line">
            <a:avLst/>
          </a:prstGeom>
          <a:ln>
            <a:solidFill>
              <a:srgbClr val="63B1E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3A1D1AB0-962C-0B2F-33C8-4E5C1CB9CB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969487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nl-NL" noProof="0" dirty="0">
                <a:latin typeface="Approach Regular"/>
              </a:rPr>
              <a:t>Huidige situatie</a:t>
            </a:r>
          </a:p>
          <a:p>
            <a:pPr marL="0" indent="0">
              <a:buNone/>
            </a:pPr>
            <a:r>
              <a:rPr lang="nl-NL" sz="2200" noProof="0" dirty="0">
                <a:latin typeface="Approach Light"/>
              </a:rPr>
              <a:t>Lerarenopleidingen benutten </a:t>
            </a:r>
            <a:r>
              <a:rPr lang="nl-NL" sz="2200" dirty="0">
                <a:latin typeface="Approach Light"/>
              </a:rPr>
              <a:t>kansen</a:t>
            </a:r>
            <a:r>
              <a:rPr lang="nl-NL" sz="2200" noProof="0" dirty="0">
                <a:latin typeface="Approach Light"/>
              </a:rPr>
              <a:t> voor instroom en behoud in het kader van EVC nog niet optimaal</a:t>
            </a:r>
            <a:r>
              <a:rPr lang="nl-NL" sz="2200" dirty="0">
                <a:latin typeface="Approach Light"/>
              </a:rPr>
              <a:t> </a:t>
            </a:r>
            <a:endParaRPr lang="nl-NL" sz="2200" noProof="0" dirty="0">
              <a:latin typeface="Approach Light" pitchFamily="2" charset="0"/>
            </a:endParaRPr>
          </a:p>
          <a:p>
            <a:pPr marL="0" indent="0">
              <a:buNone/>
            </a:pPr>
            <a:endParaRPr lang="nl-NL" noProof="0" dirty="0">
              <a:latin typeface="Approach Regular"/>
            </a:endParaRPr>
          </a:p>
          <a:p>
            <a:pPr marL="0" indent="0">
              <a:buNone/>
            </a:pPr>
            <a:r>
              <a:rPr lang="nl-NL" noProof="0" dirty="0">
                <a:latin typeface="Approach Regular"/>
              </a:rPr>
              <a:t>Ideale situatie</a:t>
            </a:r>
            <a:endParaRPr lang="nl-NL" dirty="0">
              <a:latin typeface="Approach Regular"/>
            </a:endParaRPr>
          </a:p>
          <a:p>
            <a:pPr marL="0" indent="0">
              <a:buNone/>
            </a:pPr>
            <a:r>
              <a:rPr lang="nl-NL" sz="2200" noProof="0" dirty="0">
                <a:latin typeface="Approach Light"/>
              </a:rPr>
              <a:t>EVC-werkwijzen binnen lerarenopleidingen zijn transparant en consistent, kandidaten voelen zich gezien, en werkwijzen ondersteunen </a:t>
            </a:r>
            <a:r>
              <a:rPr lang="nl-NL" sz="2200" dirty="0">
                <a:latin typeface="Approach Light"/>
              </a:rPr>
              <a:t>waar mogelijk </a:t>
            </a:r>
            <a:r>
              <a:rPr lang="nl-NL" sz="2200" noProof="0" dirty="0">
                <a:latin typeface="Approach Light"/>
              </a:rPr>
              <a:t>het verhogen van instroom en behoud </a:t>
            </a:r>
            <a:r>
              <a:rPr lang="nl-NL" sz="2200" dirty="0">
                <a:latin typeface="Approach Light"/>
              </a:rPr>
              <a:t>van leraren</a:t>
            </a:r>
            <a:endParaRPr lang="nl-NL" noProof="0" dirty="0"/>
          </a:p>
          <a:p>
            <a:pPr lvl="1"/>
            <a:endParaRPr lang="nl-NL" noProof="0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1222881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39840D25-B612-9DB3-72EC-520EF6908D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noProof="0" dirty="0">
                <a:latin typeface="Canela Deck" panose="02000000000000000000" pitchFamily="2" charset="77"/>
              </a:rPr>
              <a:t>Redenen voor discrepantie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1A115C8-0EE8-17B3-C52B-8134541F9D45}"/>
              </a:ext>
            </a:extLst>
          </p:cNvPr>
          <p:cNvSpPr/>
          <p:nvPr/>
        </p:nvSpPr>
        <p:spPr>
          <a:xfrm>
            <a:off x="0" y="0"/>
            <a:ext cx="12192000" cy="365125"/>
          </a:xfrm>
          <a:prstGeom prst="rect">
            <a:avLst/>
          </a:prstGeom>
          <a:solidFill>
            <a:srgbClr val="63B1E5"/>
          </a:solidFill>
          <a:ln>
            <a:solidFill>
              <a:srgbClr val="63B1E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C19650C-C4D7-E881-E347-367A0417809E}"/>
              </a:ext>
            </a:extLst>
          </p:cNvPr>
          <p:cNvSpPr/>
          <p:nvPr/>
        </p:nvSpPr>
        <p:spPr>
          <a:xfrm>
            <a:off x="0" y="6176963"/>
            <a:ext cx="12192000" cy="681038"/>
          </a:xfrm>
          <a:prstGeom prst="rect">
            <a:avLst/>
          </a:prstGeom>
          <a:solidFill>
            <a:srgbClr val="63B1E5"/>
          </a:solidFill>
          <a:ln>
            <a:solidFill>
              <a:srgbClr val="63B1E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9098FE6F-D559-5D98-D8C1-0337F0D75E48}"/>
              </a:ext>
            </a:extLst>
          </p:cNvPr>
          <p:cNvCxnSpPr/>
          <p:nvPr/>
        </p:nvCxnSpPr>
        <p:spPr>
          <a:xfrm flipH="1">
            <a:off x="0" y="1681962"/>
            <a:ext cx="12192000" cy="0"/>
          </a:xfrm>
          <a:prstGeom prst="line">
            <a:avLst/>
          </a:prstGeom>
          <a:ln>
            <a:solidFill>
              <a:srgbClr val="63B1E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3A1D1AB0-962C-0B2F-33C8-4E5C1CB9CB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969487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i="1" noProof="0" dirty="0">
                <a:latin typeface="Approach Light" pitchFamily="2" charset="0"/>
                <a:sym typeface="Wingdings" panose="05000000000000000000" pitchFamily="2" charset="2"/>
              </a:rPr>
              <a:t>Binnen</a:t>
            </a:r>
            <a:r>
              <a:rPr lang="nl-NL" noProof="0" dirty="0">
                <a:latin typeface="Approach Light" pitchFamily="2" charset="0"/>
                <a:sym typeface="Wingdings" panose="05000000000000000000" pitchFamily="2" charset="2"/>
              </a:rPr>
              <a:t> invloedssfeer project</a:t>
            </a:r>
          </a:p>
          <a:p>
            <a:pPr lvl="1"/>
            <a:r>
              <a:rPr lang="nl-NL" sz="2200" noProof="0" dirty="0">
                <a:latin typeface="Approach Light" pitchFamily="2" charset="0"/>
                <a:sym typeface="Wingdings" panose="05000000000000000000" pitchFamily="2" charset="2"/>
              </a:rPr>
              <a:t>Gebrek aan heldere afspraken vrijstellingen en instrumentatie voor EVC </a:t>
            </a:r>
          </a:p>
          <a:p>
            <a:pPr lvl="1"/>
            <a:r>
              <a:rPr lang="nl-NL" sz="2200" noProof="0" dirty="0">
                <a:latin typeface="Approach Light" pitchFamily="2" charset="0"/>
                <a:sym typeface="Wingdings" panose="05000000000000000000" pitchFamily="2" charset="2"/>
              </a:rPr>
              <a:t>Gebrek aan inzicht proces en mogelijkheden betrokkenen</a:t>
            </a:r>
          </a:p>
          <a:p>
            <a:pPr lvl="1"/>
            <a:endParaRPr lang="nl-NL" sz="1800" noProof="0" dirty="0">
              <a:latin typeface="Approach Light" pitchFamily="2" charset="0"/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nl-NL" i="1" noProof="0" dirty="0">
                <a:latin typeface="Approach Light" pitchFamily="2" charset="0"/>
              </a:rPr>
              <a:t>Buiten</a:t>
            </a:r>
            <a:r>
              <a:rPr lang="nl-NL" noProof="0" dirty="0">
                <a:latin typeface="Approach Light" pitchFamily="2" charset="0"/>
              </a:rPr>
              <a:t> invloedssfeer project</a:t>
            </a:r>
          </a:p>
          <a:p>
            <a:pPr lvl="1"/>
            <a:r>
              <a:rPr lang="nl-NL" sz="2200" noProof="0" dirty="0">
                <a:latin typeface="Approach Light" pitchFamily="2" charset="0"/>
                <a:sym typeface="Wingdings" panose="05000000000000000000" pitchFamily="2" charset="2"/>
              </a:rPr>
              <a:t>Perspectief op opleiden leraren is in ontwikkeling (beroepsbeelden, doorlopende leerlijn)</a:t>
            </a:r>
          </a:p>
          <a:p>
            <a:pPr lvl="1"/>
            <a:r>
              <a:rPr lang="nl-NL" sz="2200" noProof="0" dirty="0">
                <a:latin typeface="Approach Light" pitchFamily="2" charset="0"/>
                <a:sym typeface="Wingdings" panose="05000000000000000000" pitchFamily="2" charset="2"/>
              </a:rPr>
              <a:t>(Ontwikkelingen binnen) wetgeving en beleid, zichtbaarheid wo-lerarenopleidingen, capaciteit </a:t>
            </a:r>
          </a:p>
          <a:p>
            <a:pPr lvl="1"/>
            <a:r>
              <a:rPr lang="nl-NL" sz="2200" noProof="0" dirty="0">
                <a:latin typeface="Approach Light" pitchFamily="2" charset="0"/>
              </a:rPr>
              <a:t>Onvoldoende landelijk inzicht in data instroom en behoud leraren</a:t>
            </a:r>
            <a:endParaRPr lang="nl-NL" sz="1600" noProof="0" dirty="0">
              <a:latin typeface="Approach Light" pitchFamily="2" charset="0"/>
              <a:sym typeface="Wingdings" panose="05000000000000000000" pitchFamily="2" charset="2"/>
            </a:endParaRPr>
          </a:p>
          <a:p>
            <a:endParaRPr lang="nl-NL" noProof="0" dirty="0"/>
          </a:p>
          <a:p>
            <a:pPr lvl="1"/>
            <a:endParaRPr lang="nl-NL" noProof="0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5562396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39840D25-B612-9DB3-72EC-520EF6908D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noProof="0" dirty="0">
                <a:latin typeface="Canela Deck" panose="02000000000000000000" pitchFamily="2" charset="77"/>
              </a:rPr>
              <a:t>Voorgestelde oplossingsrichtingen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1A115C8-0EE8-17B3-C52B-8134541F9D45}"/>
              </a:ext>
            </a:extLst>
          </p:cNvPr>
          <p:cNvSpPr/>
          <p:nvPr/>
        </p:nvSpPr>
        <p:spPr>
          <a:xfrm>
            <a:off x="0" y="0"/>
            <a:ext cx="12192000" cy="365125"/>
          </a:xfrm>
          <a:prstGeom prst="rect">
            <a:avLst/>
          </a:prstGeom>
          <a:solidFill>
            <a:srgbClr val="63B1E5"/>
          </a:solidFill>
          <a:ln>
            <a:solidFill>
              <a:srgbClr val="63B1E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C19650C-C4D7-E881-E347-367A0417809E}"/>
              </a:ext>
            </a:extLst>
          </p:cNvPr>
          <p:cNvSpPr/>
          <p:nvPr/>
        </p:nvSpPr>
        <p:spPr>
          <a:xfrm>
            <a:off x="0" y="6176963"/>
            <a:ext cx="12192000" cy="681038"/>
          </a:xfrm>
          <a:prstGeom prst="rect">
            <a:avLst/>
          </a:prstGeom>
          <a:solidFill>
            <a:srgbClr val="63B1E5"/>
          </a:solidFill>
          <a:ln>
            <a:solidFill>
              <a:srgbClr val="63B1E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9098FE6F-D559-5D98-D8C1-0337F0D75E48}"/>
              </a:ext>
            </a:extLst>
          </p:cNvPr>
          <p:cNvCxnSpPr/>
          <p:nvPr/>
        </p:nvCxnSpPr>
        <p:spPr>
          <a:xfrm flipH="1">
            <a:off x="0" y="1681962"/>
            <a:ext cx="12192000" cy="0"/>
          </a:xfrm>
          <a:prstGeom prst="line">
            <a:avLst/>
          </a:prstGeom>
          <a:ln>
            <a:solidFill>
              <a:srgbClr val="63B1E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ontent Placeholder 6">
            <a:extLst>
              <a:ext uri="{FF2B5EF4-FFF2-40B4-BE49-F238E27FC236}">
                <a16:creationId xmlns:a16="http://schemas.microsoft.com/office/drawing/2014/main" id="{AFD862BC-2684-C587-A5E5-A770DAC04A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nl-NL" noProof="0" dirty="0">
              <a:latin typeface="Approach Light" pitchFamily="2" charset="0"/>
            </a:endParaRPr>
          </a:p>
          <a:p>
            <a:endParaRPr lang="nl-NL" noProof="0" dirty="0">
              <a:latin typeface="Approach Light" pitchFamily="2" charset="0"/>
            </a:endParaRPr>
          </a:p>
          <a:p>
            <a:endParaRPr lang="nl-NL" noProof="0" dirty="0">
              <a:latin typeface="Approach Light" pitchFamily="2" charset="0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8E71A487-D5DD-301F-F8AB-449E2E6DCFE4}"/>
              </a:ext>
            </a:extLst>
          </p:cNvPr>
          <p:cNvSpPr/>
          <p:nvPr/>
        </p:nvSpPr>
        <p:spPr>
          <a:xfrm>
            <a:off x="6453310" y="2075787"/>
            <a:ext cx="2232131" cy="101868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2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proach Light" pitchFamily="2" charset="0"/>
                <a:ea typeface="+mn-ea"/>
                <a:cs typeface="+mn-cs"/>
              </a:rPr>
              <a:t>Brede intakeprocedure en ontwikkelgesprekken</a:t>
            </a: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7CC9D192-EB43-4FC8-694D-7BD7FE55C42B}"/>
              </a:ext>
            </a:extLst>
          </p:cNvPr>
          <p:cNvSpPr/>
          <p:nvPr/>
        </p:nvSpPr>
        <p:spPr>
          <a:xfrm>
            <a:off x="6453302" y="3423870"/>
            <a:ext cx="2232131" cy="110626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proach Light" pitchFamily="2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2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proach Light" pitchFamily="2" charset="0"/>
                <a:ea typeface="+mn-ea"/>
                <a:cs typeface="+mn-cs"/>
              </a:rPr>
              <a:t>Landelijk vrijstellingenkader, </a:t>
            </a:r>
            <a:r>
              <a:rPr kumimoji="0" lang="nl-NL" sz="1200" b="0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proach Light" pitchFamily="2" charset="0"/>
                <a:ea typeface="+mn-ea"/>
                <a:cs typeface="+mn-cs"/>
              </a:rPr>
              <a:t>toolkit</a:t>
            </a:r>
            <a:r>
              <a:rPr kumimoji="0" lang="nl-NL" sz="12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proach Light" pitchFamily="2" charset="0"/>
                <a:ea typeface="+mn-ea"/>
                <a:cs typeface="+mn-cs"/>
              </a:rPr>
              <a:t> assessments en kalibratie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proach Light" pitchFamily="2" charset="0"/>
              <a:ea typeface="+mn-ea"/>
              <a:cs typeface="+mn-cs"/>
            </a:endParaRP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0ED8F06B-B02E-8A32-ECD0-8A9AEC88FCA5}"/>
              </a:ext>
            </a:extLst>
          </p:cNvPr>
          <p:cNvSpPr/>
          <p:nvPr/>
        </p:nvSpPr>
        <p:spPr>
          <a:xfrm>
            <a:off x="6453298" y="4845152"/>
            <a:ext cx="2232131" cy="100526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2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proach Light" pitchFamily="2" charset="0"/>
                <a:ea typeface="+mn-ea"/>
                <a:cs typeface="+mn-cs"/>
              </a:rPr>
              <a:t>Ontwikkelingsmonitoring en maatwerk  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02E908E5-C3FC-BBEF-DCA9-C134B5B32605}"/>
              </a:ext>
            </a:extLst>
          </p:cNvPr>
          <p:cNvSpPr txBox="1"/>
          <p:nvPr/>
        </p:nvSpPr>
        <p:spPr>
          <a:xfrm>
            <a:off x="6453297" y="1686590"/>
            <a:ext cx="2232132" cy="30777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proach Regular" pitchFamily="2" charset="0"/>
                <a:ea typeface="+mn-ea"/>
                <a:cs typeface="+mn-cs"/>
              </a:rPr>
              <a:t>Oplossingsrichting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4739586-EA7F-BF82-BFC2-FEF629EBD077}"/>
              </a:ext>
            </a:extLst>
          </p:cNvPr>
          <p:cNvSpPr/>
          <p:nvPr/>
        </p:nvSpPr>
        <p:spPr>
          <a:xfrm>
            <a:off x="2742286" y="3410064"/>
            <a:ext cx="2232131" cy="443647"/>
          </a:xfrm>
          <a:prstGeom prst="rect">
            <a:avLst/>
          </a:prstGeom>
          <a:solidFill>
            <a:srgbClr val="0094B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2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proach Light" pitchFamily="2" charset="0"/>
                <a:ea typeface="+mn-ea"/>
                <a:cs typeface="+mn-cs"/>
              </a:rPr>
              <a:t>EVC nog onvoldoende zichtbaar en ingezet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A8D8282-7226-9212-2ACA-FCFABB9114CF}"/>
              </a:ext>
            </a:extLst>
          </p:cNvPr>
          <p:cNvSpPr txBox="1"/>
          <p:nvPr/>
        </p:nvSpPr>
        <p:spPr>
          <a:xfrm>
            <a:off x="2742286" y="1715240"/>
            <a:ext cx="2232131" cy="30777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proach Regular" pitchFamily="2" charset="0"/>
                <a:ea typeface="+mn-ea"/>
                <a:cs typeface="+mn-cs"/>
              </a:rPr>
              <a:t>Knelpunten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3A3C0A8-0D43-CB42-1745-5B7C4088DF32}"/>
              </a:ext>
            </a:extLst>
          </p:cNvPr>
          <p:cNvSpPr/>
          <p:nvPr/>
        </p:nvSpPr>
        <p:spPr>
          <a:xfrm>
            <a:off x="2742286" y="4075169"/>
            <a:ext cx="2232131" cy="443647"/>
          </a:xfrm>
          <a:prstGeom prst="rect">
            <a:avLst/>
          </a:prstGeom>
          <a:solidFill>
            <a:srgbClr val="06901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2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proach Light" pitchFamily="2" charset="0"/>
                <a:ea typeface="+mn-ea"/>
                <a:cs typeface="+mn-cs"/>
              </a:rPr>
              <a:t>Aansluiting programma bij kandidaat wisselend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9BACDA3-56F0-5875-454B-0A5212A18634}"/>
              </a:ext>
            </a:extLst>
          </p:cNvPr>
          <p:cNvSpPr/>
          <p:nvPr/>
        </p:nvSpPr>
        <p:spPr>
          <a:xfrm>
            <a:off x="2742286" y="2079854"/>
            <a:ext cx="2232131" cy="539899"/>
          </a:xfrm>
          <a:prstGeom prst="rect">
            <a:avLst/>
          </a:prstGeom>
          <a:solidFill>
            <a:srgbClr val="63B1E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2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proach Light" pitchFamily="2" charset="0"/>
                <a:ea typeface="+mn-ea"/>
                <a:cs typeface="+mn-cs"/>
              </a:rPr>
              <a:t>Beleid vrijstellingen EVC per ulo en niet landelijk geformuleerd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DA3B39F-B1E6-E98A-94AC-A16CA39A1653}"/>
              </a:ext>
            </a:extLst>
          </p:cNvPr>
          <p:cNvSpPr/>
          <p:nvPr/>
        </p:nvSpPr>
        <p:spPr>
          <a:xfrm>
            <a:off x="2742286" y="2744959"/>
            <a:ext cx="2232131" cy="443647"/>
          </a:xfrm>
          <a:prstGeom prst="rect">
            <a:avLst/>
          </a:prstGeom>
          <a:solidFill>
            <a:srgbClr val="63B1E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sz="1200" dirty="0">
                <a:solidFill>
                  <a:prstClr val="white"/>
                </a:solidFill>
                <a:latin typeface="Approach Light" pitchFamily="2" charset="0"/>
              </a:rPr>
              <a:t>A</a:t>
            </a:r>
            <a:r>
              <a:rPr kumimoji="0" lang="nl-NL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proach Light" pitchFamily="2" charset="0"/>
                <a:ea typeface="+mn-ea"/>
                <a:cs typeface="+mn-cs"/>
              </a:rPr>
              <a:t>fspraken</a:t>
            </a:r>
            <a:r>
              <a:rPr kumimoji="0" lang="nl-NL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proach Light" pitchFamily="2" charset="0"/>
                <a:ea typeface="+mn-ea"/>
                <a:cs typeface="+mn-cs"/>
              </a:rPr>
              <a:t> op meerdere manieren te interpreteren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092A4CA-603E-6566-2848-ED1D3266B66E}"/>
              </a:ext>
            </a:extLst>
          </p:cNvPr>
          <p:cNvSpPr/>
          <p:nvPr/>
        </p:nvSpPr>
        <p:spPr>
          <a:xfrm>
            <a:off x="2742286" y="4740274"/>
            <a:ext cx="2232131" cy="443647"/>
          </a:xfrm>
          <a:prstGeom prst="rect">
            <a:avLst/>
          </a:prstGeom>
          <a:solidFill>
            <a:srgbClr val="06901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2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proach Light" pitchFamily="2" charset="0"/>
                <a:ea typeface="+mn-ea"/>
                <a:cs typeface="+mn-cs"/>
              </a:rPr>
              <a:t>Maatwerkopties onvoldoende zichtbaar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4013A77-EC8D-9473-44B1-1044A07DD718}"/>
              </a:ext>
            </a:extLst>
          </p:cNvPr>
          <p:cNvSpPr/>
          <p:nvPr/>
        </p:nvSpPr>
        <p:spPr>
          <a:xfrm>
            <a:off x="2742286" y="5405377"/>
            <a:ext cx="2232131" cy="443647"/>
          </a:xfrm>
          <a:prstGeom prst="rect">
            <a:avLst/>
          </a:prstGeom>
          <a:solidFill>
            <a:srgbClr val="06901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2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proach Light" pitchFamily="2" charset="0"/>
                <a:ea typeface="+mn-ea"/>
                <a:cs typeface="+mn-cs"/>
              </a:rPr>
              <a:t>Werkveld onvoldoende betrokken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ADAB86A7-2254-8927-A459-BC54CAFB5495}"/>
              </a:ext>
            </a:extLst>
          </p:cNvPr>
          <p:cNvCxnSpPr>
            <a:cxnSpLocks/>
            <a:stCxn id="7" idx="3"/>
            <a:endCxn id="59" idx="1"/>
          </p:cNvCxnSpPr>
          <p:nvPr/>
        </p:nvCxnSpPr>
        <p:spPr>
          <a:xfrm flipV="1">
            <a:off x="4974417" y="2585131"/>
            <a:ext cx="1478893" cy="1046757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CA1EB8A3-AE41-C96B-194F-C0F855C392B7}"/>
              </a:ext>
            </a:extLst>
          </p:cNvPr>
          <p:cNvCxnSpPr>
            <a:cxnSpLocks/>
            <a:stCxn id="12" idx="3"/>
            <a:endCxn id="59" idx="1"/>
          </p:cNvCxnSpPr>
          <p:nvPr/>
        </p:nvCxnSpPr>
        <p:spPr>
          <a:xfrm flipV="1">
            <a:off x="4974417" y="2585131"/>
            <a:ext cx="1478893" cy="1711862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BC69ABEA-BBB2-70D9-FD27-DAF3061152CE}"/>
              </a:ext>
            </a:extLst>
          </p:cNvPr>
          <p:cNvCxnSpPr>
            <a:cxnSpLocks/>
            <a:stCxn id="13" idx="3"/>
            <a:endCxn id="60" idx="1"/>
          </p:cNvCxnSpPr>
          <p:nvPr/>
        </p:nvCxnSpPr>
        <p:spPr>
          <a:xfrm>
            <a:off x="4974417" y="2349804"/>
            <a:ext cx="1478885" cy="1627199"/>
          </a:xfrm>
          <a:prstGeom prst="straightConnector1">
            <a:avLst/>
          </a:prstGeom>
          <a:ln>
            <a:solidFill>
              <a:srgbClr val="06901D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E2152C8C-BFF2-925E-3C21-33BAF39A0873}"/>
              </a:ext>
            </a:extLst>
          </p:cNvPr>
          <p:cNvCxnSpPr>
            <a:cxnSpLocks/>
            <a:stCxn id="14" idx="3"/>
            <a:endCxn id="60" idx="1"/>
          </p:cNvCxnSpPr>
          <p:nvPr/>
        </p:nvCxnSpPr>
        <p:spPr>
          <a:xfrm>
            <a:off x="4974417" y="2966783"/>
            <a:ext cx="1478885" cy="1010220"/>
          </a:xfrm>
          <a:prstGeom prst="straightConnector1">
            <a:avLst/>
          </a:prstGeom>
          <a:ln>
            <a:solidFill>
              <a:srgbClr val="06901D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FD658399-401E-17C6-268A-F4B3B42A4143}"/>
              </a:ext>
            </a:extLst>
          </p:cNvPr>
          <p:cNvCxnSpPr>
            <a:cxnSpLocks/>
            <a:stCxn id="15" idx="3"/>
            <a:endCxn id="61" idx="1"/>
          </p:cNvCxnSpPr>
          <p:nvPr/>
        </p:nvCxnSpPr>
        <p:spPr>
          <a:xfrm>
            <a:off x="4974417" y="4962098"/>
            <a:ext cx="1478881" cy="385688"/>
          </a:xfrm>
          <a:prstGeom prst="straightConnector1">
            <a:avLst/>
          </a:prstGeom>
          <a:ln>
            <a:solidFill>
              <a:schemeClr val="accent6">
                <a:lumMod val="50000"/>
              </a:schemeClr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82BC39AC-BFC4-F25C-897F-A153B735B407}"/>
              </a:ext>
            </a:extLst>
          </p:cNvPr>
          <p:cNvCxnSpPr>
            <a:cxnSpLocks/>
            <a:stCxn id="16" idx="3"/>
            <a:endCxn id="61" idx="1"/>
          </p:cNvCxnSpPr>
          <p:nvPr/>
        </p:nvCxnSpPr>
        <p:spPr>
          <a:xfrm flipV="1">
            <a:off x="4974417" y="5347786"/>
            <a:ext cx="1478881" cy="279415"/>
          </a:xfrm>
          <a:prstGeom prst="straightConnector1">
            <a:avLst/>
          </a:prstGeom>
          <a:ln>
            <a:solidFill>
              <a:schemeClr val="accent6">
                <a:lumMod val="50000"/>
              </a:schemeClr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76A7AEEB-FD80-A3E0-FA28-54F06D67DE2B}"/>
              </a:ext>
            </a:extLst>
          </p:cNvPr>
          <p:cNvCxnSpPr>
            <a:cxnSpLocks/>
            <a:stCxn id="12" idx="3"/>
            <a:endCxn id="61" idx="1"/>
          </p:cNvCxnSpPr>
          <p:nvPr/>
        </p:nvCxnSpPr>
        <p:spPr>
          <a:xfrm>
            <a:off x="4974417" y="4296993"/>
            <a:ext cx="1478881" cy="1050793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16E0644E-244C-B089-4A21-55DF1D2C4931}"/>
              </a:ext>
            </a:extLst>
          </p:cNvPr>
          <p:cNvCxnSpPr>
            <a:cxnSpLocks/>
            <a:stCxn id="16" idx="3"/>
            <a:endCxn id="59" idx="1"/>
          </p:cNvCxnSpPr>
          <p:nvPr/>
        </p:nvCxnSpPr>
        <p:spPr>
          <a:xfrm flipV="1">
            <a:off x="4974417" y="2585131"/>
            <a:ext cx="1478893" cy="3042070"/>
          </a:xfrm>
          <a:prstGeom prst="straightConnector1">
            <a:avLst/>
          </a:prstGeom>
          <a:ln>
            <a:solidFill>
              <a:schemeClr val="accent6">
                <a:lumMod val="50000"/>
              </a:schemeClr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44425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39840D25-B612-9DB3-72EC-520EF6908D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noProof="0" dirty="0">
                <a:latin typeface="Canela Deck" panose="02000000000000000000" pitchFamily="2" charset="77"/>
              </a:rPr>
              <a:t>Oplossingsrichtingen en bijdrage doelen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1A115C8-0EE8-17B3-C52B-8134541F9D45}"/>
              </a:ext>
            </a:extLst>
          </p:cNvPr>
          <p:cNvSpPr/>
          <p:nvPr/>
        </p:nvSpPr>
        <p:spPr>
          <a:xfrm>
            <a:off x="0" y="0"/>
            <a:ext cx="12192000" cy="365125"/>
          </a:xfrm>
          <a:prstGeom prst="rect">
            <a:avLst/>
          </a:prstGeom>
          <a:solidFill>
            <a:srgbClr val="63B1E5"/>
          </a:solidFill>
          <a:ln>
            <a:solidFill>
              <a:srgbClr val="63B1E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C19650C-C4D7-E881-E347-367A0417809E}"/>
              </a:ext>
            </a:extLst>
          </p:cNvPr>
          <p:cNvSpPr/>
          <p:nvPr/>
        </p:nvSpPr>
        <p:spPr>
          <a:xfrm>
            <a:off x="0" y="6176963"/>
            <a:ext cx="12192000" cy="681038"/>
          </a:xfrm>
          <a:prstGeom prst="rect">
            <a:avLst/>
          </a:prstGeom>
          <a:solidFill>
            <a:srgbClr val="63B1E5"/>
          </a:solidFill>
          <a:ln>
            <a:solidFill>
              <a:srgbClr val="63B1E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9098FE6F-D559-5D98-D8C1-0337F0D75E48}"/>
              </a:ext>
            </a:extLst>
          </p:cNvPr>
          <p:cNvCxnSpPr/>
          <p:nvPr/>
        </p:nvCxnSpPr>
        <p:spPr>
          <a:xfrm flipH="1">
            <a:off x="0" y="1681962"/>
            <a:ext cx="12192000" cy="0"/>
          </a:xfrm>
          <a:prstGeom prst="line">
            <a:avLst/>
          </a:prstGeom>
          <a:ln>
            <a:solidFill>
              <a:srgbClr val="63B1E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ontent Placeholder 6">
            <a:extLst>
              <a:ext uri="{FF2B5EF4-FFF2-40B4-BE49-F238E27FC236}">
                <a16:creationId xmlns:a16="http://schemas.microsoft.com/office/drawing/2014/main" id="{AFD862BC-2684-C587-A5E5-A770DAC04A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nl-NL" noProof="0">
              <a:latin typeface="Approach Light" pitchFamily="2" charset="0"/>
            </a:endParaRPr>
          </a:p>
          <a:p>
            <a:endParaRPr lang="nl-NL" noProof="0">
              <a:latin typeface="Approach Light" pitchFamily="2" charset="0"/>
            </a:endParaRPr>
          </a:p>
          <a:p>
            <a:endParaRPr lang="nl-NL" noProof="0">
              <a:latin typeface="Approach Light" pitchFamily="2" charset="0"/>
            </a:endParaRP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E094BBAD-E801-CB85-6864-9FC4988AC025}"/>
              </a:ext>
            </a:extLst>
          </p:cNvPr>
          <p:cNvSpPr/>
          <p:nvPr/>
        </p:nvSpPr>
        <p:spPr>
          <a:xfrm>
            <a:off x="9329467" y="2691503"/>
            <a:ext cx="2232131" cy="10186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proach Light" pitchFamily="2" charset="0"/>
                <a:ea typeface="+mn-ea"/>
                <a:cs typeface="+mn-cs"/>
              </a:rPr>
              <a:t>Instroom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proach Light" pitchFamily="2" charset="0"/>
                <a:ea typeface="+mn-ea"/>
                <a:cs typeface="+mn-cs"/>
              </a:rPr>
              <a:t>(kwantiteit en kwaliteit) </a:t>
            </a: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B6005F7A-E005-69A0-67B1-1BBFD12AEEC6}"/>
              </a:ext>
            </a:extLst>
          </p:cNvPr>
          <p:cNvSpPr/>
          <p:nvPr/>
        </p:nvSpPr>
        <p:spPr>
          <a:xfrm>
            <a:off x="6551188" y="2112356"/>
            <a:ext cx="2232131" cy="69565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proach Light" pitchFamily="2" charset="0"/>
                <a:ea typeface="+mn-ea"/>
                <a:cs typeface="+mn-cs"/>
              </a:rPr>
              <a:t>Transparantie </a:t>
            </a: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8E71A487-D5DD-301F-F8AB-449E2E6DCFE4}"/>
              </a:ext>
            </a:extLst>
          </p:cNvPr>
          <p:cNvSpPr/>
          <p:nvPr/>
        </p:nvSpPr>
        <p:spPr>
          <a:xfrm>
            <a:off x="855136" y="2086913"/>
            <a:ext cx="2232131" cy="101868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proach Light" pitchFamily="2" charset="0"/>
                <a:ea typeface="+mn-ea"/>
                <a:cs typeface="+mn-cs"/>
              </a:rPr>
              <a:t>Brede intakeprocedure</a:t>
            </a: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7CC9D192-EB43-4FC8-694D-7BD7FE55C42B}"/>
              </a:ext>
            </a:extLst>
          </p:cNvPr>
          <p:cNvSpPr/>
          <p:nvPr/>
        </p:nvSpPr>
        <p:spPr>
          <a:xfrm>
            <a:off x="855140" y="3388055"/>
            <a:ext cx="2232131" cy="110626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proach Light" pitchFamily="2" charset="0"/>
                <a:ea typeface="+mn-ea"/>
                <a:cs typeface="+mn-cs"/>
              </a:rPr>
              <a:t>Landelij</a:t>
            </a:r>
            <a:r>
              <a:rPr lang="nl-NL" sz="1400" dirty="0" err="1">
                <a:solidFill>
                  <a:prstClr val="white"/>
                </a:solidFill>
                <a:latin typeface="Approach Light" pitchFamily="2" charset="0"/>
              </a:rPr>
              <a:t>ke</a:t>
            </a:r>
            <a:r>
              <a:rPr lang="nl-NL" sz="1400" dirty="0">
                <a:solidFill>
                  <a:prstClr val="white"/>
                </a:solidFill>
                <a:latin typeface="Approach Light" pitchFamily="2" charset="0"/>
              </a:rPr>
              <a:t> kaders vrijstellingen</a:t>
            </a:r>
            <a:endParaRPr kumimoji="0" lang="nl-NL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proach Light" pitchFamily="2" charset="0"/>
              <a:ea typeface="+mn-ea"/>
              <a:cs typeface="+mn-cs"/>
            </a:endParaRP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0ED8F06B-B02E-8A32-ECD0-8A9AEC88FCA5}"/>
              </a:ext>
            </a:extLst>
          </p:cNvPr>
          <p:cNvSpPr/>
          <p:nvPr/>
        </p:nvSpPr>
        <p:spPr>
          <a:xfrm>
            <a:off x="855136" y="4809337"/>
            <a:ext cx="2232131" cy="100526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proach Light" pitchFamily="2" charset="0"/>
                <a:ea typeface="+mn-ea"/>
                <a:cs typeface="+mn-cs"/>
              </a:rPr>
              <a:t>Ontwikkelingsmonitoring en maatwerk  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02E908E5-C3FC-BBEF-DCA9-C134B5B32605}"/>
              </a:ext>
            </a:extLst>
          </p:cNvPr>
          <p:cNvSpPr txBox="1"/>
          <p:nvPr/>
        </p:nvSpPr>
        <p:spPr>
          <a:xfrm>
            <a:off x="855137" y="1693452"/>
            <a:ext cx="2232130" cy="30777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proach Regular" pitchFamily="2" charset="0"/>
                <a:ea typeface="+mn-ea"/>
                <a:cs typeface="+mn-cs"/>
              </a:rPr>
              <a:t>Oplossingsrichting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6E578515-3988-8B59-9C79-F3FC8BF90FD3}"/>
              </a:ext>
            </a:extLst>
          </p:cNvPr>
          <p:cNvSpPr txBox="1"/>
          <p:nvPr/>
        </p:nvSpPr>
        <p:spPr>
          <a:xfrm>
            <a:off x="6625848" y="1693452"/>
            <a:ext cx="2232130" cy="30777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proach Regular" pitchFamily="2" charset="0"/>
                <a:ea typeface="+mn-ea"/>
                <a:cs typeface="+mn-cs"/>
              </a:rPr>
              <a:t>Opbrengsten</a:t>
            </a: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7A9E077E-637A-FB6E-94F8-6430DF40CCE8}"/>
              </a:ext>
            </a:extLst>
          </p:cNvPr>
          <p:cNvSpPr/>
          <p:nvPr/>
        </p:nvSpPr>
        <p:spPr>
          <a:xfrm>
            <a:off x="9318169" y="4078065"/>
            <a:ext cx="2232131" cy="104323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proach Light" pitchFamily="2" charset="0"/>
                <a:ea typeface="+mn-ea"/>
                <a:cs typeface="+mn-cs"/>
              </a:rPr>
              <a:t>Behoud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proach Light" pitchFamily="2" charset="0"/>
                <a:ea typeface="+mn-ea"/>
                <a:cs typeface="+mn-cs"/>
              </a:rPr>
              <a:t>(kwantiteit en kwaliteit)  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42651157-EBAB-4526-8D16-788EC24BDD8C}"/>
              </a:ext>
            </a:extLst>
          </p:cNvPr>
          <p:cNvSpPr/>
          <p:nvPr/>
        </p:nvSpPr>
        <p:spPr>
          <a:xfrm>
            <a:off x="6551162" y="3647957"/>
            <a:ext cx="2232131" cy="69565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proach Light" pitchFamily="2" charset="0"/>
                <a:ea typeface="+mn-ea"/>
                <a:cs typeface="+mn-cs"/>
              </a:rPr>
              <a:t>Consistentie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0AAE938C-57D5-1786-38C7-CBB33C6D012F}"/>
              </a:ext>
            </a:extLst>
          </p:cNvPr>
          <p:cNvSpPr/>
          <p:nvPr/>
        </p:nvSpPr>
        <p:spPr>
          <a:xfrm>
            <a:off x="6568112" y="5041267"/>
            <a:ext cx="2232131" cy="69565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proach Light" pitchFamily="2" charset="0"/>
                <a:ea typeface="+mn-ea"/>
                <a:cs typeface="+mn-cs"/>
              </a:rPr>
              <a:t>Gezien worden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2CF6359B-B5EC-6160-4EC1-CF8AD2CBC5FE}"/>
              </a:ext>
            </a:extLst>
          </p:cNvPr>
          <p:cNvSpPr/>
          <p:nvPr/>
        </p:nvSpPr>
        <p:spPr>
          <a:xfrm>
            <a:off x="3703155" y="2090578"/>
            <a:ext cx="2232131" cy="938095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sz="1400">
                <a:solidFill>
                  <a:prstClr val="white"/>
                </a:solidFill>
                <a:latin typeface="Approach Light"/>
                <a:sym typeface="Wingdings" panose="05000000000000000000" pitchFamily="2" charset="2"/>
              </a:rPr>
              <a:t>Betrokkenen</a:t>
            </a:r>
            <a:r>
              <a:rPr kumimoji="0" lang="nl-NL" sz="1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proach Light"/>
                <a:sym typeface="Wingdings" panose="05000000000000000000" pitchFamily="2" charset="2"/>
              </a:rPr>
              <a:t> hebben inzicht in EVC-proces, routes en mogelijkheden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A8FABD1E-0265-09F5-AA8F-F6F1B5CBE5A5}"/>
              </a:ext>
            </a:extLst>
          </p:cNvPr>
          <p:cNvSpPr/>
          <p:nvPr/>
        </p:nvSpPr>
        <p:spPr>
          <a:xfrm>
            <a:off x="3703154" y="4813682"/>
            <a:ext cx="2232131" cy="1030976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proach Light" pitchFamily="2" charset="0"/>
                <a:ea typeface="+mn-ea"/>
                <a:cs typeface="+mn-cs"/>
              </a:rPr>
              <a:t>Betrokkenen kunnen maatwerk binnen opleiding vormgeven op basis van ontwikkeling kandidaat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A04D7B31-FEE3-08C2-3790-3A99E50D829B}"/>
              </a:ext>
            </a:extLst>
          </p:cNvPr>
          <p:cNvSpPr txBox="1"/>
          <p:nvPr/>
        </p:nvSpPr>
        <p:spPr>
          <a:xfrm>
            <a:off x="3703156" y="1693452"/>
            <a:ext cx="2232130" cy="30777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proach Regular" pitchFamily="2" charset="0"/>
                <a:ea typeface="+mn-ea"/>
                <a:cs typeface="+mn-cs"/>
              </a:rPr>
              <a:t>Uitvoering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B44FC9CC-9BEF-0026-A562-2E4D6440F57E}"/>
              </a:ext>
            </a:extLst>
          </p:cNvPr>
          <p:cNvSpPr txBox="1"/>
          <p:nvPr/>
        </p:nvSpPr>
        <p:spPr>
          <a:xfrm>
            <a:off x="9304977" y="1693452"/>
            <a:ext cx="2232130" cy="30777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proach Regular" pitchFamily="2" charset="0"/>
                <a:ea typeface="+mn-ea"/>
                <a:cs typeface="+mn-cs"/>
              </a:rPr>
              <a:t>Impact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166BEB1B-3FD9-80A1-631E-A11F8FF905A3}"/>
              </a:ext>
            </a:extLst>
          </p:cNvPr>
          <p:cNvSpPr/>
          <p:nvPr/>
        </p:nvSpPr>
        <p:spPr>
          <a:xfrm>
            <a:off x="3720095" y="3369211"/>
            <a:ext cx="2232131" cy="1171648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sz="1400" dirty="0">
                <a:solidFill>
                  <a:prstClr val="white"/>
                </a:solidFill>
                <a:latin typeface="Approach Light" pitchFamily="2" charset="0"/>
                <a:sym typeface="Wingdings" panose="05000000000000000000" pitchFamily="2" charset="2"/>
              </a:rPr>
              <a:t>Kaders zijn helder en b</a:t>
            </a:r>
            <a:r>
              <a:rPr kumimoji="0" lang="nl-NL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proach Light" pitchFamily="2" charset="0"/>
                <a:ea typeface="+mn-ea"/>
                <a:cs typeface="+mn-cs"/>
                <a:sym typeface="Wingdings" panose="05000000000000000000" pitchFamily="2" charset="2"/>
              </a:rPr>
              <a:t>etrokkenen</a:t>
            </a:r>
            <a:r>
              <a:rPr kumimoji="0" lang="nl-NL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proach Light" pitchFamily="2" charset="0"/>
                <a:ea typeface="+mn-ea"/>
                <a:cs typeface="+mn-cs"/>
                <a:sym typeface="Wingdings" panose="05000000000000000000" pitchFamily="2" charset="2"/>
              </a:rPr>
              <a:t> kunnen een vertaalslag maken naar curriculum</a:t>
            </a:r>
            <a:endParaRPr kumimoji="0" lang="nl-NL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proach Light" pitchFamily="2" charset="0"/>
              <a:ea typeface="+mn-ea"/>
              <a:cs typeface="+mn-cs"/>
            </a:endParaRPr>
          </a:p>
        </p:txBody>
      </p:sp>
      <p:sp>
        <p:nvSpPr>
          <p:cNvPr id="11" name="Arrow: Chevron 10">
            <a:extLst>
              <a:ext uri="{FF2B5EF4-FFF2-40B4-BE49-F238E27FC236}">
                <a16:creationId xmlns:a16="http://schemas.microsoft.com/office/drawing/2014/main" id="{AF693981-12CE-857E-64A3-C143D8EE0553}"/>
              </a:ext>
            </a:extLst>
          </p:cNvPr>
          <p:cNvSpPr/>
          <p:nvPr/>
        </p:nvSpPr>
        <p:spPr>
          <a:xfrm>
            <a:off x="3376708" y="1779520"/>
            <a:ext cx="211626" cy="221709"/>
          </a:xfrm>
          <a:prstGeom prst="chevron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Arrow: Chevron 13">
            <a:extLst>
              <a:ext uri="{FF2B5EF4-FFF2-40B4-BE49-F238E27FC236}">
                <a16:creationId xmlns:a16="http://schemas.microsoft.com/office/drawing/2014/main" id="{B2FCF3F2-5DBD-F77A-070C-1248CC6CDAF7}"/>
              </a:ext>
            </a:extLst>
          </p:cNvPr>
          <p:cNvSpPr/>
          <p:nvPr/>
        </p:nvSpPr>
        <p:spPr>
          <a:xfrm>
            <a:off x="6170659" y="1778728"/>
            <a:ext cx="211626" cy="221709"/>
          </a:xfrm>
          <a:prstGeom prst="chevron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5" name="Arrow: Chevron 14">
            <a:extLst>
              <a:ext uri="{FF2B5EF4-FFF2-40B4-BE49-F238E27FC236}">
                <a16:creationId xmlns:a16="http://schemas.microsoft.com/office/drawing/2014/main" id="{BA4B4AA5-C0B2-C481-E0AE-98E758E8C7D1}"/>
              </a:ext>
            </a:extLst>
          </p:cNvPr>
          <p:cNvSpPr/>
          <p:nvPr/>
        </p:nvSpPr>
        <p:spPr>
          <a:xfrm>
            <a:off x="9065452" y="1775784"/>
            <a:ext cx="211626" cy="221709"/>
          </a:xfrm>
          <a:prstGeom prst="chevron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37722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39840D25-B612-9DB3-72EC-520EF6908D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latin typeface="Canela Deck" panose="02000000000000000000" pitchFamily="2" charset="77"/>
              </a:rPr>
              <a:t>Oplossingsrichtingen </a:t>
            </a:r>
            <a:endParaRPr lang="nl-NL" noProof="0" dirty="0">
              <a:latin typeface="Canela Deck" panose="02000000000000000000" pitchFamily="2" charset="77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1A115C8-0EE8-17B3-C52B-8134541F9D45}"/>
              </a:ext>
            </a:extLst>
          </p:cNvPr>
          <p:cNvSpPr/>
          <p:nvPr/>
        </p:nvSpPr>
        <p:spPr>
          <a:xfrm>
            <a:off x="0" y="0"/>
            <a:ext cx="12192000" cy="365125"/>
          </a:xfrm>
          <a:prstGeom prst="rect">
            <a:avLst/>
          </a:prstGeom>
          <a:solidFill>
            <a:srgbClr val="63B1E5"/>
          </a:solidFill>
          <a:ln>
            <a:solidFill>
              <a:srgbClr val="63B1E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C19650C-C4D7-E881-E347-367A0417809E}"/>
              </a:ext>
            </a:extLst>
          </p:cNvPr>
          <p:cNvSpPr/>
          <p:nvPr/>
        </p:nvSpPr>
        <p:spPr>
          <a:xfrm>
            <a:off x="0" y="6176963"/>
            <a:ext cx="12192000" cy="681038"/>
          </a:xfrm>
          <a:prstGeom prst="rect">
            <a:avLst/>
          </a:prstGeom>
          <a:solidFill>
            <a:srgbClr val="63B1E5"/>
          </a:solidFill>
          <a:ln>
            <a:solidFill>
              <a:srgbClr val="63B1E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9098FE6F-D559-5D98-D8C1-0337F0D75E48}"/>
              </a:ext>
            </a:extLst>
          </p:cNvPr>
          <p:cNvCxnSpPr/>
          <p:nvPr/>
        </p:nvCxnSpPr>
        <p:spPr>
          <a:xfrm flipH="1">
            <a:off x="0" y="1681962"/>
            <a:ext cx="12192000" cy="0"/>
          </a:xfrm>
          <a:prstGeom prst="line">
            <a:avLst/>
          </a:prstGeom>
          <a:ln>
            <a:solidFill>
              <a:srgbClr val="63B1E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ontent Placeholder 6">
            <a:extLst>
              <a:ext uri="{FF2B5EF4-FFF2-40B4-BE49-F238E27FC236}">
                <a16:creationId xmlns:a16="http://schemas.microsoft.com/office/drawing/2014/main" id="{AFD862BC-2684-C587-A5E5-A770DAC04A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nl-NL" noProof="0" dirty="0">
                <a:latin typeface="Canela Deck" panose="02000000000000000000" pitchFamily="2" charset="77"/>
              </a:rPr>
              <a:t>Brede intakeprocedure</a:t>
            </a:r>
            <a:br>
              <a:rPr lang="nl-NL" sz="1800" b="1" dirty="0">
                <a:latin typeface="Approach Ligh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nl-NL" sz="1800" b="1" noProof="0" dirty="0">
                <a:latin typeface="Approach Light"/>
                <a:ea typeface="Calibri" panose="020F0502020204030204" pitchFamily="34" charset="0"/>
                <a:cs typeface="Times New Roman" panose="02020603050405020304" pitchFamily="18" charset="0"/>
              </a:rPr>
              <a:t>Wat: </a:t>
            </a:r>
            <a:r>
              <a:rPr lang="nl-NL" sz="1800" dirty="0">
                <a:latin typeface="Approach Light"/>
                <a:ea typeface="Calibri" panose="020F0502020204030204" pitchFamily="34" charset="0"/>
                <a:cs typeface="Times New Roman" panose="02020603050405020304" pitchFamily="18" charset="0"/>
              </a:rPr>
              <a:t>Landelijke k</a:t>
            </a:r>
            <a:r>
              <a:rPr lang="nl-NL" sz="1800" noProof="0" dirty="0">
                <a:latin typeface="Approach Light"/>
                <a:ea typeface="Calibri" panose="020F0502020204030204" pitchFamily="34" charset="0"/>
                <a:cs typeface="Times New Roman" panose="02020603050405020304" pitchFamily="18" charset="0"/>
              </a:rPr>
              <a:t>aders en instrumentatie voor de kennismaking/intake</a:t>
            </a:r>
            <a:r>
              <a:rPr lang="nl-NL" sz="1800" dirty="0">
                <a:latin typeface="Approach Light"/>
                <a:ea typeface="Calibri" panose="020F0502020204030204" pitchFamily="34" charset="0"/>
                <a:cs typeface="Times New Roman" panose="02020603050405020304" pitchFamily="18" charset="0"/>
              </a:rPr>
              <a:t> en </a:t>
            </a:r>
            <a:r>
              <a:rPr lang="nl-NL" sz="1800" noProof="0" dirty="0">
                <a:latin typeface="Approach Light"/>
                <a:ea typeface="Calibri" panose="020F0502020204030204" pitchFamily="34" charset="0"/>
                <a:cs typeface="Times New Roman" panose="02020603050405020304" pitchFamily="18" charset="0"/>
              </a:rPr>
              <a:t>het assessment, en het formatief benutten van deze kennis in de </a:t>
            </a:r>
            <a:r>
              <a:rPr lang="nl-NL" sz="1800" dirty="0">
                <a:latin typeface="Approach Light"/>
                <a:ea typeface="Calibri" panose="020F0502020204030204" pitchFamily="34" charset="0"/>
                <a:cs typeface="Times New Roman" panose="02020603050405020304" pitchFamily="18" charset="0"/>
              </a:rPr>
              <a:t>opleiding</a:t>
            </a:r>
            <a:br>
              <a:rPr lang="nl-NL" sz="1800" dirty="0">
                <a:latin typeface="Approach Ligh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nl-NL" sz="1800" b="1" noProof="0" dirty="0">
                <a:effectLst/>
                <a:latin typeface="Approach Light"/>
                <a:ea typeface="Calibri" panose="020F0502020204030204" pitchFamily="34" charset="0"/>
                <a:cs typeface="Times New Roman" panose="02020603050405020304" pitchFamily="18" charset="0"/>
              </a:rPr>
              <a:t>Doel:</a:t>
            </a:r>
            <a:r>
              <a:rPr lang="nl-NL" sz="1800" noProof="0" dirty="0">
                <a:effectLst/>
                <a:latin typeface="Approach Light"/>
                <a:ea typeface="Calibri" panose="020F0502020204030204" pitchFamily="34" charset="0"/>
                <a:cs typeface="Times New Roman" panose="02020603050405020304" pitchFamily="18" charset="0"/>
              </a:rPr>
              <a:t> Verhelderen en stroomlijnen van het proces van toelating, route en assessment </a:t>
            </a:r>
            <a:r>
              <a:rPr lang="nl-NL" sz="1800" dirty="0">
                <a:latin typeface="Approach Light"/>
                <a:ea typeface="Calibri" panose="020F0502020204030204" pitchFamily="34" charset="0"/>
                <a:cs typeface="Times New Roman" panose="02020603050405020304" pitchFamily="18" charset="0"/>
              </a:rPr>
              <a:t>inclusief de </a:t>
            </a:r>
            <a:r>
              <a:rPr lang="nl-NL" sz="1800" noProof="0" dirty="0">
                <a:effectLst/>
                <a:latin typeface="Approach Light"/>
                <a:ea typeface="Calibri" panose="020F0502020204030204" pitchFamily="34" charset="0"/>
                <a:cs typeface="Times New Roman" panose="02020603050405020304" pitchFamily="18" charset="0"/>
              </a:rPr>
              <a:t>wensen en mogelijkheden </a:t>
            </a:r>
            <a:r>
              <a:rPr lang="nl-NL" sz="1800" noProof="0">
                <a:effectLst/>
                <a:latin typeface="Approach Light"/>
                <a:ea typeface="Calibri" panose="020F0502020204030204" pitchFamily="34" charset="0"/>
                <a:cs typeface="Times New Roman" panose="02020603050405020304" pitchFamily="18" charset="0"/>
              </a:rPr>
              <a:t>van de kandidaa</a:t>
            </a:r>
            <a:r>
              <a:rPr lang="nl-NL" sz="1800" dirty="0">
                <a:latin typeface="Approach Light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nl-NL" sz="1800" noProof="0" dirty="0">
                <a:effectLst/>
                <a:latin typeface="Approach Light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br>
              <a:rPr lang="nl-NL" sz="1800" dirty="0">
                <a:latin typeface="Approach Ligh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nl-NL" noProof="0" dirty="0">
                <a:effectLst/>
                <a:latin typeface="Approach Light"/>
                <a:ea typeface="Calibri" panose="020F0502020204030204" pitchFamily="34" charset="0"/>
                <a:cs typeface="Times New Roman" panose="02020603050405020304" pitchFamily="18" charset="0"/>
              </a:rPr>
              <a:t>Landelijk</a:t>
            </a:r>
            <a:r>
              <a:rPr lang="nl-NL" dirty="0">
                <a:latin typeface="Approach Light"/>
                <a:ea typeface="Calibri" panose="020F0502020204030204" pitchFamily="34" charset="0"/>
                <a:cs typeface="Times New Roman" panose="02020603050405020304" pitchFamily="18" charset="0"/>
              </a:rPr>
              <a:t>e kaders vrijstellingen </a:t>
            </a:r>
            <a:br>
              <a:rPr lang="nl-NL" sz="1800" dirty="0">
                <a:latin typeface="Approach Ligh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nl-NL" sz="1800" b="1" noProof="0" dirty="0">
                <a:effectLst/>
                <a:latin typeface="Approach Light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Wat: </a:t>
            </a:r>
            <a:r>
              <a:rPr lang="nl-NL" sz="1800" noProof="0" dirty="0">
                <a:effectLst/>
                <a:latin typeface="Approach Light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Landelijke kaders en instrumentatie voor toelating en het maken van programma’s, over bewijsvoering vrijstellingen, gestandaardiseerde vrijstellingen en ondersteuning vertaalslag van </a:t>
            </a:r>
            <a:r>
              <a:rPr lang="nl-NL" sz="1800" dirty="0">
                <a:latin typeface="Approach Light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criteria (bekwaamheidseisen, Dublindescriptoren) </a:t>
            </a:r>
            <a:r>
              <a:rPr lang="nl-NL" sz="1800" noProof="0" dirty="0">
                <a:effectLst/>
                <a:latin typeface="Approach Light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naar curriculum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nl-NL" sz="1800" b="1" noProof="0" dirty="0">
                <a:effectLst/>
                <a:latin typeface="Approach Light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Doel: </a:t>
            </a:r>
            <a:r>
              <a:rPr lang="nl-NL" sz="1800" noProof="0" dirty="0">
                <a:effectLst/>
                <a:latin typeface="Approach Light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Verhelderen en stroomlijnen afspraken geven van vrijstellingen en onder welke condities, op basis van gezamenlijke standaarden.</a:t>
            </a:r>
            <a:endParaRPr lang="nl-NL" sz="1800" noProof="0" dirty="0">
              <a:effectLst/>
              <a:latin typeface="Approach Ligh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7000"/>
              </a:lnSpc>
              <a:spcAft>
                <a:spcPts val="800"/>
              </a:spcAft>
              <a:buFont typeface="Wingdings" pitchFamily="2" charset="2"/>
              <a:buChar char="Ø"/>
            </a:pPr>
            <a:endParaRPr lang="nl-NL" sz="2000" noProof="0" dirty="0">
              <a:effectLst/>
              <a:latin typeface="Approach Light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7000"/>
              </a:lnSpc>
              <a:spcAft>
                <a:spcPts val="800"/>
              </a:spcAft>
              <a:buFont typeface="Wingdings" pitchFamily="2" charset="2"/>
              <a:buChar char="Ø"/>
            </a:pPr>
            <a:endParaRPr lang="nl-NL" sz="2000" noProof="0" dirty="0">
              <a:effectLst/>
              <a:latin typeface="Approach Light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nl-NL" noProof="0" dirty="0">
              <a:latin typeface="Approach Light" pitchFamily="2" charset="0"/>
            </a:endParaRPr>
          </a:p>
          <a:p>
            <a:endParaRPr lang="nl-NL" noProof="0" dirty="0">
              <a:latin typeface="Approach Light" pitchFamily="2" charset="0"/>
            </a:endParaRPr>
          </a:p>
          <a:p>
            <a:endParaRPr lang="nl-NL" noProof="0" dirty="0">
              <a:latin typeface="Approach Ligh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41225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39840D25-B612-9DB3-72EC-520EF6908D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98362"/>
          </a:xfrm>
        </p:spPr>
        <p:txBody>
          <a:bodyPr/>
          <a:lstStyle/>
          <a:p>
            <a:r>
              <a:rPr lang="nl-NL" noProof="0" dirty="0">
                <a:latin typeface="Canela Deck" panose="02000000000000000000" pitchFamily="2" charset="77"/>
              </a:rPr>
              <a:t>Ontwerpeisen en ontwerpvoorstellen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1A115C8-0EE8-17B3-C52B-8134541F9D45}"/>
              </a:ext>
            </a:extLst>
          </p:cNvPr>
          <p:cNvSpPr/>
          <p:nvPr/>
        </p:nvSpPr>
        <p:spPr>
          <a:xfrm>
            <a:off x="0" y="0"/>
            <a:ext cx="12192000" cy="365125"/>
          </a:xfrm>
          <a:prstGeom prst="rect">
            <a:avLst/>
          </a:prstGeom>
          <a:solidFill>
            <a:srgbClr val="63B1E5"/>
          </a:solidFill>
          <a:ln>
            <a:solidFill>
              <a:srgbClr val="63B1E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C19650C-C4D7-E881-E347-367A0417809E}"/>
              </a:ext>
            </a:extLst>
          </p:cNvPr>
          <p:cNvSpPr/>
          <p:nvPr/>
        </p:nvSpPr>
        <p:spPr>
          <a:xfrm>
            <a:off x="0" y="6176963"/>
            <a:ext cx="12192000" cy="681038"/>
          </a:xfrm>
          <a:prstGeom prst="rect">
            <a:avLst/>
          </a:prstGeom>
          <a:solidFill>
            <a:srgbClr val="63B1E5"/>
          </a:solidFill>
          <a:ln>
            <a:solidFill>
              <a:srgbClr val="63B1E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9098FE6F-D559-5D98-D8C1-0337F0D75E48}"/>
              </a:ext>
            </a:extLst>
          </p:cNvPr>
          <p:cNvCxnSpPr/>
          <p:nvPr/>
        </p:nvCxnSpPr>
        <p:spPr>
          <a:xfrm flipH="1">
            <a:off x="13252" y="1075676"/>
            <a:ext cx="12192000" cy="0"/>
          </a:xfrm>
          <a:prstGeom prst="line">
            <a:avLst/>
          </a:prstGeom>
          <a:ln>
            <a:solidFill>
              <a:srgbClr val="63B1E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" name="Table 10">
            <a:extLst>
              <a:ext uri="{FF2B5EF4-FFF2-40B4-BE49-F238E27FC236}">
                <a16:creationId xmlns:a16="http://schemas.microsoft.com/office/drawing/2014/main" id="{F5AC433C-E3C1-4B1E-6024-B9221163E7C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4761480"/>
              </p:ext>
            </p:extLst>
          </p:nvPr>
        </p:nvGraphicFramePr>
        <p:xfrm>
          <a:off x="259059" y="1115284"/>
          <a:ext cx="11700385" cy="48067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0709">
                  <a:extLst>
                    <a:ext uri="{9D8B030D-6E8A-4147-A177-3AD203B41FA5}">
                      <a16:colId xmlns:a16="http://schemas.microsoft.com/office/drawing/2014/main" val="3970657958"/>
                    </a:ext>
                  </a:extLst>
                </a:gridCol>
                <a:gridCol w="4188541">
                  <a:extLst>
                    <a:ext uri="{9D8B030D-6E8A-4147-A177-3AD203B41FA5}">
                      <a16:colId xmlns:a16="http://schemas.microsoft.com/office/drawing/2014/main" val="3042421513"/>
                    </a:ext>
                  </a:extLst>
                </a:gridCol>
                <a:gridCol w="2310581">
                  <a:extLst>
                    <a:ext uri="{9D8B030D-6E8A-4147-A177-3AD203B41FA5}">
                      <a16:colId xmlns:a16="http://schemas.microsoft.com/office/drawing/2014/main" val="2191447452"/>
                    </a:ext>
                  </a:extLst>
                </a:gridCol>
                <a:gridCol w="1966452">
                  <a:extLst>
                    <a:ext uri="{9D8B030D-6E8A-4147-A177-3AD203B41FA5}">
                      <a16:colId xmlns:a16="http://schemas.microsoft.com/office/drawing/2014/main" val="3534573186"/>
                    </a:ext>
                  </a:extLst>
                </a:gridCol>
                <a:gridCol w="2104102">
                  <a:extLst>
                    <a:ext uri="{9D8B030D-6E8A-4147-A177-3AD203B41FA5}">
                      <a16:colId xmlns:a16="http://schemas.microsoft.com/office/drawing/2014/main" val="4170349232"/>
                    </a:ext>
                  </a:extLst>
                </a:gridCol>
              </a:tblGrid>
              <a:tr h="671273">
                <a:tc>
                  <a:txBody>
                    <a:bodyPr/>
                    <a:lstStyle/>
                    <a:p>
                      <a:r>
                        <a:rPr lang="nl-NL" sz="1250" dirty="0"/>
                        <a:t>Thema </a:t>
                      </a:r>
                      <a:endParaRPr lang="en-US" sz="12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250" dirty="0"/>
                        <a:t>Ontwerpeis</a:t>
                      </a:r>
                      <a:endParaRPr lang="en-US" sz="12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250" dirty="0"/>
                        <a:t>Ontwerpvoorstellen</a:t>
                      </a:r>
                      <a:endParaRPr lang="en-US" sz="12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250" dirty="0"/>
                        <a:t>Manifestaties </a:t>
                      </a:r>
                    </a:p>
                    <a:p>
                      <a:r>
                        <a:rPr lang="nl-NL" sz="1250" dirty="0"/>
                        <a:t>Brede intakeprocedure </a:t>
                      </a:r>
                      <a:endParaRPr lang="en-US" sz="12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250" dirty="0"/>
                        <a:t>Manifestaties</a:t>
                      </a:r>
                    </a:p>
                    <a:p>
                      <a:r>
                        <a:rPr lang="nl-NL" sz="1250" dirty="0"/>
                        <a:t>Landelijke kaders vrijstellingen </a:t>
                      </a:r>
                      <a:endParaRPr lang="en-US" sz="12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9024823"/>
                  </a:ext>
                </a:extLst>
              </a:tr>
              <a:tr h="865196">
                <a:tc>
                  <a:txBody>
                    <a:bodyPr/>
                    <a:lstStyle/>
                    <a:p>
                      <a:r>
                        <a:rPr lang="nl-NL" sz="1250" b="1" dirty="0"/>
                        <a:t>Transparantie</a:t>
                      </a:r>
                      <a:endParaRPr lang="en-US" sz="125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250" dirty="0"/>
                        <a:t>Landelijke afspraken en processen over EVC en vrijstellingen zijn </a:t>
                      </a:r>
                      <a:r>
                        <a:rPr lang="nl-NL" sz="1250" b="1" dirty="0"/>
                        <a:t>vindbaar en toegankelijk</a:t>
                      </a:r>
                      <a:r>
                        <a:rPr lang="nl-NL" sz="1250" dirty="0"/>
                        <a:t> voor betrokkenen (ulo’s, kandidaten, scholen)  </a:t>
                      </a:r>
                      <a:endParaRPr lang="en-US" sz="12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nl-NL" sz="1250" dirty="0"/>
                        <a:t>Informatie extern ontsloten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nl-NL" sz="1250" dirty="0"/>
                        <a:t>Kies bekende en veel gebruikte plek per betrokkene</a:t>
                      </a:r>
                      <a:endParaRPr lang="en-US" sz="12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250" dirty="0"/>
                        <a:t>Websites universitaire lerarenopleidingen </a:t>
                      </a:r>
                      <a:endParaRPr lang="en-US" sz="12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9895343"/>
                  </a:ext>
                </a:extLst>
              </a:tr>
              <a:tr h="868195">
                <a:tc>
                  <a:txBody>
                    <a:bodyPr/>
                    <a:lstStyle/>
                    <a:p>
                      <a:endParaRPr lang="en-US" sz="12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250" dirty="0"/>
                        <a:t>Landelijke afspraken en processen over EVC en vrijstellingen zijn </a:t>
                      </a:r>
                      <a:r>
                        <a:rPr lang="nl-NL" sz="1250" b="1" dirty="0"/>
                        <a:t>begrijpelijk</a:t>
                      </a:r>
                      <a:r>
                        <a:rPr lang="nl-NL" sz="1250" dirty="0"/>
                        <a:t> voor verschillende betrokkenen  </a:t>
                      </a:r>
                      <a:endParaRPr lang="en-US" sz="12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nl-NL" sz="1250" dirty="0"/>
                        <a:t>Begrijpelijke taal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nl-NL" sz="1250" dirty="0"/>
                        <a:t>Visueel maken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50" dirty="0" err="1"/>
                        <a:t>Voorbeelden</a:t>
                      </a:r>
                      <a:r>
                        <a:rPr lang="en-US" sz="1250" dirty="0"/>
                        <a:t> </a:t>
                      </a:r>
                      <a:r>
                        <a:rPr lang="en-US" sz="1250" dirty="0" err="1"/>
                        <a:t>aanbieden</a:t>
                      </a:r>
                      <a:r>
                        <a:rPr lang="en-US" sz="1250" dirty="0"/>
                        <a:t>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50" dirty="0" err="1"/>
                        <a:t>Mogelijkheden</a:t>
                      </a:r>
                      <a:r>
                        <a:rPr lang="en-US" sz="1250" dirty="0"/>
                        <a:t> </a:t>
                      </a:r>
                      <a:r>
                        <a:rPr lang="en-US" sz="1250" dirty="0" err="1"/>
                        <a:t>onderbouwen</a:t>
                      </a:r>
                      <a:endParaRPr lang="en-US" sz="12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250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0917114"/>
                  </a:ext>
                </a:extLst>
              </a:tr>
              <a:tr h="477788">
                <a:tc>
                  <a:txBody>
                    <a:bodyPr/>
                    <a:lstStyle/>
                    <a:p>
                      <a:endParaRPr lang="en-US" sz="12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250" dirty="0"/>
                        <a:t>Kandidaten en scholen hebben </a:t>
                      </a:r>
                      <a:r>
                        <a:rPr lang="nl-NL" sz="1250" b="1" dirty="0"/>
                        <a:t>vooraf inzicht in </a:t>
                      </a:r>
                      <a:r>
                        <a:rPr lang="nl-NL" sz="1250" dirty="0"/>
                        <a:t>hoe proces en resultaat </a:t>
                      </a:r>
                      <a:r>
                        <a:rPr lang="nl-NL" sz="1250" b="1" dirty="0"/>
                        <a:t>vorm</a:t>
                      </a:r>
                      <a:r>
                        <a:rPr lang="nl-NL" sz="1250" dirty="0"/>
                        <a:t> zullen krijgen </a:t>
                      </a:r>
                      <a:endParaRPr lang="en-US" sz="12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nl-NL" sz="1250" dirty="0"/>
                        <a:t>Simuleren proces met input gegevens kandidaat </a:t>
                      </a:r>
                      <a:endParaRPr lang="en-US" sz="12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l-NL" sz="1250" dirty="0">
                        <a:sym typeface="Wingdings" panose="05000000000000000000" pitchFamily="2" charset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25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Tool voor programma in grote lijnen </a:t>
                      </a:r>
                      <a:endParaRPr lang="nl-NL" sz="1250" dirty="0">
                        <a:sym typeface="Wingdings" panose="05000000000000000000" pitchFamily="2" charset="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3964262"/>
                  </a:ext>
                </a:extLst>
              </a:tr>
              <a:tr h="671273">
                <a:tc>
                  <a:txBody>
                    <a:bodyPr/>
                    <a:lstStyle/>
                    <a:p>
                      <a:r>
                        <a:rPr lang="nl-NL" sz="1250" b="1" dirty="0"/>
                        <a:t>Consistentie</a:t>
                      </a:r>
                      <a:endParaRPr lang="en-US" sz="125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250" dirty="0"/>
                        <a:t>Betrokkenen zijn in staat om landelijke afspraken en processen over EVC en vrijstellingen op een vergelijkbare manier te </a:t>
                      </a:r>
                      <a:r>
                        <a:rPr lang="nl-NL" sz="1250" b="1" dirty="0"/>
                        <a:t>interpreteren</a:t>
                      </a:r>
                      <a:endParaRPr lang="en-US" sz="12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nl-NL" sz="1250" dirty="0"/>
                        <a:t>Gedeeld begrip stimuleren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nl-NL" sz="1250" dirty="0"/>
                        <a:t>Gedeelde taal stimuleren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250" dirty="0"/>
                        <a:t> </a:t>
                      </a:r>
                      <a:endParaRPr lang="en-US" sz="12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0720245"/>
                  </a:ext>
                </a:extLst>
              </a:tr>
              <a:tr h="1253043">
                <a:tc>
                  <a:txBody>
                    <a:bodyPr/>
                    <a:lstStyle/>
                    <a:p>
                      <a:endParaRPr lang="en-US" sz="12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250" dirty="0"/>
                        <a:t>Betrokkenen zijn in staat om landelijke afspraken en processen over EVC en vrijstellingen op een vergelijkbare manier </a:t>
                      </a:r>
                      <a:r>
                        <a:rPr lang="nl-NL" sz="1250" b="1" dirty="0"/>
                        <a:t>uit te voeren</a:t>
                      </a:r>
                      <a:endParaRPr lang="en-US" sz="125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nl-NL" sz="1250" dirty="0"/>
                        <a:t>Gedeelde methodieken en tools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nl-NL" sz="1250" dirty="0"/>
                        <a:t>Ontwerp beweegt mee met specifieke inrichting organisatie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1250" dirty="0"/>
                    </a:p>
                    <a:p>
                      <a:endParaRPr lang="en-US" sz="1250" dirty="0"/>
                    </a:p>
                    <a:p>
                      <a:endParaRPr lang="en-US" sz="12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1250" dirty="0"/>
                    </a:p>
                    <a:p>
                      <a:endParaRPr lang="en-US" sz="1250" dirty="0"/>
                    </a:p>
                    <a:p>
                      <a:endParaRPr lang="en-US" sz="1250" dirty="0"/>
                    </a:p>
                    <a:p>
                      <a:r>
                        <a:rPr lang="en-US" sz="1250" dirty="0"/>
                        <a:t>Matrix </a:t>
                      </a:r>
                      <a:r>
                        <a:rPr lang="en-US" sz="1250" dirty="0" err="1"/>
                        <a:t>vertaalslag</a:t>
                      </a:r>
                      <a:r>
                        <a:rPr lang="en-US" sz="1250" dirty="0"/>
                        <a:t> </a:t>
                      </a:r>
                    </a:p>
                    <a:p>
                      <a:r>
                        <a:rPr lang="en-US" sz="1250" dirty="0" err="1"/>
                        <a:t>ervaring</a:t>
                      </a:r>
                      <a:r>
                        <a:rPr lang="en-US" sz="1250" dirty="0"/>
                        <a:t> </a:t>
                      </a:r>
                      <a:r>
                        <a:rPr lang="en-US" sz="1250" dirty="0">
                          <a:sym typeface="Wingdings" panose="05000000000000000000" pitchFamily="2" charset="2"/>
                        </a:rPr>
                        <a:t> curriculum</a:t>
                      </a:r>
                      <a:endParaRPr lang="en-US" sz="12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0350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642188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39840D25-B612-9DB3-72EC-520EF6908D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Zelf aan de slag met de ontwerpen </a:t>
            </a:r>
            <a:endParaRPr lang="nl-NL" noProof="0" dirty="0">
              <a:latin typeface="Canela Deck" panose="02000000000000000000" pitchFamily="2" charset="77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1A115C8-0EE8-17B3-C52B-8134541F9D45}"/>
              </a:ext>
            </a:extLst>
          </p:cNvPr>
          <p:cNvSpPr/>
          <p:nvPr/>
        </p:nvSpPr>
        <p:spPr>
          <a:xfrm>
            <a:off x="0" y="0"/>
            <a:ext cx="12192000" cy="365125"/>
          </a:xfrm>
          <a:prstGeom prst="rect">
            <a:avLst/>
          </a:prstGeom>
          <a:solidFill>
            <a:srgbClr val="63B1E5"/>
          </a:solidFill>
          <a:ln>
            <a:solidFill>
              <a:srgbClr val="63B1E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C19650C-C4D7-E881-E347-367A0417809E}"/>
              </a:ext>
            </a:extLst>
          </p:cNvPr>
          <p:cNvSpPr/>
          <p:nvPr/>
        </p:nvSpPr>
        <p:spPr>
          <a:xfrm>
            <a:off x="0" y="6176963"/>
            <a:ext cx="12192000" cy="681038"/>
          </a:xfrm>
          <a:prstGeom prst="rect">
            <a:avLst/>
          </a:prstGeom>
          <a:solidFill>
            <a:srgbClr val="63B1E5"/>
          </a:solidFill>
          <a:ln>
            <a:solidFill>
              <a:srgbClr val="63B1E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9098FE6F-D559-5D98-D8C1-0337F0D75E48}"/>
              </a:ext>
            </a:extLst>
          </p:cNvPr>
          <p:cNvCxnSpPr/>
          <p:nvPr/>
        </p:nvCxnSpPr>
        <p:spPr>
          <a:xfrm flipH="1">
            <a:off x="0" y="1681962"/>
            <a:ext cx="12192000" cy="0"/>
          </a:xfrm>
          <a:prstGeom prst="line">
            <a:avLst/>
          </a:prstGeom>
          <a:ln>
            <a:solidFill>
              <a:srgbClr val="63B1E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3A1D1AB0-962C-0B2F-33C8-4E5C1CB9CB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969487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b="1" dirty="0"/>
              <a:t>Opdracht</a:t>
            </a:r>
          </a:p>
          <a:p>
            <a:pPr marL="514350" indent="-514350">
              <a:buAutoNum type="arabicPeriod"/>
            </a:pPr>
            <a:r>
              <a:rPr lang="nl-NL" dirty="0"/>
              <a:t>Lees de ontwerpeisen en -voorstellen </a:t>
            </a:r>
          </a:p>
          <a:p>
            <a:pPr marL="514350" indent="-514350">
              <a:buAutoNum type="arabicPeriod"/>
            </a:pPr>
            <a:r>
              <a:rPr lang="nl-NL" dirty="0"/>
              <a:t>Bespreek met elkaar en vul in op het formulier: </a:t>
            </a:r>
          </a:p>
          <a:p>
            <a:pPr lvl="1"/>
            <a:r>
              <a:rPr lang="nl-NL" dirty="0"/>
              <a:t>Welke manifestaties zouden geschikt zijn?</a:t>
            </a:r>
          </a:p>
          <a:p>
            <a:pPr lvl="1"/>
            <a:r>
              <a:rPr lang="nl-NL" dirty="0"/>
              <a:t>Bonus: heb je feedback op de ontwerpeisen en voorstellen? 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nl-NL" dirty="0"/>
              <a:t>Noteer wijzigingen en ideeën op je formulier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nl-NL" dirty="0"/>
              <a:t>Expertise, vragen of contact? Noteer je gegevens! 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endParaRPr lang="nl-NL" dirty="0"/>
          </a:p>
          <a:p>
            <a:pPr lvl="1"/>
            <a:endParaRPr lang="nl-NL" sz="1600" noProof="0" dirty="0">
              <a:latin typeface="Approach Light" pitchFamily="2" charset="0"/>
              <a:sym typeface="Wingdings" panose="05000000000000000000" pitchFamily="2" charset="2"/>
            </a:endParaRPr>
          </a:p>
          <a:p>
            <a:endParaRPr lang="nl-NL" noProof="0" dirty="0"/>
          </a:p>
          <a:p>
            <a:pPr lvl="1"/>
            <a:endParaRPr lang="nl-NL" noProof="0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7157671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39840D25-B612-9DB3-72EC-520EF6908D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Afsluiting en contact</a:t>
            </a:r>
            <a:endParaRPr lang="nl-NL" noProof="0">
              <a:latin typeface="Canela Deck" panose="02000000000000000000" pitchFamily="2" charset="77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1A115C8-0EE8-17B3-C52B-8134541F9D45}"/>
              </a:ext>
            </a:extLst>
          </p:cNvPr>
          <p:cNvSpPr/>
          <p:nvPr/>
        </p:nvSpPr>
        <p:spPr>
          <a:xfrm>
            <a:off x="0" y="0"/>
            <a:ext cx="12192000" cy="365125"/>
          </a:xfrm>
          <a:prstGeom prst="rect">
            <a:avLst/>
          </a:prstGeom>
          <a:solidFill>
            <a:srgbClr val="63B1E5"/>
          </a:solidFill>
          <a:ln>
            <a:solidFill>
              <a:srgbClr val="63B1E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C19650C-C4D7-E881-E347-367A0417809E}"/>
              </a:ext>
            </a:extLst>
          </p:cNvPr>
          <p:cNvSpPr/>
          <p:nvPr/>
        </p:nvSpPr>
        <p:spPr>
          <a:xfrm>
            <a:off x="0" y="6176963"/>
            <a:ext cx="12192000" cy="681038"/>
          </a:xfrm>
          <a:prstGeom prst="rect">
            <a:avLst/>
          </a:prstGeom>
          <a:solidFill>
            <a:srgbClr val="63B1E5"/>
          </a:solidFill>
          <a:ln>
            <a:solidFill>
              <a:srgbClr val="63B1E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9098FE6F-D559-5D98-D8C1-0337F0D75E48}"/>
              </a:ext>
            </a:extLst>
          </p:cNvPr>
          <p:cNvCxnSpPr/>
          <p:nvPr/>
        </p:nvCxnSpPr>
        <p:spPr>
          <a:xfrm flipH="1">
            <a:off x="0" y="1681962"/>
            <a:ext cx="12192000" cy="0"/>
          </a:xfrm>
          <a:prstGeom prst="line">
            <a:avLst/>
          </a:prstGeom>
          <a:ln>
            <a:solidFill>
              <a:srgbClr val="63B1E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3A1D1AB0-962C-0B2F-33C8-4E5C1CB9CB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969487" cy="4351338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</a:pPr>
            <a:r>
              <a:rPr lang="nl-NL" sz="2800" noProof="0">
                <a:latin typeface="Arial" panose="020B0604020202020204" pitchFamily="34" charset="0"/>
                <a:cs typeface="Arial" panose="020B0604020202020204" pitchFamily="34" charset="0"/>
              </a:rPr>
              <a:t>Vragen?</a:t>
            </a:r>
          </a:p>
          <a:p>
            <a:pPr>
              <a:lnSpc>
                <a:spcPct val="107000"/>
              </a:lnSpc>
            </a:pPr>
            <a:r>
              <a:rPr lang="nl-NL" sz="2800" noProof="0">
                <a:latin typeface="Arial" panose="020B0604020202020204" pitchFamily="34" charset="0"/>
                <a:cs typeface="Arial" panose="020B0604020202020204" pitchFamily="34" charset="0"/>
              </a:rPr>
              <a:t>Wat neem je mee?</a:t>
            </a:r>
          </a:p>
          <a:p>
            <a:pPr>
              <a:lnSpc>
                <a:spcPct val="107000"/>
              </a:lnSpc>
            </a:pPr>
            <a:r>
              <a:rPr lang="nl-NL" sz="2800" noProof="0">
                <a:latin typeface="Arial" panose="020B0604020202020204" pitchFamily="34" charset="0"/>
                <a:cs typeface="Arial" panose="020B0604020202020204" pitchFamily="34" charset="0"/>
              </a:rPr>
              <a:t>Wat wil je ons meegeven?</a:t>
            </a:r>
          </a:p>
          <a:p>
            <a:pPr>
              <a:lnSpc>
                <a:spcPct val="107000"/>
              </a:lnSpc>
            </a:pPr>
            <a:endParaRPr lang="nl-NL" sz="2800" noProof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7000"/>
              </a:lnSpc>
              <a:buNone/>
            </a:pPr>
            <a:r>
              <a:rPr lang="nl-NL" sz="2800" b="1" noProof="0">
                <a:latin typeface="Arial" panose="020B0604020202020204" pitchFamily="34" charset="0"/>
                <a:cs typeface="Arial" panose="020B0604020202020204" pitchFamily="34" charset="0"/>
              </a:rPr>
              <a:t>Vragen of meer informatie?</a:t>
            </a:r>
          </a:p>
          <a:p>
            <a:pPr marL="0" indent="0">
              <a:lnSpc>
                <a:spcPct val="107000"/>
              </a:lnSpc>
              <a:buNone/>
            </a:pPr>
            <a:r>
              <a:rPr lang="nl-NL" sz="2800">
                <a:latin typeface="Arial" panose="020B0604020202020204" pitchFamily="34" charset="0"/>
                <a:cs typeface="Arial" panose="020B0604020202020204" pitchFamily="34" charset="0"/>
              </a:rPr>
              <a:t>s.spiele@utwente.nl</a:t>
            </a:r>
            <a:r>
              <a:rPr lang="nl-NL" sz="2800" noProof="0">
                <a:latin typeface="Arial" panose="020B0604020202020204" pitchFamily="34" charset="0"/>
                <a:cs typeface="Arial" panose="020B0604020202020204" pitchFamily="34" charset="0"/>
              </a:rPr>
              <a:t>	es</a:t>
            </a:r>
            <a:r>
              <a:rPr lang="nl-NL" sz="2800">
                <a:latin typeface="Arial" panose="020B0604020202020204" pitchFamily="34" charset="0"/>
                <a:cs typeface="Arial" panose="020B0604020202020204" pitchFamily="34" charset="0"/>
              </a:rPr>
              <a:t>toutjesdijk@iclon.leidenuniv.nl</a:t>
            </a:r>
            <a:r>
              <a:rPr lang="nl-NL" sz="2800" noProof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endParaRPr lang="nl-NL" noProof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nl-NL" sz="1600" noProof="0">
              <a:latin typeface="Approach Light" pitchFamily="2" charset="0"/>
              <a:sym typeface="Wingdings" panose="05000000000000000000" pitchFamily="2" charset="2"/>
            </a:endParaRPr>
          </a:p>
          <a:p>
            <a:endParaRPr lang="nl-NL" noProof="0"/>
          </a:p>
          <a:p>
            <a:pPr lvl="1"/>
            <a:endParaRPr lang="nl-NL" noProof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54588332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39840D25-B612-9DB3-72EC-520EF6908D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Team EVC</a:t>
            </a:r>
            <a:endParaRPr lang="nl-NL" noProof="0" dirty="0">
              <a:latin typeface="Canela Deck" panose="02000000000000000000" pitchFamily="2" charset="77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1A115C8-0EE8-17B3-C52B-8134541F9D45}"/>
              </a:ext>
            </a:extLst>
          </p:cNvPr>
          <p:cNvSpPr/>
          <p:nvPr/>
        </p:nvSpPr>
        <p:spPr>
          <a:xfrm>
            <a:off x="0" y="0"/>
            <a:ext cx="12192000" cy="365125"/>
          </a:xfrm>
          <a:prstGeom prst="rect">
            <a:avLst/>
          </a:prstGeom>
          <a:solidFill>
            <a:srgbClr val="63B1E5"/>
          </a:solidFill>
          <a:ln>
            <a:solidFill>
              <a:srgbClr val="63B1E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C19650C-C4D7-E881-E347-367A0417809E}"/>
              </a:ext>
            </a:extLst>
          </p:cNvPr>
          <p:cNvSpPr/>
          <p:nvPr/>
        </p:nvSpPr>
        <p:spPr>
          <a:xfrm>
            <a:off x="0" y="6176963"/>
            <a:ext cx="12192000" cy="681038"/>
          </a:xfrm>
          <a:prstGeom prst="rect">
            <a:avLst/>
          </a:prstGeom>
          <a:solidFill>
            <a:srgbClr val="63B1E5"/>
          </a:solidFill>
          <a:ln>
            <a:solidFill>
              <a:srgbClr val="63B1E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9098FE6F-D559-5D98-D8C1-0337F0D75E48}"/>
              </a:ext>
            </a:extLst>
          </p:cNvPr>
          <p:cNvCxnSpPr/>
          <p:nvPr/>
        </p:nvCxnSpPr>
        <p:spPr>
          <a:xfrm flipH="1">
            <a:off x="0" y="1681962"/>
            <a:ext cx="12192000" cy="0"/>
          </a:xfrm>
          <a:prstGeom prst="line">
            <a:avLst/>
          </a:prstGeom>
          <a:ln>
            <a:solidFill>
              <a:srgbClr val="63B1E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3A1D1AB0-962C-0B2F-33C8-4E5C1CB9CB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4313" y="1825625"/>
            <a:ext cx="10969487" cy="4351338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r>
              <a:rPr lang="nl-NL" sz="2000" dirty="0">
                <a:latin typeface="Approach Light" pitchFamily="2" charset="0"/>
                <a:sym typeface="Wingdings" panose="05000000000000000000" pitchFamily="2" charset="2"/>
              </a:rPr>
              <a:t> Susanne Spiele</a:t>
            </a:r>
          </a:p>
          <a:p>
            <a:pPr marL="457200" lvl="1" indent="0">
              <a:buNone/>
            </a:pPr>
            <a:r>
              <a:rPr lang="nl-NL" sz="2000" noProof="0" dirty="0">
                <a:latin typeface="Approach Light" pitchFamily="2" charset="0"/>
                <a:sym typeface="Wingdings" panose="05000000000000000000" pitchFamily="2" charset="2"/>
              </a:rPr>
              <a:t>Marieke van Geel</a:t>
            </a:r>
          </a:p>
          <a:p>
            <a:pPr marL="457200" lvl="1" indent="0">
              <a:buNone/>
            </a:pPr>
            <a:r>
              <a:rPr lang="nl-NL" sz="2000" dirty="0">
                <a:latin typeface="Approach Light" pitchFamily="2" charset="0"/>
                <a:sym typeface="Wingdings" panose="05000000000000000000" pitchFamily="2" charset="2"/>
              </a:rPr>
              <a:t>Sara van der Linden</a:t>
            </a:r>
          </a:p>
          <a:p>
            <a:pPr marL="457200" lvl="1" indent="0">
              <a:buNone/>
            </a:pPr>
            <a:r>
              <a:rPr lang="nl-NL" sz="2000" dirty="0">
                <a:latin typeface="Approach Light" pitchFamily="2" charset="0"/>
                <a:sym typeface="Wingdings" panose="05000000000000000000" pitchFamily="2" charset="2"/>
              </a:rPr>
              <a:t>Natasha Dmoshinskaia  </a:t>
            </a:r>
          </a:p>
          <a:p>
            <a:pPr marL="457200" lvl="1" indent="0">
              <a:buNone/>
            </a:pPr>
            <a:r>
              <a:rPr lang="nl-NL" sz="2000" noProof="0" dirty="0">
                <a:latin typeface="Approach Light" pitchFamily="2" charset="0"/>
                <a:sym typeface="Wingdings" panose="05000000000000000000" pitchFamily="2" charset="2"/>
              </a:rPr>
              <a:t>Leontine de Graaf </a:t>
            </a:r>
          </a:p>
          <a:p>
            <a:pPr marL="457200" lvl="1" indent="0">
              <a:buNone/>
            </a:pPr>
            <a:r>
              <a:rPr lang="nl-NL" sz="2000" dirty="0">
                <a:latin typeface="Approach Light" pitchFamily="2" charset="0"/>
                <a:sym typeface="Wingdings" panose="05000000000000000000" pitchFamily="2" charset="2"/>
              </a:rPr>
              <a:t>Evelien Stoutjesdijk </a:t>
            </a:r>
          </a:p>
          <a:p>
            <a:pPr marL="457200" lvl="1" indent="0">
              <a:buNone/>
            </a:pPr>
            <a:r>
              <a:rPr lang="nl-NL" sz="2000" noProof="0" dirty="0">
                <a:latin typeface="Approach Light" pitchFamily="2" charset="0"/>
                <a:sym typeface="Wingdings" panose="05000000000000000000" pitchFamily="2" charset="2"/>
              </a:rPr>
              <a:t>Mathijs Booden</a:t>
            </a:r>
          </a:p>
          <a:p>
            <a:pPr marL="457200" lvl="1" indent="0">
              <a:buNone/>
            </a:pPr>
            <a:r>
              <a:rPr lang="nl-NL" sz="2000" dirty="0">
                <a:latin typeface="Approach Light" pitchFamily="2" charset="0"/>
                <a:sym typeface="Wingdings" panose="05000000000000000000" pitchFamily="2" charset="2"/>
              </a:rPr>
              <a:t>Susan McKenney</a:t>
            </a:r>
          </a:p>
          <a:p>
            <a:pPr marL="457200" lvl="1" indent="0">
              <a:buNone/>
            </a:pPr>
            <a:r>
              <a:rPr lang="nl-NL" sz="2000" noProof="0" dirty="0">
                <a:latin typeface="Approach Light" pitchFamily="2" charset="0"/>
                <a:sym typeface="Wingdings" panose="05000000000000000000" pitchFamily="2" charset="2"/>
              </a:rPr>
              <a:t>Mark Timmer </a:t>
            </a:r>
          </a:p>
          <a:p>
            <a:endParaRPr lang="nl-NL" noProof="0" dirty="0"/>
          </a:p>
          <a:p>
            <a:pPr lvl="1"/>
            <a:endParaRPr lang="nl-NL" noProof="0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0958446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39840D25-B612-9DB3-72EC-520EF6908D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noProof="0" dirty="0">
                <a:latin typeface="Approach Light"/>
              </a:rPr>
              <a:t>Kennismaking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1A115C8-0EE8-17B3-C52B-8134541F9D45}"/>
              </a:ext>
            </a:extLst>
          </p:cNvPr>
          <p:cNvSpPr/>
          <p:nvPr/>
        </p:nvSpPr>
        <p:spPr>
          <a:xfrm>
            <a:off x="0" y="0"/>
            <a:ext cx="12192000" cy="365125"/>
          </a:xfrm>
          <a:prstGeom prst="rect">
            <a:avLst/>
          </a:prstGeom>
          <a:solidFill>
            <a:srgbClr val="63B1E5"/>
          </a:solidFill>
          <a:ln>
            <a:solidFill>
              <a:srgbClr val="63B1E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C19650C-C4D7-E881-E347-367A0417809E}"/>
              </a:ext>
            </a:extLst>
          </p:cNvPr>
          <p:cNvSpPr/>
          <p:nvPr/>
        </p:nvSpPr>
        <p:spPr>
          <a:xfrm>
            <a:off x="0" y="6176963"/>
            <a:ext cx="12192000" cy="681038"/>
          </a:xfrm>
          <a:prstGeom prst="rect">
            <a:avLst/>
          </a:prstGeom>
          <a:solidFill>
            <a:srgbClr val="63B1E5"/>
          </a:solidFill>
          <a:ln>
            <a:solidFill>
              <a:srgbClr val="63B1E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9098FE6F-D559-5D98-D8C1-0337F0D75E48}"/>
              </a:ext>
            </a:extLst>
          </p:cNvPr>
          <p:cNvCxnSpPr/>
          <p:nvPr/>
        </p:nvCxnSpPr>
        <p:spPr>
          <a:xfrm flipH="1">
            <a:off x="0" y="1681962"/>
            <a:ext cx="12192000" cy="0"/>
          </a:xfrm>
          <a:prstGeom prst="line">
            <a:avLst/>
          </a:prstGeom>
          <a:ln>
            <a:solidFill>
              <a:srgbClr val="63B1E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3A1D1AB0-962C-0B2F-33C8-4E5C1CB9CB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>
                <a:latin typeface="Approach Light"/>
                <a:cs typeface="Arial" panose="020B0604020202020204" pitchFamily="34" charset="0"/>
              </a:rPr>
              <a:t>Vanuit welke achtergrond sluit je aan?</a:t>
            </a:r>
          </a:p>
          <a:p>
            <a:r>
              <a:rPr lang="nl-NL" sz="2200" dirty="0">
                <a:latin typeface="Approach Light"/>
                <a:cs typeface="Arial" panose="020B0604020202020204" pitchFamily="34" charset="0"/>
              </a:rPr>
              <a:t>Opleidingsinstituten</a:t>
            </a:r>
          </a:p>
          <a:p>
            <a:pPr lvl="1"/>
            <a:r>
              <a:rPr lang="nl-NL" sz="1800" dirty="0">
                <a:latin typeface="Approach Light"/>
                <a:cs typeface="Arial" panose="020B0604020202020204" pitchFamily="34" charset="0"/>
              </a:rPr>
              <a:t>Hbo</a:t>
            </a:r>
          </a:p>
          <a:p>
            <a:pPr lvl="1"/>
            <a:r>
              <a:rPr lang="nl-NL" sz="1800" dirty="0">
                <a:latin typeface="Approach Light"/>
                <a:cs typeface="Arial" panose="020B0604020202020204" pitchFamily="34" charset="0"/>
              </a:rPr>
              <a:t>Wo</a:t>
            </a:r>
          </a:p>
          <a:p>
            <a:r>
              <a:rPr lang="nl-NL" sz="2200" dirty="0">
                <a:latin typeface="Approach Light"/>
                <a:cs typeface="Arial" panose="020B0604020202020204" pitchFamily="34" charset="0"/>
              </a:rPr>
              <a:t>Scholenveld</a:t>
            </a:r>
          </a:p>
          <a:p>
            <a:r>
              <a:rPr lang="nl-NL" sz="2200" dirty="0">
                <a:latin typeface="Approach Light"/>
                <a:cs typeface="Arial" panose="020B0604020202020204" pitchFamily="34" charset="0"/>
              </a:rPr>
              <a:t>Bonden/raden</a:t>
            </a:r>
          </a:p>
          <a:p>
            <a:r>
              <a:rPr lang="nl-NL" sz="2200" dirty="0">
                <a:latin typeface="Approach Light"/>
                <a:cs typeface="Arial" panose="020B0604020202020204" pitchFamily="34" charset="0"/>
              </a:rPr>
              <a:t>OCW</a:t>
            </a:r>
          </a:p>
          <a:p>
            <a:r>
              <a:rPr lang="nl-NL" sz="2200" dirty="0">
                <a:latin typeface="Approach Light"/>
                <a:cs typeface="Arial" panose="020B0604020202020204" pitchFamily="34" charset="0"/>
              </a:rPr>
              <a:t>Anders?</a:t>
            </a:r>
          </a:p>
        </p:txBody>
      </p:sp>
    </p:spTree>
    <p:extLst>
      <p:ext uri="{BB962C8B-B14F-4D97-AF65-F5344CB8AC3E}">
        <p14:creationId xmlns:p14="http://schemas.microsoft.com/office/powerpoint/2010/main" val="7558919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39840D25-B612-9DB3-72EC-520EF6908D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noProof="0" dirty="0">
                <a:latin typeface="Approach Light"/>
              </a:rPr>
              <a:t>Vandaag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1A115C8-0EE8-17B3-C52B-8134541F9D45}"/>
              </a:ext>
            </a:extLst>
          </p:cNvPr>
          <p:cNvSpPr/>
          <p:nvPr/>
        </p:nvSpPr>
        <p:spPr>
          <a:xfrm>
            <a:off x="0" y="0"/>
            <a:ext cx="12192000" cy="365125"/>
          </a:xfrm>
          <a:prstGeom prst="rect">
            <a:avLst/>
          </a:prstGeom>
          <a:solidFill>
            <a:srgbClr val="63B1E5"/>
          </a:solidFill>
          <a:ln>
            <a:solidFill>
              <a:srgbClr val="63B1E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C19650C-C4D7-E881-E347-367A0417809E}"/>
              </a:ext>
            </a:extLst>
          </p:cNvPr>
          <p:cNvSpPr/>
          <p:nvPr/>
        </p:nvSpPr>
        <p:spPr>
          <a:xfrm>
            <a:off x="0" y="6176963"/>
            <a:ext cx="12192000" cy="681038"/>
          </a:xfrm>
          <a:prstGeom prst="rect">
            <a:avLst/>
          </a:prstGeom>
          <a:solidFill>
            <a:srgbClr val="63B1E5"/>
          </a:solidFill>
          <a:ln>
            <a:solidFill>
              <a:srgbClr val="63B1E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9098FE6F-D559-5D98-D8C1-0337F0D75E48}"/>
              </a:ext>
            </a:extLst>
          </p:cNvPr>
          <p:cNvCxnSpPr/>
          <p:nvPr/>
        </p:nvCxnSpPr>
        <p:spPr>
          <a:xfrm flipH="1">
            <a:off x="0" y="1681962"/>
            <a:ext cx="12192000" cy="0"/>
          </a:xfrm>
          <a:prstGeom prst="line">
            <a:avLst/>
          </a:prstGeom>
          <a:ln>
            <a:solidFill>
              <a:srgbClr val="63B1E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3A1D1AB0-962C-0B2F-33C8-4E5C1CB9CB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tabLst>
                <a:tab pos="1908175" algn="l"/>
              </a:tabLst>
            </a:pPr>
            <a:r>
              <a:rPr lang="nl-NL" noProof="0" dirty="0">
                <a:latin typeface="Approach Light" pitchFamily="2" charset="0"/>
              </a:rPr>
              <a:t>Definities en aanleiding project </a:t>
            </a:r>
          </a:p>
          <a:p>
            <a:pPr>
              <a:tabLst>
                <a:tab pos="1908175" algn="l"/>
              </a:tabLst>
            </a:pPr>
            <a:r>
              <a:rPr lang="nl-NL" noProof="0" dirty="0">
                <a:latin typeface="Approach Light" pitchFamily="2" charset="0"/>
              </a:rPr>
              <a:t>Aanpak en tussentijdse resultaten</a:t>
            </a:r>
          </a:p>
          <a:p>
            <a:pPr>
              <a:tabLst>
                <a:tab pos="1908175" algn="l"/>
              </a:tabLst>
            </a:pPr>
            <a:r>
              <a:rPr lang="nl-NL" dirty="0">
                <a:latin typeface="Approach Light" pitchFamily="2" charset="0"/>
              </a:rPr>
              <a:t>Een kijkje in de keuken: sessies bij de universitaire lerarenopleidingen</a:t>
            </a:r>
            <a:endParaRPr lang="nl-NL" noProof="0" dirty="0">
              <a:latin typeface="Approach Light" pitchFamily="2" charset="0"/>
            </a:endParaRPr>
          </a:p>
          <a:p>
            <a:pPr>
              <a:tabLst>
                <a:tab pos="1908175" algn="l"/>
              </a:tabLst>
            </a:pPr>
            <a:r>
              <a:rPr lang="nl-NL" noProof="0" dirty="0">
                <a:latin typeface="Approach Light" pitchFamily="2" charset="0"/>
              </a:rPr>
              <a:t>Eerste bevindingen </a:t>
            </a:r>
          </a:p>
          <a:p>
            <a:pPr>
              <a:tabLst>
                <a:tab pos="1908175" algn="l"/>
              </a:tabLst>
            </a:pPr>
            <a:r>
              <a:rPr lang="nl-NL" noProof="0" dirty="0">
                <a:latin typeface="Approach Light" pitchFamily="2" charset="0"/>
              </a:rPr>
              <a:t>Ontwerpeisen en ontwerpvoorstellen</a:t>
            </a:r>
            <a:endParaRPr lang="nl-NL" dirty="0">
              <a:latin typeface="Approach Light" pitchFamily="2" charset="0"/>
            </a:endParaRPr>
          </a:p>
          <a:p>
            <a:pPr>
              <a:tabLst>
                <a:tab pos="1908175" algn="l"/>
              </a:tabLst>
            </a:pPr>
            <a:r>
              <a:rPr lang="nl-NL" dirty="0">
                <a:latin typeface="Approach Light" pitchFamily="2" charset="0"/>
              </a:rPr>
              <a:t>Zelf aan de slag met de ontwerpen</a:t>
            </a:r>
          </a:p>
          <a:p>
            <a:pPr>
              <a:tabLst>
                <a:tab pos="1908175" algn="l"/>
              </a:tabLst>
            </a:pPr>
            <a:r>
              <a:rPr lang="nl-NL" noProof="0" dirty="0">
                <a:latin typeface="Approach Light" pitchFamily="2" charset="0"/>
              </a:rPr>
              <a:t>Afsluiting</a:t>
            </a:r>
          </a:p>
        </p:txBody>
      </p:sp>
    </p:spTree>
    <p:extLst>
      <p:ext uri="{BB962C8B-B14F-4D97-AF65-F5344CB8AC3E}">
        <p14:creationId xmlns:p14="http://schemas.microsoft.com/office/powerpoint/2010/main" val="9735768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39840D25-B612-9DB3-72EC-520EF6908D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noProof="0" dirty="0">
                <a:latin typeface="Approach Light"/>
              </a:rPr>
              <a:t>Definities EVC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1A115C8-0EE8-17B3-C52B-8134541F9D45}"/>
              </a:ext>
            </a:extLst>
          </p:cNvPr>
          <p:cNvSpPr/>
          <p:nvPr/>
        </p:nvSpPr>
        <p:spPr>
          <a:xfrm>
            <a:off x="0" y="0"/>
            <a:ext cx="12192000" cy="365125"/>
          </a:xfrm>
          <a:prstGeom prst="rect">
            <a:avLst/>
          </a:prstGeom>
          <a:solidFill>
            <a:srgbClr val="63B1E5"/>
          </a:solidFill>
          <a:ln>
            <a:solidFill>
              <a:srgbClr val="63B1E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C19650C-C4D7-E881-E347-367A0417809E}"/>
              </a:ext>
            </a:extLst>
          </p:cNvPr>
          <p:cNvSpPr/>
          <p:nvPr/>
        </p:nvSpPr>
        <p:spPr>
          <a:xfrm>
            <a:off x="0" y="6176963"/>
            <a:ext cx="12192000" cy="681038"/>
          </a:xfrm>
          <a:prstGeom prst="rect">
            <a:avLst/>
          </a:prstGeom>
          <a:solidFill>
            <a:srgbClr val="63B1E5"/>
          </a:solidFill>
          <a:ln>
            <a:solidFill>
              <a:srgbClr val="63B1E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9098FE6F-D559-5D98-D8C1-0337F0D75E48}"/>
              </a:ext>
            </a:extLst>
          </p:cNvPr>
          <p:cNvCxnSpPr/>
          <p:nvPr/>
        </p:nvCxnSpPr>
        <p:spPr>
          <a:xfrm flipH="1">
            <a:off x="0" y="1681962"/>
            <a:ext cx="12192000" cy="0"/>
          </a:xfrm>
          <a:prstGeom prst="line">
            <a:avLst/>
          </a:prstGeom>
          <a:ln>
            <a:solidFill>
              <a:srgbClr val="63B1E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3A1D1AB0-962C-0B2F-33C8-4E5C1CB9CB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noProof="0" dirty="0">
                <a:latin typeface="Approach Light"/>
                <a:cs typeface="Arial" panose="020B0604020202020204" pitchFamily="34" charset="0"/>
              </a:rPr>
              <a:t>EVC: Erkennen en waarderen van eerder of elders Verworven Competenties</a:t>
            </a:r>
          </a:p>
          <a:p>
            <a:pPr lvl="1"/>
            <a:r>
              <a:rPr lang="nl-NL" noProof="0" dirty="0">
                <a:latin typeface="Approach Light"/>
                <a:cs typeface="Arial" panose="020B0604020202020204" pitchFamily="34" charset="0"/>
              </a:rPr>
              <a:t>Leerervaringen binnen: formele, non-formele, informele contexten </a:t>
            </a:r>
          </a:p>
          <a:p>
            <a:r>
              <a:rPr lang="nl-NL" noProof="0" dirty="0">
                <a:latin typeface="Approach Light"/>
                <a:cs typeface="Arial" panose="020B0604020202020204" pitchFamily="34" charset="0"/>
              </a:rPr>
              <a:t>Summatief EVC: vastgesteld opleidingsprogramma</a:t>
            </a:r>
          </a:p>
          <a:p>
            <a:pPr lvl="2"/>
            <a:r>
              <a:rPr lang="nl-NL" noProof="0" dirty="0">
                <a:latin typeface="Approach Light"/>
                <a:cs typeface="Arial" panose="020B0604020202020204" pitchFamily="34" charset="0"/>
              </a:rPr>
              <a:t>Toelating </a:t>
            </a:r>
          </a:p>
          <a:p>
            <a:pPr lvl="2"/>
            <a:r>
              <a:rPr lang="nl-NL" noProof="0" dirty="0">
                <a:latin typeface="Approach Light"/>
                <a:cs typeface="Arial" panose="020B0604020202020204" pitchFamily="34" charset="0"/>
              </a:rPr>
              <a:t>Vrijstellingen </a:t>
            </a:r>
          </a:p>
          <a:p>
            <a:r>
              <a:rPr lang="nl-NL" noProof="0" dirty="0">
                <a:latin typeface="Approach Light"/>
                <a:cs typeface="Arial" panose="020B0604020202020204" pitchFamily="34" charset="0"/>
              </a:rPr>
              <a:t>Formatief EVC: maatwerk in de opleiding</a:t>
            </a:r>
          </a:p>
          <a:p>
            <a:pPr lvl="2"/>
            <a:r>
              <a:rPr lang="nl-NL" noProof="0" dirty="0">
                <a:latin typeface="Approach Light"/>
                <a:cs typeface="Arial" panose="020B0604020202020204" pitchFamily="34" charset="0"/>
              </a:rPr>
              <a:t>Verdiepen/verbreden</a:t>
            </a:r>
          </a:p>
          <a:p>
            <a:pPr lvl="2"/>
            <a:r>
              <a:rPr lang="nl-NL" noProof="0" dirty="0">
                <a:latin typeface="Approach Light"/>
                <a:cs typeface="Arial" panose="020B0604020202020204" pitchFamily="34" charset="0"/>
              </a:rPr>
              <a:t>Versnellen/vertragen</a:t>
            </a:r>
          </a:p>
        </p:txBody>
      </p:sp>
    </p:spTree>
    <p:extLst>
      <p:ext uri="{BB962C8B-B14F-4D97-AF65-F5344CB8AC3E}">
        <p14:creationId xmlns:p14="http://schemas.microsoft.com/office/powerpoint/2010/main" val="42407896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39840D25-B612-9DB3-72EC-520EF6908D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noProof="0" dirty="0">
                <a:latin typeface="Approach Light"/>
              </a:rPr>
              <a:t>Aanleiding project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1A115C8-0EE8-17B3-C52B-8134541F9D45}"/>
              </a:ext>
            </a:extLst>
          </p:cNvPr>
          <p:cNvSpPr/>
          <p:nvPr/>
        </p:nvSpPr>
        <p:spPr>
          <a:xfrm>
            <a:off x="0" y="0"/>
            <a:ext cx="12192000" cy="365125"/>
          </a:xfrm>
          <a:prstGeom prst="rect">
            <a:avLst/>
          </a:prstGeom>
          <a:solidFill>
            <a:srgbClr val="63B1E5"/>
          </a:solidFill>
          <a:ln>
            <a:solidFill>
              <a:srgbClr val="63B1E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C19650C-C4D7-E881-E347-367A0417809E}"/>
              </a:ext>
            </a:extLst>
          </p:cNvPr>
          <p:cNvSpPr/>
          <p:nvPr/>
        </p:nvSpPr>
        <p:spPr>
          <a:xfrm>
            <a:off x="0" y="6176963"/>
            <a:ext cx="12192000" cy="681038"/>
          </a:xfrm>
          <a:prstGeom prst="rect">
            <a:avLst/>
          </a:prstGeom>
          <a:solidFill>
            <a:srgbClr val="63B1E5"/>
          </a:solidFill>
          <a:ln>
            <a:solidFill>
              <a:srgbClr val="63B1E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9098FE6F-D559-5D98-D8C1-0337F0D75E48}"/>
              </a:ext>
            </a:extLst>
          </p:cNvPr>
          <p:cNvCxnSpPr/>
          <p:nvPr/>
        </p:nvCxnSpPr>
        <p:spPr>
          <a:xfrm flipH="1">
            <a:off x="0" y="1681962"/>
            <a:ext cx="12192000" cy="0"/>
          </a:xfrm>
          <a:prstGeom prst="line">
            <a:avLst/>
          </a:prstGeom>
          <a:ln>
            <a:solidFill>
              <a:srgbClr val="63B1E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3A1D1AB0-962C-0B2F-33C8-4E5C1CB9CB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1166987" cy="4351338"/>
          </a:xfrm>
        </p:spPr>
        <p:txBody>
          <a:bodyPr/>
          <a:lstStyle/>
          <a:p>
            <a:pPr marL="0" indent="0">
              <a:buNone/>
            </a:pPr>
            <a:r>
              <a:rPr lang="nl-NL" b="1" noProof="0" dirty="0">
                <a:latin typeface="Approach Light"/>
                <a:cs typeface="Arial" panose="020B0604020202020204" pitchFamily="34" charset="0"/>
              </a:rPr>
              <a:t>Bestuursakkoord flexibilisering lerarenopleidingen (UNL – VH)</a:t>
            </a:r>
          </a:p>
          <a:p>
            <a:r>
              <a:rPr lang="nl-NL" noProof="0" dirty="0">
                <a:latin typeface="Approach Light"/>
                <a:cs typeface="Arial" panose="020B0604020202020204" pitchFamily="34" charset="0"/>
              </a:rPr>
              <a:t>Lerarentekort en kwalitatieve ambitie </a:t>
            </a:r>
          </a:p>
          <a:p>
            <a:pPr marL="0" indent="0">
              <a:buNone/>
            </a:pPr>
            <a:r>
              <a:rPr lang="nl-NL" dirty="0">
                <a:latin typeface="Approach Light"/>
                <a:cs typeface="Arial" panose="020B0604020202020204" pitchFamily="34" charset="0"/>
              </a:rPr>
              <a:t>  </a:t>
            </a:r>
            <a:r>
              <a:rPr lang="nl-NL" noProof="0" dirty="0">
                <a:latin typeface="Approach Light"/>
                <a:cs typeface="Arial" panose="020B0604020202020204" pitchFamily="34" charset="0"/>
              </a:rPr>
              <a:t>(meer masters + meer academisch opgeleide docenten) </a:t>
            </a:r>
          </a:p>
          <a:p>
            <a:r>
              <a:rPr lang="nl-NL" dirty="0">
                <a:latin typeface="Approach Light"/>
                <a:cs typeface="Arial" panose="020B0604020202020204" pitchFamily="34" charset="0"/>
              </a:rPr>
              <a:t>EVC verkenning ulo’s (2021-2022)</a:t>
            </a: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nl-NL" noProof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34992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39840D25-B612-9DB3-72EC-520EF6908D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1166986" cy="1325563"/>
          </a:xfrm>
        </p:spPr>
        <p:txBody>
          <a:bodyPr/>
          <a:lstStyle/>
          <a:p>
            <a:r>
              <a:rPr lang="nl-NL" dirty="0"/>
              <a:t>Samenwerking en afstemming VH/UNL </a:t>
            </a:r>
            <a:endParaRPr lang="nl-NL" noProof="0" dirty="0">
              <a:latin typeface="Approach Light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1A115C8-0EE8-17B3-C52B-8134541F9D45}"/>
              </a:ext>
            </a:extLst>
          </p:cNvPr>
          <p:cNvSpPr/>
          <p:nvPr/>
        </p:nvSpPr>
        <p:spPr>
          <a:xfrm>
            <a:off x="0" y="0"/>
            <a:ext cx="12192000" cy="365125"/>
          </a:xfrm>
          <a:prstGeom prst="rect">
            <a:avLst/>
          </a:prstGeom>
          <a:solidFill>
            <a:srgbClr val="63B1E5"/>
          </a:solidFill>
          <a:ln>
            <a:solidFill>
              <a:srgbClr val="63B1E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C19650C-C4D7-E881-E347-367A0417809E}"/>
              </a:ext>
            </a:extLst>
          </p:cNvPr>
          <p:cNvSpPr/>
          <p:nvPr/>
        </p:nvSpPr>
        <p:spPr>
          <a:xfrm>
            <a:off x="0" y="6176963"/>
            <a:ext cx="12192000" cy="681038"/>
          </a:xfrm>
          <a:prstGeom prst="rect">
            <a:avLst/>
          </a:prstGeom>
          <a:solidFill>
            <a:srgbClr val="63B1E5"/>
          </a:solidFill>
          <a:ln>
            <a:solidFill>
              <a:srgbClr val="63B1E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9098FE6F-D559-5D98-D8C1-0337F0D75E48}"/>
              </a:ext>
            </a:extLst>
          </p:cNvPr>
          <p:cNvCxnSpPr/>
          <p:nvPr/>
        </p:nvCxnSpPr>
        <p:spPr>
          <a:xfrm flipH="1">
            <a:off x="0" y="1681962"/>
            <a:ext cx="12192000" cy="0"/>
          </a:xfrm>
          <a:prstGeom prst="line">
            <a:avLst/>
          </a:prstGeom>
          <a:ln>
            <a:solidFill>
              <a:srgbClr val="63B1E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3A1D1AB0-962C-0B2F-33C8-4E5C1CB9CB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1166987" cy="4351338"/>
          </a:xfrm>
        </p:spPr>
        <p:txBody>
          <a:bodyPr/>
          <a:lstStyle/>
          <a:p>
            <a:pPr marL="0" indent="0">
              <a:buNone/>
            </a:pPr>
            <a:r>
              <a:rPr lang="nl-NL" sz="2800" dirty="0">
                <a:latin typeface="Approach Light"/>
                <a:cs typeface="Arial" panose="020B0604020202020204" pitchFamily="34" charset="0"/>
              </a:rPr>
              <a:t>EVC – vrijstellingenbeleid </a:t>
            </a:r>
          </a:p>
          <a:p>
            <a:pPr lvl="1"/>
            <a:r>
              <a:rPr lang="nl-NL" dirty="0">
                <a:latin typeface="Approach Light"/>
                <a:cs typeface="Arial" panose="020B0604020202020204" pitchFamily="34" charset="0"/>
              </a:rPr>
              <a:t>Brede intake (incl. vrijstellingenbeleid)</a:t>
            </a:r>
          </a:p>
          <a:p>
            <a:pPr lvl="1"/>
            <a:r>
              <a:rPr lang="nl-NL" dirty="0">
                <a:latin typeface="Approach Light"/>
                <a:cs typeface="Arial" panose="020B0604020202020204" pitchFamily="34" charset="0"/>
              </a:rPr>
              <a:t>Transparantie en duidelijkheid naar student/kandidaat</a:t>
            </a:r>
          </a:p>
          <a:p>
            <a:pPr lvl="1"/>
            <a:r>
              <a:rPr lang="nl-NL" dirty="0">
                <a:latin typeface="Approach Light"/>
                <a:cs typeface="Arial" panose="020B0604020202020204" pitchFamily="34" charset="0"/>
              </a:rPr>
              <a:t>Onderwijsregio’s en onderwijsloket</a:t>
            </a:r>
          </a:p>
          <a:p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nl-NL" noProof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0313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072E2F3-FB02-C824-ABF3-7A4F4D2C75ED}"/>
              </a:ext>
            </a:extLst>
          </p:cNvPr>
          <p:cNvSpPr/>
          <p:nvPr/>
        </p:nvSpPr>
        <p:spPr>
          <a:xfrm>
            <a:off x="6864388" y="1764474"/>
            <a:ext cx="2232131" cy="110645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Inconsistentie </a:t>
            </a:r>
            <a:r>
              <a:rPr kumimoji="0" lang="nl-NL" sz="1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toekenning vrijstellingen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</a:t>
            </a:r>
            <a:r>
              <a:rPr kumimoji="0" lang="nl-NL" sz="1400" b="0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summatief</a:t>
            </a:r>
            <a:r>
              <a:rPr kumimoji="0" lang="nl-NL" sz="1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effect EVC)  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708D76E-6A6E-EA4A-772F-FBBA79AEA5AC}"/>
              </a:ext>
            </a:extLst>
          </p:cNvPr>
          <p:cNvSpPr/>
          <p:nvPr/>
        </p:nvSpPr>
        <p:spPr>
          <a:xfrm>
            <a:off x="6864387" y="4821397"/>
            <a:ext cx="2232131" cy="1106452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Inconsistentie</a:t>
            </a:r>
            <a:r>
              <a:rPr kumimoji="0" lang="nl-NL" sz="1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maatwerk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(formatief effect EVC)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5CE6267-33AE-A71C-8242-DCC50A61B572}"/>
              </a:ext>
            </a:extLst>
          </p:cNvPr>
          <p:cNvSpPr/>
          <p:nvPr/>
        </p:nvSpPr>
        <p:spPr>
          <a:xfrm>
            <a:off x="494821" y="1757548"/>
            <a:ext cx="2232131" cy="159187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ULO-specifieke eindtermen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ULO-specifiek curriculum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ULO-specifieke EVC instrumenten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9A5C475-6B2D-F605-77AD-A0A81F43FCCC}"/>
              </a:ext>
            </a:extLst>
          </p:cNvPr>
          <p:cNvSpPr txBox="1"/>
          <p:nvPr/>
        </p:nvSpPr>
        <p:spPr>
          <a:xfrm>
            <a:off x="3864751" y="421260"/>
            <a:ext cx="4585540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proach Light"/>
                <a:cs typeface="Arial" panose="020B0604020202020204" pitchFamily="34" charset="0"/>
              </a:rPr>
              <a:t>Huidige situatie EVC</a:t>
            </a:r>
            <a:endParaRPr kumimoji="0" lang="nl-NL" sz="1800" b="1" i="0" u="none" strike="noStrike" kern="1200" cap="none" spc="0" normalizeH="0" baseline="0" noProof="0" dirty="0">
              <a:ln>
                <a:noFill/>
              </a:ln>
              <a:solidFill>
                <a:srgbClr val="099BDD"/>
              </a:solidFill>
              <a:effectLst/>
              <a:uLnTx/>
              <a:uFillTx/>
              <a:latin typeface="Approach Light"/>
              <a:cs typeface="Arial" panose="020B0604020202020204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8A26D7A-1A33-4E50-7577-AAEC3A48B64E}"/>
              </a:ext>
            </a:extLst>
          </p:cNvPr>
          <p:cNvSpPr/>
          <p:nvPr/>
        </p:nvSpPr>
        <p:spPr>
          <a:xfrm>
            <a:off x="494818" y="3506224"/>
            <a:ext cx="2232131" cy="11751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ULO-specifieke EVC-erkenning (toetsing) ULO-specifieke EVC-waardering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0DF5E29-CDD3-813D-B6BC-92D3BB05DC56}"/>
              </a:ext>
            </a:extLst>
          </p:cNvPr>
          <p:cNvSpPr/>
          <p:nvPr/>
        </p:nvSpPr>
        <p:spPr>
          <a:xfrm>
            <a:off x="494817" y="4917700"/>
            <a:ext cx="2232131" cy="1351745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ULO-specifieke rollen/ structuren in EVC-erkenning en -waardering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A02D608-8A83-34C7-C11E-859F248AC6FF}"/>
              </a:ext>
            </a:extLst>
          </p:cNvPr>
          <p:cNvSpPr/>
          <p:nvPr/>
        </p:nvSpPr>
        <p:spPr>
          <a:xfrm>
            <a:off x="3768577" y="1764473"/>
            <a:ext cx="2388944" cy="1830576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Landelijke </a:t>
            </a:r>
            <a:r>
              <a:rPr kumimoji="0" lang="nl-NL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verschillen</a:t>
            </a:r>
            <a:r>
              <a:rPr kumimoji="0" lang="nl-NL" sz="1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nl-NL" sz="1400" b="0" i="1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welke/ hoe/waarvoor</a:t>
            </a:r>
            <a:r>
              <a:rPr kumimoji="0" lang="nl-NL" sz="1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br>
              <a:rPr kumimoji="0" lang="nl-NL" sz="1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kumimoji="0" lang="nl-NL" sz="1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EVC-instrumenten gebruikt worden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B421F13-61CD-7267-86FD-0A18ADE29C00}"/>
              </a:ext>
            </a:extLst>
          </p:cNvPr>
          <p:cNvSpPr txBox="1"/>
          <p:nvPr/>
        </p:nvSpPr>
        <p:spPr>
          <a:xfrm>
            <a:off x="4555787" y="1134872"/>
            <a:ext cx="1352877" cy="30777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Processen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68F641D7-E549-2C7C-F106-C1406D1D11F9}"/>
              </a:ext>
            </a:extLst>
          </p:cNvPr>
          <p:cNvSpPr txBox="1"/>
          <p:nvPr/>
        </p:nvSpPr>
        <p:spPr>
          <a:xfrm>
            <a:off x="1278586" y="1034538"/>
            <a:ext cx="1352877" cy="30777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Input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3F2C1C4-395C-5A1C-F67E-4A4B3208F52D}"/>
              </a:ext>
            </a:extLst>
          </p:cNvPr>
          <p:cNvSpPr txBox="1"/>
          <p:nvPr/>
        </p:nvSpPr>
        <p:spPr>
          <a:xfrm>
            <a:off x="7505347" y="1151920"/>
            <a:ext cx="1200192" cy="30777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Output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ACE7D4AE-1111-7D2F-70A1-F1E09D4E6720}"/>
              </a:ext>
            </a:extLst>
          </p:cNvPr>
          <p:cNvCxnSpPr>
            <a:cxnSpLocks/>
            <a:endCxn id="66" idx="1"/>
          </p:cNvCxnSpPr>
          <p:nvPr/>
        </p:nvCxnSpPr>
        <p:spPr>
          <a:xfrm>
            <a:off x="2726952" y="2551521"/>
            <a:ext cx="1056162" cy="2316830"/>
          </a:xfrm>
          <a:prstGeom prst="straightConnector1">
            <a:avLst/>
          </a:prstGeom>
          <a:ln>
            <a:solidFill>
              <a:schemeClr val="accent4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55D8F2A2-885E-9FAF-30E0-4E8934BB7C67}"/>
              </a:ext>
            </a:extLst>
          </p:cNvPr>
          <p:cNvCxnSpPr>
            <a:cxnSpLocks/>
            <a:stCxn id="12" idx="3"/>
            <a:endCxn id="14" idx="1"/>
          </p:cNvCxnSpPr>
          <p:nvPr/>
        </p:nvCxnSpPr>
        <p:spPr>
          <a:xfrm flipV="1">
            <a:off x="2726949" y="2679761"/>
            <a:ext cx="1041628" cy="1414014"/>
          </a:xfrm>
          <a:prstGeom prst="straightConnector1">
            <a:avLst/>
          </a:prstGeom>
          <a:ln>
            <a:solidFill>
              <a:schemeClr val="accent2"/>
            </a:solidFill>
            <a:tailEnd type="triangle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4ACA469B-05B9-E9AE-2804-C32EB03AAED8}"/>
              </a:ext>
            </a:extLst>
          </p:cNvPr>
          <p:cNvCxnSpPr>
            <a:cxnSpLocks/>
            <a:stCxn id="13" idx="3"/>
            <a:endCxn id="14" idx="1"/>
          </p:cNvCxnSpPr>
          <p:nvPr/>
        </p:nvCxnSpPr>
        <p:spPr>
          <a:xfrm flipV="1">
            <a:off x="2726948" y="2679761"/>
            <a:ext cx="1041629" cy="2913812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ectangle 41">
            <a:extLst>
              <a:ext uri="{FF2B5EF4-FFF2-40B4-BE49-F238E27FC236}">
                <a16:creationId xmlns:a16="http://schemas.microsoft.com/office/drawing/2014/main" id="{FABB5498-3C44-6761-4946-7B2148A9E79D}"/>
              </a:ext>
            </a:extLst>
          </p:cNvPr>
          <p:cNvSpPr/>
          <p:nvPr/>
        </p:nvSpPr>
        <p:spPr>
          <a:xfrm>
            <a:off x="9904032" y="1757549"/>
            <a:ext cx="1793147" cy="41703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  Kwantiteit  (lerarentekort) en kwaliteit instroom (en uitstroom) lerarenopleidingen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331108BF-F3E4-D204-279D-E0EB598CF386}"/>
              </a:ext>
            </a:extLst>
          </p:cNvPr>
          <p:cNvSpPr txBox="1"/>
          <p:nvPr/>
        </p:nvSpPr>
        <p:spPr>
          <a:xfrm>
            <a:off x="10151565" y="1134872"/>
            <a:ext cx="7856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Impact</a:t>
            </a:r>
          </a:p>
        </p:txBody>
      </p: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BAF4E2CB-A754-3DDC-70D2-25EE3FFFE38B}"/>
              </a:ext>
            </a:extLst>
          </p:cNvPr>
          <p:cNvCxnSpPr>
            <a:cxnSpLocks/>
            <a:stCxn id="14" idx="3"/>
            <a:endCxn id="4" idx="1"/>
          </p:cNvCxnSpPr>
          <p:nvPr/>
        </p:nvCxnSpPr>
        <p:spPr>
          <a:xfrm flipV="1">
            <a:off x="6157521" y="2317700"/>
            <a:ext cx="706867" cy="362061"/>
          </a:xfrm>
          <a:prstGeom prst="straightConnector1">
            <a:avLst/>
          </a:prstGeom>
          <a:ln>
            <a:solidFill>
              <a:srgbClr val="92D05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9" name="Straight Arrow Connector 58">
            <a:extLst>
              <a:ext uri="{FF2B5EF4-FFF2-40B4-BE49-F238E27FC236}">
                <a16:creationId xmlns:a16="http://schemas.microsoft.com/office/drawing/2014/main" id="{07A6CF18-D709-59CC-BB9A-4602C7E8FBF0}"/>
              </a:ext>
            </a:extLst>
          </p:cNvPr>
          <p:cNvCxnSpPr>
            <a:cxnSpLocks/>
            <a:stCxn id="66" idx="3"/>
            <a:endCxn id="5" idx="1"/>
          </p:cNvCxnSpPr>
          <p:nvPr/>
        </p:nvCxnSpPr>
        <p:spPr>
          <a:xfrm>
            <a:off x="6172058" y="4868351"/>
            <a:ext cx="692329" cy="506272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3" name="Straight Arrow Connector 62">
            <a:extLst>
              <a:ext uri="{FF2B5EF4-FFF2-40B4-BE49-F238E27FC236}">
                <a16:creationId xmlns:a16="http://schemas.microsoft.com/office/drawing/2014/main" id="{ADB65E14-2B42-B616-8127-C68EBA4BC523}"/>
              </a:ext>
            </a:extLst>
          </p:cNvPr>
          <p:cNvCxnSpPr>
            <a:stCxn id="4" idx="3"/>
            <a:endCxn id="42" idx="1"/>
          </p:cNvCxnSpPr>
          <p:nvPr/>
        </p:nvCxnSpPr>
        <p:spPr>
          <a:xfrm>
            <a:off x="9096519" y="2317700"/>
            <a:ext cx="807513" cy="1524999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5" name="Straight Arrow Connector 64">
            <a:extLst>
              <a:ext uri="{FF2B5EF4-FFF2-40B4-BE49-F238E27FC236}">
                <a16:creationId xmlns:a16="http://schemas.microsoft.com/office/drawing/2014/main" id="{67D62810-A620-3265-713D-636BC6B3EE9F}"/>
              </a:ext>
            </a:extLst>
          </p:cNvPr>
          <p:cNvCxnSpPr>
            <a:stCxn id="5" idx="3"/>
            <a:endCxn id="42" idx="1"/>
          </p:cNvCxnSpPr>
          <p:nvPr/>
        </p:nvCxnSpPr>
        <p:spPr>
          <a:xfrm flipV="1">
            <a:off x="9096518" y="3842699"/>
            <a:ext cx="807514" cy="1531924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6" name="Rectangle 65">
            <a:extLst>
              <a:ext uri="{FF2B5EF4-FFF2-40B4-BE49-F238E27FC236}">
                <a16:creationId xmlns:a16="http://schemas.microsoft.com/office/drawing/2014/main" id="{A4D1B54F-9DF7-B71A-F736-A297AF2E4F34}"/>
              </a:ext>
            </a:extLst>
          </p:cNvPr>
          <p:cNvSpPr/>
          <p:nvPr/>
        </p:nvSpPr>
        <p:spPr>
          <a:xfrm>
            <a:off x="3783114" y="3956102"/>
            <a:ext cx="2388944" cy="1824497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Wisselende mate van inzicht </a:t>
            </a:r>
            <a:r>
              <a:rPr kumimoji="0" lang="nl-NL" sz="1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 de </a:t>
            </a:r>
            <a:r>
              <a:rPr kumimoji="0" lang="nl-NL" sz="1400" b="0" i="1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ervaring en ondersteuningsbehoefte</a:t>
            </a:r>
            <a:r>
              <a:rPr kumimoji="0" lang="nl-NL" sz="1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van de kandidaat en aansluiting programma </a:t>
            </a: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1E94C501-98D8-F012-805E-D58EAB89D639}"/>
              </a:ext>
            </a:extLst>
          </p:cNvPr>
          <p:cNvSpPr/>
          <p:nvPr/>
        </p:nvSpPr>
        <p:spPr>
          <a:xfrm>
            <a:off x="6864387" y="3294997"/>
            <a:ext cx="2232131" cy="1057892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Geen </a:t>
            </a:r>
            <a:r>
              <a:rPr kumimoji="0" lang="nl-NL" sz="1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gedeelde taal</a:t>
            </a:r>
          </a:p>
        </p:txBody>
      </p:sp>
      <p:cxnSp>
        <p:nvCxnSpPr>
          <p:cNvPr id="101" name="Straight Arrow Connector 100">
            <a:extLst>
              <a:ext uri="{FF2B5EF4-FFF2-40B4-BE49-F238E27FC236}">
                <a16:creationId xmlns:a16="http://schemas.microsoft.com/office/drawing/2014/main" id="{1B3342CB-9CE6-CA8A-931F-EA0F8B6D3042}"/>
              </a:ext>
            </a:extLst>
          </p:cNvPr>
          <p:cNvCxnSpPr>
            <a:cxnSpLocks/>
            <a:endCxn id="14" idx="1"/>
          </p:cNvCxnSpPr>
          <p:nvPr/>
        </p:nvCxnSpPr>
        <p:spPr>
          <a:xfrm>
            <a:off x="2726952" y="2551521"/>
            <a:ext cx="1041625" cy="128240"/>
          </a:xfrm>
          <a:prstGeom prst="straightConnector1">
            <a:avLst/>
          </a:prstGeom>
          <a:ln>
            <a:solidFill>
              <a:schemeClr val="accent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Arrow Connector 104">
            <a:extLst>
              <a:ext uri="{FF2B5EF4-FFF2-40B4-BE49-F238E27FC236}">
                <a16:creationId xmlns:a16="http://schemas.microsoft.com/office/drawing/2014/main" id="{D7BBA9E9-D482-79D9-F905-95C57F05EA36}"/>
              </a:ext>
            </a:extLst>
          </p:cNvPr>
          <p:cNvCxnSpPr>
            <a:cxnSpLocks/>
            <a:stCxn id="14" idx="3"/>
            <a:endCxn id="75" idx="1"/>
          </p:cNvCxnSpPr>
          <p:nvPr/>
        </p:nvCxnSpPr>
        <p:spPr>
          <a:xfrm>
            <a:off x="6157521" y="2679761"/>
            <a:ext cx="706866" cy="1144182"/>
          </a:xfrm>
          <a:prstGeom prst="straightConnector1">
            <a:avLst/>
          </a:prstGeom>
          <a:ln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Arrow Connector 110">
            <a:extLst>
              <a:ext uri="{FF2B5EF4-FFF2-40B4-BE49-F238E27FC236}">
                <a16:creationId xmlns:a16="http://schemas.microsoft.com/office/drawing/2014/main" id="{BA494655-46D2-8BA8-FD62-F806FD7CFBFF}"/>
              </a:ext>
            </a:extLst>
          </p:cNvPr>
          <p:cNvCxnSpPr>
            <a:stCxn id="75" idx="3"/>
            <a:endCxn id="42" idx="1"/>
          </p:cNvCxnSpPr>
          <p:nvPr/>
        </p:nvCxnSpPr>
        <p:spPr>
          <a:xfrm>
            <a:off x="9096518" y="3823943"/>
            <a:ext cx="807514" cy="1875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AD99857A-3706-BCD4-9A28-BBDB1099807E}"/>
              </a:ext>
            </a:extLst>
          </p:cNvPr>
          <p:cNvCxnSpPr>
            <a:cxnSpLocks/>
            <a:stCxn id="12" idx="3"/>
            <a:endCxn id="66" idx="1"/>
          </p:cNvCxnSpPr>
          <p:nvPr/>
        </p:nvCxnSpPr>
        <p:spPr>
          <a:xfrm>
            <a:off x="2726949" y="4093775"/>
            <a:ext cx="1056165" cy="774576"/>
          </a:xfrm>
          <a:prstGeom prst="straightConnector1">
            <a:avLst/>
          </a:prstGeom>
          <a:ln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5175B93C-0AFA-8BB7-46BB-85EC1402733E}"/>
              </a:ext>
            </a:extLst>
          </p:cNvPr>
          <p:cNvCxnSpPr>
            <a:cxnSpLocks/>
            <a:stCxn id="13" idx="3"/>
            <a:endCxn id="66" idx="1"/>
          </p:cNvCxnSpPr>
          <p:nvPr/>
        </p:nvCxnSpPr>
        <p:spPr>
          <a:xfrm flipV="1">
            <a:off x="2726948" y="4868351"/>
            <a:ext cx="1056166" cy="725222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85DFBA6C-D84A-8DF9-905E-E310E6290FAB}"/>
              </a:ext>
            </a:extLst>
          </p:cNvPr>
          <p:cNvCxnSpPr>
            <a:cxnSpLocks/>
            <a:stCxn id="66" idx="3"/>
            <a:endCxn id="4" idx="1"/>
          </p:cNvCxnSpPr>
          <p:nvPr/>
        </p:nvCxnSpPr>
        <p:spPr>
          <a:xfrm flipV="1">
            <a:off x="6172058" y="2317700"/>
            <a:ext cx="692330" cy="255065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>
            <a:extLst>
              <a:ext uri="{FF2B5EF4-FFF2-40B4-BE49-F238E27FC236}">
                <a16:creationId xmlns:a16="http://schemas.microsoft.com/office/drawing/2014/main" id="{D9EC526E-57A3-E054-C6FB-8B9D8397DBE3}"/>
              </a:ext>
            </a:extLst>
          </p:cNvPr>
          <p:cNvCxnSpPr>
            <a:stCxn id="14" idx="3"/>
            <a:endCxn id="5" idx="1"/>
          </p:cNvCxnSpPr>
          <p:nvPr/>
        </p:nvCxnSpPr>
        <p:spPr>
          <a:xfrm>
            <a:off x="6157521" y="2679761"/>
            <a:ext cx="706866" cy="26948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105113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072E2F3-FB02-C824-ABF3-7A4F4D2C75ED}"/>
              </a:ext>
            </a:extLst>
          </p:cNvPr>
          <p:cNvSpPr/>
          <p:nvPr/>
        </p:nvSpPr>
        <p:spPr>
          <a:xfrm>
            <a:off x="6864388" y="1764474"/>
            <a:ext cx="2232131" cy="1106452"/>
          </a:xfrm>
          <a:prstGeom prst="rect">
            <a:avLst/>
          </a:prstGeom>
          <a:pattFill prst="pct90">
            <a:fgClr>
              <a:srgbClr val="099BDD"/>
            </a:fgClr>
            <a:bgClr>
              <a:schemeClr val="accent4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Consistentie</a:t>
            </a:r>
            <a:r>
              <a:rPr kumimoji="0" lang="nl-NL" sz="1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 in toekenning vrijstellingen 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</a:t>
            </a:r>
            <a:r>
              <a:rPr kumimoji="0" lang="nl-NL" sz="1400" b="0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summatief</a:t>
            </a:r>
            <a:r>
              <a:rPr kumimoji="0" lang="nl-NL" sz="1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effect EVC)  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708D76E-6A6E-EA4A-772F-FBBA79AEA5AC}"/>
              </a:ext>
            </a:extLst>
          </p:cNvPr>
          <p:cNvSpPr/>
          <p:nvPr/>
        </p:nvSpPr>
        <p:spPr>
          <a:xfrm>
            <a:off x="6864387" y="4821397"/>
            <a:ext cx="2232131" cy="1106452"/>
          </a:xfrm>
          <a:prstGeom prst="rect">
            <a:avLst/>
          </a:prstGeom>
          <a:pattFill prst="pct90">
            <a:fgClr>
              <a:srgbClr val="099BDD"/>
            </a:fgClr>
            <a:bgClr>
              <a:schemeClr val="accent4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Consistentie</a:t>
            </a:r>
            <a:r>
              <a:rPr kumimoji="0" lang="nl-NL" sz="1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 in maatwerk 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(formatief effect EVC)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9A5C475-6B2D-F605-77AD-A0A81F43FCCC}"/>
              </a:ext>
            </a:extLst>
          </p:cNvPr>
          <p:cNvSpPr txBox="1"/>
          <p:nvPr/>
        </p:nvSpPr>
        <p:spPr>
          <a:xfrm>
            <a:off x="4555787" y="457922"/>
            <a:ext cx="2818476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proach Light"/>
                <a:cs typeface="Arial" panose="020B0604020202020204" pitchFamily="34" charset="0"/>
              </a:rPr>
              <a:t>Gewenste situatie EVC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0DF5E29-CDD3-813D-B6BC-92D3BB05DC56}"/>
              </a:ext>
            </a:extLst>
          </p:cNvPr>
          <p:cNvSpPr/>
          <p:nvPr/>
        </p:nvSpPr>
        <p:spPr>
          <a:xfrm>
            <a:off x="513289" y="4868352"/>
            <a:ext cx="2221400" cy="1057658"/>
          </a:xfrm>
          <a:prstGeom prst="rect">
            <a:avLst/>
          </a:prstGeom>
          <a:solidFill>
            <a:schemeClr val="bg1">
              <a:lumMod val="50000"/>
            </a:schemeClr>
          </a:solidFill>
          <a:ln w="28575">
            <a:solidFill>
              <a:srgbClr val="099BD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Praktijken: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ULO-specifieke rollen/ structuren in EVC-erkenning en -waardering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A02D608-8A83-34C7-C11E-859F248AC6FF}"/>
              </a:ext>
            </a:extLst>
          </p:cNvPr>
          <p:cNvSpPr/>
          <p:nvPr/>
        </p:nvSpPr>
        <p:spPr>
          <a:xfrm>
            <a:off x="3768577" y="1764473"/>
            <a:ext cx="2388944" cy="1830576"/>
          </a:xfrm>
          <a:prstGeom prst="rect">
            <a:avLst/>
          </a:prstGeom>
          <a:pattFill prst="pct90">
            <a:fgClr>
              <a:srgbClr val="099BDD"/>
            </a:fgClr>
            <a:bgClr>
              <a:schemeClr val="accent4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Consistentie</a:t>
            </a:r>
            <a:r>
              <a:rPr kumimoji="0" lang="nl-NL" sz="1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 in </a:t>
            </a:r>
            <a:r>
              <a:rPr kumimoji="0" lang="nl-NL" sz="1400" b="0" i="1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welke/ hoe/ waarvoor</a:t>
            </a:r>
            <a:r>
              <a:rPr kumimoji="0" lang="nl-NL" sz="1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EVC-instrumenten gebruikt worden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B421F13-61CD-7267-86FD-0A18ADE29C00}"/>
              </a:ext>
            </a:extLst>
          </p:cNvPr>
          <p:cNvSpPr txBox="1"/>
          <p:nvPr/>
        </p:nvSpPr>
        <p:spPr>
          <a:xfrm>
            <a:off x="4555787" y="1134872"/>
            <a:ext cx="1352877" cy="30777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Processen</a:t>
            </a: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68F641D7-E549-2C7C-F106-C1406D1D11F9}"/>
              </a:ext>
            </a:extLst>
          </p:cNvPr>
          <p:cNvSpPr txBox="1"/>
          <p:nvPr/>
        </p:nvSpPr>
        <p:spPr>
          <a:xfrm>
            <a:off x="1278586" y="1034538"/>
            <a:ext cx="1352877" cy="30777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Input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3F2C1C4-395C-5A1C-F67E-4A4B3208F52D}"/>
              </a:ext>
            </a:extLst>
          </p:cNvPr>
          <p:cNvSpPr txBox="1"/>
          <p:nvPr/>
        </p:nvSpPr>
        <p:spPr>
          <a:xfrm>
            <a:off x="7505347" y="1151920"/>
            <a:ext cx="1200192" cy="30777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Output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ACE7D4AE-1111-7D2F-70A1-F1E09D4E6720}"/>
              </a:ext>
            </a:extLst>
          </p:cNvPr>
          <p:cNvCxnSpPr>
            <a:cxnSpLocks/>
            <a:endCxn id="66" idx="1"/>
          </p:cNvCxnSpPr>
          <p:nvPr/>
        </p:nvCxnSpPr>
        <p:spPr>
          <a:xfrm>
            <a:off x="2726952" y="2551521"/>
            <a:ext cx="1056162" cy="2316830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55D8F2A2-885E-9FAF-30E0-4E8934BB7C67}"/>
              </a:ext>
            </a:extLst>
          </p:cNvPr>
          <p:cNvCxnSpPr>
            <a:cxnSpLocks/>
            <a:endCxn id="14" idx="1"/>
          </p:cNvCxnSpPr>
          <p:nvPr/>
        </p:nvCxnSpPr>
        <p:spPr>
          <a:xfrm flipV="1">
            <a:off x="2726949" y="2679761"/>
            <a:ext cx="1041628" cy="1414014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4ACA469B-05B9-E9AE-2804-C32EB03AAED8}"/>
              </a:ext>
            </a:extLst>
          </p:cNvPr>
          <p:cNvCxnSpPr>
            <a:cxnSpLocks/>
            <a:stCxn id="13" idx="3"/>
            <a:endCxn id="14" idx="1"/>
          </p:cNvCxnSpPr>
          <p:nvPr/>
        </p:nvCxnSpPr>
        <p:spPr>
          <a:xfrm flipV="1">
            <a:off x="2734689" y="2679761"/>
            <a:ext cx="1033888" cy="2717420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ectangle 41">
            <a:extLst>
              <a:ext uri="{FF2B5EF4-FFF2-40B4-BE49-F238E27FC236}">
                <a16:creationId xmlns:a16="http://schemas.microsoft.com/office/drawing/2014/main" id="{FABB5498-3C44-6761-4946-7B2148A9E79D}"/>
              </a:ext>
            </a:extLst>
          </p:cNvPr>
          <p:cNvSpPr/>
          <p:nvPr/>
        </p:nvSpPr>
        <p:spPr>
          <a:xfrm>
            <a:off x="9904032" y="1757549"/>
            <a:ext cx="1793147" cy="41703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  Kwantiteit  (lerarentekort) en kwaliteit instroom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(en uitstroom) lerarenopleidingen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331108BF-F3E4-D204-279D-E0EB598CF386}"/>
              </a:ext>
            </a:extLst>
          </p:cNvPr>
          <p:cNvSpPr txBox="1"/>
          <p:nvPr/>
        </p:nvSpPr>
        <p:spPr>
          <a:xfrm>
            <a:off x="10151565" y="1134872"/>
            <a:ext cx="7856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Impact</a:t>
            </a:r>
          </a:p>
        </p:txBody>
      </p: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BAF4E2CB-A754-3DDC-70D2-25EE3FFFE38B}"/>
              </a:ext>
            </a:extLst>
          </p:cNvPr>
          <p:cNvCxnSpPr>
            <a:cxnSpLocks/>
            <a:stCxn id="14" idx="3"/>
            <a:endCxn id="4" idx="1"/>
          </p:cNvCxnSpPr>
          <p:nvPr/>
        </p:nvCxnSpPr>
        <p:spPr>
          <a:xfrm flipV="1">
            <a:off x="6157521" y="2317700"/>
            <a:ext cx="706867" cy="362061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9" name="Straight Arrow Connector 58">
            <a:extLst>
              <a:ext uri="{FF2B5EF4-FFF2-40B4-BE49-F238E27FC236}">
                <a16:creationId xmlns:a16="http://schemas.microsoft.com/office/drawing/2014/main" id="{07A6CF18-D709-59CC-BB9A-4602C7E8FBF0}"/>
              </a:ext>
            </a:extLst>
          </p:cNvPr>
          <p:cNvCxnSpPr>
            <a:cxnSpLocks/>
            <a:stCxn id="66" idx="3"/>
            <a:endCxn id="5" idx="1"/>
          </p:cNvCxnSpPr>
          <p:nvPr/>
        </p:nvCxnSpPr>
        <p:spPr>
          <a:xfrm>
            <a:off x="6172058" y="4868351"/>
            <a:ext cx="692329" cy="506272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3" name="Straight Arrow Connector 62">
            <a:extLst>
              <a:ext uri="{FF2B5EF4-FFF2-40B4-BE49-F238E27FC236}">
                <a16:creationId xmlns:a16="http://schemas.microsoft.com/office/drawing/2014/main" id="{ADB65E14-2B42-B616-8127-C68EBA4BC523}"/>
              </a:ext>
            </a:extLst>
          </p:cNvPr>
          <p:cNvCxnSpPr>
            <a:stCxn id="4" idx="3"/>
            <a:endCxn id="42" idx="1"/>
          </p:cNvCxnSpPr>
          <p:nvPr/>
        </p:nvCxnSpPr>
        <p:spPr>
          <a:xfrm>
            <a:off x="9096519" y="2317700"/>
            <a:ext cx="807513" cy="1524999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5" name="Straight Arrow Connector 64">
            <a:extLst>
              <a:ext uri="{FF2B5EF4-FFF2-40B4-BE49-F238E27FC236}">
                <a16:creationId xmlns:a16="http://schemas.microsoft.com/office/drawing/2014/main" id="{67D62810-A620-3265-713D-636BC6B3EE9F}"/>
              </a:ext>
            </a:extLst>
          </p:cNvPr>
          <p:cNvCxnSpPr>
            <a:stCxn id="5" idx="3"/>
            <a:endCxn id="42" idx="1"/>
          </p:cNvCxnSpPr>
          <p:nvPr/>
        </p:nvCxnSpPr>
        <p:spPr>
          <a:xfrm flipV="1">
            <a:off x="9096518" y="3842699"/>
            <a:ext cx="807514" cy="1531924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6" name="Rectangle 65">
            <a:extLst>
              <a:ext uri="{FF2B5EF4-FFF2-40B4-BE49-F238E27FC236}">
                <a16:creationId xmlns:a16="http://schemas.microsoft.com/office/drawing/2014/main" id="{A4D1B54F-9DF7-B71A-F736-A297AF2E4F34}"/>
              </a:ext>
            </a:extLst>
          </p:cNvPr>
          <p:cNvSpPr/>
          <p:nvPr/>
        </p:nvSpPr>
        <p:spPr>
          <a:xfrm>
            <a:off x="3783114" y="3956102"/>
            <a:ext cx="2388944" cy="1824497"/>
          </a:xfrm>
          <a:prstGeom prst="rect">
            <a:avLst/>
          </a:prstGeom>
          <a:pattFill prst="pct90">
            <a:fgClr>
              <a:srgbClr val="099BDD"/>
            </a:fgClr>
            <a:bgClr>
              <a:schemeClr val="accent4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Hogere mate van inzicht</a:t>
            </a:r>
            <a:r>
              <a:rPr kumimoji="0" lang="nl-NL" sz="1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in de </a:t>
            </a:r>
            <a:r>
              <a:rPr kumimoji="0" lang="nl-NL" sz="1400" b="0" i="1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ervaring en ondersteuningsbehoefte</a:t>
            </a:r>
            <a:r>
              <a:rPr kumimoji="0" lang="nl-NL" sz="1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van de kandidaat en aansluiting programma </a:t>
            </a: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1E94C501-98D8-F012-805E-D58EAB89D639}"/>
              </a:ext>
            </a:extLst>
          </p:cNvPr>
          <p:cNvSpPr/>
          <p:nvPr/>
        </p:nvSpPr>
        <p:spPr>
          <a:xfrm>
            <a:off x="6864387" y="3294997"/>
            <a:ext cx="2232131" cy="1057892"/>
          </a:xfrm>
          <a:prstGeom prst="rect">
            <a:avLst/>
          </a:prstGeom>
          <a:pattFill prst="pct90">
            <a:fgClr>
              <a:srgbClr val="099BDD"/>
            </a:fgClr>
            <a:bgClr>
              <a:schemeClr val="accent4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Gedeelde</a:t>
            </a:r>
            <a:r>
              <a:rPr kumimoji="0" lang="nl-NL" sz="1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taal</a:t>
            </a:r>
          </a:p>
        </p:txBody>
      </p:sp>
      <p:cxnSp>
        <p:nvCxnSpPr>
          <p:cNvPr id="101" name="Straight Arrow Connector 100">
            <a:extLst>
              <a:ext uri="{FF2B5EF4-FFF2-40B4-BE49-F238E27FC236}">
                <a16:creationId xmlns:a16="http://schemas.microsoft.com/office/drawing/2014/main" id="{1B3342CB-9CE6-CA8A-931F-EA0F8B6D3042}"/>
              </a:ext>
            </a:extLst>
          </p:cNvPr>
          <p:cNvCxnSpPr>
            <a:cxnSpLocks/>
            <a:endCxn id="14" idx="1"/>
          </p:cNvCxnSpPr>
          <p:nvPr/>
        </p:nvCxnSpPr>
        <p:spPr>
          <a:xfrm>
            <a:off x="2726952" y="2551521"/>
            <a:ext cx="1041625" cy="128240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Arrow Connector 104">
            <a:extLst>
              <a:ext uri="{FF2B5EF4-FFF2-40B4-BE49-F238E27FC236}">
                <a16:creationId xmlns:a16="http://schemas.microsoft.com/office/drawing/2014/main" id="{D7BBA9E9-D482-79D9-F905-95C57F05EA36}"/>
              </a:ext>
            </a:extLst>
          </p:cNvPr>
          <p:cNvCxnSpPr>
            <a:cxnSpLocks/>
            <a:stCxn id="14" idx="3"/>
            <a:endCxn id="75" idx="1"/>
          </p:cNvCxnSpPr>
          <p:nvPr/>
        </p:nvCxnSpPr>
        <p:spPr>
          <a:xfrm>
            <a:off x="6157521" y="2679761"/>
            <a:ext cx="706866" cy="1144182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Arrow Connector 110">
            <a:extLst>
              <a:ext uri="{FF2B5EF4-FFF2-40B4-BE49-F238E27FC236}">
                <a16:creationId xmlns:a16="http://schemas.microsoft.com/office/drawing/2014/main" id="{BA494655-46D2-8BA8-FD62-F806FD7CFBFF}"/>
              </a:ext>
            </a:extLst>
          </p:cNvPr>
          <p:cNvCxnSpPr>
            <a:stCxn id="75" idx="3"/>
            <a:endCxn id="42" idx="1"/>
          </p:cNvCxnSpPr>
          <p:nvPr/>
        </p:nvCxnSpPr>
        <p:spPr>
          <a:xfrm>
            <a:off x="9096518" y="3823943"/>
            <a:ext cx="807514" cy="18756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AD99857A-3706-BCD4-9A28-BBDB1099807E}"/>
              </a:ext>
            </a:extLst>
          </p:cNvPr>
          <p:cNvCxnSpPr>
            <a:cxnSpLocks/>
            <a:endCxn id="66" idx="1"/>
          </p:cNvCxnSpPr>
          <p:nvPr/>
        </p:nvCxnSpPr>
        <p:spPr>
          <a:xfrm>
            <a:off x="2726949" y="4093775"/>
            <a:ext cx="1056165" cy="774576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5175B93C-0AFA-8BB7-46BB-85EC1402733E}"/>
              </a:ext>
            </a:extLst>
          </p:cNvPr>
          <p:cNvCxnSpPr>
            <a:cxnSpLocks/>
            <a:stCxn id="13" idx="3"/>
            <a:endCxn id="66" idx="1"/>
          </p:cNvCxnSpPr>
          <p:nvPr/>
        </p:nvCxnSpPr>
        <p:spPr>
          <a:xfrm flipV="1">
            <a:off x="2734689" y="4868351"/>
            <a:ext cx="1048425" cy="528830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85DFBA6C-D84A-8DF9-905E-E310E6290FAB}"/>
              </a:ext>
            </a:extLst>
          </p:cNvPr>
          <p:cNvCxnSpPr>
            <a:cxnSpLocks/>
            <a:stCxn id="66" idx="3"/>
            <a:endCxn id="4" idx="1"/>
          </p:cNvCxnSpPr>
          <p:nvPr/>
        </p:nvCxnSpPr>
        <p:spPr>
          <a:xfrm flipV="1">
            <a:off x="6172058" y="2317700"/>
            <a:ext cx="692330" cy="2550651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>
            <a:extLst>
              <a:ext uri="{FF2B5EF4-FFF2-40B4-BE49-F238E27FC236}">
                <a16:creationId xmlns:a16="http://schemas.microsoft.com/office/drawing/2014/main" id="{D9EC526E-57A3-E054-C6FB-8B9D8397DBE3}"/>
              </a:ext>
            </a:extLst>
          </p:cNvPr>
          <p:cNvCxnSpPr>
            <a:stCxn id="14" idx="3"/>
            <a:endCxn id="5" idx="1"/>
          </p:cNvCxnSpPr>
          <p:nvPr/>
        </p:nvCxnSpPr>
        <p:spPr>
          <a:xfrm>
            <a:off x="6157521" y="2679761"/>
            <a:ext cx="706866" cy="2694862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F9086B67-E2CF-1051-E650-2C464FFC1813}"/>
              </a:ext>
            </a:extLst>
          </p:cNvPr>
          <p:cNvSpPr/>
          <p:nvPr/>
        </p:nvSpPr>
        <p:spPr>
          <a:xfrm>
            <a:off x="494818" y="3506224"/>
            <a:ext cx="2232131" cy="1175101"/>
          </a:xfrm>
          <a:prstGeom prst="rect">
            <a:avLst/>
          </a:prstGeom>
          <a:solidFill>
            <a:srgbClr val="099B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Activiteiten: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Landelijke EVC-erkenning (toetsing) en waardering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4773F0E-8ACF-5F82-6495-0CE8FE1CC910}"/>
              </a:ext>
            </a:extLst>
          </p:cNvPr>
          <p:cNvSpPr/>
          <p:nvPr/>
        </p:nvSpPr>
        <p:spPr>
          <a:xfrm>
            <a:off x="502084" y="2682113"/>
            <a:ext cx="2210328" cy="669663"/>
          </a:xfrm>
          <a:prstGeom prst="rect">
            <a:avLst/>
          </a:prstGeom>
          <a:solidFill>
            <a:srgbClr val="099B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Landelijke EVC-instrumenten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98BC779-AAAD-5227-A4A5-7CEF3C451B67}"/>
              </a:ext>
            </a:extLst>
          </p:cNvPr>
          <p:cNvSpPr/>
          <p:nvPr/>
        </p:nvSpPr>
        <p:spPr>
          <a:xfrm>
            <a:off x="494821" y="1757548"/>
            <a:ext cx="2217591" cy="461838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Landelijk beroepsprofiel + leeruitkomsten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1B8A16E-E5D1-A89E-2C54-8DDF171FBC34}"/>
              </a:ext>
            </a:extLst>
          </p:cNvPr>
          <p:cNvSpPr/>
          <p:nvPr/>
        </p:nvSpPr>
        <p:spPr>
          <a:xfrm>
            <a:off x="494817" y="2217923"/>
            <a:ext cx="2217596" cy="461838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ULO-specifiek curriculum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715980A-4B47-BEEF-BEC2-CCAAF600EEA7}"/>
              </a:ext>
            </a:extLst>
          </p:cNvPr>
          <p:cNvSpPr/>
          <p:nvPr/>
        </p:nvSpPr>
        <p:spPr>
          <a:xfrm>
            <a:off x="504057" y="5921716"/>
            <a:ext cx="2239868" cy="730148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Professionalisering lerarenopleiders; Maatwerktrajecten</a:t>
            </a:r>
          </a:p>
        </p:txBody>
      </p:sp>
    </p:spTree>
    <p:extLst>
      <p:ext uri="{BB962C8B-B14F-4D97-AF65-F5344CB8AC3E}">
        <p14:creationId xmlns:p14="http://schemas.microsoft.com/office/powerpoint/2010/main" val="33823780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39840D25-B612-9DB3-72EC-520EF6908D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963656" cy="1325563"/>
          </a:xfrm>
        </p:spPr>
        <p:txBody>
          <a:bodyPr/>
          <a:lstStyle/>
          <a:p>
            <a:r>
              <a:rPr lang="nl-NL" noProof="0" dirty="0">
                <a:solidFill>
                  <a:srgbClr val="63B1E5"/>
                </a:solidFill>
                <a:latin typeface="Approach Light"/>
              </a:rPr>
              <a:t>Aanpak</a:t>
            </a:r>
            <a:endParaRPr lang="nl-NL" noProof="0" dirty="0">
              <a:latin typeface="Approach Light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1A115C8-0EE8-17B3-C52B-8134541F9D45}"/>
              </a:ext>
            </a:extLst>
          </p:cNvPr>
          <p:cNvSpPr/>
          <p:nvPr/>
        </p:nvSpPr>
        <p:spPr>
          <a:xfrm>
            <a:off x="0" y="0"/>
            <a:ext cx="12192000" cy="365125"/>
          </a:xfrm>
          <a:prstGeom prst="rect">
            <a:avLst/>
          </a:prstGeom>
          <a:solidFill>
            <a:srgbClr val="63B1E5"/>
          </a:solidFill>
          <a:ln>
            <a:solidFill>
              <a:srgbClr val="63B1E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C19650C-C4D7-E881-E347-367A0417809E}"/>
              </a:ext>
            </a:extLst>
          </p:cNvPr>
          <p:cNvSpPr/>
          <p:nvPr/>
        </p:nvSpPr>
        <p:spPr>
          <a:xfrm>
            <a:off x="0" y="6176963"/>
            <a:ext cx="12192000" cy="681038"/>
          </a:xfrm>
          <a:prstGeom prst="rect">
            <a:avLst/>
          </a:prstGeom>
          <a:solidFill>
            <a:srgbClr val="63B1E5"/>
          </a:solidFill>
          <a:ln>
            <a:solidFill>
              <a:srgbClr val="63B1E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9098FE6F-D559-5D98-D8C1-0337F0D75E48}"/>
              </a:ext>
            </a:extLst>
          </p:cNvPr>
          <p:cNvCxnSpPr/>
          <p:nvPr/>
        </p:nvCxnSpPr>
        <p:spPr>
          <a:xfrm flipH="1">
            <a:off x="0" y="1681962"/>
            <a:ext cx="12192000" cy="0"/>
          </a:xfrm>
          <a:prstGeom prst="line">
            <a:avLst/>
          </a:prstGeom>
          <a:ln>
            <a:solidFill>
              <a:srgbClr val="63B1E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ontent Placeholder 6">
            <a:extLst>
              <a:ext uri="{FF2B5EF4-FFF2-40B4-BE49-F238E27FC236}">
                <a16:creationId xmlns:a16="http://schemas.microsoft.com/office/drawing/2014/main" id="{AFD862BC-2684-C587-A5E5-A770DAC04A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nl-NL" b="1" noProof="0" dirty="0">
                <a:solidFill>
                  <a:srgbClr val="63B1E5"/>
                </a:solidFill>
                <a:latin typeface="Approach Light" pitchFamily="2" charset="0"/>
              </a:rPr>
              <a:t>Analyse</a:t>
            </a:r>
            <a:r>
              <a:rPr lang="nl-NL" b="1" noProof="0" dirty="0">
                <a:latin typeface="Approach Light" pitchFamily="2" charset="0"/>
              </a:rPr>
              <a:t> </a:t>
            </a:r>
            <a:r>
              <a:rPr lang="nl-NL" noProof="0" dirty="0">
                <a:latin typeface="Approach Light" pitchFamily="2" charset="0"/>
              </a:rPr>
              <a:t> </a:t>
            </a:r>
          </a:p>
          <a:p>
            <a:pPr lvl="1"/>
            <a:r>
              <a:rPr lang="nl-NL" dirty="0">
                <a:latin typeface="Approach Light" pitchFamily="2" charset="0"/>
              </a:rPr>
              <a:t>Voorafgaand: Verkenning</a:t>
            </a:r>
          </a:p>
          <a:p>
            <a:pPr lvl="1"/>
            <a:r>
              <a:rPr lang="nl-NL" dirty="0">
                <a:latin typeface="Approach Light" pitchFamily="2" charset="0"/>
              </a:rPr>
              <a:t>Sessies ulo’s over proces, context en betrokkenen EVC </a:t>
            </a:r>
          </a:p>
          <a:p>
            <a:pPr lvl="1"/>
            <a:r>
              <a:rPr lang="nl-NL" dirty="0">
                <a:latin typeface="Approach Light" pitchFamily="2" charset="0"/>
              </a:rPr>
              <a:t>Probleemdefinitie + contextanalyse op basis van rondgang</a:t>
            </a:r>
            <a:r>
              <a:rPr lang="nl-NL" noProof="0" dirty="0">
                <a:latin typeface="Approach Light" pitchFamily="2" charset="0"/>
              </a:rPr>
              <a:t> langs de ulo’s</a:t>
            </a:r>
          </a:p>
          <a:p>
            <a:pPr lvl="1"/>
            <a:r>
              <a:rPr lang="nl-NL" noProof="0" dirty="0">
                <a:latin typeface="Approach Light" pitchFamily="2" charset="0"/>
              </a:rPr>
              <a:t>Ontwerprichtlijnen op basis van literatuurstudie</a:t>
            </a:r>
          </a:p>
          <a:p>
            <a:pPr marL="0" indent="0">
              <a:buNone/>
            </a:pPr>
            <a:r>
              <a:rPr lang="nl-NL" b="1" noProof="0" dirty="0">
                <a:solidFill>
                  <a:srgbClr val="63B1E5"/>
                </a:solidFill>
                <a:latin typeface="Approach Light" pitchFamily="2" charset="0"/>
              </a:rPr>
              <a:t>Ontwerp</a:t>
            </a:r>
            <a:endParaRPr lang="nl-NL" noProof="0" dirty="0">
              <a:latin typeface="Approach Light" pitchFamily="2" charset="0"/>
            </a:endParaRPr>
          </a:p>
          <a:p>
            <a:pPr lvl="1"/>
            <a:r>
              <a:rPr lang="nl-NL" noProof="0" dirty="0">
                <a:latin typeface="Approach Light" pitchFamily="2" charset="0"/>
              </a:rPr>
              <a:t>Co-designactiviteiten op basis van theoretisch inzicht en praktijk</a:t>
            </a:r>
          </a:p>
          <a:p>
            <a:pPr lvl="1"/>
            <a:r>
              <a:rPr lang="nl-NL" noProof="0" dirty="0">
                <a:latin typeface="Approach Light" pitchFamily="2" charset="0"/>
              </a:rPr>
              <a:t>Ontwerp v1, v2</a:t>
            </a:r>
            <a:r>
              <a:rPr lang="nl-NL" dirty="0">
                <a:latin typeface="Approach Light" pitchFamily="2" charset="0"/>
              </a:rPr>
              <a:t>, </a:t>
            </a:r>
            <a:r>
              <a:rPr lang="nl-NL" noProof="0" dirty="0">
                <a:latin typeface="Approach Light" pitchFamily="2" charset="0"/>
              </a:rPr>
              <a:t>v3 </a:t>
            </a:r>
          </a:p>
          <a:p>
            <a:pPr marL="0" indent="0">
              <a:buNone/>
            </a:pPr>
            <a:r>
              <a:rPr lang="nl-NL" b="1" noProof="0" dirty="0">
                <a:solidFill>
                  <a:srgbClr val="63B1E5"/>
                </a:solidFill>
                <a:latin typeface="Approach Light" pitchFamily="2" charset="0"/>
              </a:rPr>
              <a:t>Implementatie</a:t>
            </a:r>
            <a:r>
              <a:rPr lang="nl-NL" noProof="0" dirty="0">
                <a:solidFill>
                  <a:srgbClr val="63B1E5"/>
                </a:solidFill>
                <a:latin typeface="Approach Light" pitchFamily="2" charset="0"/>
              </a:rPr>
              <a:t> </a:t>
            </a:r>
          </a:p>
          <a:p>
            <a:pPr lvl="1"/>
            <a:r>
              <a:rPr lang="nl-NL" noProof="0" dirty="0">
                <a:latin typeface="Approach Light" pitchFamily="2" charset="0"/>
              </a:rPr>
              <a:t>Pilots en try-outs bij alle ulo’s (uitproberen en inbedden in authentieke context) </a:t>
            </a:r>
          </a:p>
          <a:p>
            <a:pPr marL="0" indent="0">
              <a:buNone/>
            </a:pPr>
            <a:r>
              <a:rPr lang="nl-NL" b="1" noProof="0" dirty="0">
                <a:solidFill>
                  <a:srgbClr val="63B1E5"/>
                </a:solidFill>
                <a:latin typeface="Approach Light" pitchFamily="2" charset="0"/>
              </a:rPr>
              <a:t>Evaluatie</a:t>
            </a:r>
          </a:p>
          <a:p>
            <a:pPr lvl="1"/>
            <a:r>
              <a:rPr lang="nl-NL" noProof="0" dirty="0">
                <a:latin typeface="Approach Light" pitchFamily="2" charset="0"/>
              </a:rPr>
              <a:t>Formatieve evaluatie ontwerp v1: </a:t>
            </a:r>
            <a:r>
              <a:rPr lang="nl-NL" noProof="0" dirty="0">
                <a:solidFill>
                  <a:schemeClr val="accent2"/>
                </a:solidFill>
                <a:latin typeface="Approach Light" pitchFamily="2" charset="0"/>
              </a:rPr>
              <a:t>expertevaluatie op ontwerp</a:t>
            </a:r>
          </a:p>
          <a:p>
            <a:pPr lvl="1"/>
            <a:r>
              <a:rPr lang="nl-NL" noProof="0" dirty="0">
                <a:latin typeface="Approach Light" pitchFamily="2" charset="0"/>
              </a:rPr>
              <a:t>Formatieve evaluatie ontwerp v2: </a:t>
            </a:r>
            <a:r>
              <a:rPr lang="nl-NL" noProof="0" dirty="0">
                <a:solidFill>
                  <a:schemeClr val="accent2"/>
                </a:solidFill>
                <a:latin typeface="Approach Light" pitchFamily="2" charset="0"/>
              </a:rPr>
              <a:t>implementatie en consequenties voor herontwerp</a:t>
            </a:r>
          </a:p>
          <a:p>
            <a:pPr lvl="1"/>
            <a:r>
              <a:rPr lang="nl-NL" noProof="0" dirty="0" err="1">
                <a:latin typeface="Approach Light" pitchFamily="2" charset="0"/>
              </a:rPr>
              <a:t>Summatieve</a:t>
            </a:r>
            <a:r>
              <a:rPr lang="nl-NL" noProof="0" dirty="0">
                <a:latin typeface="Approach Light" pitchFamily="2" charset="0"/>
              </a:rPr>
              <a:t> evaluatie ontwerp v3: </a:t>
            </a:r>
            <a:r>
              <a:rPr lang="nl-NL" noProof="0" dirty="0">
                <a:solidFill>
                  <a:schemeClr val="accent2"/>
                </a:solidFill>
                <a:latin typeface="Approach Light" pitchFamily="2" charset="0"/>
              </a:rPr>
              <a:t>ontwerp- en implementatie richtlijnen en eindrapportage</a:t>
            </a:r>
          </a:p>
          <a:p>
            <a:pPr marL="0" indent="0">
              <a:buNone/>
            </a:pPr>
            <a:endParaRPr lang="nl-NL" noProof="0" dirty="0">
              <a:latin typeface="Approach Light" pitchFamily="2" charset="0"/>
            </a:endParaRPr>
          </a:p>
          <a:p>
            <a:pPr marL="457200" lvl="1" indent="0">
              <a:buNone/>
            </a:pPr>
            <a:endParaRPr lang="nl-NL" noProof="0" dirty="0">
              <a:latin typeface="Approach Light" pitchFamily="2" charset="0"/>
            </a:endParaRPr>
          </a:p>
          <a:p>
            <a:pPr marL="457200" lvl="1" indent="0">
              <a:buNone/>
            </a:pPr>
            <a:endParaRPr lang="nl-NL" noProof="0" dirty="0">
              <a:latin typeface="Approach Light" pitchFamily="2" charset="0"/>
            </a:endParaRPr>
          </a:p>
          <a:p>
            <a:endParaRPr lang="nl-NL" noProof="0" dirty="0">
              <a:latin typeface="Approach Light" pitchFamily="2" charset="0"/>
            </a:endParaRPr>
          </a:p>
          <a:p>
            <a:endParaRPr lang="nl-NL" noProof="0" dirty="0">
              <a:latin typeface="Approach Light" pitchFamily="2" charset="0"/>
            </a:endParaRPr>
          </a:p>
          <a:p>
            <a:endParaRPr lang="nl-NL" noProof="0" dirty="0">
              <a:latin typeface="Approach Ligh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0656867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VC-titel slide" id="{FFA0C86B-822C-214C-BB13-0571507672D6}" vid="{F864BE54-58F0-164F-B5A7-AD5073BD40CE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a0962006-5800-476e-9a55-348ebffa64ef" xsi:nil="true"/>
    <lcf76f155ced4ddcb4097134ff3c332f xmlns="120bf8c6-a45a-4b7b-b510-e2727713fe59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22AB3072F0CA04FB6498368D7CBEFCD" ma:contentTypeVersion="12" ma:contentTypeDescription="Create a new document." ma:contentTypeScope="" ma:versionID="4def3af97f7b56d41d88caaf63f72201">
  <xsd:schema xmlns:xsd="http://www.w3.org/2001/XMLSchema" xmlns:xs="http://www.w3.org/2001/XMLSchema" xmlns:p="http://schemas.microsoft.com/office/2006/metadata/properties" xmlns:ns2="120bf8c6-a45a-4b7b-b510-e2727713fe59" xmlns:ns3="a0962006-5800-476e-9a55-348ebffa64ef" targetNamespace="http://schemas.microsoft.com/office/2006/metadata/properties" ma:root="true" ma:fieldsID="c7b0703e2b1383823f43570b3ed824c5" ns2:_="" ns3:_="">
    <xsd:import namespace="120bf8c6-a45a-4b7b-b510-e2727713fe59"/>
    <xsd:import namespace="a0962006-5800-476e-9a55-348ebffa64e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20bf8c6-a45a-4b7b-b510-e2727713fe5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Image Tags" ma:readOnly="false" ma:fieldId="{5cf76f15-5ced-4ddc-b409-7134ff3c332f}" ma:taxonomyMulti="true" ma:sspId="eaf58ba8-1e8d-4aec-a6f5-993f6032dc7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9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0962006-5800-476e-9a55-348ebffa64ef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83f3f2f0-56df-44ae-b013-a280f2648378}" ma:internalName="TaxCatchAll" ma:showField="CatchAllData" ma:web="a0962006-5800-476e-9a55-348ebffa64e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D523066-F711-4662-8C78-92FB151F12E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BC78D65-5AC4-41C0-AD24-217714B3F9F9}">
  <ds:schemaRefs>
    <ds:schemaRef ds:uri="http://schemas.microsoft.com/office/2006/documentManagement/types"/>
    <ds:schemaRef ds:uri="http://schemas.openxmlformats.org/package/2006/metadata/core-properties"/>
    <ds:schemaRef ds:uri="120bf8c6-a45a-4b7b-b510-e2727713fe59"/>
    <ds:schemaRef ds:uri="http://purl.org/dc/terms/"/>
    <ds:schemaRef ds:uri="http://purl.org/dc/dcmitype/"/>
    <ds:schemaRef ds:uri="http://schemas.microsoft.com/office/infopath/2007/PartnerControls"/>
    <ds:schemaRef ds:uri="a0962006-5800-476e-9a55-348ebffa64ef"/>
    <ds:schemaRef ds:uri="http://schemas.microsoft.com/office/2006/metadata/properties"/>
    <ds:schemaRef ds:uri="http://www.w3.org/XML/1998/namespace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286B488B-F7BC-4A0B-AA6D-8D6F1F43C36C}">
  <ds:schemaRefs>
    <ds:schemaRef ds:uri="120bf8c6-a45a-4b7b-b510-e2727713fe59"/>
    <ds:schemaRef ds:uri="a0962006-5800-476e-9a55-348ebffa64ef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664</TotalTime>
  <Words>1164</Words>
  <Application>Microsoft Office PowerPoint</Application>
  <PresentationFormat>Breedbeeld</PresentationFormat>
  <Paragraphs>248</Paragraphs>
  <Slides>19</Slides>
  <Notes>19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7</vt:i4>
      </vt:variant>
      <vt:variant>
        <vt:lpstr>Thema</vt:lpstr>
      </vt:variant>
      <vt:variant>
        <vt:i4>2</vt:i4>
      </vt:variant>
      <vt:variant>
        <vt:lpstr>Diatitels</vt:lpstr>
      </vt:variant>
      <vt:variant>
        <vt:i4>19</vt:i4>
      </vt:variant>
    </vt:vector>
  </HeadingPairs>
  <TitlesOfParts>
    <vt:vector size="28" baseType="lpstr">
      <vt:lpstr>Approach Light</vt:lpstr>
      <vt:lpstr>Approach Regular</vt:lpstr>
      <vt:lpstr>Arial</vt:lpstr>
      <vt:lpstr>Calibri</vt:lpstr>
      <vt:lpstr>Calibri Light</vt:lpstr>
      <vt:lpstr>Canela Deck</vt:lpstr>
      <vt:lpstr>Wingdings</vt:lpstr>
      <vt:lpstr>1_Office Theme</vt:lpstr>
      <vt:lpstr>2_Office Theme</vt:lpstr>
      <vt:lpstr>Competenties van aankomende leraren (in opleiding) in beeld Analyse en ontwerp binnen project EVC van de universitaire lerarenopleidingen </vt:lpstr>
      <vt:lpstr>Kennismaking</vt:lpstr>
      <vt:lpstr>Vandaag</vt:lpstr>
      <vt:lpstr>Definities EVC</vt:lpstr>
      <vt:lpstr>Aanleiding project</vt:lpstr>
      <vt:lpstr>Samenwerking en afstemming VH/UNL </vt:lpstr>
      <vt:lpstr>PowerPoint-presentatie</vt:lpstr>
      <vt:lpstr>PowerPoint-presentatie</vt:lpstr>
      <vt:lpstr>Aanpak</vt:lpstr>
      <vt:lpstr>Inzichten analyse voor ontwerpfase</vt:lpstr>
      <vt:lpstr>Probleemdefinitie</vt:lpstr>
      <vt:lpstr>Redenen voor discrepantie</vt:lpstr>
      <vt:lpstr>Voorgestelde oplossingsrichtingen</vt:lpstr>
      <vt:lpstr>Oplossingsrichtingen en bijdrage doelen</vt:lpstr>
      <vt:lpstr>Oplossingsrichtingen </vt:lpstr>
      <vt:lpstr>Ontwerpeisen en ontwerpvoorstellen</vt:lpstr>
      <vt:lpstr>Zelf aan de slag met de ontwerpen </vt:lpstr>
      <vt:lpstr>Afsluiting en contact</vt:lpstr>
      <vt:lpstr>Team EVC</vt:lpstr>
    </vt:vector>
  </TitlesOfParts>
  <Company>University of Twente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Richting oplossingen voor het erkennen &amp; waarderen van Eerder Verworven Competenties</dc:title>
  <dc:creator>Spiele, Susanne (UT-BMS)</dc:creator>
  <cp:lastModifiedBy>Wilma van Veen</cp:lastModifiedBy>
  <cp:revision>8</cp:revision>
  <cp:lastPrinted>2023-11-09T16:28:58Z</cp:lastPrinted>
  <dcterms:created xsi:type="dcterms:W3CDTF">2023-10-10T18:23:17Z</dcterms:created>
  <dcterms:modified xsi:type="dcterms:W3CDTF">2023-12-14T13:11:32Z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0x010100D22AB3072F0CA04FB6498368D7CBEFCD</vt:lpwstr>
  </property>
  <property fmtid="{D5CDD505-2E9C-101B-9397-08002B2CF9AE}" pid="3" name="MediaServiceImageTags">
    <vt:lpwstr/>
  </property>
</Properties>
</file>