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72" r:id="rId4"/>
    <p:sldId id="273" r:id="rId5"/>
    <p:sldId id="268" r:id="rId6"/>
    <p:sldId id="280" r:id="rId7"/>
    <p:sldId id="276" r:id="rId8"/>
    <p:sldId id="277" r:id="rId9"/>
    <p:sldId id="279" r:id="rId10"/>
    <p:sldId id="275" r:id="rId11"/>
    <p:sldId id="281" r:id="rId12"/>
    <p:sldId id="278"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E63160-1F9F-98DD-3E2D-BFA736211DD3}" name="Jacobijn Olthoff" initials="JO" userId="S::j.olthoff@uva.nl::82684d36-b665-4114-9f3d-e8bf227c3eb7" providerId="AD"/>
  <p188:author id="{EA862865-4DF8-0A3E-B5EF-6C084F218C44}" name="Willemijn Wilgenhof" initials="WW" userId="S::w.wilgenhof@uva.nl::1bbfaafc-7ef6-4891-b40b-451922bf6a5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201" autoAdjust="0"/>
  </p:normalViewPr>
  <p:slideViewPr>
    <p:cSldViewPr snapToGrid="0">
      <p:cViewPr varScale="1">
        <p:scale>
          <a:sx n="50" d="100"/>
          <a:sy n="50" d="100"/>
        </p:scale>
        <p:origin x="12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2B7E2-6F21-4D79-AC32-FCC8AA6C685B}" type="datetimeFigureOut">
              <a:rPr lang="nl-NL" smtClean="0"/>
              <a:t>17-11-2023</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E3F0A-3709-44A1-AA03-E87EF40C2B28}" type="slidenum">
              <a:rPr lang="nl-NL" smtClean="0"/>
              <a:t>‹nr.›</a:t>
            </a:fld>
            <a:endParaRPr lang="nl-NL"/>
          </a:p>
        </p:txBody>
      </p:sp>
    </p:spTree>
    <p:extLst>
      <p:ext uri="{BB962C8B-B14F-4D97-AF65-F5344CB8AC3E}">
        <p14:creationId xmlns:p14="http://schemas.microsoft.com/office/powerpoint/2010/main" val="154776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6EE3F0A-3709-44A1-AA03-E87EF40C2B28}" type="slidenum">
              <a:rPr lang="nl-NL" smtClean="0"/>
              <a:t>1</a:t>
            </a:fld>
            <a:endParaRPr lang="nl-NL"/>
          </a:p>
        </p:txBody>
      </p:sp>
    </p:spTree>
    <p:extLst>
      <p:ext uri="{BB962C8B-B14F-4D97-AF65-F5344CB8AC3E}">
        <p14:creationId xmlns:p14="http://schemas.microsoft.com/office/powerpoint/2010/main" val="3450199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6EE3F0A-3709-44A1-AA03-E87EF40C2B28}" type="slidenum">
              <a:rPr lang="nl-NL" smtClean="0"/>
              <a:t>10</a:t>
            </a:fld>
            <a:endParaRPr lang="nl-NL"/>
          </a:p>
        </p:txBody>
      </p:sp>
    </p:spTree>
    <p:extLst>
      <p:ext uri="{BB962C8B-B14F-4D97-AF65-F5344CB8AC3E}">
        <p14:creationId xmlns:p14="http://schemas.microsoft.com/office/powerpoint/2010/main" val="544219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3F0A-3709-44A1-AA03-E87EF40C2B28}"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2506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6EE3F0A-3709-44A1-AA03-E87EF40C2B28}" type="slidenum">
              <a:rPr lang="nl-NL" smtClean="0"/>
              <a:t>12</a:t>
            </a:fld>
            <a:endParaRPr lang="nl-NL"/>
          </a:p>
        </p:txBody>
      </p:sp>
    </p:spTree>
    <p:extLst>
      <p:ext uri="{BB962C8B-B14F-4D97-AF65-F5344CB8AC3E}">
        <p14:creationId xmlns:p14="http://schemas.microsoft.com/office/powerpoint/2010/main" val="271992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6EE3F0A-3709-44A1-AA03-E87EF40C2B28}" type="slidenum">
              <a:rPr lang="nl-NL" smtClean="0"/>
              <a:t>2</a:t>
            </a:fld>
            <a:endParaRPr lang="nl-NL"/>
          </a:p>
        </p:txBody>
      </p:sp>
    </p:spTree>
    <p:extLst>
      <p:ext uri="{BB962C8B-B14F-4D97-AF65-F5344CB8AC3E}">
        <p14:creationId xmlns:p14="http://schemas.microsoft.com/office/powerpoint/2010/main" val="299936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In lijn met het Bestuursakkoord</a:t>
            </a:r>
          </a:p>
          <a:p>
            <a:endParaRPr lang="nl-NL" dirty="0"/>
          </a:p>
          <a:p>
            <a:r>
              <a:rPr lang="nl-NL" dirty="0"/>
              <a:t>Wat bedoelen we nu met modularisering? Vanaf het begin onduidelijkheid over deze term. Daarom onderscheid tussen twee vormen van modularisering</a:t>
            </a:r>
          </a:p>
        </p:txBody>
      </p:sp>
      <p:sp>
        <p:nvSpPr>
          <p:cNvPr id="4" name="Slide Number Placeholder 3"/>
          <p:cNvSpPr>
            <a:spLocks noGrp="1"/>
          </p:cNvSpPr>
          <p:nvPr>
            <p:ph type="sldNum" sz="quarter" idx="5"/>
          </p:nvPr>
        </p:nvSpPr>
        <p:spPr/>
        <p:txBody>
          <a:bodyPr/>
          <a:lstStyle/>
          <a:p>
            <a:fld id="{36EE3F0A-3709-44A1-AA03-E87EF40C2B28}" type="slidenum">
              <a:rPr lang="nl-NL" smtClean="0"/>
              <a:t>3</a:t>
            </a:fld>
            <a:endParaRPr lang="nl-NL"/>
          </a:p>
        </p:txBody>
      </p:sp>
    </p:spTree>
    <p:extLst>
      <p:ext uri="{BB962C8B-B14F-4D97-AF65-F5344CB8AC3E}">
        <p14:creationId xmlns:p14="http://schemas.microsoft.com/office/powerpoint/2010/main" val="1605614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nl-NL" sz="1200" dirty="0"/>
          </a:p>
        </p:txBody>
      </p:sp>
      <p:sp>
        <p:nvSpPr>
          <p:cNvPr id="4" name="Slide Number Placeholder 3"/>
          <p:cNvSpPr>
            <a:spLocks noGrp="1"/>
          </p:cNvSpPr>
          <p:nvPr>
            <p:ph type="sldNum" sz="quarter" idx="5"/>
          </p:nvPr>
        </p:nvSpPr>
        <p:spPr/>
        <p:txBody>
          <a:bodyPr/>
          <a:lstStyle/>
          <a:p>
            <a:fld id="{36EE3F0A-3709-44A1-AA03-E87EF40C2B28}" type="slidenum">
              <a:rPr lang="nl-NL" smtClean="0"/>
              <a:t>4</a:t>
            </a:fld>
            <a:endParaRPr lang="nl-NL"/>
          </a:p>
        </p:txBody>
      </p:sp>
    </p:spTree>
    <p:extLst>
      <p:ext uri="{BB962C8B-B14F-4D97-AF65-F5344CB8AC3E}">
        <p14:creationId xmlns:p14="http://schemas.microsoft.com/office/powerpoint/2010/main" val="2905596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nl-NL" sz="1200" dirty="0"/>
          </a:p>
        </p:txBody>
      </p:sp>
      <p:sp>
        <p:nvSpPr>
          <p:cNvPr id="4" name="Slide Number Placeholder 3"/>
          <p:cNvSpPr>
            <a:spLocks noGrp="1"/>
          </p:cNvSpPr>
          <p:nvPr>
            <p:ph type="sldNum" sz="quarter" idx="5"/>
          </p:nvPr>
        </p:nvSpPr>
        <p:spPr/>
        <p:txBody>
          <a:bodyPr/>
          <a:lstStyle/>
          <a:p>
            <a:fld id="{36EE3F0A-3709-44A1-AA03-E87EF40C2B28}" type="slidenum">
              <a:rPr lang="nl-NL" smtClean="0"/>
              <a:t>5</a:t>
            </a:fld>
            <a:endParaRPr lang="nl-NL"/>
          </a:p>
        </p:txBody>
      </p:sp>
    </p:spTree>
    <p:extLst>
      <p:ext uri="{BB962C8B-B14F-4D97-AF65-F5344CB8AC3E}">
        <p14:creationId xmlns:p14="http://schemas.microsoft.com/office/powerpoint/2010/main" val="928036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nl-NL" sz="12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3F0A-3709-44A1-AA03-E87EF40C2B28}"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263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nl-NL" sz="1200" dirty="0"/>
          </a:p>
        </p:txBody>
      </p:sp>
      <p:sp>
        <p:nvSpPr>
          <p:cNvPr id="4" name="Slide Number Placeholder 3"/>
          <p:cNvSpPr>
            <a:spLocks noGrp="1"/>
          </p:cNvSpPr>
          <p:nvPr>
            <p:ph type="sldNum" sz="quarter" idx="5"/>
          </p:nvPr>
        </p:nvSpPr>
        <p:spPr/>
        <p:txBody>
          <a:bodyPr/>
          <a:lstStyle/>
          <a:p>
            <a:fld id="{36EE3F0A-3709-44A1-AA03-E87EF40C2B28}" type="slidenum">
              <a:rPr lang="nl-NL" smtClean="0"/>
              <a:t>7</a:t>
            </a:fld>
            <a:endParaRPr lang="nl-NL"/>
          </a:p>
        </p:txBody>
      </p:sp>
    </p:spTree>
    <p:extLst>
      <p:ext uri="{BB962C8B-B14F-4D97-AF65-F5344CB8AC3E}">
        <p14:creationId xmlns:p14="http://schemas.microsoft.com/office/powerpoint/2010/main" val="244892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nl-NL" sz="1200" dirty="0"/>
          </a:p>
        </p:txBody>
      </p:sp>
      <p:sp>
        <p:nvSpPr>
          <p:cNvPr id="4" name="Slide Number Placeholder 3"/>
          <p:cNvSpPr>
            <a:spLocks noGrp="1"/>
          </p:cNvSpPr>
          <p:nvPr>
            <p:ph type="sldNum" sz="quarter" idx="5"/>
          </p:nvPr>
        </p:nvSpPr>
        <p:spPr/>
        <p:txBody>
          <a:bodyPr/>
          <a:lstStyle/>
          <a:p>
            <a:fld id="{36EE3F0A-3709-44A1-AA03-E87EF40C2B28}" type="slidenum">
              <a:rPr lang="nl-NL" smtClean="0"/>
              <a:t>8</a:t>
            </a:fld>
            <a:endParaRPr lang="nl-NL"/>
          </a:p>
        </p:txBody>
      </p:sp>
    </p:spTree>
    <p:extLst>
      <p:ext uri="{BB962C8B-B14F-4D97-AF65-F5344CB8AC3E}">
        <p14:creationId xmlns:p14="http://schemas.microsoft.com/office/powerpoint/2010/main" val="1669515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6EE3F0A-3709-44A1-AA03-E87EF40C2B28}" type="slidenum">
              <a:rPr lang="nl-NL" smtClean="0"/>
              <a:t>9</a:t>
            </a:fld>
            <a:endParaRPr lang="nl-NL"/>
          </a:p>
        </p:txBody>
      </p:sp>
    </p:spTree>
    <p:extLst>
      <p:ext uri="{BB962C8B-B14F-4D97-AF65-F5344CB8AC3E}">
        <p14:creationId xmlns:p14="http://schemas.microsoft.com/office/powerpoint/2010/main" val="1228898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35F3C-78D4-453E-B8DD-442994EE05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3123AE3E-BC2A-40CD-A69E-CE6D17CC21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FE057370-1787-4422-9221-386E9DA519B8}"/>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5" name="Footer Placeholder 4">
            <a:extLst>
              <a:ext uri="{FF2B5EF4-FFF2-40B4-BE49-F238E27FC236}">
                <a16:creationId xmlns:a16="http://schemas.microsoft.com/office/drawing/2014/main" id="{DA5BEF35-668C-40E9-B1B9-0FD9AB75100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EE1D060-6322-4B02-BBF4-39FEA270EE44}"/>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3678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34A36-E9ED-4E5B-AA6D-C0E3A4A45015}"/>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8207D765-A259-4C7A-9210-D751E481CF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70CD9F1B-8B9A-432C-A428-D65D92E5D21A}"/>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5" name="Footer Placeholder 4">
            <a:extLst>
              <a:ext uri="{FF2B5EF4-FFF2-40B4-BE49-F238E27FC236}">
                <a16:creationId xmlns:a16="http://schemas.microsoft.com/office/drawing/2014/main" id="{8D22FE8D-847F-4215-A1CB-765206DC2820}"/>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38276A65-3897-49FB-B507-D350DE408EC7}"/>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123175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AD3869-4F9D-4476-90E7-EDC7AF2C71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8EFB0B2C-955C-4C5E-84AD-35E771797E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0286BE8F-56B6-4A6C-92C8-60B7F567B9B6}"/>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5" name="Footer Placeholder 4">
            <a:extLst>
              <a:ext uri="{FF2B5EF4-FFF2-40B4-BE49-F238E27FC236}">
                <a16:creationId xmlns:a16="http://schemas.microsoft.com/office/drawing/2014/main" id="{7949BD5E-406C-4E39-A8F4-C03963F412F1}"/>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C3E3CEB-A40B-4F9A-AD46-AF8C64DBA06A}"/>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130896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20D2C-3BFA-437C-A257-9F21A72C76F2}"/>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7826A0AB-B645-43CC-9660-09E4C7FA5F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C0320304-A51F-45FE-B296-580C9EBCBC37}"/>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5" name="Footer Placeholder 4">
            <a:extLst>
              <a:ext uri="{FF2B5EF4-FFF2-40B4-BE49-F238E27FC236}">
                <a16:creationId xmlns:a16="http://schemas.microsoft.com/office/drawing/2014/main" id="{8FFC3450-6A22-46FC-82AB-CBD22D3D964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23C76A1-D9D9-401B-8311-958DAAC832E3}"/>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110353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AA7F4-7875-42CE-8196-E1820AE95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369BBD33-D0E8-4696-B855-C294D19036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56854F-039F-401D-BC6E-336F9689F061}"/>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5" name="Footer Placeholder 4">
            <a:extLst>
              <a:ext uri="{FF2B5EF4-FFF2-40B4-BE49-F238E27FC236}">
                <a16:creationId xmlns:a16="http://schemas.microsoft.com/office/drawing/2014/main" id="{91F059C1-E466-4FCB-BDF9-4DF86C68162B}"/>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8C743CF-B4E5-417D-827D-B41BAFAE4C2B}"/>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240206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24F6-1477-4FB3-97A7-41ECE0FCAC43}"/>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4F41B489-8AB0-43DC-8CBB-2B113F5881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4FF65E34-3F0B-4EB6-9505-030455D2C4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31175527-0B57-4978-9E4F-8C48FC956306}"/>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6" name="Footer Placeholder 5">
            <a:extLst>
              <a:ext uri="{FF2B5EF4-FFF2-40B4-BE49-F238E27FC236}">
                <a16:creationId xmlns:a16="http://schemas.microsoft.com/office/drawing/2014/main" id="{49AF5D55-B0C8-4D39-A656-CA82477085E9}"/>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700FB31-BDC3-4D2F-8FA5-2174E13C9BFA}"/>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64867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16DC-F28A-4290-9EBD-DC0F49002228}"/>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726C5C48-11CC-49D6-8EE0-4CBCC994B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ADC2E6-EEAA-43F1-A888-15463A2A37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39688BC4-B37F-4526-90AF-1A205B5201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B41271-78CA-4D48-BD9A-988A2FB449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5AC6B4B9-EAE2-4E88-92BE-E775DF6E4675}"/>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8" name="Footer Placeholder 7">
            <a:extLst>
              <a:ext uri="{FF2B5EF4-FFF2-40B4-BE49-F238E27FC236}">
                <a16:creationId xmlns:a16="http://schemas.microsoft.com/office/drawing/2014/main" id="{DB8F1B78-97DF-48A3-ACF6-2D5AB781D2F3}"/>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D97A3BD6-CC33-4FD6-A3E4-52E11B191839}"/>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322308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3D52-DE54-499B-8ED0-E99A3F04B851}"/>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8207A980-7578-4830-9E76-93D166052338}"/>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4" name="Footer Placeholder 3">
            <a:extLst>
              <a:ext uri="{FF2B5EF4-FFF2-40B4-BE49-F238E27FC236}">
                <a16:creationId xmlns:a16="http://schemas.microsoft.com/office/drawing/2014/main" id="{A66A0C26-040F-45B0-B95F-2C947459B461}"/>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385AEF60-44FC-424F-8965-1C5FEEDBAF64}"/>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285363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1FABB0-C3FF-4548-A3BB-531F605A0491}"/>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3" name="Footer Placeholder 2">
            <a:extLst>
              <a:ext uri="{FF2B5EF4-FFF2-40B4-BE49-F238E27FC236}">
                <a16:creationId xmlns:a16="http://schemas.microsoft.com/office/drawing/2014/main" id="{EF3D1AB4-3F0E-4E2C-8240-2E0DF7DC1F13}"/>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5EF72A66-1416-4BCE-8B3B-3992E20A8C9D}"/>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94700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ADED6-4DC9-4F61-AF2F-318F8547E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015FC239-BA23-4821-B91D-C44496F1D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A1E159E4-BE5A-4A80-864B-B0C991E72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4C0669-2211-4711-8F30-9293BD52B693}"/>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6" name="Footer Placeholder 5">
            <a:extLst>
              <a:ext uri="{FF2B5EF4-FFF2-40B4-BE49-F238E27FC236}">
                <a16:creationId xmlns:a16="http://schemas.microsoft.com/office/drawing/2014/main" id="{A6465907-8583-49CE-BABB-304233C5EE76}"/>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6FDEFD8E-C8FE-4DEE-8D32-063771490829}"/>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84628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C2B1-174C-459C-85D2-C20F8545F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EB615F85-EE88-4F60-85F0-02B9243FF7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8A5BC192-8B53-4A2A-8A7A-712406D5D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CB115-F11A-4222-8D6F-4349EBED2880}"/>
              </a:ext>
            </a:extLst>
          </p:cNvPr>
          <p:cNvSpPr>
            <a:spLocks noGrp="1"/>
          </p:cNvSpPr>
          <p:nvPr>
            <p:ph type="dt" sz="half" idx="10"/>
          </p:nvPr>
        </p:nvSpPr>
        <p:spPr/>
        <p:txBody>
          <a:bodyPr/>
          <a:lstStyle/>
          <a:p>
            <a:fld id="{D7E31B0C-FE07-428D-8F9E-78DE645F0409}" type="datetimeFigureOut">
              <a:rPr lang="nl-NL" smtClean="0"/>
              <a:t>17-11-2023</a:t>
            </a:fld>
            <a:endParaRPr lang="nl-NL"/>
          </a:p>
        </p:txBody>
      </p:sp>
      <p:sp>
        <p:nvSpPr>
          <p:cNvPr id="6" name="Footer Placeholder 5">
            <a:extLst>
              <a:ext uri="{FF2B5EF4-FFF2-40B4-BE49-F238E27FC236}">
                <a16:creationId xmlns:a16="http://schemas.microsoft.com/office/drawing/2014/main" id="{6B3962CA-F0A4-4AD0-A6BC-1B06BBFC17F0}"/>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85E920B-888D-4C85-A1D8-F6BA105CCC64}"/>
              </a:ext>
            </a:extLst>
          </p:cNvPr>
          <p:cNvSpPr>
            <a:spLocks noGrp="1"/>
          </p:cNvSpPr>
          <p:nvPr>
            <p:ph type="sldNum" sz="quarter" idx="12"/>
          </p:nvPr>
        </p:nvSpPr>
        <p:spPr/>
        <p:txBody>
          <a:bodyPr/>
          <a:lstStyle/>
          <a:p>
            <a:fld id="{BC9F933F-B58C-4BD0-85A6-F4A42E434B5C}" type="slidenum">
              <a:rPr lang="nl-NL" smtClean="0"/>
              <a:t>‹nr.›</a:t>
            </a:fld>
            <a:endParaRPr lang="nl-NL"/>
          </a:p>
        </p:txBody>
      </p:sp>
    </p:spTree>
    <p:extLst>
      <p:ext uri="{BB962C8B-B14F-4D97-AF65-F5344CB8AC3E}">
        <p14:creationId xmlns:p14="http://schemas.microsoft.com/office/powerpoint/2010/main" val="278001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6A22A5-EC0C-4D38-BC10-E26552D06E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A857DE9B-7F56-47BA-B940-45E01D896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767F8ABF-EE2F-4095-AB90-85139DAC8C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31B0C-FE07-428D-8F9E-78DE645F0409}" type="datetimeFigureOut">
              <a:rPr lang="nl-NL" smtClean="0"/>
              <a:t>17-11-2023</a:t>
            </a:fld>
            <a:endParaRPr lang="nl-NL"/>
          </a:p>
        </p:txBody>
      </p:sp>
      <p:sp>
        <p:nvSpPr>
          <p:cNvPr id="5" name="Footer Placeholder 4">
            <a:extLst>
              <a:ext uri="{FF2B5EF4-FFF2-40B4-BE49-F238E27FC236}">
                <a16:creationId xmlns:a16="http://schemas.microsoft.com/office/drawing/2014/main" id="{8D96276D-D4F8-4E54-93E3-0CEA6906F4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A6637CE5-811A-4B48-B7C2-C6680C304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F933F-B58C-4BD0-85A6-F4A42E434B5C}" type="slidenum">
              <a:rPr lang="nl-NL" smtClean="0"/>
              <a:t>‹nr.›</a:t>
            </a:fld>
            <a:endParaRPr lang="nl-NL"/>
          </a:p>
        </p:txBody>
      </p:sp>
    </p:spTree>
    <p:extLst>
      <p:ext uri="{BB962C8B-B14F-4D97-AF65-F5344CB8AC3E}">
        <p14:creationId xmlns:p14="http://schemas.microsoft.com/office/powerpoint/2010/main" val="3643868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4FF33B54-A29D-4912-9AE0-1D10BFD9AB37}"/>
              </a:ext>
            </a:extLst>
          </p:cNvPr>
          <p:cNvSpPr>
            <a:spLocks noGrp="1"/>
          </p:cNvSpPr>
          <p:nvPr>
            <p:ph type="subTitle" idx="1"/>
          </p:nvPr>
        </p:nvSpPr>
        <p:spPr>
          <a:xfrm>
            <a:off x="2285133" y="3049541"/>
            <a:ext cx="7621733" cy="3169463"/>
          </a:xfrm>
          <a:noFill/>
        </p:spPr>
        <p:txBody>
          <a:bodyPr vert="horz" lIns="91440" tIns="45720" rIns="91440" bIns="45720" rtlCol="0" anchor="t">
            <a:normAutofit/>
          </a:bodyPr>
          <a:lstStyle/>
          <a:p>
            <a:pPr>
              <a:lnSpc>
                <a:spcPct val="100000"/>
              </a:lnSpc>
            </a:pPr>
            <a:r>
              <a:rPr lang="en-US" dirty="0">
                <a:solidFill>
                  <a:srgbClr val="080808"/>
                </a:solidFill>
              </a:rPr>
              <a:t>Willemijn Wilgenhof (UvA)</a:t>
            </a:r>
            <a:br>
              <a:rPr lang="en-US" dirty="0">
                <a:solidFill>
                  <a:srgbClr val="080808"/>
                </a:solidFill>
              </a:rPr>
            </a:br>
            <a:r>
              <a:rPr lang="en-US" sz="2000" dirty="0" err="1">
                <a:solidFill>
                  <a:srgbClr val="080808"/>
                </a:solidFill>
              </a:rPr>
              <a:t>Projectleider</a:t>
            </a:r>
            <a:r>
              <a:rPr lang="en-US" sz="2000" dirty="0">
                <a:solidFill>
                  <a:srgbClr val="080808"/>
                </a:solidFill>
              </a:rPr>
              <a:t> Modularisering / Coordinator Lerarenopleidingen UvA</a:t>
            </a:r>
          </a:p>
          <a:p>
            <a:pPr>
              <a:lnSpc>
                <a:spcPct val="100000"/>
              </a:lnSpc>
            </a:pPr>
            <a:r>
              <a:rPr lang="en-US" dirty="0">
                <a:solidFill>
                  <a:srgbClr val="080808"/>
                </a:solidFill>
              </a:rPr>
              <a:t>Gerhard van de Bunt (VU)</a:t>
            </a:r>
            <a:br>
              <a:rPr lang="en-US" dirty="0">
                <a:solidFill>
                  <a:srgbClr val="080808"/>
                </a:solidFill>
              </a:rPr>
            </a:br>
            <a:r>
              <a:rPr lang="nl-NL" sz="2000" dirty="0">
                <a:solidFill>
                  <a:srgbClr val="080808"/>
                </a:solidFill>
              </a:rPr>
              <a:t>Opleidingsdirecteur Lerarenopleidingen VU</a:t>
            </a:r>
          </a:p>
          <a:p>
            <a:pPr>
              <a:lnSpc>
                <a:spcPct val="100000"/>
              </a:lnSpc>
            </a:pPr>
            <a:r>
              <a:rPr lang="en-US" dirty="0">
                <a:solidFill>
                  <a:srgbClr val="080808"/>
                </a:solidFill>
              </a:rPr>
              <a:t>Margreet van der Ham (UU)</a:t>
            </a:r>
            <a:br>
              <a:rPr lang="en-US" dirty="0">
                <a:solidFill>
                  <a:srgbClr val="080808"/>
                </a:solidFill>
              </a:rPr>
            </a:br>
            <a:r>
              <a:rPr lang="en-US" sz="2000" dirty="0" err="1">
                <a:solidFill>
                  <a:srgbClr val="080808"/>
                </a:solidFill>
              </a:rPr>
              <a:t>Afdelingshoofd</a:t>
            </a:r>
            <a:r>
              <a:rPr lang="en-US" sz="2000" dirty="0">
                <a:solidFill>
                  <a:srgbClr val="080808"/>
                </a:solidFill>
              </a:rPr>
              <a:t> </a:t>
            </a:r>
            <a:r>
              <a:rPr lang="en-US" sz="2000" dirty="0" err="1">
                <a:solidFill>
                  <a:srgbClr val="080808"/>
                </a:solidFill>
              </a:rPr>
              <a:t>Onderwijscoördinatie</a:t>
            </a:r>
            <a:br>
              <a:rPr lang="en-US" sz="2000" dirty="0">
                <a:solidFill>
                  <a:srgbClr val="080808"/>
                </a:solidFill>
              </a:rPr>
            </a:br>
            <a:r>
              <a:rPr lang="en-US" sz="2000" dirty="0">
                <a:solidFill>
                  <a:srgbClr val="080808"/>
                </a:solidFill>
              </a:rPr>
              <a:t>Lerarenopleidingen UU</a:t>
            </a:r>
            <a:endParaRPr lang="nl-NL" sz="2200" dirty="0">
              <a:solidFill>
                <a:srgbClr val="080808"/>
              </a:solidFill>
            </a:endParaRPr>
          </a:p>
        </p:txBody>
      </p:sp>
      <p:sp>
        <p:nvSpPr>
          <p:cNvPr id="2" name="Title 1">
            <a:extLst>
              <a:ext uri="{FF2B5EF4-FFF2-40B4-BE49-F238E27FC236}">
                <a16:creationId xmlns:a16="http://schemas.microsoft.com/office/drawing/2014/main" id="{A5EFF66E-B6D6-42DA-80B8-CE6257AACB07}"/>
              </a:ext>
            </a:extLst>
          </p:cNvPr>
          <p:cNvSpPr>
            <a:spLocks noGrp="1"/>
          </p:cNvSpPr>
          <p:nvPr>
            <p:ph type="ctrTitle"/>
          </p:nvPr>
        </p:nvSpPr>
        <p:spPr>
          <a:xfrm>
            <a:off x="3204642" y="1636190"/>
            <a:ext cx="5782716" cy="1604081"/>
          </a:xfrm>
          <a:noFill/>
        </p:spPr>
        <p:txBody>
          <a:bodyPr anchor="ctr">
            <a:normAutofit/>
          </a:bodyPr>
          <a:lstStyle/>
          <a:p>
            <a:r>
              <a:rPr lang="en-US" sz="5400" dirty="0">
                <a:solidFill>
                  <a:srgbClr val="080808"/>
                </a:solidFill>
              </a:rPr>
              <a:t>Modularisering</a:t>
            </a:r>
            <a:endParaRPr lang="nl-NL" sz="54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65094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6" y="321734"/>
            <a:ext cx="11009557" cy="1135737"/>
          </a:xfrm>
        </p:spPr>
        <p:txBody>
          <a:bodyPr>
            <a:normAutofit/>
          </a:bodyPr>
          <a:lstStyle/>
          <a:p>
            <a:r>
              <a:rPr lang="nl-NL" sz="4000" dirty="0"/>
              <a:t>Aan welke typen specialisaties zitten wij te denken?</a:t>
            </a:r>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7" y="1594625"/>
            <a:ext cx="10905066" cy="4941642"/>
          </a:xfrm>
        </p:spPr>
        <p:txBody>
          <a:bodyPr vert="horz" lIns="91440" tIns="45720" rIns="91440" bIns="45720" rtlCol="0" anchor="t">
            <a:normAutofit lnSpcReduction="10000"/>
          </a:bodyPr>
          <a:lstStyle/>
          <a:p>
            <a:r>
              <a:rPr lang="nl-NL" sz="2400" b="1" dirty="0"/>
              <a:t>Breder beroepsperspectief:</a:t>
            </a:r>
          </a:p>
          <a:p>
            <a:pPr lvl="1"/>
            <a:r>
              <a:rPr lang="nl-NL" sz="2000" dirty="0"/>
              <a:t>Museumeducatie</a:t>
            </a:r>
          </a:p>
          <a:p>
            <a:pPr lvl="1"/>
            <a:r>
              <a:rPr lang="nl-NL" sz="2000" dirty="0"/>
              <a:t>Vertalen</a:t>
            </a:r>
          </a:p>
          <a:p>
            <a:pPr lvl="1"/>
            <a:r>
              <a:rPr lang="nl-NL" sz="2000" dirty="0"/>
              <a:t>Communicatie</a:t>
            </a:r>
            <a:br>
              <a:rPr lang="nl-NL" sz="2000" dirty="0"/>
            </a:br>
            <a:endParaRPr lang="nl-NL" sz="2000" dirty="0"/>
          </a:p>
          <a:p>
            <a:r>
              <a:rPr lang="nl-NL" sz="2400" b="1" dirty="0"/>
              <a:t>Inhoudelijke verdieping:</a:t>
            </a:r>
          </a:p>
          <a:p>
            <a:pPr lvl="1"/>
            <a:r>
              <a:rPr lang="nl-NL" sz="2000" dirty="0"/>
              <a:t>Vernieuwend onderwijs &amp; onderwijsvernieuwers (curriculumontwikkeling)</a:t>
            </a:r>
          </a:p>
          <a:p>
            <a:pPr lvl="1"/>
            <a:r>
              <a:rPr lang="nl-NL" sz="2000" dirty="0"/>
              <a:t>Digitale didactiek</a:t>
            </a:r>
          </a:p>
          <a:p>
            <a:pPr lvl="1"/>
            <a:r>
              <a:rPr lang="nl-NL" sz="2000" dirty="0"/>
              <a:t>Kansenongelijkheid in het onderwijs</a:t>
            </a:r>
          </a:p>
          <a:p>
            <a:pPr lvl="1"/>
            <a:r>
              <a:rPr lang="nl-NL" sz="2000" dirty="0"/>
              <a:t>Overgang PO-VO – samen met bv. EMPO (VU, UvA, Leiden)</a:t>
            </a:r>
          </a:p>
          <a:p>
            <a:pPr lvl="1"/>
            <a:r>
              <a:rPr lang="nl-NL" sz="2000" dirty="0"/>
              <a:t>Zorgleerlingen: hier valt ook HB onder</a:t>
            </a:r>
          </a:p>
          <a:p>
            <a:pPr lvl="1"/>
            <a:r>
              <a:rPr lang="nl-NL" sz="2000" dirty="0"/>
              <a:t>Onderwijsbeleid / -bestuur</a:t>
            </a:r>
          </a:p>
          <a:p>
            <a:pPr lvl="1"/>
            <a:r>
              <a:rPr lang="nl-NL" sz="2000" dirty="0"/>
              <a:t>NT2-bevoegdheid / tweetalig onderwijs / </a:t>
            </a:r>
            <a:r>
              <a:rPr lang="nl-NL" sz="2000" dirty="0" err="1"/>
              <a:t>international</a:t>
            </a:r>
            <a:r>
              <a:rPr lang="nl-NL" sz="2000" dirty="0"/>
              <a:t> schools</a:t>
            </a:r>
          </a:p>
          <a:p>
            <a:pPr lvl="1"/>
            <a:r>
              <a:rPr lang="nl-NL" sz="2000" dirty="0"/>
              <a:t>(Vak-)didactisch onderzoek</a:t>
            </a:r>
          </a:p>
          <a:p>
            <a:pPr lvl="1"/>
            <a:r>
              <a:rPr lang="nl-NL" sz="2000" dirty="0" err="1"/>
              <a:t>Vakinhoud</a:t>
            </a:r>
            <a:endParaRPr lang="nl-NL" sz="2000" dirty="0"/>
          </a:p>
          <a:p>
            <a:pPr lvl="1"/>
            <a:endParaRPr lang="nl-NL" sz="2000" dirty="0"/>
          </a:p>
          <a:p>
            <a:pPr lvl="1"/>
            <a:endParaRPr lang="nl-NL" sz="2000" dirty="0"/>
          </a:p>
          <a:p>
            <a:pPr lvl="1"/>
            <a:endParaRPr lang="nl-NL" sz="2000" dirty="0"/>
          </a:p>
          <a:p>
            <a:pPr marL="0" indent="0">
              <a:buNone/>
            </a:pPr>
            <a:endParaRPr lang="nl-NL" b="1" dirty="0"/>
          </a:p>
          <a:p>
            <a:pPr marL="0" indent="0">
              <a:buNone/>
            </a:pPr>
            <a:endParaRPr lang="nl-NL" b="1" dirty="0"/>
          </a:p>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9996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BC2F3D2B-E693-85FD-1A55-46FBD7C9167C}"/>
              </a:ext>
            </a:extLst>
          </p:cNvPr>
          <p:cNvSpPr>
            <a:spLocks noGrp="1"/>
          </p:cNvSpPr>
          <p:nvPr>
            <p:ph type="title"/>
          </p:nvPr>
        </p:nvSpPr>
        <p:spPr/>
        <p:txBody>
          <a:bodyPr/>
          <a:lstStyle/>
          <a:p>
            <a:r>
              <a:rPr lang="nl-NL" dirty="0"/>
              <a:t>In de toekomst …</a:t>
            </a:r>
          </a:p>
        </p:txBody>
      </p:sp>
      <p:grpSp>
        <p:nvGrpSpPr>
          <p:cNvPr id="9" name="Group 8">
            <a:extLst>
              <a:ext uri="{FF2B5EF4-FFF2-40B4-BE49-F238E27FC236}">
                <a16:creationId xmlns:a16="http://schemas.microsoft.com/office/drawing/2014/main" id="{836A1E3C-3632-4D75-C0AC-1857BD1CB55B}"/>
              </a:ext>
            </a:extLst>
          </p:cNvPr>
          <p:cNvGrpSpPr/>
          <p:nvPr/>
        </p:nvGrpSpPr>
        <p:grpSpPr>
          <a:xfrm>
            <a:off x="1599924" y="4185928"/>
            <a:ext cx="8820839" cy="1195059"/>
            <a:chOff x="2717524" y="4185928"/>
            <a:chExt cx="8820839" cy="1195059"/>
          </a:xfrm>
        </p:grpSpPr>
        <p:grpSp>
          <p:nvGrpSpPr>
            <p:cNvPr id="11" name="Group 10">
              <a:extLst>
                <a:ext uri="{FF2B5EF4-FFF2-40B4-BE49-F238E27FC236}">
                  <a16:creationId xmlns:a16="http://schemas.microsoft.com/office/drawing/2014/main" id="{5E8A451E-9607-7389-9D4A-F1B27936FFB6}"/>
                </a:ext>
              </a:extLst>
            </p:cNvPr>
            <p:cNvGrpSpPr/>
            <p:nvPr/>
          </p:nvGrpSpPr>
          <p:grpSpPr>
            <a:xfrm>
              <a:off x="2717524" y="4648821"/>
              <a:ext cx="8820839" cy="732166"/>
              <a:chOff x="202129" y="4539964"/>
              <a:chExt cx="8820839" cy="732166"/>
            </a:xfrm>
          </p:grpSpPr>
          <p:sp>
            <p:nvSpPr>
              <p:cNvPr id="15" name="Rectangle 14">
                <a:extLst>
                  <a:ext uri="{FF2B5EF4-FFF2-40B4-BE49-F238E27FC236}">
                    <a16:creationId xmlns:a16="http://schemas.microsoft.com/office/drawing/2014/main" id="{BCD3CE12-D527-30B3-2940-28C25707B877}"/>
                  </a:ext>
                </a:extLst>
              </p:cNvPr>
              <p:cNvSpPr/>
              <p:nvPr/>
            </p:nvSpPr>
            <p:spPr>
              <a:xfrm>
                <a:off x="2314789" y="4552051"/>
                <a:ext cx="1062818" cy="720079"/>
              </a:xfrm>
              <a:prstGeom prst="rect">
                <a:avLst/>
              </a:prstGeom>
              <a:solidFill>
                <a:srgbClr val="F3BA30">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(Vak)</a:t>
                </a: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inhoud</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DBD2EDA-92D8-4587-1BC9-2B438E59EA76}"/>
                  </a:ext>
                </a:extLst>
              </p:cNvPr>
              <p:cNvSpPr/>
              <p:nvPr/>
            </p:nvSpPr>
            <p:spPr>
              <a:xfrm>
                <a:off x="4541888" y="4539964"/>
                <a:ext cx="1062818" cy="720079"/>
              </a:xfrm>
              <a:prstGeom prst="rect">
                <a:avLst/>
              </a:prstGeom>
              <a:solidFill>
                <a:srgbClr val="F3BA30">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(Vak)</a:t>
                </a: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inhoud</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A5A03472-FD00-CCC8-E2DD-3F364A66B062}"/>
                  </a:ext>
                </a:extLst>
              </p:cNvPr>
              <p:cNvSpPr/>
              <p:nvPr/>
            </p:nvSpPr>
            <p:spPr>
              <a:xfrm>
                <a:off x="202129" y="4552051"/>
                <a:ext cx="2016224" cy="720079"/>
              </a:xfrm>
              <a:prstGeom prst="rect">
                <a:avLst/>
              </a:prstGeom>
              <a:solidFill>
                <a:srgbClr val="666666">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Basis</a:t>
                </a:r>
              </a:p>
            </p:txBody>
          </p:sp>
          <p:sp>
            <p:nvSpPr>
              <p:cNvPr id="19" name="Rectangle 18">
                <a:extLst>
                  <a:ext uri="{FF2B5EF4-FFF2-40B4-BE49-F238E27FC236}">
                    <a16:creationId xmlns:a16="http://schemas.microsoft.com/office/drawing/2014/main" id="{2BE8C24A-EFF1-ABDC-9F80-53FAD86BCB89}"/>
                  </a:ext>
                </a:extLst>
              </p:cNvPr>
              <p:cNvSpPr/>
              <p:nvPr/>
            </p:nvSpPr>
            <p:spPr>
              <a:xfrm>
                <a:off x="3473178" y="4540479"/>
                <a:ext cx="1002717" cy="720079"/>
              </a:xfrm>
              <a:prstGeom prst="rect">
                <a:avLst/>
              </a:prstGeom>
              <a:solidFill>
                <a:srgbClr val="4FAF48">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Verdieping</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D42A1B94-D022-AC42-8E27-0E2CFB0A2996}"/>
                  </a:ext>
                </a:extLst>
              </p:cNvPr>
              <p:cNvSpPr/>
              <p:nvPr/>
            </p:nvSpPr>
            <p:spPr>
              <a:xfrm>
                <a:off x="5657293" y="4540479"/>
                <a:ext cx="1118963" cy="720079"/>
              </a:xfrm>
              <a:prstGeom prst="rect">
                <a:avLst/>
              </a:prstGeom>
              <a:solidFill>
                <a:srgbClr val="E8692D">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Onderzoeks-vaardigheden</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B153C3D0-F781-425F-C8B3-49EE77666B96}"/>
                  </a:ext>
                </a:extLst>
              </p:cNvPr>
              <p:cNvSpPr/>
              <p:nvPr/>
            </p:nvSpPr>
            <p:spPr>
              <a:xfrm>
                <a:off x="6881429" y="4540479"/>
                <a:ext cx="998457" cy="720079"/>
              </a:xfrm>
              <a:prstGeom prst="rect">
                <a:avLst/>
              </a:prstGeom>
              <a:solidFill>
                <a:srgbClr val="4FAF48">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Specialisatie</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CA882457-597D-E9A6-C07F-6F77C12B69C8}"/>
                  </a:ext>
                </a:extLst>
              </p:cNvPr>
              <p:cNvSpPr/>
              <p:nvPr/>
            </p:nvSpPr>
            <p:spPr>
              <a:xfrm>
                <a:off x="7985060" y="4540479"/>
                <a:ext cx="1037908" cy="720079"/>
              </a:xfrm>
              <a:prstGeom prst="rect">
                <a:avLst/>
              </a:prstGeom>
              <a:solidFill>
                <a:srgbClr val="E8692D">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Thesis</a:t>
                </a:r>
              </a:p>
            </p:txBody>
          </p:sp>
        </p:grpSp>
        <p:sp>
          <p:nvSpPr>
            <p:cNvPr id="13" name="TextBox 12">
              <a:extLst>
                <a:ext uri="{FF2B5EF4-FFF2-40B4-BE49-F238E27FC236}">
                  <a16:creationId xmlns:a16="http://schemas.microsoft.com/office/drawing/2014/main" id="{8BDDD73A-FF4C-3663-EE2C-D2F49E38CEF1}"/>
                </a:ext>
              </a:extLst>
            </p:cNvPr>
            <p:cNvSpPr txBox="1"/>
            <p:nvPr/>
          </p:nvSpPr>
          <p:spPr>
            <a:xfrm>
              <a:off x="4856710" y="4185928"/>
              <a:ext cx="4015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000000"/>
                  </a:solidFill>
                  <a:effectLst/>
                  <a:uLnTx/>
                  <a:uFillTx/>
                </a:rPr>
                <a:t>Spelen</a:t>
              </a:r>
              <a:r>
                <a:rPr kumimoji="0" lang="en-US" sz="1800" b="0" i="0" u="none" strike="noStrike" kern="0" cap="none" spc="0" normalizeH="0" baseline="0" noProof="0" dirty="0">
                  <a:ln>
                    <a:noFill/>
                  </a:ln>
                  <a:solidFill>
                    <a:srgbClr val="000000"/>
                  </a:solidFill>
                  <a:effectLst/>
                  <a:uLnTx/>
                  <a:uFillTx/>
                </a:rPr>
                <a:t> met modules en </a:t>
              </a:r>
              <a:r>
                <a:rPr kumimoji="0" lang="en-US" sz="1800" b="0" i="0" u="none" strike="noStrike" kern="0" cap="none" spc="0" normalizeH="0" baseline="0" noProof="0" dirty="0" err="1">
                  <a:ln>
                    <a:noFill/>
                  </a:ln>
                  <a:solidFill>
                    <a:srgbClr val="000000"/>
                  </a:solidFill>
                  <a:effectLst/>
                  <a:uLnTx/>
                  <a:uFillTx/>
                </a:rPr>
                <a:t>volgorde</a:t>
              </a:r>
              <a:r>
                <a:rPr kumimoji="0" lang="en-US" sz="1800" b="0" i="0" u="none" strike="noStrike" kern="0" cap="none" spc="0" normalizeH="0" baseline="0" noProof="0" dirty="0">
                  <a:ln>
                    <a:noFill/>
                  </a:ln>
                  <a:solidFill>
                    <a:srgbClr val="000000"/>
                  </a:solidFill>
                  <a:effectLst/>
                  <a:uLnTx/>
                  <a:uFillTx/>
                </a:rPr>
                <a:t>:</a:t>
              </a:r>
              <a:endParaRPr kumimoji="0" lang="nl-NL" sz="1800" b="0" i="0" u="none" strike="noStrike" kern="0" cap="none" spc="0" normalizeH="0" baseline="0" noProof="0" dirty="0">
                <a:ln>
                  <a:noFill/>
                </a:ln>
                <a:solidFill>
                  <a:srgbClr val="000000"/>
                </a:solidFill>
                <a:effectLst/>
                <a:uLnTx/>
                <a:uFillTx/>
              </a:endParaRPr>
            </a:p>
          </p:txBody>
        </p:sp>
      </p:grpSp>
      <p:sp>
        <p:nvSpPr>
          <p:cNvPr id="23" name="TextBox 22">
            <a:extLst>
              <a:ext uri="{FF2B5EF4-FFF2-40B4-BE49-F238E27FC236}">
                <a16:creationId xmlns:a16="http://schemas.microsoft.com/office/drawing/2014/main" id="{3EEC1EE6-38E1-60CC-9B48-B0C50602C427}"/>
              </a:ext>
            </a:extLst>
          </p:cNvPr>
          <p:cNvSpPr txBox="1"/>
          <p:nvPr/>
        </p:nvSpPr>
        <p:spPr>
          <a:xfrm>
            <a:off x="3784788" y="5732249"/>
            <a:ext cx="756901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000000"/>
                </a:solidFill>
                <a:effectLst/>
                <a:uLnTx/>
                <a:uFillTx/>
              </a:rPr>
              <a:t>Spelen</a:t>
            </a:r>
            <a:r>
              <a:rPr kumimoji="0" lang="en-US" sz="1800" b="0" i="0" u="none" strike="noStrike" kern="0" cap="none" spc="0" normalizeH="0" baseline="0" noProof="0" dirty="0">
                <a:ln>
                  <a:noFill/>
                </a:ln>
                <a:solidFill>
                  <a:srgbClr val="000000"/>
                </a:solidFill>
                <a:effectLst/>
                <a:uLnTx/>
                <a:uFillTx/>
              </a:rPr>
              <a:t> met </a:t>
            </a:r>
            <a:r>
              <a:rPr kumimoji="0" lang="en-US" sz="1800" b="0" i="0" u="none" strike="noStrike" kern="0" cap="none" spc="0" normalizeH="0" baseline="0" noProof="0" dirty="0" err="1">
                <a:ln>
                  <a:noFill/>
                </a:ln>
                <a:solidFill>
                  <a:srgbClr val="000000"/>
                </a:solidFill>
                <a:effectLst/>
                <a:uLnTx/>
                <a:uFillTx/>
              </a:rPr>
              <a:t>alternatieve</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afstudeerprofielen</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passend</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bij</a:t>
            </a:r>
            <a:r>
              <a:rPr kumimoji="0" lang="en-US" sz="1800" b="0" i="0" u="none" strike="noStrike" kern="0" cap="none" spc="0" normalizeH="0" baseline="0" noProof="0" dirty="0">
                <a:ln>
                  <a:noFill/>
                </a:ln>
                <a:solidFill>
                  <a:srgbClr val="000000"/>
                </a:solidFill>
                <a:effectLst/>
                <a:uLnTx/>
                <a:uFillTx/>
              </a:rPr>
              <a:t> de </a:t>
            </a:r>
            <a:r>
              <a:rPr kumimoji="0" lang="en-US" sz="1800" b="0" i="0" u="none" strike="noStrike" kern="0" cap="none" spc="0" normalizeH="0" baseline="0" noProof="0" dirty="0" err="1">
                <a:ln>
                  <a:noFill/>
                </a:ln>
                <a:solidFill>
                  <a:srgbClr val="000000"/>
                </a:solidFill>
                <a:effectLst/>
                <a:uLnTx/>
                <a:uFillTx/>
              </a:rPr>
              <a:t>tijd</a:t>
            </a:r>
            <a:r>
              <a:rPr kumimoji="0" lang="en-US" sz="1800" b="0" i="0" u="none" strike="noStrike" kern="0" cap="none" spc="0" normalizeH="0" baseline="0" noProof="0" dirty="0">
                <a:ln>
                  <a:noFill/>
                </a:ln>
                <a:solidFill>
                  <a:srgbClr val="000000"/>
                </a:solidFill>
                <a:effectLst/>
                <a:uLnTx/>
                <a:uFillTx/>
              </a:rPr>
              <a:t> en </a:t>
            </a:r>
            <a:r>
              <a:rPr kumimoji="0" lang="en-US" sz="1800" b="0" i="0" u="none" strike="noStrike" kern="0" cap="none" spc="0" normalizeH="0" baseline="0" noProof="0" dirty="0" err="1">
                <a:ln>
                  <a:noFill/>
                </a:ln>
                <a:solidFill>
                  <a:srgbClr val="000000"/>
                </a:solidFill>
                <a:effectLst/>
                <a:uLnTx/>
                <a:uFillTx/>
              </a:rPr>
              <a:t>vraag</a:t>
            </a:r>
            <a:r>
              <a:rPr kumimoji="0" lang="en-US" sz="1800" b="0" i="0" u="none" strike="noStrike" kern="0" cap="none" spc="0" normalizeH="0" baseline="0" noProof="0" dirty="0">
                <a:ln>
                  <a:noFill/>
                </a:ln>
                <a:solidFill>
                  <a:srgbClr val="000000"/>
                </a:solidFill>
                <a:effectLst/>
                <a:uLnTx/>
                <a:uFillTx/>
              </a:rPr>
              <a:t> VO</a:t>
            </a:r>
          </a:p>
        </p:txBody>
      </p:sp>
      <p:sp>
        <p:nvSpPr>
          <p:cNvPr id="24" name="TextBox 23">
            <a:extLst>
              <a:ext uri="{FF2B5EF4-FFF2-40B4-BE49-F238E27FC236}">
                <a16:creationId xmlns:a16="http://schemas.microsoft.com/office/drawing/2014/main" id="{BC28A843-CEE1-7332-6DBA-0D9975787512}"/>
              </a:ext>
            </a:extLst>
          </p:cNvPr>
          <p:cNvSpPr txBox="1"/>
          <p:nvPr/>
        </p:nvSpPr>
        <p:spPr>
          <a:xfrm>
            <a:off x="3784788" y="6195142"/>
            <a:ext cx="552720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000000"/>
                </a:solidFill>
                <a:effectLst/>
                <a:uLnTx/>
                <a:uFillTx/>
              </a:rPr>
              <a:t>Spelen</a:t>
            </a:r>
            <a:r>
              <a:rPr kumimoji="0" lang="en-US" sz="1800" b="0" i="0" u="none" strike="noStrike" kern="0" cap="none" spc="0" normalizeH="0" baseline="0" noProof="0" dirty="0">
                <a:ln>
                  <a:noFill/>
                </a:ln>
                <a:solidFill>
                  <a:srgbClr val="000000"/>
                </a:solidFill>
                <a:effectLst/>
                <a:uLnTx/>
                <a:uFillTx/>
              </a:rPr>
              <a:t> met tempo: min = </a:t>
            </a:r>
            <a:r>
              <a:rPr kumimoji="0" lang="en-US" sz="1800" b="0" i="0" u="none" strike="noStrike" kern="0" cap="none" spc="0" normalizeH="0" baseline="0" noProof="0" dirty="0" err="1">
                <a:ln>
                  <a:noFill/>
                </a:ln>
                <a:solidFill>
                  <a:srgbClr val="000000"/>
                </a:solidFill>
                <a:effectLst/>
                <a:uLnTx/>
                <a:uFillTx/>
              </a:rPr>
              <a:t>anderhalf</a:t>
            </a:r>
            <a:r>
              <a:rPr kumimoji="0" lang="en-US" sz="1800" b="0" i="0" u="none" strike="noStrike" kern="0" cap="none" spc="0" normalizeH="0" baseline="0" noProof="0" dirty="0">
                <a:ln>
                  <a:noFill/>
                </a:ln>
                <a:solidFill>
                  <a:srgbClr val="000000"/>
                </a:solidFill>
                <a:effectLst/>
                <a:uLnTx/>
                <a:uFillTx/>
              </a:rPr>
              <a:t> (?) </a:t>
            </a:r>
            <a:r>
              <a:rPr kumimoji="0" lang="en-US" sz="1800" b="0" i="0" u="none" strike="noStrike" kern="0" cap="none" spc="0" normalizeH="0" baseline="0" noProof="0" dirty="0" err="1">
                <a:ln>
                  <a:noFill/>
                </a:ln>
                <a:solidFill>
                  <a:srgbClr val="000000"/>
                </a:solidFill>
                <a:effectLst/>
                <a:uLnTx/>
                <a:uFillTx/>
              </a:rPr>
              <a:t>jaar</a:t>
            </a:r>
            <a:r>
              <a:rPr kumimoji="0" lang="en-US" sz="1800" b="0" i="0" u="none" strike="noStrike" kern="0" cap="none" spc="0" normalizeH="0" baseline="0" noProof="0" dirty="0">
                <a:ln>
                  <a:noFill/>
                </a:ln>
                <a:solidFill>
                  <a:srgbClr val="000000"/>
                </a:solidFill>
                <a:effectLst/>
                <a:uLnTx/>
                <a:uFillTx/>
              </a:rPr>
              <a:t>, max = ? </a:t>
            </a:r>
            <a:r>
              <a:rPr kumimoji="0" lang="en-US" sz="1800" b="0" i="0" u="none" strike="noStrike" kern="0" cap="none" spc="0" normalizeH="0" baseline="0" noProof="0" dirty="0" err="1">
                <a:ln>
                  <a:noFill/>
                </a:ln>
                <a:solidFill>
                  <a:srgbClr val="000000"/>
                </a:solidFill>
                <a:effectLst/>
                <a:uLnTx/>
                <a:uFillTx/>
              </a:rPr>
              <a:t>jaar</a:t>
            </a:r>
            <a:endParaRPr kumimoji="0" lang="en-US" sz="1800" b="0" i="0" u="none" strike="noStrike" kern="0" cap="none" spc="0" normalizeH="0" baseline="0" noProof="0" dirty="0">
              <a:ln>
                <a:noFill/>
              </a:ln>
              <a:solidFill>
                <a:srgbClr val="000000"/>
              </a:solidFill>
              <a:effectLst/>
              <a:uLnTx/>
              <a:uFillTx/>
            </a:endParaRPr>
          </a:p>
        </p:txBody>
      </p:sp>
      <p:grpSp>
        <p:nvGrpSpPr>
          <p:cNvPr id="25" name="Group 24">
            <a:extLst>
              <a:ext uri="{FF2B5EF4-FFF2-40B4-BE49-F238E27FC236}">
                <a16:creationId xmlns:a16="http://schemas.microsoft.com/office/drawing/2014/main" id="{8184A74F-2809-537A-89B7-8B842190736E}"/>
              </a:ext>
            </a:extLst>
          </p:cNvPr>
          <p:cNvGrpSpPr/>
          <p:nvPr/>
        </p:nvGrpSpPr>
        <p:grpSpPr>
          <a:xfrm>
            <a:off x="1594609" y="1354029"/>
            <a:ext cx="8820980" cy="1319731"/>
            <a:chOff x="2712209" y="1354029"/>
            <a:chExt cx="8820980" cy="1319731"/>
          </a:xfrm>
        </p:grpSpPr>
        <p:grpSp>
          <p:nvGrpSpPr>
            <p:cNvPr id="26" name="Group 25">
              <a:extLst>
                <a:ext uri="{FF2B5EF4-FFF2-40B4-BE49-F238E27FC236}">
                  <a16:creationId xmlns:a16="http://schemas.microsoft.com/office/drawing/2014/main" id="{28222C35-FEBF-8098-EE9C-CE1DDA31AC78}"/>
                </a:ext>
              </a:extLst>
            </p:cNvPr>
            <p:cNvGrpSpPr/>
            <p:nvPr/>
          </p:nvGrpSpPr>
          <p:grpSpPr>
            <a:xfrm>
              <a:off x="2712209" y="1953680"/>
              <a:ext cx="8820980" cy="720080"/>
              <a:chOff x="196814" y="1844824"/>
              <a:chExt cx="8820980" cy="720080"/>
            </a:xfrm>
          </p:grpSpPr>
          <p:sp>
            <p:nvSpPr>
              <p:cNvPr id="28" name="Rectangle 27">
                <a:extLst>
                  <a:ext uri="{FF2B5EF4-FFF2-40B4-BE49-F238E27FC236}">
                    <a16:creationId xmlns:a16="http://schemas.microsoft.com/office/drawing/2014/main" id="{5272FF51-9B84-D3C8-FC72-556A4C623DDD}"/>
                  </a:ext>
                </a:extLst>
              </p:cNvPr>
              <p:cNvSpPr/>
              <p:nvPr/>
            </p:nvSpPr>
            <p:spPr>
              <a:xfrm>
                <a:off x="196814" y="1844824"/>
                <a:ext cx="2016224" cy="720079"/>
              </a:xfrm>
              <a:prstGeom prst="rect">
                <a:avLst/>
              </a:prstGeom>
              <a:solidFill>
                <a:srgbClr val="F3BA30">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(Vak)</a:t>
                </a: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inhoud</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F1D271E6-8C28-5306-CDF4-A64F38567ACD}"/>
                  </a:ext>
                </a:extLst>
              </p:cNvPr>
              <p:cNvSpPr/>
              <p:nvPr/>
            </p:nvSpPr>
            <p:spPr>
              <a:xfrm>
                <a:off x="2465066" y="1844825"/>
                <a:ext cx="2016224" cy="720079"/>
              </a:xfrm>
              <a:prstGeom prst="rect">
                <a:avLst/>
              </a:prstGeom>
              <a:solidFill>
                <a:srgbClr val="666666">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Basis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Beperkte</a:t>
                </a: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 2e-graads</a:t>
                </a:r>
              </a:p>
            </p:txBody>
          </p:sp>
          <p:sp>
            <p:nvSpPr>
              <p:cNvPr id="30" name="Rectangle 29">
                <a:extLst>
                  <a:ext uri="{FF2B5EF4-FFF2-40B4-BE49-F238E27FC236}">
                    <a16:creationId xmlns:a16="http://schemas.microsoft.com/office/drawing/2014/main" id="{193AC4D8-3014-EBF9-5EE6-B231647649EE}"/>
                  </a:ext>
                </a:extLst>
              </p:cNvPr>
              <p:cNvSpPr/>
              <p:nvPr/>
            </p:nvSpPr>
            <p:spPr>
              <a:xfrm>
                <a:off x="4733318" y="1844824"/>
                <a:ext cx="2016224" cy="720079"/>
              </a:xfrm>
              <a:prstGeom prst="rect">
                <a:avLst/>
              </a:prstGeom>
              <a:solidFill>
                <a:srgbClr val="4FAF48">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Specialisatie</a:t>
                </a: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 incl. </a:t>
                </a: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verdieping</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WAARONDER 1</a:t>
                </a:r>
                <a:r>
                  <a:rPr kumimoji="0" lang="en-US" sz="1200" b="0" i="0" u="none" strike="noStrike" kern="0" cap="none" spc="0" normalizeH="0" baseline="30000" noProof="0" dirty="0">
                    <a:ln>
                      <a:noFill/>
                    </a:ln>
                    <a:solidFill>
                      <a:srgbClr val="000000"/>
                    </a:solidFill>
                    <a:effectLst/>
                    <a:uLnTx/>
                    <a:uFillTx/>
                    <a:latin typeface="Calibri" panose="020F0502020204030204"/>
                    <a:ea typeface="+mn-ea"/>
                    <a:cs typeface="+mn-cs"/>
                  </a:rPr>
                  <a:t>e</a:t>
                </a: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 </a:t>
                </a: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graads</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D0968C96-6107-665B-D19A-9A50EB9FA63B}"/>
                  </a:ext>
                </a:extLst>
              </p:cNvPr>
              <p:cNvSpPr/>
              <p:nvPr/>
            </p:nvSpPr>
            <p:spPr>
              <a:xfrm>
                <a:off x="7001570" y="1844824"/>
                <a:ext cx="2016224" cy="720079"/>
              </a:xfrm>
              <a:prstGeom prst="rect">
                <a:avLst/>
              </a:prstGeom>
              <a:solidFill>
                <a:srgbClr val="E8692D">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Onderzoek</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grpSp>
        <p:sp>
          <p:nvSpPr>
            <p:cNvPr id="27" name="TextBox 26">
              <a:extLst>
                <a:ext uri="{FF2B5EF4-FFF2-40B4-BE49-F238E27FC236}">
                  <a16:creationId xmlns:a16="http://schemas.microsoft.com/office/drawing/2014/main" id="{7C05C7BE-31F2-021D-FA8E-6C9DD7D804AA}"/>
                </a:ext>
              </a:extLst>
            </p:cNvPr>
            <p:cNvSpPr txBox="1"/>
            <p:nvPr/>
          </p:nvSpPr>
          <p:spPr>
            <a:xfrm>
              <a:off x="4888312" y="1354029"/>
              <a:ext cx="243097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000000"/>
                  </a:solidFill>
                  <a:effectLst/>
                  <a:uLnTx/>
                  <a:uFillTx/>
                </a:rPr>
                <a:t>Huidige</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volgorde</a:t>
              </a:r>
              <a:endParaRPr kumimoji="0" lang="nl-NL" sz="1800" b="0" i="0" u="none" strike="noStrike" kern="0" cap="none" spc="0" normalizeH="0" baseline="0" noProof="0" dirty="0">
                <a:ln>
                  <a:noFill/>
                </a:ln>
                <a:solidFill>
                  <a:srgbClr val="000000"/>
                </a:solidFill>
                <a:effectLst/>
                <a:uLnTx/>
                <a:uFillTx/>
              </a:endParaRPr>
            </a:p>
          </p:txBody>
        </p:sp>
      </p:grpSp>
      <p:grpSp>
        <p:nvGrpSpPr>
          <p:cNvPr id="32" name="Group 31">
            <a:extLst>
              <a:ext uri="{FF2B5EF4-FFF2-40B4-BE49-F238E27FC236}">
                <a16:creationId xmlns:a16="http://schemas.microsoft.com/office/drawing/2014/main" id="{B8C0E5DB-7DC2-98A6-BBD7-741E7E7778C8}"/>
              </a:ext>
            </a:extLst>
          </p:cNvPr>
          <p:cNvGrpSpPr/>
          <p:nvPr/>
        </p:nvGrpSpPr>
        <p:grpSpPr>
          <a:xfrm>
            <a:off x="1594609" y="2817776"/>
            <a:ext cx="8820980" cy="1152128"/>
            <a:chOff x="2712209" y="2817776"/>
            <a:chExt cx="8820980" cy="1152128"/>
          </a:xfrm>
        </p:grpSpPr>
        <p:grpSp>
          <p:nvGrpSpPr>
            <p:cNvPr id="33" name="Group 32">
              <a:extLst>
                <a:ext uri="{FF2B5EF4-FFF2-40B4-BE49-F238E27FC236}">
                  <a16:creationId xmlns:a16="http://schemas.microsoft.com/office/drawing/2014/main" id="{2919DC75-11FB-2D78-A634-0CF3D8C67F74}"/>
                </a:ext>
              </a:extLst>
            </p:cNvPr>
            <p:cNvGrpSpPr/>
            <p:nvPr/>
          </p:nvGrpSpPr>
          <p:grpSpPr>
            <a:xfrm>
              <a:off x="2712209" y="2817776"/>
              <a:ext cx="8820980" cy="1152128"/>
              <a:chOff x="2712209" y="2817776"/>
              <a:chExt cx="8820980" cy="1152128"/>
            </a:xfrm>
          </p:grpSpPr>
          <p:grpSp>
            <p:nvGrpSpPr>
              <p:cNvPr id="35" name="Group 34">
                <a:extLst>
                  <a:ext uri="{FF2B5EF4-FFF2-40B4-BE49-F238E27FC236}">
                    <a16:creationId xmlns:a16="http://schemas.microsoft.com/office/drawing/2014/main" id="{F58CE372-7F54-7237-86C3-94107E832E43}"/>
                  </a:ext>
                </a:extLst>
              </p:cNvPr>
              <p:cNvGrpSpPr/>
              <p:nvPr/>
            </p:nvGrpSpPr>
            <p:grpSpPr>
              <a:xfrm>
                <a:off x="2712209" y="3249825"/>
                <a:ext cx="8820980" cy="720079"/>
                <a:chOff x="196814" y="3140968"/>
                <a:chExt cx="8820980" cy="720079"/>
              </a:xfrm>
            </p:grpSpPr>
            <p:sp>
              <p:nvSpPr>
                <p:cNvPr id="37" name="Rectangle 36">
                  <a:extLst>
                    <a:ext uri="{FF2B5EF4-FFF2-40B4-BE49-F238E27FC236}">
                      <a16:creationId xmlns:a16="http://schemas.microsoft.com/office/drawing/2014/main" id="{CCF0EB93-C88D-4DA5-20EB-9B7AF2AE66E3}"/>
                    </a:ext>
                  </a:extLst>
                </p:cNvPr>
                <p:cNvSpPr/>
                <p:nvPr/>
              </p:nvSpPr>
              <p:spPr>
                <a:xfrm>
                  <a:off x="2465066" y="3140968"/>
                  <a:ext cx="2016224" cy="720079"/>
                </a:xfrm>
                <a:prstGeom prst="rect">
                  <a:avLst/>
                </a:prstGeom>
                <a:solidFill>
                  <a:srgbClr val="F3BA30">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(Vak)</a:t>
                  </a: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inhoud</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7DAEC6C7-589A-C95B-CEA7-8F63B27B3123}"/>
                    </a:ext>
                  </a:extLst>
                </p:cNvPr>
                <p:cNvSpPr/>
                <p:nvPr/>
              </p:nvSpPr>
              <p:spPr>
                <a:xfrm>
                  <a:off x="196814" y="3140968"/>
                  <a:ext cx="2016224" cy="720079"/>
                </a:xfrm>
                <a:prstGeom prst="rect">
                  <a:avLst/>
                </a:prstGeom>
                <a:solidFill>
                  <a:srgbClr val="666666">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rPr>
                    <a:t>Basis </a:t>
                  </a:r>
                </a:p>
              </p:txBody>
            </p:sp>
            <p:sp>
              <p:nvSpPr>
                <p:cNvPr id="39" name="Rectangle 38">
                  <a:extLst>
                    <a:ext uri="{FF2B5EF4-FFF2-40B4-BE49-F238E27FC236}">
                      <a16:creationId xmlns:a16="http://schemas.microsoft.com/office/drawing/2014/main" id="{E4956CDC-14C6-EFAA-97A4-7184AD9E9D71}"/>
                    </a:ext>
                  </a:extLst>
                </p:cNvPr>
                <p:cNvSpPr/>
                <p:nvPr/>
              </p:nvSpPr>
              <p:spPr>
                <a:xfrm>
                  <a:off x="7001570" y="3140968"/>
                  <a:ext cx="2016224" cy="720079"/>
                </a:xfrm>
                <a:prstGeom prst="rect">
                  <a:avLst/>
                </a:prstGeom>
                <a:solidFill>
                  <a:srgbClr val="4FAF48">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Specialisatie</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20796E90-53FF-652A-706A-2FA2FA9B041B}"/>
                    </a:ext>
                  </a:extLst>
                </p:cNvPr>
                <p:cNvSpPr/>
                <p:nvPr/>
              </p:nvSpPr>
              <p:spPr>
                <a:xfrm>
                  <a:off x="4733318" y="3140968"/>
                  <a:ext cx="2016224" cy="720079"/>
                </a:xfrm>
                <a:prstGeom prst="rect">
                  <a:avLst/>
                </a:prstGeom>
                <a:solidFill>
                  <a:srgbClr val="E8692D">
                    <a:lumMod val="40000"/>
                    <a:lumOff val="60000"/>
                  </a:srgbClr>
                </a:solidFill>
                <a:ln w="6350" cap="flat" cmpd="sng" algn="ctr">
                  <a:solidFill>
                    <a:srgbClr val="000000"/>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srgbClr val="000000"/>
                      </a:solidFill>
                      <a:effectLst/>
                      <a:uLnTx/>
                      <a:uFillTx/>
                      <a:latin typeface="Calibri" panose="020F0502020204030204"/>
                      <a:ea typeface="+mn-ea"/>
                      <a:cs typeface="+mn-cs"/>
                    </a:rPr>
                    <a:t>Onderzoek</a:t>
                  </a:r>
                  <a:endParaRPr kumimoji="0" lang="en-US" sz="12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grpSp>
          <p:sp>
            <p:nvSpPr>
              <p:cNvPr id="36" name="TextBox 35">
                <a:extLst>
                  <a:ext uri="{FF2B5EF4-FFF2-40B4-BE49-F238E27FC236}">
                    <a16:creationId xmlns:a16="http://schemas.microsoft.com/office/drawing/2014/main" id="{BF5B6583-C0B7-5483-2AC0-B29042EAD80D}"/>
                  </a:ext>
                </a:extLst>
              </p:cNvPr>
              <p:cNvSpPr txBox="1"/>
              <p:nvPr/>
            </p:nvSpPr>
            <p:spPr>
              <a:xfrm>
                <a:off x="4888312" y="2817776"/>
                <a:ext cx="651697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000000"/>
                    </a:solidFill>
                    <a:effectLst/>
                    <a:uLnTx/>
                    <a:uFillTx/>
                  </a:rPr>
                  <a:t>Spelen</a:t>
                </a:r>
                <a:r>
                  <a:rPr kumimoji="0" lang="en-US" sz="1800" b="0" i="0" u="none" strike="noStrike" kern="0" cap="none" spc="0" normalizeH="0" baseline="0" noProof="0" dirty="0">
                    <a:ln>
                      <a:noFill/>
                    </a:ln>
                    <a:solidFill>
                      <a:srgbClr val="000000"/>
                    </a:solidFill>
                    <a:effectLst/>
                    <a:uLnTx/>
                    <a:uFillTx/>
                  </a:rPr>
                  <a:t> met </a:t>
                </a:r>
                <a:r>
                  <a:rPr kumimoji="0" lang="en-US" sz="1800" b="0" i="0" u="none" strike="noStrike" kern="0" cap="none" spc="0" normalizeH="0" baseline="0" noProof="0" dirty="0" err="1">
                    <a:ln>
                      <a:noFill/>
                    </a:ln>
                    <a:solidFill>
                      <a:srgbClr val="000000"/>
                    </a:solidFill>
                    <a:effectLst/>
                    <a:uLnTx/>
                    <a:uFillTx/>
                  </a:rPr>
                  <a:t>volgorde</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tevens</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voorbeeld</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instroom</a:t>
                </a:r>
                <a:r>
                  <a:rPr kumimoji="0" lang="en-US" sz="1800" b="0" i="0" u="none" strike="noStrike" kern="0" cap="none" spc="0" normalizeH="0" baseline="0" noProof="0" dirty="0">
                    <a:ln>
                      <a:noFill/>
                    </a:ln>
                    <a:solidFill>
                      <a:srgbClr val="000000"/>
                    </a:solidFill>
                    <a:effectLst/>
                    <a:uLnTx/>
                    <a:uFillTx/>
                  </a:rPr>
                  <a:t> </a:t>
                </a:r>
                <a:r>
                  <a:rPr kumimoji="0" lang="en-US" sz="1800" b="0" i="0" u="none" strike="noStrike" kern="0" cap="none" spc="0" normalizeH="0" baseline="0" noProof="0" dirty="0" err="1">
                    <a:ln>
                      <a:noFill/>
                    </a:ln>
                    <a:solidFill>
                      <a:srgbClr val="000000"/>
                    </a:solidFill>
                    <a:effectLst/>
                    <a:uLnTx/>
                    <a:uFillTx/>
                  </a:rPr>
                  <a:t>februari</a:t>
                </a:r>
                <a:endParaRPr kumimoji="0" lang="nl-NL" sz="1800" b="0" i="0" u="none" strike="noStrike" kern="0" cap="none" spc="0" normalizeH="0" baseline="0" noProof="0" dirty="0">
                  <a:ln>
                    <a:noFill/>
                  </a:ln>
                  <a:solidFill>
                    <a:srgbClr val="000000"/>
                  </a:solidFill>
                  <a:effectLst/>
                  <a:uLnTx/>
                  <a:uFillTx/>
                </a:endParaRPr>
              </a:p>
            </p:txBody>
          </p:sp>
        </p:grpSp>
        <p:cxnSp>
          <p:nvCxnSpPr>
            <p:cNvPr id="34" name="Straight Arrow Connector 33">
              <a:extLst>
                <a:ext uri="{FF2B5EF4-FFF2-40B4-BE49-F238E27FC236}">
                  <a16:creationId xmlns:a16="http://schemas.microsoft.com/office/drawing/2014/main" id="{2457B4B4-74ED-A22D-7496-7E7132996275}"/>
                </a:ext>
              </a:extLst>
            </p:cNvPr>
            <p:cNvCxnSpPr/>
            <p:nvPr/>
          </p:nvCxnSpPr>
          <p:spPr>
            <a:xfrm>
              <a:off x="8822428" y="3620530"/>
              <a:ext cx="1100047" cy="0"/>
            </a:xfrm>
            <a:prstGeom prst="straightConnector1">
              <a:avLst/>
            </a:prstGeom>
            <a:noFill/>
            <a:ln w="6350" cap="flat" cmpd="sng" algn="ctr">
              <a:solidFill>
                <a:srgbClr val="0089CF"/>
              </a:solidFill>
              <a:prstDash val="solid"/>
              <a:miter lim="800000"/>
              <a:headEnd type="triangle" w="med" len="med"/>
              <a:tailEnd type="triangle" w="med" len="med"/>
            </a:ln>
            <a:effectLst/>
          </p:spPr>
        </p:cxnSp>
      </p:grpSp>
    </p:spTree>
    <p:extLst>
      <p:ext uri="{BB962C8B-B14F-4D97-AF65-F5344CB8AC3E}">
        <p14:creationId xmlns:p14="http://schemas.microsoft.com/office/powerpoint/2010/main" val="423079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6" y="321734"/>
            <a:ext cx="11009557" cy="1135737"/>
          </a:xfrm>
        </p:spPr>
        <p:txBody>
          <a:bodyPr>
            <a:normAutofit/>
          </a:bodyPr>
          <a:lstStyle/>
          <a:p>
            <a:r>
              <a:rPr lang="nl-NL" sz="4000" dirty="0"/>
              <a:t>Vragen?</a:t>
            </a:r>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7" y="1779205"/>
            <a:ext cx="10905066" cy="4757061"/>
          </a:xfrm>
        </p:spPr>
        <p:txBody>
          <a:bodyPr vert="horz" lIns="91440" tIns="45720" rIns="91440" bIns="45720" rtlCol="0" anchor="t">
            <a:normAutofit/>
          </a:bodyPr>
          <a:lstStyle/>
          <a:p>
            <a:pPr marL="0" indent="0">
              <a:buNone/>
            </a:pPr>
            <a:r>
              <a:rPr lang="nl-NL" sz="2400" dirty="0"/>
              <a:t>Uiteen in twee tafels:</a:t>
            </a:r>
            <a:br>
              <a:rPr lang="nl-NL" sz="2400" dirty="0"/>
            </a:br>
            <a:r>
              <a:rPr lang="en-US" sz="2400" dirty="0">
                <a:solidFill>
                  <a:srgbClr val="080808"/>
                </a:solidFill>
              </a:rPr>
              <a:t>Gerhard van de Bunt (VU) / Margreet van de Ham (UU)</a:t>
            </a:r>
          </a:p>
          <a:p>
            <a:pPr marL="0" indent="0">
              <a:lnSpc>
                <a:spcPct val="100000"/>
              </a:lnSpc>
              <a:buNone/>
            </a:pPr>
            <a:endParaRPr lang="en-US" sz="2400" dirty="0">
              <a:solidFill>
                <a:srgbClr val="080808"/>
              </a:solidFill>
            </a:endParaRPr>
          </a:p>
          <a:p>
            <a:pPr marL="0" indent="0">
              <a:lnSpc>
                <a:spcPct val="100000"/>
              </a:lnSpc>
              <a:buNone/>
            </a:pPr>
            <a:r>
              <a:rPr lang="en-US" sz="2400" dirty="0" err="1">
                <a:solidFill>
                  <a:srgbClr val="080808"/>
                </a:solidFill>
              </a:rPr>
              <a:t>Bespreken</a:t>
            </a:r>
            <a:r>
              <a:rPr lang="en-US" sz="2400" dirty="0">
                <a:solidFill>
                  <a:srgbClr val="080808"/>
                </a:solidFill>
              </a:rPr>
              <a:t>:</a:t>
            </a:r>
          </a:p>
          <a:p>
            <a:pPr marL="457200" indent="-457200">
              <a:lnSpc>
                <a:spcPct val="100000"/>
              </a:lnSpc>
              <a:buFont typeface="Arial" panose="020B0604020202020204" pitchFamily="34" charset="0"/>
              <a:buAutoNum type="arabicPeriod"/>
            </a:pPr>
            <a:r>
              <a:rPr lang="en-US" sz="2400" dirty="0">
                <a:solidFill>
                  <a:srgbClr val="080808"/>
                </a:solidFill>
              </a:rPr>
              <a:t>Aan </a:t>
            </a:r>
            <a:r>
              <a:rPr lang="en-US" sz="2400" dirty="0" err="1">
                <a:solidFill>
                  <a:srgbClr val="080808"/>
                </a:solidFill>
              </a:rPr>
              <a:t>welke</a:t>
            </a:r>
            <a:r>
              <a:rPr lang="en-US" sz="2400" dirty="0">
                <a:solidFill>
                  <a:srgbClr val="080808"/>
                </a:solidFill>
              </a:rPr>
              <a:t> </a:t>
            </a:r>
            <a:r>
              <a:rPr lang="en-US" sz="2400" dirty="0" err="1">
                <a:solidFill>
                  <a:srgbClr val="080808"/>
                </a:solidFill>
              </a:rPr>
              <a:t>specialisaties</a:t>
            </a:r>
            <a:r>
              <a:rPr lang="en-US" sz="2400" dirty="0">
                <a:solidFill>
                  <a:srgbClr val="080808"/>
                </a:solidFill>
              </a:rPr>
              <a:t> is er </a:t>
            </a:r>
            <a:r>
              <a:rPr lang="en-US" sz="2400" dirty="0" err="1">
                <a:solidFill>
                  <a:srgbClr val="080808"/>
                </a:solidFill>
              </a:rPr>
              <a:t>volgens</a:t>
            </a:r>
            <a:r>
              <a:rPr lang="en-US" sz="2400" dirty="0">
                <a:solidFill>
                  <a:srgbClr val="080808"/>
                </a:solidFill>
              </a:rPr>
              <a:t> </a:t>
            </a:r>
            <a:r>
              <a:rPr lang="en-US" sz="2400" dirty="0" err="1">
                <a:solidFill>
                  <a:srgbClr val="080808"/>
                </a:solidFill>
              </a:rPr>
              <a:t>jou</a:t>
            </a:r>
            <a:r>
              <a:rPr lang="en-US" sz="2400" dirty="0">
                <a:solidFill>
                  <a:srgbClr val="080808"/>
                </a:solidFill>
              </a:rPr>
              <a:t> </a:t>
            </a:r>
            <a:r>
              <a:rPr lang="en-US" sz="2400" dirty="0" err="1">
                <a:solidFill>
                  <a:srgbClr val="080808"/>
                </a:solidFill>
              </a:rPr>
              <a:t>behoefte</a:t>
            </a:r>
            <a:r>
              <a:rPr lang="en-US" sz="2400" dirty="0">
                <a:solidFill>
                  <a:srgbClr val="080808"/>
                </a:solidFill>
              </a:rPr>
              <a:t> </a:t>
            </a:r>
            <a:r>
              <a:rPr lang="en-US" sz="2400" dirty="0" err="1">
                <a:solidFill>
                  <a:srgbClr val="080808"/>
                </a:solidFill>
              </a:rPr>
              <a:t>onder</a:t>
            </a:r>
            <a:r>
              <a:rPr lang="en-US" sz="2400" dirty="0">
                <a:solidFill>
                  <a:srgbClr val="080808"/>
                </a:solidFill>
              </a:rPr>
              <a:t> a) </a:t>
            </a:r>
            <a:r>
              <a:rPr lang="en-US" sz="2400" dirty="0" err="1">
                <a:solidFill>
                  <a:srgbClr val="080808"/>
                </a:solidFill>
              </a:rPr>
              <a:t>studenten</a:t>
            </a:r>
            <a:r>
              <a:rPr lang="en-US" sz="2400" dirty="0">
                <a:solidFill>
                  <a:srgbClr val="080808"/>
                </a:solidFill>
              </a:rPr>
              <a:t> en b) op </a:t>
            </a:r>
            <a:r>
              <a:rPr lang="en-US" sz="2400" dirty="0" err="1">
                <a:solidFill>
                  <a:srgbClr val="080808"/>
                </a:solidFill>
              </a:rPr>
              <a:t>scholen</a:t>
            </a:r>
            <a:r>
              <a:rPr lang="en-US" sz="2400" dirty="0">
                <a:solidFill>
                  <a:srgbClr val="080808"/>
                </a:solidFill>
              </a:rPr>
              <a:t>?</a:t>
            </a:r>
          </a:p>
          <a:p>
            <a:pPr marL="457200" indent="-457200">
              <a:lnSpc>
                <a:spcPct val="100000"/>
              </a:lnSpc>
              <a:buFont typeface="Arial" panose="020B0604020202020204" pitchFamily="34" charset="0"/>
              <a:buAutoNum type="arabicPeriod"/>
            </a:pPr>
            <a:r>
              <a:rPr lang="en-US" sz="2400" dirty="0" err="1">
                <a:solidFill>
                  <a:srgbClr val="080808"/>
                </a:solidFill>
              </a:rPr>
              <a:t>Welke</a:t>
            </a:r>
            <a:r>
              <a:rPr lang="en-US" sz="2400" dirty="0">
                <a:solidFill>
                  <a:srgbClr val="080808"/>
                </a:solidFill>
              </a:rPr>
              <a:t> </a:t>
            </a:r>
            <a:r>
              <a:rPr lang="en-US" sz="2400" dirty="0" err="1">
                <a:solidFill>
                  <a:srgbClr val="080808"/>
                </a:solidFill>
              </a:rPr>
              <a:t>kansen</a:t>
            </a:r>
            <a:r>
              <a:rPr lang="en-US" sz="2400" dirty="0">
                <a:solidFill>
                  <a:srgbClr val="080808"/>
                </a:solidFill>
              </a:rPr>
              <a:t> </a:t>
            </a:r>
            <a:r>
              <a:rPr lang="en-US" sz="2400" dirty="0" err="1">
                <a:solidFill>
                  <a:srgbClr val="080808"/>
                </a:solidFill>
              </a:rPr>
              <a:t>zie</a:t>
            </a:r>
            <a:r>
              <a:rPr lang="en-US" sz="2400" dirty="0">
                <a:solidFill>
                  <a:srgbClr val="080808"/>
                </a:solidFill>
              </a:rPr>
              <a:t> </a:t>
            </a:r>
            <a:r>
              <a:rPr lang="en-US" sz="2400" dirty="0" err="1">
                <a:solidFill>
                  <a:srgbClr val="080808"/>
                </a:solidFill>
              </a:rPr>
              <a:t>jij</a:t>
            </a:r>
            <a:r>
              <a:rPr lang="en-US" sz="2400" dirty="0">
                <a:solidFill>
                  <a:srgbClr val="080808"/>
                </a:solidFill>
              </a:rPr>
              <a:t> </a:t>
            </a:r>
            <a:r>
              <a:rPr lang="en-US" sz="2400" dirty="0" err="1">
                <a:solidFill>
                  <a:srgbClr val="080808"/>
                </a:solidFill>
              </a:rPr>
              <a:t>nog</a:t>
            </a:r>
            <a:r>
              <a:rPr lang="en-US" sz="2400" dirty="0">
                <a:solidFill>
                  <a:srgbClr val="080808"/>
                </a:solidFill>
              </a:rPr>
              <a:t> </a:t>
            </a:r>
            <a:r>
              <a:rPr lang="en-US" sz="2400" dirty="0" err="1">
                <a:solidFill>
                  <a:srgbClr val="080808"/>
                </a:solidFill>
              </a:rPr>
              <a:t>meer</a:t>
            </a:r>
            <a:r>
              <a:rPr lang="en-US" sz="2400" dirty="0">
                <a:solidFill>
                  <a:srgbClr val="080808"/>
                </a:solidFill>
              </a:rPr>
              <a:t>? </a:t>
            </a:r>
            <a:r>
              <a:rPr lang="en-US" sz="2400" dirty="0" err="1">
                <a:solidFill>
                  <a:srgbClr val="080808"/>
                </a:solidFill>
              </a:rPr>
              <a:t>Welke</a:t>
            </a:r>
            <a:r>
              <a:rPr lang="en-US" sz="2400" dirty="0">
                <a:solidFill>
                  <a:srgbClr val="080808"/>
                </a:solidFill>
              </a:rPr>
              <a:t> </a:t>
            </a:r>
            <a:r>
              <a:rPr lang="en-US" sz="2400" dirty="0" err="1">
                <a:solidFill>
                  <a:srgbClr val="080808"/>
                </a:solidFill>
              </a:rPr>
              <a:t>mogelijkheden</a:t>
            </a:r>
            <a:r>
              <a:rPr lang="en-US" sz="2400" dirty="0">
                <a:solidFill>
                  <a:srgbClr val="080808"/>
                </a:solidFill>
              </a:rPr>
              <a:t> </a:t>
            </a:r>
            <a:r>
              <a:rPr lang="en-US" sz="2400" dirty="0" err="1">
                <a:solidFill>
                  <a:srgbClr val="080808"/>
                </a:solidFill>
              </a:rPr>
              <a:t>brengt</a:t>
            </a:r>
            <a:r>
              <a:rPr lang="en-US" sz="2400" dirty="0">
                <a:solidFill>
                  <a:srgbClr val="080808"/>
                </a:solidFill>
              </a:rPr>
              <a:t> </a:t>
            </a:r>
            <a:r>
              <a:rPr lang="en-US" sz="2400" dirty="0" err="1">
                <a:solidFill>
                  <a:srgbClr val="080808"/>
                </a:solidFill>
              </a:rPr>
              <a:t>een</a:t>
            </a:r>
            <a:r>
              <a:rPr lang="en-US" sz="2400" dirty="0">
                <a:solidFill>
                  <a:srgbClr val="080808"/>
                </a:solidFill>
              </a:rPr>
              <a:t> gemodulariseerd </a:t>
            </a:r>
            <a:r>
              <a:rPr lang="en-US" sz="2400" dirty="0" err="1">
                <a:solidFill>
                  <a:srgbClr val="080808"/>
                </a:solidFill>
              </a:rPr>
              <a:t>programma</a:t>
            </a:r>
            <a:r>
              <a:rPr lang="en-US" sz="2400" dirty="0">
                <a:solidFill>
                  <a:srgbClr val="080808"/>
                </a:solidFill>
              </a:rPr>
              <a:t>?</a:t>
            </a:r>
          </a:p>
          <a:p>
            <a:pPr marL="457200" indent="-457200">
              <a:lnSpc>
                <a:spcPct val="100000"/>
              </a:lnSpc>
              <a:buAutoNum type="arabicPeriod"/>
            </a:pPr>
            <a:r>
              <a:rPr lang="en-US" sz="2400" dirty="0" err="1">
                <a:solidFill>
                  <a:srgbClr val="080808"/>
                </a:solidFill>
              </a:rPr>
              <a:t>Welke</a:t>
            </a:r>
            <a:r>
              <a:rPr lang="en-US" sz="2400" dirty="0">
                <a:solidFill>
                  <a:srgbClr val="080808"/>
                </a:solidFill>
              </a:rPr>
              <a:t> </a:t>
            </a:r>
            <a:r>
              <a:rPr lang="en-US" sz="2400" dirty="0" err="1">
                <a:solidFill>
                  <a:srgbClr val="080808"/>
                </a:solidFill>
              </a:rPr>
              <a:t>gevaren</a:t>
            </a:r>
            <a:r>
              <a:rPr lang="en-US" sz="2400" dirty="0">
                <a:solidFill>
                  <a:srgbClr val="080808"/>
                </a:solidFill>
              </a:rPr>
              <a:t> </a:t>
            </a:r>
            <a:r>
              <a:rPr lang="en-US" sz="2400" dirty="0" err="1">
                <a:solidFill>
                  <a:srgbClr val="080808"/>
                </a:solidFill>
              </a:rPr>
              <a:t>zie</a:t>
            </a:r>
            <a:r>
              <a:rPr lang="en-US" sz="2400" dirty="0">
                <a:solidFill>
                  <a:srgbClr val="080808"/>
                </a:solidFill>
              </a:rPr>
              <a:t> </a:t>
            </a:r>
            <a:r>
              <a:rPr lang="en-US" sz="2400" dirty="0" err="1">
                <a:solidFill>
                  <a:srgbClr val="080808"/>
                </a:solidFill>
              </a:rPr>
              <a:t>jij</a:t>
            </a:r>
            <a:r>
              <a:rPr lang="en-US" sz="2400" dirty="0">
                <a:solidFill>
                  <a:srgbClr val="080808"/>
                </a:solidFill>
              </a:rPr>
              <a:t>? Wat </a:t>
            </a:r>
            <a:r>
              <a:rPr lang="en-US" sz="2400" dirty="0" err="1">
                <a:solidFill>
                  <a:srgbClr val="080808"/>
                </a:solidFill>
              </a:rPr>
              <a:t>wil</a:t>
            </a:r>
            <a:r>
              <a:rPr lang="en-US" sz="2400" dirty="0">
                <a:solidFill>
                  <a:srgbClr val="080808"/>
                </a:solidFill>
              </a:rPr>
              <a:t> je de </a:t>
            </a:r>
            <a:r>
              <a:rPr lang="en-US" sz="2400" dirty="0" err="1">
                <a:solidFill>
                  <a:srgbClr val="080808"/>
                </a:solidFill>
              </a:rPr>
              <a:t>opleidingen</a:t>
            </a:r>
            <a:r>
              <a:rPr lang="en-US" sz="2400" dirty="0">
                <a:solidFill>
                  <a:srgbClr val="080808"/>
                </a:solidFill>
              </a:rPr>
              <a:t> </a:t>
            </a:r>
            <a:r>
              <a:rPr lang="en-US" sz="2400" dirty="0" err="1">
                <a:solidFill>
                  <a:srgbClr val="080808"/>
                </a:solidFill>
              </a:rPr>
              <a:t>meegeven</a:t>
            </a:r>
            <a:r>
              <a:rPr lang="en-US" sz="2400" dirty="0">
                <a:solidFill>
                  <a:srgbClr val="080808"/>
                </a:solidFill>
              </a:rPr>
              <a:t> </a:t>
            </a:r>
            <a:r>
              <a:rPr lang="en-US" sz="2400" dirty="0" err="1">
                <a:solidFill>
                  <a:srgbClr val="080808"/>
                </a:solidFill>
              </a:rPr>
              <a:t>als</a:t>
            </a:r>
            <a:r>
              <a:rPr lang="en-US" sz="2400" dirty="0">
                <a:solidFill>
                  <a:srgbClr val="080808"/>
                </a:solidFill>
              </a:rPr>
              <a:t> tips?</a:t>
            </a:r>
            <a:br>
              <a:rPr lang="en-US" sz="2400" dirty="0">
                <a:solidFill>
                  <a:srgbClr val="080808"/>
                </a:solidFill>
              </a:rPr>
            </a:br>
            <a:endParaRPr lang="nl-NL" sz="2400" dirty="0"/>
          </a:p>
          <a:p>
            <a:pPr lvl="1"/>
            <a:endParaRPr lang="nl-NL" dirty="0"/>
          </a:p>
          <a:p>
            <a:pPr lvl="1"/>
            <a:endParaRPr lang="nl-NL" sz="2000" dirty="0"/>
          </a:p>
          <a:p>
            <a:pPr lvl="1"/>
            <a:endParaRPr lang="nl-NL" sz="2000" dirty="0"/>
          </a:p>
          <a:p>
            <a:pPr marL="0" indent="0">
              <a:buNone/>
            </a:pPr>
            <a:endParaRPr lang="nl-NL" b="1" dirty="0"/>
          </a:p>
          <a:p>
            <a:pPr marL="0" indent="0">
              <a:buNone/>
            </a:pPr>
            <a:endParaRPr lang="nl-NL" b="1" dirty="0"/>
          </a:p>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7050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7" y="321734"/>
            <a:ext cx="10905066" cy="1135737"/>
          </a:xfrm>
        </p:spPr>
        <p:txBody>
          <a:bodyPr>
            <a:normAutofit/>
          </a:bodyPr>
          <a:lstStyle/>
          <a:p>
            <a:r>
              <a:rPr lang="en-US" sz="4000" dirty="0" err="1"/>
              <a:t>Opbouw</a:t>
            </a:r>
            <a:r>
              <a:rPr lang="en-US" sz="4000" dirty="0"/>
              <a:t> van </a:t>
            </a:r>
            <a:r>
              <a:rPr lang="en-US" sz="4000" dirty="0" err="1"/>
              <a:t>deze</a:t>
            </a:r>
            <a:r>
              <a:rPr lang="en-US" sz="4000" dirty="0"/>
              <a:t> </a:t>
            </a:r>
            <a:r>
              <a:rPr lang="en-US" sz="4000" dirty="0" err="1"/>
              <a:t>bijeenkomst</a:t>
            </a:r>
            <a:endParaRPr lang="nl-NL" sz="4000" dirty="0"/>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7" y="1779205"/>
            <a:ext cx="10905066" cy="4757061"/>
          </a:xfrm>
        </p:spPr>
        <p:txBody>
          <a:bodyPr vert="horz" lIns="91440" tIns="45720" rIns="91440" bIns="45720" rtlCol="0" anchor="t">
            <a:normAutofit/>
          </a:bodyPr>
          <a:lstStyle/>
          <a:p>
            <a:pPr>
              <a:buFont typeface="Wingdings" panose="05000000000000000000" pitchFamily="2" charset="2"/>
              <a:buChar char="§"/>
            </a:pPr>
            <a:r>
              <a:rPr lang="nl-NL" dirty="0"/>
              <a:t>Korte samenvatting over het project Modularisering</a:t>
            </a:r>
          </a:p>
          <a:p>
            <a:pPr lvl="1">
              <a:buFont typeface="Wingdings" panose="05000000000000000000" pitchFamily="2" charset="2"/>
              <a:buChar char="§"/>
            </a:pPr>
            <a:r>
              <a:rPr lang="nl-NL" dirty="0"/>
              <a:t>Doel van het project Modularisering</a:t>
            </a:r>
          </a:p>
          <a:p>
            <a:pPr lvl="1">
              <a:buFont typeface="Wingdings" panose="05000000000000000000" pitchFamily="2" charset="2"/>
              <a:buChar char="§"/>
            </a:pPr>
            <a:r>
              <a:rPr lang="nl-NL" dirty="0"/>
              <a:t>Wat er tot nu toe is bereikt binnen het project</a:t>
            </a:r>
          </a:p>
          <a:p>
            <a:pPr lvl="1">
              <a:buFont typeface="Wingdings" panose="05000000000000000000" pitchFamily="2" charset="2"/>
              <a:buChar char="§"/>
            </a:pPr>
            <a:r>
              <a:rPr lang="nl-NL" dirty="0"/>
              <a:t>Wat we nog willen bereiken binnen het project</a:t>
            </a:r>
            <a:br>
              <a:rPr lang="nl-NL" dirty="0"/>
            </a:br>
            <a:endParaRPr lang="nl-NL" dirty="0"/>
          </a:p>
          <a:p>
            <a:pPr>
              <a:buFont typeface="Wingdings" panose="05000000000000000000" pitchFamily="2" charset="2"/>
              <a:buChar char="§"/>
            </a:pPr>
            <a:r>
              <a:rPr lang="nl-NL" dirty="0"/>
              <a:t>Toelichting casus: modularisering van tweejarige master Educatie (en Communicatie) + tijd voor verhelderende vragen</a:t>
            </a:r>
            <a:br>
              <a:rPr lang="nl-NL" dirty="0"/>
            </a:br>
            <a:endParaRPr lang="nl-NL" dirty="0"/>
          </a:p>
          <a:p>
            <a:pPr>
              <a:buFont typeface="Wingdings" panose="05000000000000000000" pitchFamily="2" charset="2"/>
              <a:buChar char="§"/>
            </a:pPr>
            <a:r>
              <a:rPr lang="nl-NL" dirty="0"/>
              <a:t>Uiteen in 2 discussietafels: samen brainstormen over de behoeften, mogelijkheden en gevaren van deze plannen</a:t>
            </a:r>
          </a:p>
          <a:p>
            <a:pPr marL="0" indent="0">
              <a:buNone/>
            </a:pPr>
            <a:endParaRPr lang="nl-NL" b="1" dirty="0"/>
          </a:p>
          <a:p>
            <a:pPr marL="0" indent="0">
              <a:buNone/>
            </a:pPr>
            <a:endParaRPr lang="nl-NL" b="1" dirty="0"/>
          </a:p>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9195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7" y="321734"/>
            <a:ext cx="10905066" cy="1135737"/>
          </a:xfrm>
        </p:spPr>
        <p:txBody>
          <a:bodyPr>
            <a:normAutofit/>
          </a:bodyPr>
          <a:lstStyle/>
          <a:p>
            <a:r>
              <a:rPr lang="en-US" sz="4000" dirty="0"/>
              <a:t>Doel van het project ‘Modularisering’</a:t>
            </a:r>
            <a:endParaRPr lang="nl-NL" sz="4000" dirty="0"/>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7" y="1779205"/>
            <a:ext cx="10905066" cy="4757061"/>
          </a:xfrm>
        </p:spPr>
        <p:txBody>
          <a:bodyPr vert="horz" lIns="91440" tIns="45720" rIns="91440" bIns="45720" rtlCol="0" anchor="t">
            <a:normAutofit/>
          </a:bodyPr>
          <a:lstStyle/>
          <a:p>
            <a:pPr marL="0" indent="0">
              <a:buNone/>
            </a:pPr>
            <a:r>
              <a:rPr lang="nl-NL" dirty="0">
                <a:effectLst/>
                <a:ea typeface="Times New Roman" panose="02020603050405020304" pitchFamily="18" charset="0"/>
                <a:cs typeface="Times New Roman"/>
              </a:rPr>
              <a:t>Meer leraren opleiden door</a:t>
            </a:r>
            <a:r>
              <a:rPr lang="nl-NL" dirty="0">
                <a:ea typeface="Times New Roman" panose="02020603050405020304" pitchFamily="18" charset="0"/>
                <a:cs typeface="Times New Roman"/>
              </a:rPr>
              <a:t> </a:t>
            </a:r>
            <a:r>
              <a:rPr lang="nl-NL" dirty="0">
                <a:effectLst/>
                <a:ea typeface="Times New Roman" panose="02020603050405020304" pitchFamily="18" charset="0"/>
                <a:cs typeface="Times New Roman"/>
              </a:rPr>
              <a:t>lerarenopleidingen te </a:t>
            </a:r>
            <a:r>
              <a:rPr lang="nl-NL" dirty="0" err="1">
                <a:effectLst/>
                <a:ea typeface="Times New Roman" panose="02020603050405020304" pitchFamily="18" charset="0"/>
                <a:cs typeface="Times New Roman"/>
              </a:rPr>
              <a:t>modulariseren</a:t>
            </a:r>
            <a:r>
              <a:rPr lang="nl-NL" dirty="0">
                <a:effectLst/>
                <a:ea typeface="Times New Roman" panose="02020603050405020304" pitchFamily="18" charset="0"/>
                <a:cs typeface="Times New Roman"/>
              </a:rPr>
              <a:t> en daarmee te flexibiliseren:</a:t>
            </a:r>
          </a:p>
          <a:p>
            <a:pPr marL="0" indent="0">
              <a:buNone/>
            </a:pPr>
            <a:endParaRPr lang="nl-NL" sz="1050" dirty="0">
              <a:cs typeface="Times New Roman" panose="02020603050405020304" pitchFamily="18" charset="0"/>
            </a:endParaRPr>
          </a:p>
          <a:p>
            <a:r>
              <a:rPr lang="nl-NL" sz="2200" b="1" dirty="0">
                <a:cs typeface="Times New Roman" panose="02020603050405020304" pitchFamily="18" charset="0"/>
              </a:rPr>
              <a:t>Modularisering ‘groot’</a:t>
            </a:r>
            <a:r>
              <a:rPr lang="nl-NL" sz="2200" dirty="0">
                <a:cs typeface="Times New Roman" panose="02020603050405020304" pitchFamily="18" charset="0"/>
              </a:rPr>
              <a:t> – herkenbare modules van 30 EC (de huidige semesterblokken)</a:t>
            </a:r>
          </a:p>
          <a:p>
            <a:r>
              <a:rPr lang="nl-NL" sz="2200" b="1" dirty="0">
                <a:cs typeface="Times New Roman" panose="02020603050405020304" pitchFamily="18" charset="0"/>
              </a:rPr>
              <a:t>Modularisering ‘klein’</a:t>
            </a:r>
            <a:r>
              <a:rPr lang="nl-NL" sz="2200" dirty="0">
                <a:cs typeface="Times New Roman" panose="02020603050405020304" pitchFamily="18" charset="0"/>
              </a:rPr>
              <a:t> – curriculum zo herinrichten dat er meer flexibiliteit ontstaat (vakken)</a:t>
            </a:r>
          </a:p>
          <a:p>
            <a:endParaRPr lang="nl-NL" sz="1000" dirty="0">
              <a:cs typeface="Times New Roman" panose="02020603050405020304" pitchFamily="18" charset="0"/>
            </a:endParaRPr>
          </a:p>
          <a:p>
            <a:pPr marL="0" indent="0">
              <a:buNone/>
            </a:pPr>
            <a:r>
              <a:rPr lang="nl-NL" dirty="0">
                <a:cs typeface="Times New Roman" panose="02020603050405020304" pitchFamily="18" charset="0"/>
              </a:rPr>
              <a:t>Deelnemende universiteiten:</a:t>
            </a:r>
          </a:p>
          <a:p>
            <a:r>
              <a:rPr lang="nl-NL" sz="2200" dirty="0"/>
              <a:t>Universiteit Utrecht (UU)</a:t>
            </a:r>
          </a:p>
          <a:p>
            <a:r>
              <a:rPr lang="nl-NL" sz="2200" dirty="0"/>
              <a:t>Universiteit van Amsterdam (UvA)</a:t>
            </a:r>
          </a:p>
          <a:p>
            <a:r>
              <a:rPr lang="nl-NL" sz="2200" dirty="0"/>
              <a:t>Vrije Universiteit (VU)</a:t>
            </a:r>
          </a:p>
          <a:p>
            <a:r>
              <a:rPr lang="nl-NL" sz="2200" dirty="0"/>
              <a:t>Universiteit Leiden (LEI)</a:t>
            </a:r>
          </a:p>
          <a:p>
            <a:endParaRPr lang="nl-NL" sz="2200" dirty="0"/>
          </a:p>
          <a:p>
            <a:pPr marL="0" indent="0">
              <a:buNone/>
            </a:pPr>
            <a:endParaRPr lang="nl-NL" b="1" dirty="0"/>
          </a:p>
          <a:p>
            <a:pPr marL="0" indent="0">
              <a:buNone/>
            </a:pPr>
            <a:endParaRPr lang="nl-NL" b="1" dirty="0"/>
          </a:p>
          <a:p>
            <a:pPr marL="0" indent="0">
              <a:buNone/>
            </a:pPr>
            <a:endParaRPr lang="nl-NL" b="1" dirty="0"/>
          </a:p>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3099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7" y="321734"/>
            <a:ext cx="10905066" cy="1135737"/>
          </a:xfrm>
        </p:spPr>
        <p:txBody>
          <a:bodyPr>
            <a:normAutofit/>
          </a:bodyPr>
          <a:lstStyle/>
          <a:p>
            <a:r>
              <a:rPr lang="en-US" sz="4000" dirty="0"/>
              <a:t>Wat </a:t>
            </a:r>
            <a:r>
              <a:rPr lang="en-US" sz="4000" dirty="0" err="1"/>
              <a:t>bedoelen</a:t>
            </a:r>
            <a:r>
              <a:rPr lang="en-US" sz="4000" dirty="0"/>
              <a:t> we </a:t>
            </a:r>
            <a:r>
              <a:rPr lang="en-US" sz="4000" dirty="0" err="1"/>
              <a:t>nou</a:t>
            </a:r>
            <a:r>
              <a:rPr lang="en-US" sz="4000" dirty="0"/>
              <a:t> met die modules?</a:t>
            </a:r>
            <a:endParaRPr lang="nl-NL" sz="4000" dirty="0"/>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6" y="1457471"/>
            <a:ext cx="11095687" cy="5078795"/>
          </a:xfrm>
        </p:spPr>
        <p:txBody>
          <a:bodyPr>
            <a:normAutofit/>
          </a:bodyPr>
          <a:lstStyle/>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Rectangle 4">
            <a:extLst>
              <a:ext uri="{FF2B5EF4-FFF2-40B4-BE49-F238E27FC236}">
                <a16:creationId xmlns:a16="http://schemas.microsoft.com/office/drawing/2014/main" id="{46117B12-B693-B99B-4E8F-998CF94D942E}"/>
              </a:ext>
            </a:extLst>
          </p:cNvPr>
          <p:cNvSpPr/>
          <p:nvPr/>
        </p:nvSpPr>
        <p:spPr>
          <a:xfrm>
            <a:off x="670705" y="1894515"/>
            <a:ext cx="4548066" cy="914400"/>
          </a:xfrm>
          <a:prstGeom prst="rect">
            <a:avLst/>
          </a:prstGeom>
          <a:solidFill>
            <a:schemeClr val="accent6">
              <a:lumMod val="60000"/>
              <a:lumOff val="4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Bachelor</a:t>
            </a:r>
            <a:br>
              <a:rPr lang="nl-NL" dirty="0"/>
            </a:br>
            <a:r>
              <a:rPr lang="nl-NL" dirty="0"/>
              <a:t>(180 EC)</a:t>
            </a:r>
          </a:p>
        </p:txBody>
      </p:sp>
      <p:sp>
        <p:nvSpPr>
          <p:cNvPr id="6" name="Rectangle 5">
            <a:extLst>
              <a:ext uri="{FF2B5EF4-FFF2-40B4-BE49-F238E27FC236}">
                <a16:creationId xmlns:a16="http://schemas.microsoft.com/office/drawing/2014/main" id="{AFE301ED-EA6D-DA66-603B-6B62914E00B3}"/>
              </a:ext>
            </a:extLst>
          </p:cNvPr>
          <p:cNvSpPr/>
          <p:nvPr/>
        </p:nvSpPr>
        <p:spPr>
          <a:xfrm>
            <a:off x="5427078" y="1894515"/>
            <a:ext cx="1812885" cy="914400"/>
          </a:xfrm>
          <a:prstGeom prst="rect">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Master</a:t>
            </a:r>
            <a:br>
              <a:rPr lang="nl-NL" dirty="0"/>
            </a:br>
            <a:r>
              <a:rPr lang="nl-NL" dirty="0"/>
              <a:t>(60 EC)</a:t>
            </a:r>
          </a:p>
        </p:txBody>
      </p:sp>
      <p:sp>
        <p:nvSpPr>
          <p:cNvPr id="9" name="Rectangle 8">
            <a:extLst>
              <a:ext uri="{FF2B5EF4-FFF2-40B4-BE49-F238E27FC236}">
                <a16:creationId xmlns:a16="http://schemas.microsoft.com/office/drawing/2014/main" id="{2A8F30E4-8E0B-21AB-CFA5-1E210D36E293}"/>
              </a:ext>
            </a:extLst>
          </p:cNvPr>
          <p:cNvSpPr/>
          <p:nvPr/>
        </p:nvSpPr>
        <p:spPr>
          <a:xfrm>
            <a:off x="7448270" y="1894515"/>
            <a:ext cx="1812885"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Master LVHO</a:t>
            </a:r>
            <a:br>
              <a:rPr lang="nl-NL" dirty="0"/>
            </a:br>
            <a:r>
              <a:rPr lang="nl-NL" dirty="0"/>
              <a:t>(60 EC)</a:t>
            </a:r>
          </a:p>
        </p:txBody>
      </p:sp>
      <p:sp>
        <p:nvSpPr>
          <p:cNvPr id="11" name="Rectangle 10">
            <a:extLst>
              <a:ext uri="{FF2B5EF4-FFF2-40B4-BE49-F238E27FC236}">
                <a16:creationId xmlns:a16="http://schemas.microsoft.com/office/drawing/2014/main" id="{02E2107A-D226-EC8E-AF23-66398CE81DE7}"/>
              </a:ext>
            </a:extLst>
          </p:cNvPr>
          <p:cNvSpPr/>
          <p:nvPr/>
        </p:nvSpPr>
        <p:spPr>
          <a:xfrm>
            <a:off x="7448269" y="1894515"/>
            <a:ext cx="912690"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a:t>Basis</a:t>
            </a:r>
            <a:br>
              <a:rPr lang="nl-NL" sz="1600" dirty="0"/>
            </a:br>
            <a:r>
              <a:rPr lang="nl-NL" sz="1600" dirty="0"/>
              <a:t>(30 EC)</a:t>
            </a:r>
          </a:p>
        </p:txBody>
      </p:sp>
      <p:sp>
        <p:nvSpPr>
          <p:cNvPr id="13" name="Rectangle 12">
            <a:extLst>
              <a:ext uri="{FF2B5EF4-FFF2-40B4-BE49-F238E27FC236}">
                <a16:creationId xmlns:a16="http://schemas.microsoft.com/office/drawing/2014/main" id="{4ED30833-1374-C3AE-7D48-3FFB443F5BAB}"/>
              </a:ext>
            </a:extLst>
          </p:cNvPr>
          <p:cNvSpPr/>
          <p:nvPr/>
        </p:nvSpPr>
        <p:spPr>
          <a:xfrm>
            <a:off x="8348465" y="1894515"/>
            <a:ext cx="912690"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err="1"/>
              <a:t>Verdie-ping</a:t>
            </a:r>
            <a:br>
              <a:rPr lang="nl-NL" sz="1600" dirty="0"/>
            </a:br>
            <a:r>
              <a:rPr lang="nl-NL" sz="1600" dirty="0"/>
              <a:t>(30 EC)</a:t>
            </a:r>
          </a:p>
        </p:txBody>
      </p:sp>
      <p:sp>
        <p:nvSpPr>
          <p:cNvPr id="18" name="TextBox 17">
            <a:extLst>
              <a:ext uri="{FF2B5EF4-FFF2-40B4-BE49-F238E27FC236}">
                <a16:creationId xmlns:a16="http://schemas.microsoft.com/office/drawing/2014/main" id="{CEE83F80-2F69-C401-62A5-35E277C94353}"/>
              </a:ext>
            </a:extLst>
          </p:cNvPr>
          <p:cNvSpPr txBox="1"/>
          <p:nvPr/>
        </p:nvSpPr>
        <p:spPr>
          <a:xfrm>
            <a:off x="9472673" y="2069988"/>
            <a:ext cx="1812885" cy="523220"/>
          </a:xfrm>
          <a:prstGeom prst="rect">
            <a:avLst/>
          </a:prstGeom>
          <a:noFill/>
        </p:spPr>
        <p:txBody>
          <a:bodyPr wrap="square" rtlCol="0">
            <a:spAutoFit/>
          </a:bodyPr>
          <a:lstStyle/>
          <a:p>
            <a:r>
              <a:rPr lang="nl-NL" sz="1400" dirty="0">
                <a:latin typeface="Arial Nova Light" panose="020B0304020202020204" pitchFamily="34" charset="0"/>
                <a:ea typeface="Cambria" panose="02040503050406030204" pitchFamily="18" charset="0"/>
              </a:rPr>
              <a:t>Eerstegraads bevoegdheid</a:t>
            </a:r>
          </a:p>
        </p:txBody>
      </p:sp>
      <p:sp>
        <p:nvSpPr>
          <p:cNvPr id="19" name="Rectangle 18">
            <a:extLst>
              <a:ext uri="{FF2B5EF4-FFF2-40B4-BE49-F238E27FC236}">
                <a16:creationId xmlns:a16="http://schemas.microsoft.com/office/drawing/2014/main" id="{3F438CBC-348C-C577-EBAF-4D7A2C8E74F5}"/>
              </a:ext>
            </a:extLst>
          </p:cNvPr>
          <p:cNvSpPr/>
          <p:nvPr/>
        </p:nvSpPr>
        <p:spPr>
          <a:xfrm>
            <a:off x="670705" y="3092661"/>
            <a:ext cx="4548066" cy="914400"/>
          </a:xfrm>
          <a:prstGeom prst="rect">
            <a:avLst/>
          </a:prstGeom>
          <a:solidFill>
            <a:schemeClr val="accent6">
              <a:lumMod val="60000"/>
              <a:lumOff val="4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Bachelor</a:t>
            </a:r>
            <a:br>
              <a:rPr lang="nl-NL" dirty="0"/>
            </a:br>
            <a:r>
              <a:rPr lang="nl-NL" dirty="0"/>
              <a:t>(180 EC)</a:t>
            </a:r>
          </a:p>
        </p:txBody>
      </p:sp>
      <p:sp>
        <p:nvSpPr>
          <p:cNvPr id="20" name="Rectangle 19">
            <a:extLst>
              <a:ext uri="{FF2B5EF4-FFF2-40B4-BE49-F238E27FC236}">
                <a16:creationId xmlns:a16="http://schemas.microsoft.com/office/drawing/2014/main" id="{7F97F8FB-607D-3514-13C0-4BDAE09EDDC9}"/>
              </a:ext>
            </a:extLst>
          </p:cNvPr>
          <p:cNvSpPr/>
          <p:nvPr/>
        </p:nvSpPr>
        <p:spPr>
          <a:xfrm>
            <a:off x="5427078" y="4242728"/>
            <a:ext cx="851955"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a:t>Basis</a:t>
            </a:r>
            <a:br>
              <a:rPr lang="nl-NL" sz="1600" dirty="0"/>
            </a:br>
            <a:r>
              <a:rPr lang="nl-NL" sz="1600" dirty="0"/>
              <a:t>(30 EC)</a:t>
            </a:r>
          </a:p>
        </p:txBody>
      </p:sp>
      <p:sp>
        <p:nvSpPr>
          <p:cNvPr id="21" name="Rectangle 20">
            <a:extLst>
              <a:ext uri="{FF2B5EF4-FFF2-40B4-BE49-F238E27FC236}">
                <a16:creationId xmlns:a16="http://schemas.microsoft.com/office/drawing/2014/main" id="{E8FD168E-2B85-BB2E-20D4-21AAF3793808}"/>
              </a:ext>
            </a:extLst>
          </p:cNvPr>
          <p:cNvSpPr/>
          <p:nvPr/>
        </p:nvSpPr>
        <p:spPr>
          <a:xfrm>
            <a:off x="670705" y="4242728"/>
            <a:ext cx="4548066" cy="914400"/>
          </a:xfrm>
          <a:prstGeom prst="rect">
            <a:avLst/>
          </a:prstGeom>
          <a:solidFill>
            <a:schemeClr val="accent6">
              <a:lumMod val="60000"/>
              <a:lumOff val="4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Bachelor</a:t>
            </a:r>
            <a:br>
              <a:rPr lang="nl-NL" dirty="0"/>
            </a:br>
            <a:r>
              <a:rPr lang="nl-NL" dirty="0"/>
              <a:t>(180 EC)</a:t>
            </a:r>
          </a:p>
        </p:txBody>
      </p:sp>
      <p:sp>
        <p:nvSpPr>
          <p:cNvPr id="22" name="Rectangle 21">
            <a:extLst>
              <a:ext uri="{FF2B5EF4-FFF2-40B4-BE49-F238E27FC236}">
                <a16:creationId xmlns:a16="http://schemas.microsoft.com/office/drawing/2014/main" id="{A351B534-2D43-C422-B3AA-5C64267E5380}"/>
              </a:ext>
            </a:extLst>
          </p:cNvPr>
          <p:cNvSpPr/>
          <p:nvPr/>
        </p:nvSpPr>
        <p:spPr>
          <a:xfrm>
            <a:off x="3504916" y="3092661"/>
            <a:ext cx="863884"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a:t>Basis</a:t>
            </a:r>
            <a:br>
              <a:rPr lang="nl-NL" sz="1600" dirty="0"/>
            </a:br>
            <a:r>
              <a:rPr lang="nl-NL" sz="1600" dirty="0"/>
              <a:t>(30 EC)</a:t>
            </a:r>
          </a:p>
        </p:txBody>
      </p:sp>
      <p:sp>
        <p:nvSpPr>
          <p:cNvPr id="23" name="TextBox 22">
            <a:extLst>
              <a:ext uri="{FF2B5EF4-FFF2-40B4-BE49-F238E27FC236}">
                <a16:creationId xmlns:a16="http://schemas.microsoft.com/office/drawing/2014/main" id="{D7009680-432D-8F60-1F3B-B48781385299}"/>
              </a:ext>
            </a:extLst>
          </p:cNvPr>
          <p:cNvSpPr txBox="1"/>
          <p:nvPr/>
        </p:nvSpPr>
        <p:spPr>
          <a:xfrm>
            <a:off x="9472673" y="3180529"/>
            <a:ext cx="1812885" cy="738664"/>
          </a:xfrm>
          <a:prstGeom prst="rect">
            <a:avLst/>
          </a:prstGeom>
          <a:noFill/>
        </p:spPr>
        <p:txBody>
          <a:bodyPr wrap="square" rtlCol="0">
            <a:spAutoFit/>
          </a:bodyPr>
          <a:lstStyle/>
          <a:p>
            <a:r>
              <a:rPr lang="nl-NL" sz="1400" dirty="0">
                <a:latin typeface="Arial Nova Light" panose="020B0304020202020204" pitchFamily="34" charset="0"/>
                <a:ea typeface="Cambria" panose="02040503050406030204" pitchFamily="18" charset="0"/>
              </a:rPr>
              <a:t>Beperkte tweedegraads bevoegdheid</a:t>
            </a:r>
          </a:p>
        </p:txBody>
      </p:sp>
      <p:sp>
        <p:nvSpPr>
          <p:cNvPr id="24" name="TextBox 23">
            <a:extLst>
              <a:ext uri="{FF2B5EF4-FFF2-40B4-BE49-F238E27FC236}">
                <a16:creationId xmlns:a16="http://schemas.microsoft.com/office/drawing/2014/main" id="{7605265B-3339-8FCC-2A0B-0CFD994BFECA}"/>
              </a:ext>
            </a:extLst>
          </p:cNvPr>
          <p:cNvSpPr txBox="1"/>
          <p:nvPr/>
        </p:nvSpPr>
        <p:spPr>
          <a:xfrm>
            <a:off x="9472673" y="4330596"/>
            <a:ext cx="1812885" cy="738664"/>
          </a:xfrm>
          <a:prstGeom prst="rect">
            <a:avLst/>
          </a:prstGeom>
          <a:noFill/>
        </p:spPr>
        <p:txBody>
          <a:bodyPr wrap="square" rtlCol="0">
            <a:spAutoFit/>
          </a:bodyPr>
          <a:lstStyle/>
          <a:p>
            <a:r>
              <a:rPr lang="nl-NL" sz="1400" dirty="0">
                <a:latin typeface="Arial Nova Light" panose="020B0304020202020204" pitchFamily="34" charset="0"/>
                <a:ea typeface="Cambria" panose="02040503050406030204" pitchFamily="18" charset="0"/>
              </a:rPr>
              <a:t>Beperkte tweedegraads bevoegdheid</a:t>
            </a:r>
          </a:p>
        </p:txBody>
      </p:sp>
      <p:sp>
        <p:nvSpPr>
          <p:cNvPr id="25" name="TextBox 24">
            <a:extLst>
              <a:ext uri="{FF2B5EF4-FFF2-40B4-BE49-F238E27FC236}">
                <a16:creationId xmlns:a16="http://schemas.microsoft.com/office/drawing/2014/main" id="{BF303C1C-D7BA-3770-0409-4477749BCE3F}"/>
              </a:ext>
            </a:extLst>
          </p:cNvPr>
          <p:cNvSpPr txBox="1"/>
          <p:nvPr/>
        </p:nvSpPr>
        <p:spPr>
          <a:xfrm>
            <a:off x="8021512" y="3272862"/>
            <a:ext cx="1239643" cy="646331"/>
          </a:xfrm>
          <a:prstGeom prst="rect">
            <a:avLst/>
          </a:prstGeom>
          <a:noFill/>
        </p:spPr>
        <p:txBody>
          <a:bodyPr wrap="square" rtlCol="0">
            <a:spAutoFit/>
          </a:bodyPr>
          <a:lstStyle/>
          <a:p>
            <a:r>
              <a:rPr lang="nl-NL" dirty="0"/>
              <a:t>Minor Educatie</a:t>
            </a:r>
          </a:p>
        </p:txBody>
      </p:sp>
      <p:sp>
        <p:nvSpPr>
          <p:cNvPr id="26" name="TextBox 25">
            <a:extLst>
              <a:ext uri="{FF2B5EF4-FFF2-40B4-BE49-F238E27FC236}">
                <a16:creationId xmlns:a16="http://schemas.microsoft.com/office/drawing/2014/main" id="{5E03B3A0-4A48-A98C-4366-BEC048CB2B40}"/>
              </a:ext>
            </a:extLst>
          </p:cNvPr>
          <p:cNvSpPr txBox="1"/>
          <p:nvPr/>
        </p:nvSpPr>
        <p:spPr>
          <a:xfrm>
            <a:off x="8021511" y="4422929"/>
            <a:ext cx="1239643" cy="646331"/>
          </a:xfrm>
          <a:prstGeom prst="rect">
            <a:avLst/>
          </a:prstGeom>
          <a:noFill/>
        </p:spPr>
        <p:txBody>
          <a:bodyPr wrap="square" rtlCol="0">
            <a:spAutoFit/>
          </a:bodyPr>
          <a:lstStyle/>
          <a:p>
            <a:r>
              <a:rPr lang="nl-NL" dirty="0"/>
              <a:t>Educatieve Module</a:t>
            </a:r>
          </a:p>
        </p:txBody>
      </p:sp>
    </p:spTree>
    <p:extLst>
      <p:ext uri="{BB962C8B-B14F-4D97-AF65-F5344CB8AC3E}">
        <p14:creationId xmlns:p14="http://schemas.microsoft.com/office/powerpoint/2010/main" val="326420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9" grpId="0" animBg="1"/>
      <p:bldP spid="20" grpId="0" animBg="1"/>
      <p:bldP spid="21" grpId="0" animBg="1"/>
      <p:bldP spid="22" grpId="0" animBg="1"/>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7" y="321734"/>
            <a:ext cx="10905066" cy="1135737"/>
          </a:xfrm>
        </p:spPr>
        <p:txBody>
          <a:bodyPr>
            <a:normAutofit/>
          </a:bodyPr>
          <a:lstStyle/>
          <a:p>
            <a:r>
              <a:rPr lang="en-US" sz="4000" dirty="0" err="1"/>
              <a:t>Doorvoeren</a:t>
            </a:r>
            <a:r>
              <a:rPr lang="en-US" sz="4000" dirty="0"/>
              <a:t> van modularisering</a:t>
            </a:r>
            <a:endParaRPr lang="nl-NL" sz="4000" dirty="0"/>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6" y="1457471"/>
            <a:ext cx="11421534" cy="2815131"/>
          </a:xfrm>
        </p:spPr>
        <p:txBody>
          <a:bodyPr>
            <a:normAutofit fontScale="47500" lnSpcReduction="20000"/>
          </a:bodyPr>
          <a:lstStyle/>
          <a:p>
            <a:pPr marL="0" indent="0">
              <a:buNone/>
            </a:pPr>
            <a:r>
              <a:rPr lang="nl-NL" sz="4600" dirty="0"/>
              <a:t>Duidelijker </a:t>
            </a:r>
            <a:r>
              <a:rPr lang="nl-NL" sz="4600" b="1" dirty="0"/>
              <a:t>onderscheid tussen de modules </a:t>
            </a:r>
            <a:r>
              <a:rPr lang="nl-NL" sz="4600" dirty="0"/>
              <a:t>master LVHO: ‘basismodule’ en ‘verdiepingsmodule’ </a:t>
            </a:r>
          </a:p>
          <a:p>
            <a:pPr marL="444500">
              <a:lnSpc>
                <a:spcPct val="100000"/>
              </a:lnSpc>
            </a:pPr>
            <a:r>
              <a:rPr lang="nl-NL" sz="3800" dirty="0"/>
              <a:t>Inhoud van ‘basismodule’ gelijk in de minor Educatie, Educatieve Module en master LVHO</a:t>
            </a:r>
          </a:p>
          <a:p>
            <a:pPr marL="444500">
              <a:lnSpc>
                <a:spcPct val="100000"/>
              </a:lnSpc>
            </a:pPr>
            <a:r>
              <a:rPr lang="nl-NL" sz="3800" dirty="0"/>
              <a:t>Hiermee wordt het makkelijker om te laten zien dat studenten na het behalen van de ‘basismodule’ en een master terug kunnen komen om de master LVHO te doen</a:t>
            </a:r>
          </a:p>
          <a:p>
            <a:pPr marL="901700" lvl="1">
              <a:lnSpc>
                <a:spcPct val="100000"/>
              </a:lnSpc>
            </a:pPr>
            <a:r>
              <a:rPr lang="nl-NL" sz="3800" dirty="0"/>
              <a:t>Aantal EC vrijstelling = 30 EC voor alle groepen</a:t>
            </a:r>
          </a:p>
          <a:p>
            <a:pPr marL="444500">
              <a:lnSpc>
                <a:spcPct val="100000"/>
              </a:lnSpc>
            </a:pPr>
            <a:r>
              <a:rPr lang="nl-NL" sz="3800" dirty="0"/>
              <a:t>Flexibilisering overstijgt (op termijn) de instellingsgrenzen</a:t>
            </a:r>
          </a:p>
          <a:p>
            <a:pPr marL="901700" lvl="1">
              <a:lnSpc>
                <a:spcPct val="100000"/>
              </a:lnSpc>
            </a:pPr>
            <a:r>
              <a:rPr lang="nl-NL" sz="3800" dirty="0"/>
              <a:t>Basismodule en verdiepingsmodule opvatten als twee ‘mini-opleidingen’</a:t>
            </a:r>
          </a:p>
          <a:p>
            <a:pPr marL="1257300" lvl="2">
              <a:lnSpc>
                <a:spcPct val="100000"/>
              </a:lnSpc>
            </a:pPr>
            <a:r>
              <a:rPr lang="nl-NL" sz="3800" dirty="0"/>
              <a:t>Basis is voorwaardelijk voor verdieping: geen doorlopende maar op elkaar voortbouwende leerlijnen</a:t>
            </a:r>
          </a:p>
          <a:p>
            <a:pPr lvl="2">
              <a:lnSpc>
                <a:spcPct val="100000"/>
              </a:lnSpc>
            </a:pPr>
            <a:endParaRPr lang="nl-NL" dirty="0"/>
          </a:p>
          <a:p>
            <a:pPr lvl="2">
              <a:lnSpc>
                <a:spcPct val="100000"/>
              </a:lnSpc>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1">
            <a:extLst>
              <a:ext uri="{FF2B5EF4-FFF2-40B4-BE49-F238E27FC236}">
                <a16:creationId xmlns:a16="http://schemas.microsoft.com/office/drawing/2014/main" id="{80033DFB-6A40-0D40-87C3-E89927C3B469}"/>
              </a:ext>
            </a:extLst>
          </p:cNvPr>
          <p:cNvSpPr txBox="1">
            <a:spLocks/>
          </p:cNvSpPr>
          <p:nvPr/>
        </p:nvSpPr>
        <p:spPr>
          <a:xfrm>
            <a:off x="643465" y="3958948"/>
            <a:ext cx="10905068" cy="26601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err="1"/>
              <a:t>Openstaande</a:t>
            </a:r>
            <a:r>
              <a:rPr lang="en-US" sz="4000" dirty="0"/>
              <a:t> </a:t>
            </a:r>
            <a:r>
              <a:rPr lang="en-US" sz="4000" dirty="0" err="1"/>
              <a:t>vraag</a:t>
            </a:r>
            <a:endParaRPr lang="nl-NL" sz="1800" b="1" dirty="0"/>
          </a:p>
          <a:p>
            <a:pPr marL="342900" indent="-342900">
              <a:lnSpc>
                <a:spcPct val="100000"/>
              </a:lnSpc>
              <a:buFont typeface="Arial" panose="020B0604020202020204" pitchFamily="34" charset="0"/>
              <a:buChar char="•"/>
            </a:pPr>
            <a:r>
              <a:rPr lang="nl-NL" sz="2400" dirty="0">
                <a:latin typeface="+mn-lt"/>
              </a:rPr>
              <a:t>Als de inhoud van de basismodule voor studenten van de minor Educatie, Educatieve Module en eerste deel van de master LVHO gelijk is, waarom zou je dan niet alle studenten een </a:t>
            </a:r>
            <a:r>
              <a:rPr lang="nl-NL" sz="2400" b="1" dirty="0">
                <a:latin typeface="+mn-lt"/>
              </a:rPr>
              <a:t>(tussentijdse) tweedegraads bevoegdheid </a:t>
            </a:r>
            <a:r>
              <a:rPr lang="nl-NL" sz="2400" dirty="0">
                <a:latin typeface="+mn-lt"/>
              </a:rPr>
              <a:t>afgeven?</a:t>
            </a:r>
          </a:p>
          <a:p>
            <a:pPr marL="342900" indent="-342900">
              <a:lnSpc>
                <a:spcPct val="100000"/>
              </a:lnSpc>
              <a:buFont typeface="Arial" panose="020B0604020202020204" pitchFamily="34" charset="0"/>
              <a:buChar char="•"/>
            </a:pPr>
            <a:r>
              <a:rPr lang="nl-NL" sz="100" dirty="0">
                <a:latin typeface="+mn-lt"/>
              </a:rPr>
              <a:t>N</a:t>
            </a:r>
            <a:endParaRPr lang="nl-NL" sz="2400" dirty="0">
              <a:latin typeface="+mn-lt"/>
            </a:endParaRPr>
          </a:p>
        </p:txBody>
      </p:sp>
    </p:spTree>
    <p:extLst>
      <p:ext uri="{BB962C8B-B14F-4D97-AF65-F5344CB8AC3E}">
        <p14:creationId xmlns:p14="http://schemas.microsoft.com/office/powerpoint/2010/main" val="414261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8">
            <a:extLst>
              <a:ext uri="{FF2B5EF4-FFF2-40B4-BE49-F238E27FC236}">
                <a16:creationId xmlns:a16="http://schemas.microsoft.com/office/drawing/2014/main" id="{8EA5FFB1-2B98-0D24-0082-B5935313A904}"/>
              </a:ext>
            </a:extLst>
          </p:cNvPr>
          <p:cNvSpPr>
            <a:spLocks noGrp="1"/>
          </p:cNvSpPr>
          <p:nvPr>
            <p:ph type="title"/>
          </p:nvPr>
        </p:nvSpPr>
        <p:spPr/>
        <p:txBody>
          <a:bodyPr/>
          <a:lstStyle/>
          <a:p>
            <a:r>
              <a:rPr lang="nl-NL" dirty="0"/>
              <a:t>In de toekomst … </a:t>
            </a:r>
          </a:p>
        </p:txBody>
      </p:sp>
      <p:sp>
        <p:nvSpPr>
          <p:cNvPr id="27" name="TextBox 26">
            <a:extLst>
              <a:ext uri="{FF2B5EF4-FFF2-40B4-BE49-F238E27FC236}">
                <a16:creationId xmlns:a16="http://schemas.microsoft.com/office/drawing/2014/main" id="{D4B2FFD5-F59B-1E96-96E2-0CCCC3EF6257}"/>
              </a:ext>
            </a:extLst>
          </p:cNvPr>
          <p:cNvSpPr txBox="1"/>
          <p:nvPr/>
        </p:nvSpPr>
        <p:spPr>
          <a:xfrm>
            <a:off x="7333368" y="2408123"/>
            <a:ext cx="4968552" cy="2585323"/>
          </a:xfrm>
          <a:prstGeom prst="rect">
            <a:avLst/>
          </a:prstGeom>
          <a:noFill/>
        </p:spPr>
        <p:txBody>
          <a:bodyPr wrap="square" rtlCol="0">
            <a:spAutoFit/>
          </a:bodyPr>
          <a:lstStyle/>
          <a:p>
            <a:r>
              <a:rPr lang="en-US" dirty="0" err="1"/>
              <a:t>Toename</a:t>
            </a:r>
            <a:r>
              <a:rPr lang="en-US" dirty="0"/>
              <a:t> </a:t>
            </a:r>
            <a:r>
              <a:rPr lang="en-US" dirty="0" err="1"/>
              <a:t>flexibiliteit</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r>
              <a:rPr lang="en-US" dirty="0" err="1"/>
              <a:t>Inhoud</a:t>
            </a:r>
            <a:r>
              <a:rPr lang="en-US" dirty="0"/>
              <a:t>: eigen </a:t>
            </a:r>
            <a:r>
              <a:rPr lang="en-US" dirty="0" err="1"/>
              <a:t>traject</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Tijd</a:t>
            </a:r>
            <a:r>
              <a:rPr lang="en-US" dirty="0"/>
              <a:t>: </a:t>
            </a:r>
            <a:r>
              <a:rPr lang="en-US" dirty="0" err="1"/>
              <a:t>instromen</a:t>
            </a:r>
            <a:r>
              <a:rPr lang="en-US" dirty="0"/>
              <a:t> </a:t>
            </a:r>
            <a:r>
              <a:rPr lang="en-US" dirty="0" err="1"/>
              <a:t>wanneer</a:t>
            </a:r>
            <a:r>
              <a:rPr lang="en-US" dirty="0"/>
              <a:t> </a:t>
            </a:r>
            <a:r>
              <a:rPr lang="en-US" dirty="0" err="1"/>
              <a:t>dat</a:t>
            </a:r>
            <a:r>
              <a:rPr lang="en-US" dirty="0"/>
              <a:t> past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Tempo: </a:t>
            </a:r>
            <a:r>
              <a:rPr lang="en-US" dirty="0" err="1"/>
              <a:t>studeren</a:t>
            </a:r>
            <a:r>
              <a:rPr lang="en-US" dirty="0"/>
              <a:t> </a:t>
            </a:r>
            <a:r>
              <a:rPr lang="en-US" dirty="0" err="1"/>
              <a:t>wanneer</a:t>
            </a:r>
            <a:r>
              <a:rPr lang="en-US" dirty="0"/>
              <a:t> </a:t>
            </a:r>
            <a:r>
              <a:rPr lang="en-US" dirty="0" err="1"/>
              <a:t>dat</a:t>
            </a:r>
            <a:r>
              <a:rPr lang="en-US" dirty="0"/>
              <a:t> past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Vorm: </a:t>
            </a:r>
            <a:r>
              <a:rPr lang="en-US" dirty="0" err="1"/>
              <a:t>passend</a:t>
            </a:r>
            <a:r>
              <a:rPr lang="en-US" dirty="0"/>
              <a:t> </a:t>
            </a:r>
            <a:r>
              <a:rPr lang="en-US" dirty="0" err="1"/>
              <a:t>bij</a:t>
            </a:r>
            <a:r>
              <a:rPr lang="en-US" dirty="0"/>
              <a:t> </a:t>
            </a:r>
            <a:r>
              <a:rPr lang="en-US" dirty="0" err="1"/>
              <a:t>verschillende</a:t>
            </a:r>
            <a:r>
              <a:rPr lang="en-US" dirty="0"/>
              <a:t> </a:t>
            </a:r>
            <a:r>
              <a:rPr lang="en-US" dirty="0" err="1"/>
              <a:t>levensfasen</a:t>
            </a:r>
            <a:endParaRPr lang="nl-NL" dirty="0"/>
          </a:p>
        </p:txBody>
      </p:sp>
      <p:grpSp>
        <p:nvGrpSpPr>
          <p:cNvPr id="38" name="Group 37">
            <a:extLst>
              <a:ext uri="{FF2B5EF4-FFF2-40B4-BE49-F238E27FC236}">
                <a16:creationId xmlns:a16="http://schemas.microsoft.com/office/drawing/2014/main" id="{D025F2AD-28EA-7A4F-4C66-C4E3A72DD2E6}"/>
              </a:ext>
            </a:extLst>
          </p:cNvPr>
          <p:cNvGrpSpPr/>
          <p:nvPr/>
        </p:nvGrpSpPr>
        <p:grpSpPr>
          <a:xfrm>
            <a:off x="1776497" y="1842397"/>
            <a:ext cx="4602175" cy="3805391"/>
            <a:chOff x="1776497" y="1842397"/>
            <a:chExt cx="4602175" cy="3805391"/>
          </a:xfrm>
        </p:grpSpPr>
        <p:sp>
          <p:nvSpPr>
            <p:cNvPr id="13" name="TextBox 12">
              <a:extLst>
                <a:ext uri="{FF2B5EF4-FFF2-40B4-BE49-F238E27FC236}">
                  <a16:creationId xmlns:a16="http://schemas.microsoft.com/office/drawing/2014/main" id="{BCC729BF-6D6B-6851-8CD5-D20996F27BB8}"/>
                </a:ext>
              </a:extLst>
            </p:cNvPr>
            <p:cNvSpPr txBox="1"/>
            <p:nvPr/>
          </p:nvSpPr>
          <p:spPr>
            <a:xfrm>
              <a:off x="1776498" y="1842397"/>
              <a:ext cx="4602174" cy="369332"/>
            </a:xfrm>
            <a:prstGeom prst="rect">
              <a:avLst/>
            </a:prstGeom>
            <a:solidFill>
              <a:srgbClr val="0070C0"/>
            </a:solidFill>
          </p:spPr>
          <p:txBody>
            <a:bodyPr wrap="square" rtlCol="0">
              <a:spAutoFit/>
            </a:bodyPr>
            <a:lstStyle/>
            <a:p>
              <a:r>
                <a:rPr lang="en-US" dirty="0" err="1">
                  <a:solidFill>
                    <a:schemeClr val="bg2"/>
                  </a:solidFill>
                </a:rPr>
                <a:t>Verdieping</a:t>
              </a:r>
              <a:r>
                <a:rPr lang="en-US" dirty="0">
                  <a:solidFill>
                    <a:schemeClr val="bg2"/>
                  </a:solidFill>
                </a:rPr>
                <a:t> &amp; </a:t>
              </a:r>
              <a:r>
                <a:rPr lang="en-US" dirty="0" err="1">
                  <a:solidFill>
                    <a:schemeClr val="bg2"/>
                  </a:solidFill>
                </a:rPr>
                <a:t>inductie</a:t>
              </a:r>
              <a:r>
                <a:rPr lang="en-US" dirty="0">
                  <a:solidFill>
                    <a:schemeClr val="bg2"/>
                  </a:solidFill>
                </a:rPr>
                <a:t> </a:t>
              </a:r>
              <a:r>
                <a:rPr lang="en-US" dirty="0" err="1">
                  <a:solidFill>
                    <a:schemeClr val="bg2"/>
                  </a:solidFill>
                </a:rPr>
                <a:t>vullen</a:t>
              </a:r>
              <a:r>
                <a:rPr lang="en-US" dirty="0">
                  <a:solidFill>
                    <a:schemeClr val="bg2"/>
                  </a:solidFill>
                </a:rPr>
                <a:t> </a:t>
              </a:r>
              <a:r>
                <a:rPr lang="en-US" dirty="0" err="1">
                  <a:solidFill>
                    <a:schemeClr val="bg2"/>
                  </a:solidFill>
                </a:rPr>
                <a:t>elkaar</a:t>
              </a:r>
              <a:r>
                <a:rPr lang="en-US" dirty="0">
                  <a:solidFill>
                    <a:schemeClr val="bg2"/>
                  </a:solidFill>
                </a:rPr>
                <a:t> </a:t>
              </a:r>
              <a:r>
                <a:rPr lang="en-US" dirty="0" err="1">
                  <a:solidFill>
                    <a:schemeClr val="bg2"/>
                  </a:solidFill>
                </a:rPr>
                <a:t>aan</a:t>
              </a:r>
              <a:endParaRPr lang="nl-NL" dirty="0">
                <a:solidFill>
                  <a:schemeClr val="bg2"/>
                </a:solidFill>
              </a:endParaRPr>
            </a:p>
          </p:txBody>
        </p:sp>
        <p:grpSp>
          <p:nvGrpSpPr>
            <p:cNvPr id="15" name="Group 14">
              <a:extLst>
                <a:ext uri="{FF2B5EF4-FFF2-40B4-BE49-F238E27FC236}">
                  <a16:creationId xmlns:a16="http://schemas.microsoft.com/office/drawing/2014/main" id="{785622B1-D2A0-D5FA-D126-DA8A6CBA6A85}"/>
                </a:ext>
              </a:extLst>
            </p:cNvPr>
            <p:cNvGrpSpPr/>
            <p:nvPr/>
          </p:nvGrpSpPr>
          <p:grpSpPr>
            <a:xfrm>
              <a:off x="1776497" y="2236707"/>
              <a:ext cx="2175107" cy="2279182"/>
              <a:chOff x="6732240" y="1674103"/>
              <a:chExt cx="986606" cy="2279182"/>
            </a:xfrm>
          </p:grpSpPr>
          <p:sp>
            <p:nvSpPr>
              <p:cNvPr id="33" name="Rechthoek 17">
                <a:extLst>
                  <a:ext uri="{FF2B5EF4-FFF2-40B4-BE49-F238E27FC236}">
                    <a16:creationId xmlns:a16="http://schemas.microsoft.com/office/drawing/2014/main" id="{A41C93FA-B409-94E1-856A-793C59C4269F}"/>
                  </a:ext>
                </a:extLst>
              </p:cNvPr>
              <p:cNvSpPr/>
              <p:nvPr/>
            </p:nvSpPr>
            <p:spPr>
              <a:xfrm>
                <a:off x="6732240" y="1674103"/>
                <a:ext cx="986606" cy="2279182"/>
              </a:xfrm>
              <a:prstGeom prst="rect">
                <a:avLst/>
              </a:prstGeom>
              <a:solidFill>
                <a:srgbClr val="70AD47">
                  <a:lumMod val="20000"/>
                  <a:lumOff val="80000"/>
                </a:srgbClr>
              </a:solidFill>
              <a:ln w="12700" cap="flat" cmpd="sng" algn="ctr">
                <a:solidFill>
                  <a:srgbClr val="4472C4">
                    <a:shade val="50000"/>
                  </a:srgbClr>
                </a:solidFill>
                <a:prstDash val="solid"/>
                <a:miter lim="800000"/>
              </a:ln>
              <a:effectLst/>
            </p:spPr>
            <p:txBody>
              <a:bodyPr rtlCol="0" anchor="t"/>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nl-NL" sz="1200" b="0" i="0" u="none" strike="noStrike" kern="0" cap="none" spc="0" normalizeH="0" baseline="0" noProof="0" dirty="0">
                    <a:ln>
                      <a:noFill/>
                    </a:ln>
                    <a:solidFill>
                      <a:sysClr val="windowText" lastClr="000000"/>
                    </a:solidFill>
                    <a:effectLst/>
                    <a:uLnTx/>
                    <a:uFillTx/>
                    <a:latin typeface="Calibri" panose="020F0502020204030204"/>
                    <a:ea typeface="+mn-ea"/>
                    <a:cs typeface="+mn-cs"/>
                  </a:rPr>
                  <a:t>Baan</a:t>
                </a:r>
              </a:p>
            </p:txBody>
          </p:sp>
          <p:sp>
            <p:nvSpPr>
              <p:cNvPr id="34" name="TextBox 33">
                <a:extLst>
                  <a:ext uri="{FF2B5EF4-FFF2-40B4-BE49-F238E27FC236}">
                    <a16:creationId xmlns:a16="http://schemas.microsoft.com/office/drawing/2014/main" id="{DA51D6F1-1B86-79F1-BC0F-2BE09B718DDF}"/>
                  </a:ext>
                </a:extLst>
              </p:cNvPr>
              <p:cNvSpPr txBox="1"/>
              <p:nvPr/>
            </p:nvSpPr>
            <p:spPr>
              <a:xfrm>
                <a:off x="6790881" y="1931363"/>
                <a:ext cx="247672" cy="835200"/>
              </a:xfrm>
              <a:prstGeom prst="rect">
                <a:avLst/>
              </a:prstGeom>
              <a:solidFill>
                <a:srgbClr val="B4C7E7"/>
              </a:solidFill>
            </p:spPr>
            <p:txBody>
              <a:bodyPr wrap="square" lIns="18000" rIns="18000" rtlCol="0">
                <a:spAutoFit/>
              </a:bodyPr>
              <a:lstStyle/>
              <a:p>
                <a:r>
                  <a:rPr lang="en-US" sz="1200" dirty="0"/>
                  <a:t>12 EC</a:t>
                </a:r>
              </a:p>
              <a:p>
                <a:endParaRPr lang="en-US" sz="1200" dirty="0"/>
              </a:p>
              <a:p>
                <a:endParaRPr lang="en-US" sz="1200" dirty="0"/>
              </a:p>
              <a:p>
                <a:endParaRPr lang="en-US" sz="1200" dirty="0"/>
              </a:p>
              <a:p>
                <a:endParaRPr lang="nl-NL" sz="1200" dirty="0"/>
              </a:p>
            </p:txBody>
          </p:sp>
          <p:sp>
            <p:nvSpPr>
              <p:cNvPr id="35" name="TextBox 34">
                <a:extLst>
                  <a:ext uri="{FF2B5EF4-FFF2-40B4-BE49-F238E27FC236}">
                    <a16:creationId xmlns:a16="http://schemas.microsoft.com/office/drawing/2014/main" id="{13B47D74-BFC2-4A3A-BE2E-EC7B67ECF48A}"/>
                  </a:ext>
                </a:extLst>
              </p:cNvPr>
              <p:cNvSpPr txBox="1"/>
              <p:nvPr/>
            </p:nvSpPr>
            <p:spPr>
              <a:xfrm>
                <a:off x="6786130" y="2843823"/>
                <a:ext cx="878826" cy="1008000"/>
              </a:xfrm>
              <a:prstGeom prst="rect">
                <a:avLst/>
              </a:prstGeom>
              <a:solidFill>
                <a:srgbClr val="B4C7E7"/>
              </a:solidFill>
            </p:spPr>
            <p:txBody>
              <a:bodyPr wrap="square" lIns="18000" rIns="18000" rtlCol="0">
                <a:spAutoFit/>
              </a:bodyPr>
              <a:lstStyle/>
              <a:p>
                <a:endParaRPr lang="en-US" sz="1200" dirty="0"/>
              </a:p>
              <a:p>
                <a:r>
                  <a:rPr lang="en-US" sz="1200" dirty="0"/>
                  <a:t>18 EC</a:t>
                </a:r>
              </a:p>
              <a:p>
                <a:endParaRPr lang="nl-NL" sz="1200" dirty="0"/>
              </a:p>
            </p:txBody>
          </p:sp>
          <p:sp>
            <p:nvSpPr>
              <p:cNvPr id="36" name="TextBox 35">
                <a:extLst>
                  <a:ext uri="{FF2B5EF4-FFF2-40B4-BE49-F238E27FC236}">
                    <a16:creationId xmlns:a16="http://schemas.microsoft.com/office/drawing/2014/main" id="{F4FAC3B8-53D8-1B2D-2F41-BABBB34D8BDE}"/>
                  </a:ext>
                </a:extLst>
              </p:cNvPr>
              <p:cNvSpPr txBox="1"/>
              <p:nvPr/>
            </p:nvSpPr>
            <p:spPr>
              <a:xfrm>
                <a:off x="7101202" y="1931363"/>
                <a:ext cx="235316" cy="835200"/>
              </a:xfrm>
              <a:prstGeom prst="rect">
                <a:avLst/>
              </a:prstGeom>
              <a:solidFill>
                <a:srgbClr val="B4C7E7"/>
              </a:solidFill>
            </p:spPr>
            <p:txBody>
              <a:bodyPr wrap="square" lIns="18000" rIns="18000" rtlCol="0">
                <a:spAutoFit/>
              </a:bodyPr>
              <a:lstStyle/>
              <a:p>
                <a:r>
                  <a:rPr lang="en-US" sz="1200" dirty="0"/>
                  <a:t>12 EC</a:t>
                </a:r>
              </a:p>
              <a:p>
                <a:endParaRPr lang="en-US" sz="1200" dirty="0"/>
              </a:p>
              <a:p>
                <a:endParaRPr lang="en-US" sz="1200" dirty="0"/>
              </a:p>
              <a:p>
                <a:endParaRPr lang="en-US" sz="1200" dirty="0"/>
              </a:p>
              <a:p>
                <a:endParaRPr lang="nl-NL" sz="1200" dirty="0"/>
              </a:p>
            </p:txBody>
          </p:sp>
          <p:sp>
            <p:nvSpPr>
              <p:cNvPr id="37" name="TextBox 36">
                <a:extLst>
                  <a:ext uri="{FF2B5EF4-FFF2-40B4-BE49-F238E27FC236}">
                    <a16:creationId xmlns:a16="http://schemas.microsoft.com/office/drawing/2014/main" id="{7C443FEA-4660-BA65-27F0-23887D9143FC}"/>
                  </a:ext>
                </a:extLst>
              </p:cNvPr>
              <p:cNvSpPr txBox="1"/>
              <p:nvPr/>
            </p:nvSpPr>
            <p:spPr>
              <a:xfrm>
                <a:off x="7397700" y="1931363"/>
                <a:ext cx="235316" cy="835200"/>
              </a:xfrm>
              <a:prstGeom prst="rect">
                <a:avLst/>
              </a:prstGeom>
              <a:solidFill>
                <a:srgbClr val="B4C7E7"/>
              </a:solidFill>
            </p:spPr>
            <p:txBody>
              <a:bodyPr wrap="square" lIns="18000" rIns="18000" rtlCol="0">
                <a:spAutoFit/>
              </a:bodyPr>
              <a:lstStyle/>
              <a:p>
                <a:r>
                  <a:rPr lang="en-US" sz="1200" dirty="0"/>
                  <a:t>12 EC</a:t>
                </a:r>
              </a:p>
              <a:p>
                <a:endParaRPr lang="en-US" sz="1200" dirty="0"/>
              </a:p>
              <a:p>
                <a:endParaRPr lang="en-US" sz="1200" dirty="0"/>
              </a:p>
              <a:p>
                <a:endParaRPr lang="en-US" sz="1200" dirty="0"/>
              </a:p>
              <a:p>
                <a:endParaRPr lang="nl-NL" sz="1200" dirty="0"/>
              </a:p>
            </p:txBody>
          </p:sp>
        </p:grpSp>
        <p:grpSp>
          <p:nvGrpSpPr>
            <p:cNvPr id="18" name="Group 17">
              <a:extLst>
                <a:ext uri="{FF2B5EF4-FFF2-40B4-BE49-F238E27FC236}">
                  <a16:creationId xmlns:a16="http://schemas.microsoft.com/office/drawing/2014/main" id="{5F804D54-9C24-E4D8-A927-1162B2FBEEF6}"/>
                </a:ext>
              </a:extLst>
            </p:cNvPr>
            <p:cNvGrpSpPr/>
            <p:nvPr/>
          </p:nvGrpSpPr>
          <p:grpSpPr>
            <a:xfrm>
              <a:off x="4203565" y="2236707"/>
              <a:ext cx="2175107" cy="3411081"/>
              <a:chOff x="6660232" y="1674102"/>
              <a:chExt cx="2175107" cy="3411081"/>
            </a:xfrm>
          </p:grpSpPr>
          <p:sp>
            <p:nvSpPr>
              <p:cNvPr id="19" name="Rechthoek 17">
                <a:extLst>
                  <a:ext uri="{FF2B5EF4-FFF2-40B4-BE49-F238E27FC236}">
                    <a16:creationId xmlns:a16="http://schemas.microsoft.com/office/drawing/2014/main" id="{51E967EF-8D91-D628-0004-18B231CE2F70}"/>
                  </a:ext>
                </a:extLst>
              </p:cNvPr>
              <p:cNvSpPr/>
              <p:nvPr/>
            </p:nvSpPr>
            <p:spPr>
              <a:xfrm>
                <a:off x="6660232" y="1674102"/>
                <a:ext cx="2175107" cy="3411081"/>
              </a:xfrm>
              <a:prstGeom prst="rect">
                <a:avLst/>
              </a:prstGeom>
              <a:solidFill>
                <a:srgbClr val="70AD47">
                  <a:lumMod val="20000"/>
                  <a:lumOff val="80000"/>
                </a:srgbClr>
              </a:solidFill>
              <a:ln w="12700" cap="flat" cmpd="sng" algn="ctr">
                <a:solidFill>
                  <a:srgbClr val="4472C4">
                    <a:shade val="50000"/>
                  </a:srgbClr>
                </a:solidFill>
                <a:prstDash val="solid"/>
                <a:miter lim="800000"/>
              </a:ln>
              <a:effectLst/>
            </p:spPr>
            <p:txBody>
              <a:bodyPr rtlCol="0" anchor="t"/>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nl-NL" sz="1200" b="0" i="0" u="none" strike="noStrike" kern="0" cap="none" spc="0" normalizeH="0" baseline="0" noProof="0" dirty="0">
                    <a:ln>
                      <a:noFill/>
                    </a:ln>
                    <a:solidFill>
                      <a:sysClr val="windowText" lastClr="000000"/>
                    </a:solidFill>
                    <a:effectLst/>
                    <a:uLnTx/>
                    <a:uFillTx/>
                    <a:latin typeface="Calibri" panose="020F0502020204030204"/>
                    <a:ea typeface="+mn-ea"/>
                    <a:cs typeface="+mn-cs"/>
                  </a:rPr>
                  <a:t>Baan</a:t>
                </a:r>
              </a:p>
            </p:txBody>
          </p:sp>
          <p:sp>
            <p:nvSpPr>
              <p:cNvPr id="20" name="TextBox 19">
                <a:extLst>
                  <a:ext uri="{FF2B5EF4-FFF2-40B4-BE49-F238E27FC236}">
                    <a16:creationId xmlns:a16="http://schemas.microsoft.com/office/drawing/2014/main" id="{5D41BCB8-4854-EF31-F3F8-4B89F5441E80}"/>
                  </a:ext>
                </a:extLst>
              </p:cNvPr>
              <p:cNvSpPr txBox="1"/>
              <p:nvPr/>
            </p:nvSpPr>
            <p:spPr>
              <a:xfrm>
                <a:off x="6823691" y="4330897"/>
                <a:ext cx="1937491" cy="646331"/>
              </a:xfrm>
              <a:prstGeom prst="rect">
                <a:avLst/>
              </a:prstGeom>
              <a:solidFill>
                <a:srgbClr val="B4C7E7"/>
              </a:solidFill>
            </p:spPr>
            <p:txBody>
              <a:bodyPr wrap="square" lIns="18000" rIns="18000" rtlCol="0">
                <a:spAutoFit/>
              </a:bodyPr>
              <a:lstStyle/>
              <a:p>
                <a:endParaRPr lang="en-US" sz="1200" dirty="0"/>
              </a:p>
              <a:p>
                <a:r>
                  <a:rPr lang="en-US" sz="1200" dirty="0"/>
                  <a:t>12 EC</a:t>
                </a:r>
              </a:p>
              <a:p>
                <a:endParaRPr lang="nl-NL" sz="1200" dirty="0"/>
              </a:p>
            </p:txBody>
          </p:sp>
          <p:sp>
            <p:nvSpPr>
              <p:cNvPr id="21" name="TextBox 20">
                <a:extLst>
                  <a:ext uri="{FF2B5EF4-FFF2-40B4-BE49-F238E27FC236}">
                    <a16:creationId xmlns:a16="http://schemas.microsoft.com/office/drawing/2014/main" id="{EE372C2D-8CC2-45A0-0DBE-E63733F117E9}"/>
                  </a:ext>
                </a:extLst>
              </p:cNvPr>
              <p:cNvSpPr txBox="1"/>
              <p:nvPr/>
            </p:nvSpPr>
            <p:spPr>
              <a:xfrm>
                <a:off x="6870091" y="1931362"/>
                <a:ext cx="489321" cy="461665"/>
              </a:xfrm>
              <a:prstGeom prst="rect">
                <a:avLst/>
              </a:prstGeom>
              <a:solidFill>
                <a:srgbClr val="B4C7E7"/>
              </a:solidFill>
            </p:spPr>
            <p:txBody>
              <a:bodyPr wrap="square" lIns="18000" rIns="18000" rtlCol="0">
                <a:spAutoFit/>
              </a:bodyPr>
              <a:lstStyle/>
              <a:p>
                <a:r>
                  <a:rPr lang="en-US" sz="1200" dirty="0"/>
                  <a:t>9 EC</a:t>
                </a:r>
              </a:p>
              <a:p>
                <a:endParaRPr lang="nl-NL" sz="1200" dirty="0"/>
              </a:p>
            </p:txBody>
          </p:sp>
          <p:sp>
            <p:nvSpPr>
              <p:cNvPr id="22" name="TextBox 21">
                <a:extLst>
                  <a:ext uri="{FF2B5EF4-FFF2-40B4-BE49-F238E27FC236}">
                    <a16:creationId xmlns:a16="http://schemas.microsoft.com/office/drawing/2014/main" id="{5F768615-8D24-7571-294B-D2F2751AF7E1}"/>
                  </a:ext>
                </a:extLst>
              </p:cNvPr>
              <p:cNvSpPr txBox="1"/>
              <p:nvPr/>
            </p:nvSpPr>
            <p:spPr>
              <a:xfrm>
                <a:off x="7554232" y="1931362"/>
                <a:ext cx="489321" cy="1015663"/>
              </a:xfrm>
              <a:prstGeom prst="rect">
                <a:avLst/>
              </a:prstGeom>
              <a:solidFill>
                <a:srgbClr val="B4C7E7"/>
              </a:solidFill>
            </p:spPr>
            <p:txBody>
              <a:bodyPr wrap="square" lIns="18000" rIns="18000" rtlCol="0">
                <a:spAutoFit/>
              </a:bodyPr>
              <a:lstStyle/>
              <a:p>
                <a:r>
                  <a:rPr lang="en-US" sz="1200" dirty="0"/>
                  <a:t>18 EC</a:t>
                </a:r>
              </a:p>
              <a:p>
                <a:endParaRPr lang="en-US" sz="1200" dirty="0"/>
              </a:p>
              <a:p>
                <a:endParaRPr lang="en-US" sz="1200" dirty="0"/>
              </a:p>
              <a:p>
                <a:endParaRPr lang="en-US" sz="1200" dirty="0"/>
              </a:p>
              <a:p>
                <a:endParaRPr lang="nl-NL" sz="1200" dirty="0"/>
              </a:p>
            </p:txBody>
          </p:sp>
          <p:sp>
            <p:nvSpPr>
              <p:cNvPr id="23" name="TextBox 22">
                <a:extLst>
                  <a:ext uri="{FF2B5EF4-FFF2-40B4-BE49-F238E27FC236}">
                    <a16:creationId xmlns:a16="http://schemas.microsoft.com/office/drawing/2014/main" id="{8D0BAAA6-F77D-5C77-F20D-93C1192319B0}"/>
                  </a:ext>
                </a:extLst>
              </p:cNvPr>
              <p:cNvSpPr txBox="1"/>
              <p:nvPr/>
            </p:nvSpPr>
            <p:spPr>
              <a:xfrm>
                <a:off x="8207904" y="1931362"/>
                <a:ext cx="489321" cy="276999"/>
              </a:xfrm>
              <a:prstGeom prst="rect">
                <a:avLst/>
              </a:prstGeom>
              <a:solidFill>
                <a:srgbClr val="B4C7E7"/>
              </a:solidFill>
            </p:spPr>
            <p:txBody>
              <a:bodyPr wrap="square" lIns="18000" rIns="18000" rtlCol="0">
                <a:spAutoFit/>
              </a:bodyPr>
              <a:lstStyle/>
              <a:p>
                <a:r>
                  <a:rPr lang="en-US" sz="1200" dirty="0"/>
                  <a:t>6 EC</a:t>
                </a:r>
              </a:p>
            </p:txBody>
          </p:sp>
          <p:sp>
            <p:nvSpPr>
              <p:cNvPr id="24" name="TextBox 23">
                <a:extLst>
                  <a:ext uri="{FF2B5EF4-FFF2-40B4-BE49-F238E27FC236}">
                    <a16:creationId xmlns:a16="http://schemas.microsoft.com/office/drawing/2014/main" id="{86FD2E16-EBB2-6812-89B8-41016F2BDAA3}"/>
                  </a:ext>
                </a:extLst>
              </p:cNvPr>
              <p:cNvSpPr txBox="1"/>
              <p:nvPr/>
            </p:nvSpPr>
            <p:spPr>
              <a:xfrm>
                <a:off x="6870091" y="3426885"/>
                <a:ext cx="489321" cy="461665"/>
              </a:xfrm>
              <a:prstGeom prst="rect">
                <a:avLst/>
              </a:prstGeom>
              <a:solidFill>
                <a:srgbClr val="B4C7E7"/>
              </a:solidFill>
            </p:spPr>
            <p:txBody>
              <a:bodyPr wrap="square" lIns="18000" rIns="18000" rtlCol="0">
                <a:spAutoFit/>
              </a:bodyPr>
              <a:lstStyle/>
              <a:p>
                <a:r>
                  <a:rPr lang="en-US" sz="1200" dirty="0"/>
                  <a:t>9 EC</a:t>
                </a:r>
              </a:p>
              <a:p>
                <a:endParaRPr lang="nl-NL" sz="1200" dirty="0"/>
              </a:p>
            </p:txBody>
          </p:sp>
          <p:sp>
            <p:nvSpPr>
              <p:cNvPr id="25" name="TextBox 24">
                <a:extLst>
                  <a:ext uri="{FF2B5EF4-FFF2-40B4-BE49-F238E27FC236}">
                    <a16:creationId xmlns:a16="http://schemas.microsoft.com/office/drawing/2014/main" id="{7056B641-A63B-B94F-8A57-57B1C8F51016}"/>
                  </a:ext>
                </a:extLst>
              </p:cNvPr>
              <p:cNvSpPr txBox="1"/>
              <p:nvPr/>
            </p:nvSpPr>
            <p:spPr>
              <a:xfrm>
                <a:off x="8207904" y="2852936"/>
                <a:ext cx="489321" cy="276999"/>
              </a:xfrm>
              <a:prstGeom prst="rect">
                <a:avLst/>
              </a:prstGeom>
              <a:solidFill>
                <a:srgbClr val="B4C7E7"/>
              </a:solidFill>
            </p:spPr>
            <p:txBody>
              <a:bodyPr wrap="square" lIns="18000" rIns="18000" rtlCol="0">
                <a:spAutoFit/>
              </a:bodyPr>
              <a:lstStyle/>
              <a:p>
                <a:r>
                  <a:rPr lang="en-US" sz="1200" dirty="0"/>
                  <a:t>6 EC</a:t>
                </a:r>
              </a:p>
            </p:txBody>
          </p:sp>
          <p:sp>
            <p:nvSpPr>
              <p:cNvPr id="26" name="TextBox 25">
                <a:extLst>
                  <a:ext uri="{FF2B5EF4-FFF2-40B4-BE49-F238E27FC236}">
                    <a16:creationId xmlns:a16="http://schemas.microsoft.com/office/drawing/2014/main" id="{24E57161-9563-0A65-6E6B-8D8855FC7A9A}"/>
                  </a:ext>
                </a:extLst>
              </p:cNvPr>
              <p:cNvSpPr txBox="1"/>
              <p:nvPr/>
            </p:nvSpPr>
            <p:spPr>
              <a:xfrm>
                <a:off x="8207904" y="3874321"/>
                <a:ext cx="489321" cy="276999"/>
              </a:xfrm>
              <a:prstGeom prst="rect">
                <a:avLst/>
              </a:prstGeom>
              <a:solidFill>
                <a:srgbClr val="B4C7E7"/>
              </a:solidFill>
            </p:spPr>
            <p:txBody>
              <a:bodyPr wrap="square" lIns="18000" rIns="18000" rtlCol="0">
                <a:spAutoFit/>
              </a:bodyPr>
              <a:lstStyle/>
              <a:p>
                <a:r>
                  <a:rPr lang="en-US" sz="1200" dirty="0"/>
                  <a:t>6 EC</a:t>
                </a:r>
              </a:p>
            </p:txBody>
          </p:sp>
        </p:grpSp>
      </p:grpSp>
    </p:spTree>
    <p:extLst>
      <p:ext uri="{BB962C8B-B14F-4D97-AF65-F5344CB8AC3E}">
        <p14:creationId xmlns:p14="http://schemas.microsoft.com/office/powerpoint/2010/main" val="394063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6" y="321734"/>
            <a:ext cx="11009557" cy="1135737"/>
          </a:xfrm>
        </p:spPr>
        <p:txBody>
          <a:bodyPr>
            <a:normAutofit fontScale="90000"/>
          </a:bodyPr>
          <a:lstStyle/>
          <a:p>
            <a:r>
              <a:rPr lang="en-US" sz="4000" dirty="0"/>
              <a:t>Modularisering van de master </a:t>
            </a:r>
            <a:r>
              <a:rPr lang="en-US" sz="4000" dirty="0" err="1"/>
              <a:t>Educatie</a:t>
            </a:r>
            <a:r>
              <a:rPr lang="en-US" sz="4000" dirty="0"/>
              <a:t> (en Communicatie)</a:t>
            </a:r>
            <a:endParaRPr lang="nl-NL" sz="4000" dirty="0"/>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6" y="1457471"/>
            <a:ext cx="11095687" cy="5078795"/>
          </a:xfrm>
        </p:spPr>
        <p:txBody>
          <a:bodyPr>
            <a:normAutofit/>
          </a:bodyPr>
          <a:lstStyle/>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Rectangle 4">
            <a:extLst>
              <a:ext uri="{FF2B5EF4-FFF2-40B4-BE49-F238E27FC236}">
                <a16:creationId xmlns:a16="http://schemas.microsoft.com/office/drawing/2014/main" id="{46117B12-B693-B99B-4E8F-998CF94D942E}"/>
              </a:ext>
            </a:extLst>
          </p:cNvPr>
          <p:cNvSpPr/>
          <p:nvPr/>
        </p:nvSpPr>
        <p:spPr>
          <a:xfrm>
            <a:off x="670705" y="1894515"/>
            <a:ext cx="4548066" cy="914400"/>
          </a:xfrm>
          <a:prstGeom prst="rect">
            <a:avLst/>
          </a:prstGeom>
          <a:solidFill>
            <a:schemeClr val="accent6">
              <a:lumMod val="60000"/>
              <a:lumOff val="4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Bachelor</a:t>
            </a:r>
            <a:br>
              <a:rPr lang="nl-NL" dirty="0"/>
            </a:br>
            <a:r>
              <a:rPr lang="nl-NL" dirty="0"/>
              <a:t>(180 EC)</a:t>
            </a:r>
          </a:p>
        </p:txBody>
      </p:sp>
      <p:sp>
        <p:nvSpPr>
          <p:cNvPr id="9" name="Rectangle 8">
            <a:extLst>
              <a:ext uri="{FF2B5EF4-FFF2-40B4-BE49-F238E27FC236}">
                <a16:creationId xmlns:a16="http://schemas.microsoft.com/office/drawing/2014/main" id="{2A8F30E4-8E0B-21AB-CFA5-1E210D36E293}"/>
              </a:ext>
            </a:extLst>
          </p:cNvPr>
          <p:cNvSpPr/>
          <p:nvPr/>
        </p:nvSpPr>
        <p:spPr>
          <a:xfrm>
            <a:off x="5441796" y="1894515"/>
            <a:ext cx="3819360" cy="914400"/>
          </a:xfrm>
          <a:prstGeom prst="rect">
            <a:avLst/>
          </a:prstGeom>
          <a:solidFill>
            <a:schemeClr val="accent4"/>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Master Educatie en Communicatie</a:t>
            </a:r>
            <a:br>
              <a:rPr lang="nl-NL" dirty="0"/>
            </a:br>
            <a:r>
              <a:rPr lang="nl-NL" dirty="0"/>
              <a:t>(120 EC)</a:t>
            </a:r>
          </a:p>
        </p:txBody>
      </p:sp>
      <p:sp>
        <p:nvSpPr>
          <p:cNvPr id="11" name="Rectangle 10">
            <a:extLst>
              <a:ext uri="{FF2B5EF4-FFF2-40B4-BE49-F238E27FC236}">
                <a16:creationId xmlns:a16="http://schemas.microsoft.com/office/drawing/2014/main" id="{02E2107A-D226-EC8E-AF23-66398CE81DE7}"/>
              </a:ext>
            </a:extLst>
          </p:cNvPr>
          <p:cNvSpPr/>
          <p:nvPr/>
        </p:nvSpPr>
        <p:spPr>
          <a:xfrm>
            <a:off x="6375815" y="1894515"/>
            <a:ext cx="984035"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a:t>Basis</a:t>
            </a:r>
            <a:br>
              <a:rPr lang="nl-NL" sz="1600" dirty="0"/>
            </a:br>
            <a:r>
              <a:rPr lang="nl-NL" sz="1600" dirty="0"/>
              <a:t>(30 EC)</a:t>
            </a:r>
          </a:p>
        </p:txBody>
      </p:sp>
      <p:sp>
        <p:nvSpPr>
          <p:cNvPr id="18" name="TextBox 17">
            <a:extLst>
              <a:ext uri="{FF2B5EF4-FFF2-40B4-BE49-F238E27FC236}">
                <a16:creationId xmlns:a16="http://schemas.microsoft.com/office/drawing/2014/main" id="{CEE83F80-2F69-C401-62A5-35E277C94353}"/>
              </a:ext>
            </a:extLst>
          </p:cNvPr>
          <p:cNvSpPr txBox="1"/>
          <p:nvPr/>
        </p:nvSpPr>
        <p:spPr>
          <a:xfrm>
            <a:off x="9472673" y="2069988"/>
            <a:ext cx="1812885" cy="523220"/>
          </a:xfrm>
          <a:prstGeom prst="rect">
            <a:avLst/>
          </a:prstGeom>
          <a:noFill/>
        </p:spPr>
        <p:txBody>
          <a:bodyPr wrap="square" rtlCol="0">
            <a:spAutoFit/>
          </a:bodyPr>
          <a:lstStyle/>
          <a:p>
            <a:r>
              <a:rPr lang="nl-NL" sz="1400" dirty="0">
                <a:latin typeface="Arial Nova Light" panose="020B0304020202020204" pitchFamily="34" charset="0"/>
                <a:ea typeface="Cambria" panose="02040503050406030204" pitchFamily="18" charset="0"/>
              </a:rPr>
              <a:t>Eerstegraads bevoegdheid</a:t>
            </a:r>
          </a:p>
        </p:txBody>
      </p:sp>
      <p:sp>
        <p:nvSpPr>
          <p:cNvPr id="4" name="Rectangle 3">
            <a:extLst>
              <a:ext uri="{FF2B5EF4-FFF2-40B4-BE49-F238E27FC236}">
                <a16:creationId xmlns:a16="http://schemas.microsoft.com/office/drawing/2014/main" id="{9A5A81E8-3D68-DB59-7672-441B99245AA8}"/>
              </a:ext>
            </a:extLst>
          </p:cNvPr>
          <p:cNvSpPr/>
          <p:nvPr/>
        </p:nvSpPr>
        <p:spPr>
          <a:xfrm>
            <a:off x="5441796" y="1894515"/>
            <a:ext cx="943395" cy="914400"/>
          </a:xfrm>
          <a:prstGeom prst="rect">
            <a:avLst/>
          </a:prstGeom>
          <a:solidFill>
            <a:schemeClr val="accent4"/>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err="1"/>
              <a:t>Vak-inhoud</a:t>
            </a:r>
            <a:br>
              <a:rPr lang="nl-NL" sz="1600" dirty="0"/>
            </a:br>
            <a:r>
              <a:rPr lang="nl-NL" sz="1600" dirty="0"/>
              <a:t>(30 EC)</a:t>
            </a:r>
          </a:p>
        </p:txBody>
      </p:sp>
      <p:sp>
        <p:nvSpPr>
          <p:cNvPr id="7" name="Rectangle 6">
            <a:extLst>
              <a:ext uri="{FF2B5EF4-FFF2-40B4-BE49-F238E27FC236}">
                <a16:creationId xmlns:a16="http://schemas.microsoft.com/office/drawing/2014/main" id="{8B84BEE5-826D-1A5E-606F-9C16E785046F}"/>
              </a:ext>
            </a:extLst>
          </p:cNvPr>
          <p:cNvSpPr/>
          <p:nvPr/>
        </p:nvSpPr>
        <p:spPr>
          <a:xfrm>
            <a:off x="8317761" y="1894515"/>
            <a:ext cx="943395" cy="914400"/>
          </a:xfrm>
          <a:prstGeom prst="rect">
            <a:avLst/>
          </a:prstGeom>
          <a:solidFill>
            <a:schemeClr val="accent4"/>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err="1"/>
              <a:t>Afstu-deren</a:t>
            </a:r>
            <a:br>
              <a:rPr lang="nl-NL" sz="1600" dirty="0"/>
            </a:br>
            <a:r>
              <a:rPr lang="nl-NL" sz="1600" dirty="0"/>
              <a:t>(30 EC)</a:t>
            </a:r>
          </a:p>
        </p:txBody>
      </p:sp>
      <p:sp>
        <p:nvSpPr>
          <p:cNvPr id="17" name="Rectangle 16">
            <a:extLst>
              <a:ext uri="{FF2B5EF4-FFF2-40B4-BE49-F238E27FC236}">
                <a16:creationId xmlns:a16="http://schemas.microsoft.com/office/drawing/2014/main" id="{5E6D03C9-6FAB-2D4E-E81D-22C097A6DAC1}"/>
              </a:ext>
            </a:extLst>
          </p:cNvPr>
          <p:cNvSpPr/>
          <p:nvPr/>
        </p:nvSpPr>
        <p:spPr>
          <a:xfrm>
            <a:off x="7348387" y="1894515"/>
            <a:ext cx="963715" cy="914400"/>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err="1"/>
              <a:t>Verdie-ping</a:t>
            </a:r>
            <a:br>
              <a:rPr lang="nl-NL" sz="1600" dirty="0"/>
            </a:br>
            <a:r>
              <a:rPr lang="nl-NL" sz="1600" dirty="0"/>
              <a:t>(30 EC)</a:t>
            </a:r>
          </a:p>
        </p:txBody>
      </p:sp>
    </p:spTree>
    <p:extLst>
      <p:ext uri="{BB962C8B-B14F-4D97-AF65-F5344CB8AC3E}">
        <p14:creationId xmlns:p14="http://schemas.microsoft.com/office/powerpoint/2010/main" val="369382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4" grpId="0" animBg="1"/>
      <p:bldP spid="7"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6" y="321734"/>
            <a:ext cx="11009557" cy="1135737"/>
          </a:xfrm>
        </p:spPr>
        <p:txBody>
          <a:bodyPr>
            <a:normAutofit fontScale="90000"/>
          </a:bodyPr>
          <a:lstStyle/>
          <a:p>
            <a:r>
              <a:rPr lang="en-US" sz="4000" dirty="0"/>
              <a:t>Modularisering van de master </a:t>
            </a:r>
            <a:r>
              <a:rPr lang="en-US" sz="4000" dirty="0" err="1"/>
              <a:t>Educatie</a:t>
            </a:r>
            <a:r>
              <a:rPr lang="en-US" sz="4000" dirty="0"/>
              <a:t> (en Communicatie)</a:t>
            </a:r>
            <a:endParaRPr lang="nl-NL" sz="4000" dirty="0"/>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6" y="1457471"/>
            <a:ext cx="11095687" cy="5078795"/>
          </a:xfrm>
        </p:spPr>
        <p:txBody>
          <a:bodyPr>
            <a:normAutofit/>
          </a:bodyPr>
          <a:lstStyle/>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a:extLst>
              <a:ext uri="{FF2B5EF4-FFF2-40B4-BE49-F238E27FC236}">
                <a16:creationId xmlns:a16="http://schemas.microsoft.com/office/drawing/2014/main" id="{9A5A81E8-3D68-DB59-7672-441B99245AA8}"/>
              </a:ext>
            </a:extLst>
          </p:cNvPr>
          <p:cNvSpPr/>
          <p:nvPr/>
        </p:nvSpPr>
        <p:spPr>
          <a:xfrm>
            <a:off x="3162246" y="1653092"/>
            <a:ext cx="1126272" cy="1097441"/>
          </a:xfrm>
          <a:prstGeom prst="rect">
            <a:avLst/>
          </a:prstGeom>
          <a:solidFill>
            <a:schemeClr val="accent4"/>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a:t>Vakinhoud</a:t>
            </a:r>
            <a:br>
              <a:rPr lang="nl-NL" sz="1600" dirty="0"/>
            </a:br>
            <a:r>
              <a:rPr lang="nl-NL" sz="1600" dirty="0"/>
              <a:t>(30 EC)</a:t>
            </a:r>
          </a:p>
        </p:txBody>
      </p:sp>
      <p:sp>
        <p:nvSpPr>
          <p:cNvPr id="6" name="Rectangle 5">
            <a:extLst>
              <a:ext uri="{FF2B5EF4-FFF2-40B4-BE49-F238E27FC236}">
                <a16:creationId xmlns:a16="http://schemas.microsoft.com/office/drawing/2014/main" id="{5538A2DF-1FD5-8378-C011-02579AE43383}"/>
              </a:ext>
            </a:extLst>
          </p:cNvPr>
          <p:cNvSpPr/>
          <p:nvPr/>
        </p:nvSpPr>
        <p:spPr>
          <a:xfrm>
            <a:off x="4446576" y="1653093"/>
            <a:ext cx="1126272" cy="1097441"/>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a:t>Basis</a:t>
            </a:r>
            <a:br>
              <a:rPr lang="nl-NL" sz="1600" dirty="0"/>
            </a:br>
            <a:r>
              <a:rPr lang="nl-NL" sz="1600" dirty="0"/>
              <a:t>(30 EC)</a:t>
            </a:r>
          </a:p>
        </p:txBody>
      </p:sp>
      <p:sp>
        <p:nvSpPr>
          <p:cNvPr id="13" name="Rectangle 12">
            <a:extLst>
              <a:ext uri="{FF2B5EF4-FFF2-40B4-BE49-F238E27FC236}">
                <a16:creationId xmlns:a16="http://schemas.microsoft.com/office/drawing/2014/main" id="{CA591208-2FCE-F963-DAEE-AAF9F3919391}"/>
              </a:ext>
            </a:extLst>
          </p:cNvPr>
          <p:cNvSpPr/>
          <p:nvPr/>
        </p:nvSpPr>
        <p:spPr>
          <a:xfrm>
            <a:off x="5730906" y="1653090"/>
            <a:ext cx="1126272" cy="1097441"/>
          </a:xfrm>
          <a:prstGeom prst="rect">
            <a:avLst/>
          </a:prstGeom>
          <a:solidFill>
            <a:schemeClr val="accent2"/>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err="1"/>
              <a:t>Eerste-graads</a:t>
            </a:r>
            <a:br>
              <a:rPr lang="nl-NL" sz="1600" dirty="0"/>
            </a:br>
            <a:r>
              <a:rPr lang="nl-NL" sz="1600" dirty="0"/>
              <a:t>(30 EC)</a:t>
            </a:r>
          </a:p>
        </p:txBody>
      </p:sp>
      <p:sp>
        <p:nvSpPr>
          <p:cNvPr id="15" name="Rectangle 14">
            <a:extLst>
              <a:ext uri="{FF2B5EF4-FFF2-40B4-BE49-F238E27FC236}">
                <a16:creationId xmlns:a16="http://schemas.microsoft.com/office/drawing/2014/main" id="{510FED04-5C7B-68B2-6534-AD7FAA78945B}"/>
              </a:ext>
            </a:extLst>
          </p:cNvPr>
          <p:cNvSpPr/>
          <p:nvPr/>
        </p:nvSpPr>
        <p:spPr>
          <a:xfrm>
            <a:off x="7015236" y="1653089"/>
            <a:ext cx="1126272" cy="1097441"/>
          </a:xfrm>
          <a:prstGeom prst="rect">
            <a:avLst/>
          </a:prstGeom>
          <a:solidFill>
            <a:schemeClr val="accent4"/>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a:t>Afstuderen</a:t>
            </a:r>
            <a:br>
              <a:rPr lang="nl-NL" sz="1600" dirty="0"/>
            </a:br>
            <a:r>
              <a:rPr lang="nl-NL" sz="1600" dirty="0"/>
              <a:t>(30 EC)</a:t>
            </a:r>
          </a:p>
        </p:txBody>
      </p:sp>
      <p:sp>
        <p:nvSpPr>
          <p:cNvPr id="5" name="Rectangle 4">
            <a:extLst>
              <a:ext uri="{FF2B5EF4-FFF2-40B4-BE49-F238E27FC236}">
                <a16:creationId xmlns:a16="http://schemas.microsoft.com/office/drawing/2014/main" id="{7EB63579-4CF7-0081-9EEA-A550C2AF7690}"/>
              </a:ext>
            </a:extLst>
          </p:cNvPr>
          <p:cNvSpPr/>
          <p:nvPr/>
        </p:nvSpPr>
        <p:spPr>
          <a:xfrm>
            <a:off x="5730906" y="1653090"/>
            <a:ext cx="1126272" cy="1097441"/>
          </a:xfrm>
          <a:prstGeom prst="rect">
            <a:avLst/>
          </a:prstGeom>
          <a:solidFill>
            <a:schemeClr val="accent5"/>
          </a:solidFill>
          <a:ln>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1600" dirty="0" err="1"/>
              <a:t>Specia</a:t>
            </a:r>
            <a:r>
              <a:rPr lang="nl-NL" sz="1600" dirty="0"/>
              <a:t>-</a:t>
            </a:r>
            <a:br>
              <a:rPr lang="nl-NL" sz="1600" dirty="0"/>
            </a:br>
            <a:r>
              <a:rPr lang="nl-NL" sz="1600" dirty="0" err="1"/>
              <a:t>lisatie</a:t>
            </a:r>
            <a:br>
              <a:rPr lang="nl-NL" sz="1600" dirty="0"/>
            </a:br>
            <a:r>
              <a:rPr lang="nl-NL" sz="1600" dirty="0"/>
              <a:t>(30 EC)</a:t>
            </a:r>
          </a:p>
        </p:txBody>
      </p:sp>
      <p:sp>
        <p:nvSpPr>
          <p:cNvPr id="7" name="Content Placeholder 2">
            <a:extLst>
              <a:ext uri="{FF2B5EF4-FFF2-40B4-BE49-F238E27FC236}">
                <a16:creationId xmlns:a16="http://schemas.microsoft.com/office/drawing/2014/main" id="{BD44B5E9-8E5D-7E72-6091-6CFDC2519F74}"/>
              </a:ext>
            </a:extLst>
          </p:cNvPr>
          <p:cNvSpPr txBox="1">
            <a:spLocks/>
          </p:cNvSpPr>
          <p:nvPr/>
        </p:nvSpPr>
        <p:spPr>
          <a:xfrm>
            <a:off x="643467" y="3852518"/>
            <a:ext cx="10905066" cy="26837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Door de master Educatie (en Communicatie) te modulariseren wordt het behalen van een </a:t>
            </a:r>
            <a:r>
              <a:rPr lang="nl-NL" i="1" dirty="0"/>
              <a:t>eerstegraads</a:t>
            </a:r>
            <a:r>
              <a:rPr lang="nl-NL" dirty="0"/>
              <a:t> lesbevoegdheid optioneel. </a:t>
            </a:r>
            <a:br>
              <a:rPr lang="nl-NL" dirty="0"/>
            </a:br>
            <a:br>
              <a:rPr lang="nl-NL" dirty="0"/>
            </a:br>
            <a:r>
              <a:rPr lang="nl-NL" dirty="0"/>
              <a:t>De student kan er ook voor kiezen uit te stromen met een </a:t>
            </a:r>
            <a:r>
              <a:rPr lang="nl-NL" i="1" dirty="0"/>
              <a:t>tweedegraads</a:t>
            </a:r>
            <a:r>
              <a:rPr lang="nl-NL" dirty="0"/>
              <a:t> lesbevoegdheid + een specialisatie. </a:t>
            </a:r>
          </a:p>
          <a:p>
            <a:pPr marL="0" indent="0">
              <a:buFont typeface="Arial" panose="020B0604020202020204" pitchFamily="34" charset="0"/>
              <a:buNone/>
            </a:pPr>
            <a:endParaRPr lang="nl-NL" b="1" dirty="0"/>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197291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C86636-8EBA-4CC0-BEEB-6226D72A0994}"/>
              </a:ext>
            </a:extLst>
          </p:cNvPr>
          <p:cNvSpPr>
            <a:spLocks noGrp="1"/>
          </p:cNvSpPr>
          <p:nvPr>
            <p:ph type="title"/>
          </p:nvPr>
        </p:nvSpPr>
        <p:spPr>
          <a:xfrm>
            <a:off x="643466" y="321734"/>
            <a:ext cx="11009557" cy="1135737"/>
          </a:xfrm>
        </p:spPr>
        <p:txBody>
          <a:bodyPr>
            <a:normAutofit/>
          </a:bodyPr>
          <a:lstStyle/>
          <a:p>
            <a:r>
              <a:rPr lang="nl-NL" sz="4000" dirty="0"/>
              <a:t>Waarom willen we specialisaties ontwikkelen?</a:t>
            </a:r>
          </a:p>
        </p:txBody>
      </p:sp>
      <p:sp>
        <p:nvSpPr>
          <p:cNvPr id="3" name="Content Placeholder 2">
            <a:extLst>
              <a:ext uri="{FF2B5EF4-FFF2-40B4-BE49-F238E27FC236}">
                <a16:creationId xmlns:a16="http://schemas.microsoft.com/office/drawing/2014/main" id="{BE335B07-A138-4672-8C27-C58184726806}"/>
              </a:ext>
            </a:extLst>
          </p:cNvPr>
          <p:cNvSpPr>
            <a:spLocks noGrp="1"/>
          </p:cNvSpPr>
          <p:nvPr>
            <p:ph idx="1"/>
          </p:nvPr>
        </p:nvSpPr>
        <p:spPr>
          <a:xfrm>
            <a:off x="643467" y="1360105"/>
            <a:ext cx="10905066" cy="4757061"/>
          </a:xfrm>
        </p:spPr>
        <p:txBody>
          <a:bodyPr vert="horz" lIns="91440" tIns="45720" rIns="91440" bIns="45720" rtlCol="0" anchor="t">
            <a:normAutofit/>
          </a:bodyPr>
          <a:lstStyle/>
          <a:p>
            <a:pPr marL="342900" indent="-342900">
              <a:buFont typeface="Arial" panose="020B0604020202020204" pitchFamily="34" charset="0"/>
              <a:buChar char="•"/>
            </a:pPr>
            <a:r>
              <a:rPr lang="nl-NL" sz="2400" b="1" dirty="0"/>
              <a:t>Breder beroepsperspectief</a:t>
            </a:r>
            <a:r>
              <a:rPr lang="nl-NL" sz="2400" dirty="0"/>
              <a:t>: een deel van de studenten wil zich niet ‘vastleggen’ op het beroep van leraar maar meer opties open houden -&gt; verbreden doelgroep</a:t>
            </a:r>
          </a:p>
          <a:p>
            <a:pPr marL="342900" indent="-342900">
              <a:buFont typeface="Arial" panose="020B0604020202020204" pitchFamily="34" charset="0"/>
              <a:buChar char="•"/>
            </a:pPr>
            <a:r>
              <a:rPr lang="nl-NL" sz="2400" b="1" dirty="0"/>
              <a:t>Inhoudelijke verdieping</a:t>
            </a:r>
            <a:r>
              <a:rPr lang="nl-NL" sz="2400" dirty="0"/>
              <a:t>: studenten willen graag iets doen dat hen ‘anders’ maakt dan anderen -&gt; profilering – meer uitstroomprofielen</a:t>
            </a:r>
          </a:p>
          <a:p>
            <a:pPr marL="342900" indent="-342900">
              <a:buFont typeface="Arial" panose="020B0604020202020204" pitchFamily="34" charset="0"/>
              <a:buChar char="•"/>
            </a:pPr>
            <a:r>
              <a:rPr lang="nl-NL" sz="2400" dirty="0"/>
              <a:t>Het zorgt voor </a:t>
            </a:r>
            <a:r>
              <a:rPr lang="nl-NL" sz="2400" b="1" dirty="0"/>
              <a:t>meer flexibiliteit </a:t>
            </a:r>
            <a:r>
              <a:rPr lang="nl-NL" sz="2400" dirty="0"/>
              <a:t>in het programma: studenten die al een tweedegraads bevoegdheid hebben, kunnen zo meer uit de master halen. Hiermee wordt het programma aantrekkelijker voor bijv. hbo-studenten of studenten die de minor/module gevolgd hebben</a:t>
            </a:r>
          </a:p>
          <a:p>
            <a:pPr marL="0" indent="0">
              <a:buNone/>
            </a:pPr>
            <a:endParaRPr lang="nl-NL" sz="2400" dirty="0"/>
          </a:p>
          <a:p>
            <a:pPr marL="0" indent="0">
              <a:buNone/>
            </a:pPr>
            <a:r>
              <a:rPr lang="nl-NL" sz="2400" dirty="0"/>
              <a:t>Kortom: door het aanbieden van specialisaties hopen we meer en andere studenten over te halen de opleiding te volgen</a:t>
            </a:r>
          </a:p>
          <a:p>
            <a:pPr marL="342900" indent="-342900">
              <a:buFont typeface="Arial" panose="020B0604020202020204" pitchFamily="34" charset="0"/>
              <a:buChar char="•"/>
            </a:pPr>
            <a:r>
              <a:rPr lang="nl-NL" sz="2400" dirty="0"/>
              <a:t>Verwachting: ook </a:t>
            </a:r>
            <a:r>
              <a:rPr lang="nl-NL" sz="2400" dirty="0" err="1"/>
              <a:t>beta</a:t>
            </a:r>
            <a:r>
              <a:rPr lang="nl-NL" sz="2400" dirty="0"/>
              <a:t> is gediend bij een tweejarige master nieuwe stijl</a:t>
            </a:r>
          </a:p>
          <a:p>
            <a:pPr marL="342900" indent="-342900">
              <a:buFont typeface="Arial" panose="020B0604020202020204" pitchFamily="34" charset="0"/>
              <a:buChar char="•"/>
            </a:pPr>
            <a:endParaRPr lang="nl-NL" sz="2400" dirty="0"/>
          </a:p>
          <a:p>
            <a:pPr lvl="1"/>
            <a:endParaRPr lang="nl-NL" sz="2000" dirty="0"/>
          </a:p>
          <a:p>
            <a:pPr lvl="1"/>
            <a:endParaRPr lang="nl-NL" sz="2000" dirty="0"/>
          </a:p>
          <a:p>
            <a:pPr lvl="1"/>
            <a:endParaRPr lang="nl-NL" sz="2000" dirty="0"/>
          </a:p>
          <a:p>
            <a:pPr marL="0" indent="0">
              <a:buNone/>
            </a:pPr>
            <a:endParaRPr lang="nl-NL" b="1" dirty="0"/>
          </a:p>
          <a:p>
            <a:pPr marL="0" indent="0">
              <a:buNone/>
            </a:pPr>
            <a:endParaRPr lang="nl-NL" b="1" dirty="0"/>
          </a:p>
          <a:p>
            <a:pPr marL="0" indent="0">
              <a:buNone/>
            </a:pPr>
            <a:endParaRPr lang="nl-NL" b="1" dirty="0"/>
          </a:p>
          <a:p>
            <a:pPr marL="0" indent="0">
              <a:buNone/>
            </a:pPr>
            <a:endParaRPr lang="nl-NL"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8398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984</Words>
  <Application>Microsoft Office PowerPoint</Application>
  <PresentationFormat>Breedbeeld</PresentationFormat>
  <Paragraphs>186</Paragraphs>
  <Slides>12</Slides>
  <Notes>12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Arial Nova Light</vt:lpstr>
      <vt:lpstr>Calibri</vt:lpstr>
      <vt:lpstr>Calibri Light</vt:lpstr>
      <vt:lpstr>Wingdings</vt:lpstr>
      <vt:lpstr>Office Theme</vt:lpstr>
      <vt:lpstr>Modularisering</vt:lpstr>
      <vt:lpstr>Opbouw van deze bijeenkomst</vt:lpstr>
      <vt:lpstr>Doel van het project ‘Modularisering’</vt:lpstr>
      <vt:lpstr>Wat bedoelen we nou met die modules?</vt:lpstr>
      <vt:lpstr>Doorvoeren van modularisering</vt:lpstr>
      <vt:lpstr>In de toekomst … </vt:lpstr>
      <vt:lpstr>Modularisering van de master Educatie (en Communicatie)</vt:lpstr>
      <vt:lpstr>Modularisering van de master Educatie (en Communicatie)</vt:lpstr>
      <vt:lpstr>Waarom willen we specialisaties ontwikkelen?</vt:lpstr>
      <vt:lpstr>Aan welke typen specialisaties zitten wij te denken?</vt:lpstr>
      <vt:lpstr>In de toekomst …</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Modularisering</dc:title>
  <dc:creator>Willemijn Wilgenhof</dc:creator>
  <cp:lastModifiedBy>Wilma van Veen</cp:lastModifiedBy>
  <cp:revision>14</cp:revision>
  <dcterms:created xsi:type="dcterms:W3CDTF">2021-09-29T11:39:36Z</dcterms:created>
  <dcterms:modified xsi:type="dcterms:W3CDTF">2023-11-17T10:49:27Z</dcterms:modified>
</cp:coreProperties>
</file>