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573" r:id="rId4"/>
    <p:sldId id="488" r:id="rId5"/>
    <p:sldId id="460" r:id="rId6"/>
    <p:sldId id="578" r:id="rId7"/>
    <p:sldId id="572" r:id="rId8"/>
    <p:sldId id="510" r:id="rId9"/>
    <p:sldId id="498" r:id="rId10"/>
    <p:sldId id="577" r:id="rId11"/>
    <p:sldId id="574" r:id="rId12"/>
    <p:sldId id="361" r:id="rId13"/>
    <p:sldId id="419" r:id="rId14"/>
    <p:sldId id="571" r:id="rId15"/>
    <p:sldId id="370" r:id="rId16"/>
    <p:sldId id="542" r:id="rId17"/>
    <p:sldId id="580" r:id="rId18"/>
    <p:sldId id="575" r:id="rId19"/>
    <p:sldId id="5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5B3062-2FAB-C043-BA98-1AD848AD3910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A2186810-D42C-594C-B745-17E23A4A90E0}">
      <dgm:prSet phldrT="[Text]"/>
      <dgm:spPr/>
      <dgm:t>
        <a:bodyPr/>
        <a:lstStyle/>
        <a:p>
          <a:r>
            <a:rPr lang="en-US" dirty="0"/>
            <a:t>Formal</a:t>
          </a:r>
        </a:p>
        <a:p>
          <a:r>
            <a:rPr lang="en-US" dirty="0"/>
            <a:t>Curriculum  </a:t>
          </a:r>
        </a:p>
      </dgm:t>
    </dgm:pt>
    <dgm:pt modelId="{68665BF1-9BE4-D94E-996A-46998229F863}" type="parTrans" cxnId="{E6E00CB6-06E4-954E-8954-94D0A990BD24}">
      <dgm:prSet/>
      <dgm:spPr/>
      <dgm:t>
        <a:bodyPr/>
        <a:lstStyle/>
        <a:p>
          <a:endParaRPr lang="en-AU"/>
        </a:p>
      </dgm:t>
    </dgm:pt>
    <dgm:pt modelId="{32A2B02B-53A7-264E-ACC7-595FA13B68A2}" type="sibTrans" cxnId="{E6E00CB6-06E4-954E-8954-94D0A990BD24}">
      <dgm:prSet/>
      <dgm:spPr/>
      <dgm:t>
        <a:bodyPr/>
        <a:lstStyle/>
        <a:p>
          <a:endParaRPr lang="en-AU"/>
        </a:p>
      </dgm:t>
    </dgm:pt>
    <dgm:pt modelId="{CD1EE7BC-3C28-BB45-9117-38D7B366AAAB}">
      <dgm:prSet phldrT="[Text]"/>
      <dgm:spPr/>
      <dgm:t>
        <a:bodyPr/>
        <a:lstStyle/>
        <a:p>
          <a:r>
            <a:rPr lang="en-US" dirty="0"/>
            <a:t>Hidden</a:t>
          </a:r>
        </a:p>
        <a:p>
          <a:r>
            <a:rPr lang="en-US" dirty="0"/>
            <a:t>Curriculum </a:t>
          </a:r>
        </a:p>
      </dgm:t>
    </dgm:pt>
    <dgm:pt modelId="{5F563F48-4967-BE47-9229-6A9E30C1045F}" type="parTrans" cxnId="{9F5043C8-41AC-BF49-93D0-D4BD00CD5C75}">
      <dgm:prSet/>
      <dgm:spPr/>
      <dgm:t>
        <a:bodyPr/>
        <a:lstStyle/>
        <a:p>
          <a:endParaRPr lang="en-AU"/>
        </a:p>
      </dgm:t>
    </dgm:pt>
    <dgm:pt modelId="{544A6870-0EC6-F443-AA79-2F3BE5CB29FC}" type="sibTrans" cxnId="{9F5043C8-41AC-BF49-93D0-D4BD00CD5C75}">
      <dgm:prSet/>
      <dgm:spPr/>
      <dgm:t>
        <a:bodyPr/>
        <a:lstStyle/>
        <a:p>
          <a:endParaRPr lang="en-AU"/>
        </a:p>
      </dgm:t>
    </dgm:pt>
    <dgm:pt modelId="{39F5FBAD-2D4C-CC48-AEBC-0E63EAF47100}">
      <dgm:prSet phldrT="[Text]"/>
      <dgm:spPr/>
      <dgm:t>
        <a:bodyPr/>
        <a:lstStyle/>
        <a:p>
          <a:r>
            <a:rPr lang="en-US" dirty="0"/>
            <a:t>Informal</a:t>
          </a:r>
        </a:p>
        <a:p>
          <a:r>
            <a:rPr lang="en-US" dirty="0"/>
            <a:t>Curriculum  </a:t>
          </a:r>
        </a:p>
      </dgm:t>
    </dgm:pt>
    <dgm:pt modelId="{D9C75700-C3AA-9F40-8F3C-E9256BB3A4C3}" type="parTrans" cxnId="{BE8B1F29-EF0D-AA43-8493-4F201933680E}">
      <dgm:prSet/>
      <dgm:spPr/>
      <dgm:t>
        <a:bodyPr/>
        <a:lstStyle/>
        <a:p>
          <a:endParaRPr lang="en-AU"/>
        </a:p>
      </dgm:t>
    </dgm:pt>
    <dgm:pt modelId="{FEED95BD-9E49-E14D-9950-D00D39107451}" type="sibTrans" cxnId="{BE8B1F29-EF0D-AA43-8493-4F201933680E}">
      <dgm:prSet/>
      <dgm:spPr/>
      <dgm:t>
        <a:bodyPr/>
        <a:lstStyle/>
        <a:p>
          <a:endParaRPr lang="en-AU"/>
        </a:p>
      </dgm:t>
    </dgm:pt>
    <dgm:pt modelId="{E022BD90-8505-C849-8275-56DA30CB051E}" type="pres">
      <dgm:prSet presAssocID="{505B3062-2FAB-C043-BA98-1AD848AD3910}" presName="compositeShape" presStyleCnt="0">
        <dgm:presLayoutVars>
          <dgm:chMax val="7"/>
          <dgm:dir/>
          <dgm:resizeHandles val="exact"/>
        </dgm:presLayoutVars>
      </dgm:prSet>
      <dgm:spPr/>
    </dgm:pt>
    <dgm:pt modelId="{7AAE69CF-0B18-EB49-9635-390F60EFBD04}" type="pres">
      <dgm:prSet presAssocID="{A2186810-D42C-594C-B745-17E23A4A90E0}" presName="circ1" presStyleLbl="vennNode1" presStyleIdx="0" presStyleCnt="3"/>
      <dgm:spPr/>
    </dgm:pt>
    <dgm:pt modelId="{F2DC5DD2-DC49-6841-BA86-088C97D9D1F4}" type="pres">
      <dgm:prSet presAssocID="{A2186810-D42C-594C-B745-17E23A4A90E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84E2042-D023-144B-B7E9-2CC2A9E901CD}" type="pres">
      <dgm:prSet presAssocID="{CD1EE7BC-3C28-BB45-9117-38D7B366AAAB}" presName="circ2" presStyleLbl="vennNode1" presStyleIdx="1" presStyleCnt="3" custLinFactNeighborY="794"/>
      <dgm:spPr/>
    </dgm:pt>
    <dgm:pt modelId="{ED555C04-44AD-EC4F-99BE-82D0052C357F}" type="pres">
      <dgm:prSet presAssocID="{CD1EE7BC-3C28-BB45-9117-38D7B366AAA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E8FD4A7-3764-3142-9AE1-574F35A09E2D}" type="pres">
      <dgm:prSet presAssocID="{39F5FBAD-2D4C-CC48-AEBC-0E63EAF47100}" presName="circ3" presStyleLbl="vennNode1" presStyleIdx="2" presStyleCnt="3"/>
      <dgm:spPr/>
    </dgm:pt>
    <dgm:pt modelId="{85852777-E62E-1545-BF49-6EFC46A1FDEF}" type="pres">
      <dgm:prSet presAssocID="{39F5FBAD-2D4C-CC48-AEBC-0E63EAF4710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EA1470D-F6AA-4B36-A582-D2CF7E3D4A48}" type="presOf" srcId="{CD1EE7BC-3C28-BB45-9117-38D7B366AAAB}" destId="{284E2042-D023-144B-B7E9-2CC2A9E901CD}" srcOrd="0" destOrd="0" presId="urn:microsoft.com/office/officeart/2005/8/layout/venn1"/>
    <dgm:cxn modelId="{BE8B1F29-EF0D-AA43-8493-4F201933680E}" srcId="{505B3062-2FAB-C043-BA98-1AD848AD3910}" destId="{39F5FBAD-2D4C-CC48-AEBC-0E63EAF47100}" srcOrd="2" destOrd="0" parTransId="{D9C75700-C3AA-9F40-8F3C-E9256BB3A4C3}" sibTransId="{FEED95BD-9E49-E14D-9950-D00D39107451}"/>
    <dgm:cxn modelId="{801E3A38-D9CD-458D-BAF8-4A78687D63BE}" type="presOf" srcId="{A2186810-D42C-594C-B745-17E23A4A90E0}" destId="{7AAE69CF-0B18-EB49-9635-390F60EFBD04}" srcOrd="0" destOrd="0" presId="urn:microsoft.com/office/officeart/2005/8/layout/venn1"/>
    <dgm:cxn modelId="{C3C96461-5FCE-4F0C-B546-AFACD00CF879}" type="presOf" srcId="{A2186810-D42C-594C-B745-17E23A4A90E0}" destId="{F2DC5DD2-DC49-6841-BA86-088C97D9D1F4}" srcOrd="1" destOrd="0" presId="urn:microsoft.com/office/officeart/2005/8/layout/venn1"/>
    <dgm:cxn modelId="{30468CB5-1A5C-44A0-BCF4-8027B25F0490}" type="presOf" srcId="{39F5FBAD-2D4C-CC48-AEBC-0E63EAF47100}" destId="{EE8FD4A7-3764-3142-9AE1-574F35A09E2D}" srcOrd="0" destOrd="0" presId="urn:microsoft.com/office/officeart/2005/8/layout/venn1"/>
    <dgm:cxn modelId="{E6E00CB6-06E4-954E-8954-94D0A990BD24}" srcId="{505B3062-2FAB-C043-BA98-1AD848AD3910}" destId="{A2186810-D42C-594C-B745-17E23A4A90E0}" srcOrd="0" destOrd="0" parTransId="{68665BF1-9BE4-D94E-996A-46998229F863}" sibTransId="{32A2B02B-53A7-264E-ACC7-595FA13B68A2}"/>
    <dgm:cxn modelId="{9F5043C8-41AC-BF49-93D0-D4BD00CD5C75}" srcId="{505B3062-2FAB-C043-BA98-1AD848AD3910}" destId="{CD1EE7BC-3C28-BB45-9117-38D7B366AAAB}" srcOrd="1" destOrd="0" parTransId="{5F563F48-4967-BE47-9229-6A9E30C1045F}" sibTransId="{544A6870-0EC6-F443-AA79-2F3BE5CB29FC}"/>
    <dgm:cxn modelId="{851B9EDE-1D73-4FC1-9B15-40F17A815F0D}" type="presOf" srcId="{505B3062-2FAB-C043-BA98-1AD848AD3910}" destId="{E022BD90-8505-C849-8275-56DA30CB051E}" srcOrd="0" destOrd="0" presId="urn:microsoft.com/office/officeart/2005/8/layout/venn1"/>
    <dgm:cxn modelId="{25A608E3-FFB2-47FF-A34D-34762AF137D7}" type="presOf" srcId="{39F5FBAD-2D4C-CC48-AEBC-0E63EAF47100}" destId="{85852777-E62E-1545-BF49-6EFC46A1FDEF}" srcOrd="1" destOrd="0" presId="urn:microsoft.com/office/officeart/2005/8/layout/venn1"/>
    <dgm:cxn modelId="{FFF5B8E4-1734-46BE-AE51-94DA9A598F46}" type="presOf" srcId="{CD1EE7BC-3C28-BB45-9117-38D7B366AAAB}" destId="{ED555C04-44AD-EC4F-99BE-82D0052C357F}" srcOrd="1" destOrd="0" presId="urn:microsoft.com/office/officeart/2005/8/layout/venn1"/>
    <dgm:cxn modelId="{79364244-7B11-4661-B3C7-28AE4873715B}" type="presParOf" srcId="{E022BD90-8505-C849-8275-56DA30CB051E}" destId="{7AAE69CF-0B18-EB49-9635-390F60EFBD04}" srcOrd="0" destOrd="0" presId="urn:microsoft.com/office/officeart/2005/8/layout/venn1"/>
    <dgm:cxn modelId="{4ED17558-6B21-4DBE-A042-B9E4615B4755}" type="presParOf" srcId="{E022BD90-8505-C849-8275-56DA30CB051E}" destId="{F2DC5DD2-DC49-6841-BA86-088C97D9D1F4}" srcOrd="1" destOrd="0" presId="urn:microsoft.com/office/officeart/2005/8/layout/venn1"/>
    <dgm:cxn modelId="{23A5E44D-D1EA-42A8-8127-7C9861CF397D}" type="presParOf" srcId="{E022BD90-8505-C849-8275-56DA30CB051E}" destId="{284E2042-D023-144B-B7E9-2CC2A9E901CD}" srcOrd="2" destOrd="0" presId="urn:microsoft.com/office/officeart/2005/8/layout/venn1"/>
    <dgm:cxn modelId="{063C6AB8-4750-41AB-87D3-108E95679F03}" type="presParOf" srcId="{E022BD90-8505-C849-8275-56DA30CB051E}" destId="{ED555C04-44AD-EC4F-99BE-82D0052C357F}" srcOrd="3" destOrd="0" presId="urn:microsoft.com/office/officeart/2005/8/layout/venn1"/>
    <dgm:cxn modelId="{97876210-672E-4594-9DC6-17007B63ADCF}" type="presParOf" srcId="{E022BD90-8505-C849-8275-56DA30CB051E}" destId="{EE8FD4A7-3764-3142-9AE1-574F35A09E2D}" srcOrd="4" destOrd="0" presId="urn:microsoft.com/office/officeart/2005/8/layout/venn1"/>
    <dgm:cxn modelId="{72758C01-E053-4431-8DA7-239E48729552}" type="presParOf" srcId="{E022BD90-8505-C849-8275-56DA30CB051E}" destId="{85852777-E62E-1545-BF49-6EFC46A1FDE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E69CF-0B18-EB49-9635-390F60EFBD04}">
      <dsp:nvSpPr>
        <dsp:cNvPr id="0" name=""/>
        <dsp:cNvSpPr/>
      </dsp:nvSpPr>
      <dsp:spPr>
        <a:xfrm>
          <a:off x="1970467" y="61154"/>
          <a:ext cx="2935427" cy="293542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Formal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Curriculum  </a:t>
          </a:r>
        </a:p>
      </dsp:txBody>
      <dsp:txXfrm>
        <a:off x="2361858" y="574854"/>
        <a:ext cx="2152646" cy="1320942"/>
      </dsp:txXfrm>
    </dsp:sp>
    <dsp:sp modelId="{284E2042-D023-144B-B7E9-2CC2A9E901CD}">
      <dsp:nvSpPr>
        <dsp:cNvPr id="0" name=""/>
        <dsp:cNvSpPr/>
      </dsp:nvSpPr>
      <dsp:spPr>
        <a:xfrm>
          <a:off x="3029667" y="1919104"/>
          <a:ext cx="2935427" cy="293542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Hidden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Curriculum </a:t>
          </a:r>
        </a:p>
      </dsp:txBody>
      <dsp:txXfrm>
        <a:off x="3927419" y="2677422"/>
        <a:ext cx="1761256" cy="1614485"/>
      </dsp:txXfrm>
    </dsp:sp>
    <dsp:sp modelId="{EE8FD4A7-3764-3142-9AE1-574F35A09E2D}">
      <dsp:nvSpPr>
        <dsp:cNvPr id="0" name=""/>
        <dsp:cNvSpPr/>
      </dsp:nvSpPr>
      <dsp:spPr>
        <a:xfrm>
          <a:off x="911267" y="1895796"/>
          <a:ext cx="2935427" cy="293542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Informal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Curriculum  </a:t>
          </a:r>
        </a:p>
      </dsp:txBody>
      <dsp:txXfrm>
        <a:off x="1187687" y="2654115"/>
        <a:ext cx="1761256" cy="1614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05T17:27:15.59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05T17:27:18.07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05T17:32:06.01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930 180,'0'0,"13"0,-1 0,1 0,-1-2,0 0,10-2,214-75,-207 70,0 1,0 1,1 2,21-1,44-8,-72 9,21-9,-28 8,0 1,1 0,-1 2,15-2,-18 5,1 0,-1 0,0 2,1 0,-1 0,0 1,0 1,-1 0,1 0,10 7,15 9,-1 2,26 19,-29-17,10 8,33 32,-32-25,-9-12,32 19,-28-20,15 14,-32-23,0-1,1-1,0-2,25 11,-36-17,-1 1,1 0,-1 0,-1 1,0 1,13 9,114 91,-133-105,1 0,-1 0,0 1,-1-1,0 1,0 0,0 0,0 1,-1-1,0 1,0-1,-1 1,0 0,0 0,-1 0,0 0,0 1,0 6,7 73,7 16,-5-32,-3 10,-3-1,-5 52,-1-30,2 259,1-352,-1 1,-1 0,0-1,0 1,-1 0,0-1,-1 0,0 1,0-1,-4 6,3-7,-126 215,120-209,0 0,-1-1,0 0,-1-1,0 0,-1 0,-1-2,-7 5,-33 24,23-15,-1-2,-2-2,-2 0,1-3,-27 9,46-21,0-1,0 0,0 0,-1-2,-4 0,-6 1,-1 2,2 0,-9 4,7-1,1-2,-2-1,-2-1,-57-1,-12-4,25 0,37-1,1-2,-1-1,-46-4,-18-3,47 4,0 3,19 4,1-2,0-2,-14-4,40 6,0 0,0-1,0 0,1 0,-1-1,0 0,-15-12,-7-7,-16-10,41 30,-145-101,94 62,-28-22,78 59,-34-28,-1 1,-34-20,57 41,-28-16,-8-9,41 27,1-1,0-1,0 0,1 0,-9-14,5 6,-1 2,-1 0,-16-13,-8-8,-6-5,25 24,1 0,-13-19,30 33,1 0,0 0,0-1,1 0,0 1,0-1,1 0,0-1,0 1,0-7,-1-10,1-1,1-14,1 36,1-25,1 0,2 1,1-1,1 1,1-1,3-5,-5 13,0-1,0-18,-2 17,1 0,2-6,33-93,-27 86,12-26,-12 31,0-1,2-17,-7 21,-2 3,1 0,2 0,4-9,12-27,-16 38,1 1,0 0,2 0,0 1,2 0,5-5,1 0,2 1,11-9,25-17,46-29,-95 73,1 1,-1 1,1-1,0 2,4-2,25-12,-24 11,0 0,1 0,-1 1,1 1,0 0,1 2,11-2,21 1,42 3,-52 1,-1 1,0 1,-1 1,1 2,35 11,-18-4,-30-10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241FF-04EC-4760-AC42-4D63CB5FD929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6A93D-E10A-49C1-BF17-501D3990E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4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Many unresolved global problems - food security, wealth distribution, environmental crises, r</a:t>
            </a:r>
            <a:r>
              <a:rPr lang="en-US" sz="1000" dirty="0"/>
              <a:t>efugee crises, coronavirus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Increasing nationalism, populism and anti-globalism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A desire to go back to the ‘glory days’ of the past</a:t>
            </a:r>
            <a:r>
              <a:rPr lang="en-US" sz="10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Persistent and growing inequality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All highlight inequality and fragility in our interconnected, world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800" kern="1200" dirty="0">
              <a:solidFill>
                <a:srgbClr val="000000"/>
              </a:solidFill>
              <a:latin typeface="+mn-lt"/>
              <a:ea typeface="+mn-ea"/>
              <a:cs typeface="+mn-cs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000" kern="1200" dirty="0">
              <a:solidFill>
                <a:srgbClr val="000000"/>
              </a:solidFill>
              <a:latin typeface="+mn-lt"/>
              <a:ea typeface="+mn-ea"/>
              <a:cs typeface="+mn-cs"/>
              <a:sym typeface="Calibri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2296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81D2F-562C-354A-9181-0008C9F25B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62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544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important at an institutional and a program level to consider how the informal curriculum, or co-curriculum, supports the work of the formal curriculum. It’s also important to consider the hidden curriculum because of the focus on the intercultural as a critical element of an internationalized curriculum. Culture is values based, and values are often communicated unconsciously.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fld id="{183CFCDB-A766-6946-B677-2770DDCD5183}" type="datetime4">
              <a:rPr lang="en-US" smtClean="0"/>
              <a:pPr/>
              <a:t>October 5,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C24A7DE-F513-414B-8EAB-B8A19E9A25B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679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 THEM TO THE IOC BROCHURE AND THE QUESTIONS ON THE LAST PAGE RELATED TO EACH STAGE OF THE PROCESS</a:t>
            </a:r>
          </a:p>
          <a:p>
            <a:r>
              <a:rPr lang="en-US" dirty="0"/>
              <a:t>Evolution not revolution</a:t>
            </a:r>
          </a:p>
          <a:p>
            <a:r>
              <a:rPr lang="en-US" dirty="0"/>
              <a:t>Continuous improvement </a:t>
            </a:r>
            <a:endParaRPr lang="en-AU" dirty="0"/>
          </a:p>
          <a:p>
            <a:r>
              <a:rPr lang="en-AU" dirty="0"/>
              <a:t>A cyclical and evolutionary process</a:t>
            </a:r>
          </a:p>
          <a:p>
            <a:r>
              <a:rPr lang="en-AU" dirty="0"/>
              <a:t>Core work done by academic staff in disciplinary teams</a:t>
            </a:r>
          </a:p>
          <a:p>
            <a:r>
              <a:rPr lang="en-AU" dirty="0"/>
              <a:t>Value in outside expertise too</a:t>
            </a:r>
          </a:p>
          <a:p>
            <a:r>
              <a:rPr lang="en-AU" dirty="0"/>
              <a:t>Short-term goals and incentives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C2E460C-AD8D-4F97-93E1-5BB95393003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87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The Global context: What kind of world do we live in? What kind of world do we want?</a:t>
            </a:r>
          </a:p>
          <a:p>
            <a:r>
              <a:rPr lang="en-GB" b="1" dirty="0"/>
              <a:t>National and regional context: What culture of HE internationalisation, past, present, future?</a:t>
            </a:r>
          </a:p>
          <a:p>
            <a:r>
              <a:rPr lang="en-GB" b="1" dirty="0"/>
              <a:t>Institutional context: What mission, ethos, policies and priorities?</a:t>
            </a:r>
            <a:endParaRPr lang="en-AU" b="1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C2E460C-AD8D-4F97-93E1-5BB95393003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89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CEFA8-14F6-4772-A1A8-C0BE96E32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FA1070-7AFA-49E2-A1A9-D411B8F1C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27211-EC51-4515-8D8A-D0BED3874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ABD3-3840-4F8A-9597-EC6A6566C84E}" type="datetime1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681C5-6695-4D3B-B292-147663E49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Professor Betty Leask   - 8 October,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31878-E90B-4BB5-AF5E-616EFDCFE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0E06-C7F7-4383-BF97-AD2665B25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28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5F628-EF73-4832-AD35-C71E13521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CDE935-414E-48B6-969A-70FAA6C02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9908A-6FE8-4392-83AB-7FE7C8145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87D3-30F4-4320-B31D-ABFFF387BC66}" type="datetime1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90A11-FEE2-47BB-A1BD-F8429F656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Professor Betty Leask   - 8 October,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8C04F-3AED-409F-BC59-259D181C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0E06-C7F7-4383-BF97-AD2665B25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29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B6C289-BA8B-4998-A11D-66B5393344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8DBA1F-D5F9-432F-B998-1F1A489FD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FF5E5-F925-4D6A-A51B-D9D86E587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FB221-4AB6-47AA-81F8-5C751F5BDCE5}" type="datetime1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8B214-DAEE-43A4-8579-934BE336E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Professor Betty Leask   - 8 October,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89A1D-4659-42EC-ACB2-2728069BE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0E06-C7F7-4383-BF97-AD2665B25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84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713253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79CE5-7601-4E6D-9266-E3CB43101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DA417-0AC5-4E70-B2F0-2E082C8BA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FEC75-61CC-4B93-B171-084B68CAC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2D71-E76D-4EF5-A155-49503A3D0702}" type="datetime1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FB3FF-0ABB-4C68-A82D-F22B76517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Professor Betty Leask   - 8 October,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9A4C1-C7D6-4C4C-A9D7-2624BC3CD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0E06-C7F7-4383-BF97-AD2665B25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70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0B849-51A5-4699-9ABA-96131BA53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34B24-8008-4065-AA82-899CD5A44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5AD22-62BB-429E-8A9A-0DDDAE054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D0BA-3459-49E8-82B3-CAE99C74730E}" type="datetime1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CCDA1-1A15-4AE7-8A86-EC5872569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Professor Betty Leask   - 8 October,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1D0B3-5D9A-4160-BCE5-EC3D853C6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0E06-C7F7-4383-BF97-AD2665B25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80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27976-C8D8-4232-983B-1B472496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CB6DD-389D-4CBE-BCC0-ACE31A2B7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82E5A1-17A3-4224-9262-FC0DFF109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CE238-5D4C-41E0-A6E9-7E7805F0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E248-81B6-4855-BF50-0DA3CC4E6A87}" type="datetime1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9A87D-7CB1-4EA7-BF4E-479E71511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Professor Betty Leask   - 8 October,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A4E2E-A48D-4D3C-9F71-B48684C7B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0E06-C7F7-4383-BF97-AD2665B25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09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70005-B8E9-4798-B8F2-328C4646A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E3BB2-6ABF-4844-8155-2BB957ECC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1519EE-7774-47C8-B407-0FF3859DE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E6A85B-F7AA-44B2-9237-3FC3BC9A07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90A9F6-235E-4BEE-93D9-6D146E077B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BA3FF4-B571-4D07-8B4D-F7288980F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5548-6A6F-45BD-92BF-453C6A42C9EA}" type="datetime1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DF8576-3EB3-47BD-ABB2-F7843673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Professor Betty Leask   - 8 October,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A28F1B-DB04-4345-9596-64A2099E6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0E06-C7F7-4383-BF97-AD2665B25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16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970C5-E62E-4E6E-B53A-1BA57C790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5258C8-D3E7-404E-B5D7-F704A35BE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8D66-6F4B-459A-A5EA-6D9DD4B76DEA}" type="datetime1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0D4BEA-B7AE-450A-81FA-E2CC24E57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Professor Betty Leask   - 8 October,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763A52-C6DB-4AE6-9492-3D0E117E0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0E06-C7F7-4383-BF97-AD2665B25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50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98E1C9-AF8C-4862-95DA-FB23E241C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DCD3-7776-449C-9306-BD3BB4920936}" type="datetime1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F777FC-233A-40A9-AA67-EFB3D1B3B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Professor Betty Leask   - 8 October,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A965B-8048-409A-BEED-9F61C2E22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0E06-C7F7-4383-BF97-AD2665B25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38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9B442-3160-4468-BFE8-210C15C7A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076D7-F442-41AA-9D7C-F4A285109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9529C8-4440-43EA-9F26-E2B1B7D33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C79079-A9BB-47AF-8E5B-1A3634D65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F8F5-54B2-408E-8B12-8DE463EEEEA2}" type="datetime1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6461D-0D44-4EA5-9A82-34A587FC6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Professor Betty Leask   - 8 October,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D10388-DA74-49BA-AB6D-AE9DB19CF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0E06-C7F7-4383-BF97-AD2665B25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00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D2976-F9D1-43A8-9B44-0A58DE4A3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7C331B-47C0-40BB-85CA-5FD16E7346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CA9FB5-07C9-4D37-8BEB-5892FE925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C5912-3FCB-439B-8B83-A75D2439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CF2D-CD91-4D83-815C-0872D6A9778C}" type="datetime1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680239-8EBF-48AA-9904-B756FE73C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Professor Betty Leask   - 8 October,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15EA2-26B0-4F23-84B2-F4887F882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0E06-C7F7-4383-BF97-AD2665B25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3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BB09A3-9004-43B8-9BB6-4BC5E2E20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EF6E1-7D71-4D8C-AEE4-454518ABB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4BBE3-4C39-4392-B8E1-B09CA171F8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A0D19-9093-4186-B01A-192216B02B4C}" type="datetime1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094B6-DC5A-47FB-AB28-482340ED5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Professor Betty Leask   - 8 October,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7AAAC-8710-45B8-ACE8-5EFE8DDAD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30E06-C7F7-4383-BF97-AD2665B25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8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oc.global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1.jpe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1.xml"/><Relationship Id="rId4" Type="http://schemas.openxmlformats.org/officeDocument/2006/relationships/hyperlink" Target="http://www.ioc.global/" TargetMode="External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deas.repec.org/b/elg/eebook/14775.html" TargetMode="External"/><Relationship Id="rId2" Type="http://schemas.openxmlformats.org/officeDocument/2006/relationships/hyperlink" Target="https://doi.org/10.1007/978-3-319-20877-0_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hyperlink" Target="https://www.google.com.au/url?sa=i&amp;rct=j&amp;q=&amp;esrc=s&amp;source=images&amp;cd=&amp;cad=rja&amp;uact=8&amp;ved=2ahUKEwimpIeQ7YzgAhUMb30KHRifDzcQjRx6BAgBEAU&amp;url=https://www.shutterstock.com/search/brexit&amp;psig=AOvVaw0eFP-0wGjaRuG6_CFHVY6H&amp;ust=1548640379079729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3.jp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EF39C-C893-451B-A791-6DFDCB265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521" y="55600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Reimagining Internationalisation of the Curriculum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818DED-AFE9-47AC-AA98-D372F36DB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338" y="3178923"/>
            <a:ext cx="10697592" cy="2387600"/>
          </a:xfrm>
        </p:spPr>
        <p:txBody>
          <a:bodyPr>
            <a:normAutofit/>
          </a:bodyPr>
          <a:lstStyle/>
          <a:p>
            <a:r>
              <a:rPr lang="en-US" sz="2800" dirty="0"/>
              <a:t>8 October 2020</a:t>
            </a:r>
          </a:p>
          <a:p>
            <a:r>
              <a:rPr lang="en-US" sz="2200" dirty="0"/>
              <a:t>Professor Emerita</a:t>
            </a:r>
          </a:p>
          <a:p>
            <a:r>
              <a:rPr lang="en-US" sz="2200" dirty="0"/>
              <a:t>Betty Leask</a:t>
            </a:r>
          </a:p>
          <a:p>
            <a:r>
              <a:rPr lang="en-US" sz="2200" dirty="0"/>
              <a:t>La Trobe University, Melbourne, Australia</a:t>
            </a:r>
          </a:p>
          <a:p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7E77C7-B07F-4A90-BAD2-7A4CF27C1F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13" y="5593479"/>
            <a:ext cx="815750" cy="7641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E480719-6ED9-462D-ADFB-504AF8F7C015}"/>
              </a:ext>
            </a:extLst>
          </p:cNvPr>
          <p:cNvSpPr/>
          <p:nvPr/>
        </p:nvSpPr>
        <p:spPr>
          <a:xfrm>
            <a:off x="5483962" y="5776770"/>
            <a:ext cx="1403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en-US" dirty="0">
                <a:solidFill>
                  <a:srgbClr val="000000"/>
                </a:solidFill>
                <a:sym typeface="Calibri"/>
              </a:rPr>
              <a:t>@</a:t>
            </a:r>
            <a:r>
              <a:rPr lang="en-US" dirty="0" err="1">
                <a:solidFill>
                  <a:srgbClr val="000000"/>
                </a:solidFill>
                <a:sym typeface="Calibri"/>
              </a:rPr>
              <a:t>BettyLeask</a:t>
            </a:r>
            <a:endParaRPr lang="en-AU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271F84-F2BF-4606-8B82-7CBF8B6CD0F6}"/>
              </a:ext>
            </a:extLst>
          </p:cNvPr>
          <p:cNvSpPr txBox="1"/>
          <p:nvPr/>
        </p:nvSpPr>
        <p:spPr>
          <a:xfrm>
            <a:off x="614068" y="5928166"/>
            <a:ext cx="2411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Leaskb@latrobe.edu.au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1F4002-EDDA-42C8-A823-4AF1427D7B23}"/>
              </a:ext>
            </a:extLst>
          </p:cNvPr>
          <p:cNvSpPr txBox="1"/>
          <p:nvPr/>
        </p:nvSpPr>
        <p:spPr>
          <a:xfrm>
            <a:off x="9443431" y="5843637"/>
            <a:ext cx="162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www.ioc.global</a:t>
            </a:r>
          </a:p>
        </p:txBody>
      </p:sp>
    </p:spTree>
    <p:extLst>
      <p:ext uri="{BB962C8B-B14F-4D97-AF65-F5344CB8AC3E}">
        <p14:creationId xmlns:p14="http://schemas.microsoft.com/office/powerpoint/2010/main" val="153779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64C98-9F77-4003-BDA8-7B64A15E4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summary, why do we need to reimagine the curriculum?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8CDFD-83A5-4802-8930-CCDD7D0AB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world has changed/is changing as a result of social, political, environmental and economic forces.</a:t>
            </a:r>
          </a:p>
          <a:p>
            <a:r>
              <a:rPr lang="en-US" dirty="0"/>
              <a:t>Role of higher education institutions has evolved to include a stronger focus on global social responsibility, and how the ‘local’ relates to the ‘global’.</a:t>
            </a:r>
          </a:p>
          <a:p>
            <a:r>
              <a:rPr lang="en-US" dirty="0"/>
              <a:t>Internationalisation of student learning has too often been inequitable and too narrowly focused – also irresponsible? </a:t>
            </a:r>
          </a:p>
          <a:p>
            <a:r>
              <a:rPr lang="en-US" b="1" dirty="0"/>
              <a:t>Time to focus internationalizing the learning of all students at home in ways that are sustainable and </a:t>
            </a:r>
            <a:r>
              <a:rPr lang="en-US" b="1" dirty="0" err="1"/>
              <a:t>appopriate</a:t>
            </a:r>
            <a:r>
              <a:rPr lang="en-US" b="1" dirty="0"/>
              <a:t> for the local program/community.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EA4DCB-4E8B-4E47-81F6-9BE17310A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Professor Betty Leask   - 8 October, 2020</a:t>
            </a:r>
          </a:p>
        </p:txBody>
      </p:sp>
    </p:spTree>
    <p:extLst>
      <p:ext uri="{BB962C8B-B14F-4D97-AF65-F5344CB8AC3E}">
        <p14:creationId xmlns:p14="http://schemas.microsoft.com/office/powerpoint/2010/main" val="1882951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8F8EF-EABD-4371-9F48-D72131FC2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reimagine </a:t>
            </a:r>
            <a:r>
              <a:rPr lang="en-US" dirty="0" err="1"/>
              <a:t>IoC</a:t>
            </a:r>
            <a:r>
              <a:rPr lang="en-US" dirty="0"/>
              <a:t>?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07068-13D1-463D-9360-874038DF9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4225478"/>
            <a:ext cx="10515600" cy="1500187"/>
          </a:xfrm>
        </p:spPr>
        <p:txBody>
          <a:bodyPr/>
          <a:lstStyle/>
          <a:p>
            <a:r>
              <a:rPr lang="en-US" dirty="0"/>
              <a:t>How can we achieve more equitable, responsible, and sustainable approaches to </a:t>
            </a:r>
            <a:r>
              <a:rPr lang="en-US" dirty="0" err="1"/>
              <a:t>IoC</a:t>
            </a:r>
            <a:r>
              <a:rPr lang="en-US" dirty="0"/>
              <a:t> that are consistent with the changing context of HE institutions and updated definitions of key concepts related to the internationalisation of higher education 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3272DA-B058-4446-86AA-8B58C477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Professor Betty Leask   - 8 October, 2020</a:t>
            </a:r>
          </a:p>
        </p:txBody>
      </p:sp>
    </p:spTree>
    <p:extLst>
      <p:ext uri="{BB962C8B-B14F-4D97-AF65-F5344CB8AC3E}">
        <p14:creationId xmlns:p14="http://schemas.microsoft.com/office/powerpoint/2010/main" val="431188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058184"/>
              </p:ext>
            </p:extLst>
          </p:nvPr>
        </p:nvGraphicFramePr>
        <p:xfrm>
          <a:off x="2263620" y="1083747"/>
          <a:ext cx="6876363" cy="4892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5470" y="200919"/>
            <a:ext cx="3476297" cy="13619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hangingPunct="0"/>
            <a:r>
              <a:rPr lang="en-US" sz="2800" dirty="0">
                <a:latin typeface="+mj-lt"/>
                <a:ea typeface="+mj-ea"/>
                <a:cs typeface="+mj-cs"/>
              </a:rPr>
              <a:t>We need to think differently about curriculum and </a:t>
            </a:r>
            <a:r>
              <a:rPr lang="en-US" sz="2800" dirty="0" err="1">
                <a:latin typeface="+mj-lt"/>
                <a:ea typeface="+mj-ea"/>
                <a:cs typeface="+mj-cs"/>
              </a:rPr>
              <a:t>IoC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endParaRPr lang="en-AU" sz="2800" dirty="0"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8752" y="238619"/>
            <a:ext cx="2749628" cy="26545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hangingPunct="0"/>
            <a:r>
              <a:rPr lang="en-US" sz="28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sz="2800" b="1" dirty="0">
                <a:solidFill>
                  <a:schemeClr val="accent2"/>
                </a:solidFill>
                <a:latin typeface="+mj-lt"/>
                <a:ea typeface="+mj-ea"/>
                <a:cs typeface="+mj-cs"/>
                <a:sym typeface="Calibri"/>
              </a:rPr>
              <a:t>yllabus – content, teaching methodology, </a:t>
            </a:r>
          </a:p>
          <a:p>
            <a:pPr defTabSz="685800" hangingPunct="0"/>
            <a:r>
              <a:rPr lang="en-US" sz="2800" b="1" dirty="0">
                <a:solidFill>
                  <a:schemeClr val="accent2"/>
                </a:solidFill>
                <a:latin typeface="+mj-lt"/>
                <a:ea typeface="+mj-ea"/>
                <a:cs typeface="+mj-cs"/>
                <a:sym typeface="Calibri"/>
              </a:rPr>
              <a:t>learning &amp; assessment activities </a:t>
            </a:r>
            <a:endParaRPr lang="en-AU" sz="2800" b="1" dirty="0">
              <a:solidFill>
                <a:schemeClr val="accent2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2022" y="3740720"/>
            <a:ext cx="2023195" cy="17927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hangingPunct="0"/>
            <a:r>
              <a:rPr lang="en-US" sz="2800" b="1" dirty="0">
                <a:solidFill>
                  <a:schemeClr val="accent2"/>
                </a:solidFill>
                <a:latin typeface="+mj-lt"/>
                <a:ea typeface="+mj-ea"/>
                <a:cs typeface="+mj-cs"/>
                <a:sym typeface="Calibri"/>
              </a:rPr>
              <a:t>Extra-curricular activities and experiences</a:t>
            </a:r>
            <a:endParaRPr lang="en-AU" sz="2800" b="1" dirty="0">
              <a:solidFill>
                <a:schemeClr val="accent2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42182" y="5378249"/>
            <a:ext cx="3292988" cy="9310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hangingPunct="0"/>
            <a:r>
              <a:rPr lang="en-US" sz="2800" b="1" dirty="0">
                <a:solidFill>
                  <a:schemeClr val="accent2"/>
                </a:solidFill>
                <a:latin typeface="+mj-lt"/>
                <a:ea typeface="+mj-ea"/>
                <a:cs typeface="+mj-cs"/>
                <a:sym typeface="Calibri"/>
              </a:rPr>
              <a:t>Unintended, hidden messages</a:t>
            </a:r>
            <a:endParaRPr lang="en-AU" sz="2800" b="1" dirty="0">
              <a:solidFill>
                <a:schemeClr val="accent2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996787" y="6116178"/>
            <a:ext cx="2094995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r>
              <a:rPr lang="en-US" sz="1600" dirty="0">
                <a:hlinkClick r:id="rId8"/>
              </a:rPr>
              <a:t>b.leask@Latrobe.edu.au</a:t>
            </a:r>
          </a:p>
          <a:p>
            <a:r>
              <a:rPr lang="en-US" sz="1600" dirty="0">
                <a:hlinkClick r:id="rId8"/>
              </a:rPr>
              <a:t>www.ioc.global</a:t>
            </a:r>
            <a:r>
              <a:rPr lang="en-US" sz="1600" dirty="0"/>
              <a:t> </a:t>
            </a:r>
          </a:p>
          <a:p>
            <a:pPr defTabSz="685800" hangingPunct="0"/>
            <a:endParaRPr lang="en-AU" sz="135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9" name="Afbeelding 3" descr="iceberg.jpg">
            <a:extLst>
              <a:ext uri="{FF2B5EF4-FFF2-40B4-BE49-F238E27FC236}">
                <a16:creationId xmlns:a16="http://schemas.microsoft.com/office/drawing/2014/main" id="{17C8651E-80C3-4005-A169-47AA6F05D5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631" y="3086718"/>
            <a:ext cx="2579900" cy="1958386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99A836E-941A-427D-AEE4-2CEBAD6E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Professor Betty Leask   - 8 October,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CFE7E9-CE58-459B-9D83-4D06E3B4FDBC}"/>
              </a:ext>
            </a:extLst>
          </p:cNvPr>
          <p:cNvSpPr txBox="1"/>
          <p:nvPr/>
        </p:nvSpPr>
        <p:spPr>
          <a:xfrm>
            <a:off x="510007" y="1562828"/>
            <a:ext cx="28880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and move it </a:t>
            </a:r>
            <a:r>
              <a:rPr lang="en-US" b="1" dirty="0"/>
              <a:t>from optional activities, to a core, integrated mission-driven strategy</a:t>
            </a:r>
            <a:r>
              <a:rPr lang="en-US" dirty="0"/>
              <a:t>, enabled by public policy and institutional mission and strategy.</a:t>
            </a:r>
          </a:p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8C8721-8D22-43DE-97A8-57DBB84D4195}"/>
              </a:ext>
            </a:extLst>
          </p:cNvPr>
          <p:cNvCxnSpPr>
            <a:cxnSpLocks/>
          </p:cNvCxnSpPr>
          <p:nvPr/>
        </p:nvCxnSpPr>
        <p:spPr>
          <a:xfrm>
            <a:off x="2833735" y="3086718"/>
            <a:ext cx="2777489" cy="6540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18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/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ramework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90" y="0"/>
            <a:ext cx="7315200" cy="815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2904" y="719972"/>
            <a:ext cx="34945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It’s important to approach Internationalisation of the </a:t>
            </a:r>
            <a:r>
              <a:rPr lang="en-US" sz="2800" i="1" dirty="0"/>
              <a:t>formal curriculum </a:t>
            </a:r>
            <a:r>
              <a:rPr lang="en-US" sz="2800" dirty="0"/>
              <a:t>as a process of critical course and program review </a:t>
            </a:r>
            <a:r>
              <a:rPr lang="en-US" sz="2800" b="1" dirty="0"/>
              <a:t>in context </a:t>
            </a:r>
            <a:r>
              <a:rPr lang="en-US" sz="2800" dirty="0"/>
              <a:t>– of which negotiation is an important component. </a:t>
            </a:r>
            <a:endParaRPr lang="en-A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96578" y="5516275"/>
            <a:ext cx="234386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Leask. B. (2015).</a:t>
            </a:r>
            <a:r>
              <a:rPr lang="en-US" sz="1400" i="1" dirty="0"/>
              <a:t> Internationalizing the Curriculum</a:t>
            </a:r>
            <a:r>
              <a:rPr lang="en-US" sz="1400" dirty="0"/>
              <a:t>. Routledge, Abingdon. p. 42</a:t>
            </a:r>
          </a:p>
          <a:p>
            <a:endParaRPr lang="en-US" sz="1050" dirty="0"/>
          </a:p>
          <a:p>
            <a:r>
              <a:rPr lang="en-US" sz="1050" dirty="0"/>
              <a:t>.</a:t>
            </a:r>
            <a:endParaRPr lang="en-AU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-2806439" y="6074811"/>
            <a:ext cx="2002907" cy="6924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r>
              <a:rPr lang="en-US" sz="1350" dirty="0">
                <a:hlinkClick r:id="rId4"/>
              </a:rPr>
              <a:t>b.leask@Latrobe.edu.au</a:t>
            </a:r>
          </a:p>
          <a:p>
            <a:r>
              <a:rPr lang="en-US" sz="1350" dirty="0">
                <a:hlinkClick r:id="rId4"/>
              </a:rPr>
              <a:t>www.ioc.global</a:t>
            </a:r>
            <a:r>
              <a:rPr lang="en-US" sz="1350" dirty="0"/>
              <a:t> </a:t>
            </a:r>
          </a:p>
          <a:p>
            <a:pPr defTabSz="685800" hangingPunct="0"/>
            <a:endParaRPr lang="en-AU" sz="135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D2D7923-9557-46AD-8920-32148A0F1324}"/>
                  </a:ext>
                </a:extLst>
              </p14:cNvPr>
              <p14:cNvContentPartPr/>
              <p14:nvPr/>
            </p14:nvContentPartPr>
            <p14:xfrm>
              <a:off x="16040629" y="310840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D2D7923-9557-46AD-8920-32148A0F132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031629" y="309940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7A7DC8D-60E5-49D6-B828-8E12EE1EFB85}"/>
                  </a:ext>
                </a:extLst>
              </p14:cNvPr>
              <p14:cNvContentPartPr/>
              <p14:nvPr/>
            </p14:nvContentPartPr>
            <p14:xfrm>
              <a:off x="8398789" y="3923084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7A7DC8D-60E5-49D6-B828-8E12EE1EFB8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89789" y="391408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1D32888-7D05-4D5B-9680-A7ABA37AB114}"/>
                  </a:ext>
                </a:extLst>
              </p14:cNvPr>
              <p14:cNvContentPartPr/>
              <p14:nvPr/>
            </p14:nvContentPartPr>
            <p14:xfrm>
              <a:off x="9671998" y="2655704"/>
              <a:ext cx="1025640" cy="9054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1D32888-7D05-4D5B-9680-A7ABA37AB11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53998" y="2637704"/>
                <a:ext cx="1061280" cy="94104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F406E-4184-4BF9-8B40-BBA34BD27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Professor Betty Leask   - 8 October, 2020</a:t>
            </a:r>
          </a:p>
        </p:txBody>
      </p:sp>
    </p:spTree>
    <p:extLst>
      <p:ext uri="{BB962C8B-B14F-4D97-AF65-F5344CB8AC3E}">
        <p14:creationId xmlns:p14="http://schemas.microsoft.com/office/powerpoint/2010/main" val="300030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work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-207818"/>
            <a:ext cx="9144000" cy="70658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0434" y="1573733"/>
            <a:ext cx="27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accent2"/>
                </a:solidFill>
              </a:rPr>
              <a:t>Curriculum design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2142" y="5379414"/>
            <a:ext cx="2498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accent2"/>
                </a:solidFill>
              </a:rPr>
              <a:t>Contextual influences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60928" y="5647620"/>
            <a:ext cx="2498930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>
                <a:solidFill>
                  <a:schemeClr val="accent2"/>
                </a:solidFill>
              </a:rPr>
              <a:t>Betty Leask</a:t>
            </a:r>
          </a:p>
          <a:p>
            <a:pPr algn="ctr"/>
            <a:r>
              <a:rPr lang="en-AU" sz="1400" dirty="0">
                <a:solidFill>
                  <a:schemeClr val="accent2"/>
                </a:solidFill>
              </a:rPr>
              <a:t>b.leask@latrobe.edu.au</a:t>
            </a:r>
          </a:p>
          <a:p>
            <a:pPr algn="ctr"/>
            <a:r>
              <a:rPr lang="en-AU" sz="1400" dirty="0">
                <a:solidFill>
                  <a:schemeClr val="accent2"/>
                </a:solidFill>
              </a:rPr>
              <a:t>www.ioc.global</a:t>
            </a:r>
          </a:p>
          <a:p>
            <a:endParaRPr lang="en-AU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9D144-4113-41CC-BB61-17D60A2517CB}"/>
              </a:ext>
            </a:extLst>
          </p:cNvPr>
          <p:cNvSpPr txBox="1"/>
          <p:nvPr/>
        </p:nvSpPr>
        <p:spPr>
          <a:xfrm>
            <a:off x="8124137" y="1042291"/>
            <a:ext cx="2410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 primary concern of faculty/academic staff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02760A-A59D-4055-8DC0-63E8896A39AB}"/>
              </a:ext>
            </a:extLst>
          </p:cNvPr>
          <p:cNvCxnSpPr>
            <a:cxnSpLocks/>
          </p:cNvCxnSpPr>
          <p:nvPr/>
        </p:nvCxnSpPr>
        <p:spPr>
          <a:xfrm flipH="1">
            <a:off x="6312023" y="1573733"/>
            <a:ext cx="1935333" cy="17513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EDBC1E0-E5DC-4232-89EF-FFF9FB5BB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770" y="6442296"/>
            <a:ext cx="5028460" cy="365125"/>
          </a:xfrm>
        </p:spPr>
        <p:txBody>
          <a:bodyPr/>
          <a:lstStyle/>
          <a:p>
            <a:r>
              <a:rPr lang="en-US"/>
              <a:t>Professor Betty Leask   - 8 October,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5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101"/>
          <p:cNvSpPr txBox="1"/>
          <p:nvPr/>
        </p:nvSpPr>
        <p:spPr>
          <a:xfrm>
            <a:off x="10476244" y="6956711"/>
            <a:ext cx="88166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3103441" y="7431018"/>
            <a:ext cx="88166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3155620" y="7838105"/>
            <a:ext cx="88166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2710562" y="8266247"/>
            <a:ext cx="88166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0455728" y="8355635"/>
            <a:ext cx="88166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9430871" y="7800035"/>
            <a:ext cx="88166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9838234" y="7079183"/>
            <a:ext cx="88166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04110" y="1304227"/>
            <a:ext cx="8839784" cy="4750942"/>
            <a:chOff x="1989405" y="1528482"/>
            <a:chExt cx="8795135" cy="5275730"/>
          </a:xfrm>
        </p:grpSpPr>
        <p:sp>
          <p:nvSpPr>
            <p:cNvPr id="48" name="Freeform 47"/>
            <p:cNvSpPr/>
            <p:nvPr/>
          </p:nvSpPr>
          <p:spPr>
            <a:xfrm>
              <a:off x="2115668" y="1528482"/>
              <a:ext cx="8668872" cy="5275730"/>
            </a:xfrm>
            <a:custGeom>
              <a:avLst/>
              <a:gdLst>
                <a:gd name="connsiteX0" fmla="*/ 4211049 w 8668872"/>
                <a:gd name="connsiteY0" fmla="*/ 2672832 h 5275730"/>
                <a:gd name="connsiteX1" fmla="*/ 5445289 w 8668872"/>
                <a:gd name="connsiteY1" fmla="*/ 5185003 h 5275730"/>
                <a:gd name="connsiteX2" fmla="*/ 5207976 w 8668872"/>
                <a:gd name="connsiteY2" fmla="*/ 5222138 h 5275730"/>
                <a:gd name="connsiteX3" fmla="*/ 4334436 w 8668872"/>
                <a:gd name="connsiteY3" fmla="*/ 5275730 h 5275730"/>
                <a:gd name="connsiteX4" fmla="*/ 3045508 w 8668872"/>
                <a:gd name="connsiteY4" fmla="*/ 5157137 h 5275730"/>
                <a:gd name="connsiteX5" fmla="*/ 2794910 w 8668872"/>
                <a:gd name="connsiteY5" fmla="*/ 5101318 h 5275730"/>
                <a:gd name="connsiteX6" fmla="*/ 4139186 w 8668872"/>
                <a:gd name="connsiteY6" fmla="*/ 2671495 h 5275730"/>
                <a:gd name="connsiteX7" fmla="*/ 2730618 w 8668872"/>
                <a:gd name="connsiteY7" fmla="*/ 5086997 h 5275730"/>
                <a:gd name="connsiteX8" fmla="*/ 2647278 w 8668872"/>
                <a:gd name="connsiteY8" fmla="*/ 5068434 h 5275730"/>
                <a:gd name="connsiteX9" fmla="*/ 740254 w 8668872"/>
                <a:gd name="connsiteY9" fmla="*/ 4112721 h 5275730"/>
                <a:gd name="connsiteX10" fmla="*/ 724736 w 8668872"/>
                <a:gd name="connsiteY10" fmla="*/ 4097591 h 5275730"/>
                <a:gd name="connsiteX11" fmla="*/ 4278993 w 8668872"/>
                <a:gd name="connsiteY11" fmla="*/ 2668812 h 5275730"/>
                <a:gd name="connsiteX12" fmla="*/ 7831595 w 8668872"/>
                <a:gd name="connsiteY12" fmla="*/ 4195092 h 5275730"/>
                <a:gd name="connsiteX13" fmla="*/ 7807773 w 8668872"/>
                <a:gd name="connsiteY13" fmla="*/ 4216142 h 5275730"/>
                <a:gd name="connsiteX14" fmla="*/ 5623365 w 8668872"/>
                <a:gd name="connsiteY14" fmla="*/ 5157137 h 5275730"/>
                <a:gd name="connsiteX15" fmla="*/ 5510215 w 8668872"/>
                <a:gd name="connsiteY15" fmla="*/ 5174843 h 5275730"/>
                <a:gd name="connsiteX16" fmla="*/ 4365935 w 8668872"/>
                <a:gd name="connsiteY16" fmla="*/ 2637865 h 5275730"/>
                <a:gd name="connsiteX17" fmla="*/ 8668872 w 8668872"/>
                <a:gd name="connsiteY17" fmla="*/ 2637865 h 5275730"/>
                <a:gd name="connsiteX18" fmla="*/ 8000049 w 8668872"/>
                <a:gd name="connsiteY18" fmla="*/ 4046241 h 5275730"/>
                <a:gd name="connsiteX19" fmla="*/ 7883603 w 8668872"/>
                <a:gd name="connsiteY19" fmla="*/ 4149136 h 5275730"/>
                <a:gd name="connsiteX20" fmla="*/ 0 w 8668872"/>
                <a:gd name="connsiteY20" fmla="*/ 2637865 h 5275730"/>
                <a:gd name="connsiteX21" fmla="*/ 4056879 w 8668872"/>
                <a:gd name="connsiteY21" fmla="*/ 2637865 h 5275730"/>
                <a:gd name="connsiteX22" fmla="*/ 675904 w 8668872"/>
                <a:gd name="connsiteY22" fmla="*/ 4049980 h 5275730"/>
                <a:gd name="connsiteX23" fmla="*/ 574263 w 8668872"/>
                <a:gd name="connsiteY23" fmla="*/ 3950881 h 5275730"/>
                <a:gd name="connsiteX24" fmla="*/ 0 w 8668872"/>
                <a:gd name="connsiteY24" fmla="*/ 2637865 h 5275730"/>
                <a:gd name="connsiteX25" fmla="*/ 753220 w 8668872"/>
                <a:gd name="connsiteY25" fmla="*/ 1154060 h 5275730"/>
                <a:gd name="connsiteX26" fmla="*/ 4060894 w 8668872"/>
                <a:gd name="connsiteY26" fmla="*/ 2575112 h 5275730"/>
                <a:gd name="connsiteX27" fmla="*/ 3908 w 8668872"/>
                <a:gd name="connsiteY27" fmla="*/ 2575112 h 5275730"/>
                <a:gd name="connsiteX28" fmla="*/ 12639 w 8668872"/>
                <a:gd name="connsiteY28" fmla="*/ 2434907 h 5275730"/>
                <a:gd name="connsiteX29" fmla="*/ 665336 w 8668872"/>
                <a:gd name="connsiteY29" fmla="*/ 1232850 h 5275730"/>
                <a:gd name="connsiteX30" fmla="*/ 7869337 w 8668872"/>
                <a:gd name="connsiteY30" fmla="*/ 1113541 h 5275730"/>
                <a:gd name="connsiteX31" fmla="*/ 7928618 w 8668872"/>
                <a:gd name="connsiteY31" fmla="*/ 1163010 h 5275730"/>
                <a:gd name="connsiteX32" fmla="*/ 8656233 w 8668872"/>
                <a:gd name="connsiteY32" fmla="*/ 2434907 h 5275730"/>
                <a:gd name="connsiteX33" fmla="*/ 8664964 w 8668872"/>
                <a:gd name="connsiteY33" fmla="*/ 2575112 h 5275730"/>
                <a:gd name="connsiteX34" fmla="*/ 4369952 w 8668872"/>
                <a:gd name="connsiteY34" fmla="*/ 2575112 h 5275730"/>
                <a:gd name="connsiteX35" fmla="*/ 2964957 w 8668872"/>
                <a:gd name="connsiteY35" fmla="*/ 136535 h 5275730"/>
                <a:gd name="connsiteX36" fmla="*/ 4147836 w 8668872"/>
                <a:gd name="connsiteY36" fmla="*/ 2544165 h 5275730"/>
                <a:gd name="connsiteX37" fmla="*/ 804723 w 8668872"/>
                <a:gd name="connsiteY37" fmla="*/ 1107887 h 5275730"/>
                <a:gd name="connsiteX38" fmla="*/ 830143 w 8668872"/>
                <a:gd name="connsiteY38" fmla="*/ 1085097 h 5275730"/>
                <a:gd name="connsiteX39" fmla="*/ 2647278 w 8668872"/>
                <a:gd name="connsiteY39" fmla="*/ 207297 h 5275730"/>
                <a:gd name="connsiteX40" fmla="*/ 5691650 w 8668872"/>
                <a:gd name="connsiteY40" fmla="*/ 133803 h 5275730"/>
                <a:gd name="connsiteX41" fmla="*/ 6021594 w 8668872"/>
                <a:gd name="connsiteY41" fmla="*/ 207297 h 5275730"/>
                <a:gd name="connsiteX42" fmla="*/ 7744397 w 8668872"/>
                <a:gd name="connsiteY42" fmla="*/ 1009282 h 5275730"/>
                <a:gd name="connsiteX43" fmla="*/ 7815025 w 8668872"/>
                <a:gd name="connsiteY43" fmla="*/ 1068219 h 5275730"/>
                <a:gd name="connsiteX44" fmla="*/ 4287644 w 8668872"/>
                <a:gd name="connsiteY44" fmla="*/ 2541483 h 5275730"/>
                <a:gd name="connsiteX45" fmla="*/ 4334436 w 8668872"/>
                <a:gd name="connsiteY45" fmla="*/ 0 h 5275730"/>
                <a:gd name="connsiteX46" fmla="*/ 5623365 w 8668872"/>
                <a:gd name="connsiteY46" fmla="*/ 118593 h 5275730"/>
                <a:gd name="connsiteX47" fmla="*/ 5627358 w 8668872"/>
                <a:gd name="connsiteY47" fmla="*/ 119483 h 5275730"/>
                <a:gd name="connsiteX48" fmla="*/ 4215779 w 8668872"/>
                <a:gd name="connsiteY48" fmla="*/ 2540148 h 5275730"/>
                <a:gd name="connsiteX49" fmla="*/ 3027978 w 8668872"/>
                <a:gd name="connsiteY49" fmla="*/ 122498 h 5275730"/>
                <a:gd name="connsiteX50" fmla="*/ 3045508 w 8668872"/>
                <a:gd name="connsiteY50" fmla="*/ 118593 h 5275730"/>
                <a:gd name="connsiteX51" fmla="*/ 4334436 w 8668872"/>
                <a:gd name="connsiteY51" fmla="*/ 0 h 5275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8668872" h="5275730">
                  <a:moveTo>
                    <a:pt x="4211049" y="2672832"/>
                  </a:moveTo>
                  <a:lnTo>
                    <a:pt x="5445289" y="5185003"/>
                  </a:lnTo>
                  <a:lnTo>
                    <a:pt x="5207976" y="5222138"/>
                  </a:lnTo>
                  <a:cubicBezTo>
                    <a:pt x="4925815" y="5257277"/>
                    <a:pt x="4633667" y="5275730"/>
                    <a:pt x="4334436" y="5275730"/>
                  </a:cubicBezTo>
                  <a:cubicBezTo>
                    <a:pt x="3885591" y="5275730"/>
                    <a:pt x="3452680" y="5234210"/>
                    <a:pt x="3045508" y="5157137"/>
                  </a:cubicBezTo>
                  <a:lnTo>
                    <a:pt x="2794910" y="5101318"/>
                  </a:lnTo>
                  <a:close/>
                  <a:moveTo>
                    <a:pt x="4139186" y="2671495"/>
                  </a:moveTo>
                  <a:lnTo>
                    <a:pt x="2730618" y="5086997"/>
                  </a:lnTo>
                  <a:lnTo>
                    <a:pt x="2647278" y="5068434"/>
                  </a:lnTo>
                  <a:cubicBezTo>
                    <a:pt x="1869431" y="4868209"/>
                    <a:pt x="1207612" y="4533727"/>
                    <a:pt x="740254" y="4112721"/>
                  </a:cubicBezTo>
                  <a:lnTo>
                    <a:pt x="724736" y="4097591"/>
                  </a:lnTo>
                  <a:close/>
                  <a:moveTo>
                    <a:pt x="4278993" y="2668812"/>
                  </a:moveTo>
                  <a:lnTo>
                    <a:pt x="7831595" y="4195092"/>
                  </a:lnTo>
                  <a:lnTo>
                    <a:pt x="7807773" y="4216142"/>
                  </a:lnTo>
                  <a:cubicBezTo>
                    <a:pt x="7266948" y="4656250"/>
                    <a:pt x="6505571" y="4990145"/>
                    <a:pt x="5623365" y="5157137"/>
                  </a:cubicBezTo>
                  <a:lnTo>
                    <a:pt x="5510215" y="5174843"/>
                  </a:lnTo>
                  <a:close/>
                  <a:moveTo>
                    <a:pt x="4365935" y="2637865"/>
                  </a:moveTo>
                  <a:lnTo>
                    <a:pt x="8668872" y="2637865"/>
                  </a:lnTo>
                  <a:cubicBezTo>
                    <a:pt x="8668872" y="3155731"/>
                    <a:pt x="8423662" y="3638742"/>
                    <a:pt x="8000049" y="4046241"/>
                  </a:cubicBezTo>
                  <a:lnTo>
                    <a:pt x="7883603" y="4149136"/>
                  </a:lnTo>
                  <a:close/>
                  <a:moveTo>
                    <a:pt x="0" y="2637865"/>
                  </a:moveTo>
                  <a:lnTo>
                    <a:pt x="4056879" y="2637865"/>
                  </a:lnTo>
                  <a:lnTo>
                    <a:pt x="675904" y="4049980"/>
                  </a:lnTo>
                  <a:lnTo>
                    <a:pt x="574263" y="3950881"/>
                  </a:lnTo>
                  <a:cubicBezTo>
                    <a:pt x="208936" y="3564226"/>
                    <a:pt x="0" y="3115895"/>
                    <a:pt x="0" y="2637865"/>
                  </a:cubicBezTo>
                  <a:close/>
                  <a:moveTo>
                    <a:pt x="753220" y="1154060"/>
                  </a:moveTo>
                  <a:lnTo>
                    <a:pt x="4060894" y="2575112"/>
                  </a:lnTo>
                  <a:lnTo>
                    <a:pt x="3908" y="2575112"/>
                  </a:lnTo>
                  <a:lnTo>
                    <a:pt x="12639" y="2434907"/>
                  </a:lnTo>
                  <a:cubicBezTo>
                    <a:pt x="67599" y="1995321"/>
                    <a:pt x="299596" y="1585852"/>
                    <a:pt x="665336" y="1232850"/>
                  </a:cubicBezTo>
                  <a:close/>
                  <a:moveTo>
                    <a:pt x="7869337" y="1113541"/>
                  </a:moveTo>
                  <a:lnTo>
                    <a:pt x="7928618" y="1163010"/>
                  </a:lnTo>
                  <a:cubicBezTo>
                    <a:pt x="8337556" y="1531390"/>
                    <a:pt x="8597610" y="1966016"/>
                    <a:pt x="8656233" y="2434907"/>
                  </a:cubicBezTo>
                  <a:lnTo>
                    <a:pt x="8664964" y="2575112"/>
                  </a:lnTo>
                  <a:lnTo>
                    <a:pt x="4369952" y="2575112"/>
                  </a:lnTo>
                  <a:close/>
                  <a:moveTo>
                    <a:pt x="2964957" y="136535"/>
                  </a:moveTo>
                  <a:lnTo>
                    <a:pt x="4147836" y="2544165"/>
                  </a:lnTo>
                  <a:lnTo>
                    <a:pt x="804723" y="1107887"/>
                  </a:lnTo>
                  <a:lnTo>
                    <a:pt x="830143" y="1085097"/>
                  </a:lnTo>
                  <a:cubicBezTo>
                    <a:pt x="1290792" y="700718"/>
                    <a:pt x="1918047" y="395008"/>
                    <a:pt x="2647278" y="207297"/>
                  </a:cubicBezTo>
                  <a:close/>
                  <a:moveTo>
                    <a:pt x="5691650" y="133803"/>
                  </a:moveTo>
                  <a:lnTo>
                    <a:pt x="6021594" y="207297"/>
                  </a:lnTo>
                  <a:cubicBezTo>
                    <a:pt x="6702210" y="382494"/>
                    <a:pt x="7293993" y="660481"/>
                    <a:pt x="7744397" y="1009282"/>
                  </a:cubicBezTo>
                  <a:lnTo>
                    <a:pt x="7815025" y="1068219"/>
                  </a:lnTo>
                  <a:lnTo>
                    <a:pt x="4287644" y="2541483"/>
                  </a:lnTo>
                  <a:close/>
                  <a:moveTo>
                    <a:pt x="4334436" y="0"/>
                  </a:moveTo>
                  <a:cubicBezTo>
                    <a:pt x="4783282" y="0"/>
                    <a:pt x="5216193" y="41520"/>
                    <a:pt x="5623365" y="118593"/>
                  </a:cubicBezTo>
                  <a:lnTo>
                    <a:pt x="5627358" y="119483"/>
                  </a:lnTo>
                  <a:lnTo>
                    <a:pt x="4215779" y="2540148"/>
                  </a:lnTo>
                  <a:lnTo>
                    <a:pt x="3027978" y="122498"/>
                  </a:lnTo>
                  <a:lnTo>
                    <a:pt x="3045508" y="118593"/>
                  </a:lnTo>
                  <a:cubicBezTo>
                    <a:pt x="3452680" y="41520"/>
                    <a:pt x="3885591" y="0"/>
                    <a:pt x="4334436" y="0"/>
                  </a:cubicBezTo>
                  <a:close/>
                </a:path>
              </a:pathLst>
            </a:custGeom>
            <a:gradFill flip="none" rotWithShape="1">
              <a:gsLst>
                <a:gs pos="63000">
                  <a:schemeClr val="accent1">
                    <a:lumMod val="20000"/>
                    <a:lumOff val="80000"/>
                  </a:schemeClr>
                </a:gs>
                <a:gs pos="27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6" name="Snip Diagonal Corner Rectangle 85"/>
            <p:cNvSpPr/>
            <p:nvPr/>
          </p:nvSpPr>
          <p:spPr>
            <a:xfrm>
              <a:off x="8342786" y="2778090"/>
              <a:ext cx="2346620" cy="1305218"/>
            </a:xfrm>
            <a:prstGeom prst="snip2Diag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 anchorCtr="1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3.</a:t>
              </a:r>
            </a:p>
            <a:p>
              <a:pPr algn="ctr"/>
              <a:r>
                <a:rPr lang="en-US" sz="1600" dirty="0" err="1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Internationalisation</a:t>
              </a:r>
              <a:r>
                <a:rPr lang="en-US" sz="16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of informal curriculum &amp; campus culture </a:t>
              </a:r>
            </a:p>
          </p:txBody>
        </p:sp>
        <p:sp>
          <p:nvSpPr>
            <p:cNvPr id="89" name="Snip Diagonal Corner Rectangle 88"/>
            <p:cNvSpPr/>
            <p:nvPr/>
          </p:nvSpPr>
          <p:spPr>
            <a:xfrm>
              <a:off x="1989405" y="4032919"/>
              <a:ext cx="2346620" cy="1305218"/>
            </a:xfrm>
            <a:prstGeom prst="snip2Diag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 anchorCtr="1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8</a:t>
              </a:r>
              <a:r>
                <a:rPr lang="en-US" sz="16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.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Broad and deep </a:t>
              </a:r>
              <a:br>
                <a:rPr lang="en-US" sz="16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</a:br>
              <a:r>
                <a:rPr lang="en-US" sz="16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international</a:t>
              </a:r>
              <a:br>
                <a:rPr lang="en-US" sz="16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</a:br>
              <a:r>
                <a:rPr lang="en-US" sz="16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partnerships</a:t>
              </a:r>
              <a:endParaRPr lang="en-AU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90" name="Snip Diagonal Corner Rectangle 89"/>
            <p:cNvSpPr/>
            <p:nvPr/>
          </p:nvSpPr>
          <p:spPr>
            <a:xfrm>
              <a:off x="8347339" y="4126334"/>
              <a:ext cx="2346620" cy="1305218"/>
            </a:xfrm>
            <a:prstGeom prst="snip2Diag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 anchorCtr="1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4.</a:t>
              </a:r>
              <a:br>
                <a:rPr lang="en-US" sz="16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</a:br>
              <a:r>
                <a:rPr lang="en-US" sz="1600" dirty="0" err="1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Internationalisation</a:t>
              </a:r>
              <a:br>
                <a:rPr lang="en-US" sz="16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</a:br>
              <a:r>
                <a:rPr lang="en-US" sz="16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of formal curriculum –</a:t>
              </a:r>
              <a:br>
                <a:rPr lang="en-US" sz="16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</a:br>
              <a:r>
                <a:rPr lang="en-US" sz="16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all students</a:t>
              </a:r>
            </a:p>
          </p:txBody>
        </p:sp>
        <p:sp>
          <p:nvSpPr>
            <p:cNvPr id="91" name="Snip Diagonal Corner Rectangle 90"/>
            <p:cNvSpPr/>
            <p:nvPr/>
          </p:nvSpPr>
          <p:spPr>
            <a:xfrm>
              <a:off x="7296615" y="2006626"/>
              <a:ext cx="2346620" cy="978914"/>
            </a:xfrm>
            <a:prstGeom prst="snip2Diag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 anchorCtr="1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2.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Governance, leadership &amp; management</a:t>
              </a:r>
            </a:p>
          </p:txBody>
        </p:sp>
        <p:sp>
          <p:nvSpPr>
            <p:cNvPr id="93" name="Snip Diagonal Corner Rectangle 92"/>
            <p:cNvSpPr/>
            <p:nvPr/>
          </p:nvSpPr>
          <p:spPr>
            <a:xfrm>
              <a:off x="3306562" y="4861584"/>
              <a:ext cx="2025429" cy="1631522"/>
            </a:xfrm>
            <a:prstGeom prst="snip2Diag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7.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Staff development,</a:t>
              </a:r>
              <a:br>
                <a:rPr lang="en-US" sz="16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</a:br>
              <a:r>
                <a:rPr lang="en-US" sz="16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recognition &amp; reward </a:t>
              </a:r>
              <a:br>
                <a:rPr lang="en-US" sz="16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</a:br>
              <a:r>
                <a:rPr lang="en-US" sz="16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– all staff</a:t>
              </a:r>
            </a:p>
          </p:txBody>
        </p:sp>
        <p:sp>
          <p:nvSpPr>
            <p:cNvPr id="94" name="Snip Diagonal Corner Rectangle 93"/>
            <p:cNvSpPr/>
            <p:nvPr/>
          </p:nvSpPr>
          <p:spPr>
            <a:xfrm>
              <a:off x="2082373" y="3039593"/>
              <a:ext cx="2346620" cy="978914"/>
            </a:xfrm>
            <a:prstGeom prst="snip2Diag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 anchorCtr="1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9.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Resources </a:t>
              </a:r>
              <a:br>
                <a:rPr lang="en-US" sz="16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</a:br>
              <a:r>
                <a:rPr lang="en-US" sz="16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follow strategy</a:t>
              </a:r>
            </a:p>
          </p:txBody>
        </p:sp>
        <p:sp>
          <p:nvSpPr>
            <p:cNvPr id="95" name="Snip Diagonal Corner Rectangle 94"/>
            <p:cNvSpPr/>
            <p:nvPr/>
          </p:nvSpPr>
          <p:spPr>
            <a:xfrm>
              <a:off x="7501456" y="5252939"/>
              <a:ext cx="1510603" cy="978914"/>
            </a:xfrm>
            <a:prstGeom prst="snip2Diag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5.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Student diversity</a:t>
              </a:r>
            </a:p>
          </p:txBody>
        </p:sp>
        <p:sp>
          <p:nvSpPr>
            <p:cNvPr id="97" name="Snip Diagonal Corner Rectangle 96"/>
            <p:cNvSpPr/>
            <p:nvPr/>
          </p:nvSpPr>
          <p:spPr>
            <a:xfrm>
              <a:off x="5251425" y="1536660"/>
              <a:ext cx="2346620" cy="978914"/>
            </a:xfrm>
            <a:prstGeom prst="snip2Diag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 anchorCtr="1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1.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Rationale &amp; strategy for </a:t>
              </a:r>
              <a:r>
                <a:rPr lang="en-US" sz="1600" dirty="0" err="1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internationalisation</a:t>
              </a:r>
              <a:endParaRPr lang="en-US" sz="16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99" name="Snip Diagonal Corner Rectangle 98"/>
            <p:cNvSpPr/>
            <p:nvPr/>
          </p:nvSpPr>
          <p:spPr>
            <a:xfrm>
              <a:off x="5331991" y="5172084"/>
              <a:ext cx="1857690" cy="1631522"/>
            </a:xfrm>
            <a:prstGeom prst="snip2Diag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6.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Guidance and support for students outside the classroom</a:t>
              </a:r>
            </a:p>
          </p:txBody>
        </p:sp>
        <p:sp>
          <p:nvSpPr>
            <p:cNvPr id="100" name="Snip Diagonal Corner Rectangle 99"/>
            <p:cNvSpPr/>
            <p:nvPr/>
          </p:nvSpPr>
          <p:spPr>
            <a:xfrm>
              <a:off x="3304922" y="2006626"/>
              <a:ext cx="2346620" cy="978914"/>
            </a:xfrm>
            <a:prstGeom prst="snip2Diag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 anchorCtr="1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10.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Monitoring, reflection, evaluation &amp; review</a:t>
              </a:r>
            </a:p>
          </p:txBody>
        </p:sp>
        <p:sp>
          <p:nvSpPr>
            <p:cNvPr id="123" name="Oval 122"/>
            <p:cNvSpPr/>
            <p:nvPr/>
          </p:nvSpPr>
          <p:spPr>
            <a:xfrm>
              <a:off x="5322385" y="3453143"/>
              <a:ext cx="2255438" cy="13726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accent4"/>
                </a:solidFill>
              </a:endParaRPr>
            </a:p>
          </p:txBody>
        </p:sp>
        <p:sp>
          <p:nvSpPr>
            <p:cNvPr id="88" name="Snip Diagonal Corner Rectangle 87"/>
            <p:cNvSpPr/>
            <p:nvPr/>
          </p:nvSpPr>
          <p:spPr>
            <a:xfrm>
              <a:off x="5544353" y="3588817"/>
              <a:ext cx="1811503" cy="1101277"/>
            </a:xfrm>
            <a:prstGeom prst="snip2Diag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 anchorCtr="1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Globally competent graduates</a:t>
              </a:r>
            </a:p>
          </p:txBody>
        </p:sp>
      </p:grp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239148" y="234116"/>
            <a:ext cx="5856852" cy="994172"/>
          </a:xfrm>
        </p:spPr>
        <p:txBody>
          <a:bodyPr>
            <a:normAutofit/>
          </a:bodyPr>
          <a:lstStyle/>
          <a:p>
            <a:r>
              <a:rPr lang="en-US" sz="3100" b="1" dirty="0" err="1"/>
              <a:t>IoC</a:t>
            </a:r>
            <a:r>
              <a:rPr lang="en-US" sz="3100" b="1" dirty="0"/>
              <a:t> is a critical component of the  internationalisation of the University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577240" y="6136167"/>
            <a:ext cx="8987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From: Jones, E. (2013) </a:t>
            </a:r>
            <a:r>
              <a:rPr lang="en-GB" sz="1200" b="1" i="1" dirty="0"/>
              <a:t>The Global Reach of Universities: </a:t>
            </a:r>
            <a:r>
              <a:rPr lang="en-GB" sz="1200" i="1" dirty="0"/>
              <a:t>leading and engaging academic and support staff in the internationalisation of higher education. In </a:t>
            </a:r>
            <a:r>
              <a:rPr lang="en-US" sz="1200" dirty="0" err="1"/>
              <a:t>Sugden</a:t>
            </a:r>
            <a:r>
              <a:rPr lang="en-US" sz="1200" dirty="0"/>
              <a:t>, R., </a:t>
            </a:r>
            <a:r>
              <a:rPr lang="en-US" sz="1200" dirty="0" err="1"/>
              <a:t>Valania</a:t>
            </a:r>
            <a:r>
              <a:rPr lang="en-US" sz="1200" dirty="0"/>
              <a:t>, M. &amp; Wilson, J.R. </a:t>
            </a:r>
            <a:r>
              <a:rPr lang="en-GB" sz="1200" i="1" dirty="0"/>
              <a:t>(</a:t>
            </a:r>
            <a:r>
              <a:rPr lang="en-GB" sz="1200" i="1" dirty="0" err="1"/>
              <a:t>Eds</a:t>
            </a:r>
            <a:r>
              <a:rPr lang="en-GB" sz="1200" i="1" dirty="0"/>
              <a:t>) </a:t>
            </a:r>
            <a:r>
              <a:rPr lang="en-US" sz="1200" dirty="0"/>
              <a:t>Leadership and Cooperation in Academia: Reflecting on the Roles and Responsibilities of University Faculty and Management</a:t>
            </a:r>
            <a:r>
              <a:rPr lang="en-GB" sz="1200" u="sng" dirty="0"/>
              <a:t>.</a:t>
            </a:r>
            <a:r>
              <a:rPr lang="en-GB" sz="1200" dirty="0"/>
              <a:t> </a:t>
            </a:r>
            <a:r>
              <a:rPr lang="en-US" sz="1200" dirty="0"/>
              <a:t>Cheltenham: Edward Elgar.</a:t>
            </a:r>
            <a:endParaRPr lang="en-GB" sz="12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3A67DA-0D06-4B4F-B8B8-007524E2F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Professor Betty Leask   - 8 October, 2020</a:t>
            </a:r>
          </a:p>
        </p:txBody>
      </p:sp>
    </p:spTree>
    <p:extLst>
      <p:ext uri="{BB962C8B-B14F-4D97-AF65-F5344CB8AC3E}">
        <p14:creationId xmlns:p14="http://schemas.microsoft.com/office/powerpoint/2010/main" val="2827664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9122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Creating and communicating the internationalisation vision – for institution, program/course/subject, staff, students, community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Developing and communicating the </a:t>
            </a:r>
            <a:r>
              <a:rPr lang="en-US" dirty="0" err="1"/>
              <a:t>stategy</a:t>
            </a:r>
            <a:r>
              <a:rPr lang="en-US" dirty="0"/>
              <a:t> – e.g. 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i="1" dirty="0"/>
              <a:t>Global Learning for All  OR Globally Competent Graduates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/>
              <a:t>Graduate attributes – “</a:t>
            </a:r>
            <a:r>
              <a:rPr lang="en-US" i="1" dirty="0"/>
              <a:t>all students will graduate with international and intercultural perspectives</a:t>
            </a:r>
            <a:r>
              <a:rPr lang="en-US" dirty="0"/>
              <a:t>’’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i="1" dirty="0"/>
              <a:t>Sustainable Development Goals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Leadership – strong leadership from the top with space for program-specific interpretation (distributed leadership)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Personal and professional biases as educators</a:t>
            </a:r>
            <a:r>
              <a:rPr lang="en-US"/>
              <a:t>/professionals.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D2CE6-687C-4BE6-94A9-EDBA27158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Professor Betty Leask   - 8 October, 2020</a:t>
            </a:r>
          </a:p>
        </p:txBody>
      </p:sp>
    </p:spTree>
    <p:extLst>
      <p:ext uri="{BB962C8B-B14F-4D97-AF65-F5344CB8AC3E}">
        <p14:creationId xmlns:p14="http://schemas.microsoft.com/office/powerpoint/2010/main" val="3706310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1C324-9C0C-4719-ABD0-6789034F7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ED4BD-2042-45AB-A336-0C9C725D1F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4EC3CC-31AE-4385-A15C-838457E23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Professor Betty Leask   - 8 October, 2020</a:t>
            </a:r>
          </a:p>
        </p:txBody>
      </p:sp>
    </p:spTree>
    <p:extLst>
      <p:ext uri="{BB962C8B-B14F-4D97-AF65-F5344CB8AC3E}">
        <p14:creationId xmlns:p14="http://schemas.microsoft.com/office/powerpoint/2010/main" val="3873284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26680-5A1C-49CA-B951-DAA80CFCC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In summary, we need to think differently about curriculum and internationalisation,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26EA9-BB74-4AC7-96CE-D44840FDC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Key focus areas:</a:t>
            </a:r>
          </a:p>
          <a:p>
            <a:r>
              <a:rPr lang="en-US" dirty="0"/>
              <a:t>The curriculum as more than the syllabus.</a:t>
            </a:r>
          </a:p>
          <a:p>
            <a:r>
              <a:rPr lang="en-US" dirty="0" err="1"/>
              <a:t>IoC</a:t>
            </a:r>
            <a:r>
              <a:rPr lang="en-US" dirty="0"/>
              <a:t> beyond mobility. </a:t>
            </a:r>
          </a:p>
          <a:p>
            <a:r>
              <a:rPr lang="en-US" b="1" dirty="0"/>
              <a:t>All students learning in context of discipline and program, with a particular purpose related to international, intercultural, global dimensions of professional and personal life</a:t>
            </a:r>
            <a:endParaRPr lang="en-US" dirty="0"/>
          </a:p>
          <a:p>
            <a:r>
              <a:rPr lang="en-US" dirty="0" err="1"/>
              <a:t>IoC</a:t>
            </a:r>
            <a:r>
              <a:rPr lang="en-US" dirty="0"/>
              <a:t> as a dynamic, complex and ongoing process</a:t>
            </a:r>
          </a:p>
          <a:p>
            <a:r>
              <a:rPr lang="en-US" dirty="0"/>
              <a:t>Distributing leadership and responsibility across the entire university, coordinating action and monitoring impact on all students’ learning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E99648-0D29-4FF4-A01D-FDC246FE8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Professor Betty Leask   - 8 October, 2020</a:t>
            </a:r>
          </a:p>
        </p:txBody>
      </p:sp>
    </p:spTree>
    <p:extLst>
      <p:ext uri="{BB962C8B-B14F-4D97-AF65-F5344CB8AC3E}">
        <p14:creationId xmlns:p14="http://schemas.microsoft.com/office/powerpoint/2010/main" val="3615435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132C3-EF1D-494C-9749-3AC490889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D3900-CBE3-407B-9FAB-24DF2CA7B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Beelen J., Jones E. (2015) Redefining Internationalization at Home. In: </a:t>
            </a:r>
            <a:r>
              <a:rPr lang="en-US" dirty="0" err="1"/>
              <a:t>Curaj</a:t>
            </a:r>
            <a:r>
              <a:rPr lang="en-US" dirty="0"/>
              <a:t> A., </a:t>
            </a:r>
            <a:r>
              <a:rPr lang="en-US" dirty="0" err="1"/>
              <a:t>Matei</a:t>
            </a:r>
            <a:r>
              <a:rPr lang="en-US" dirty="0"/>
              <a:t> L., </a:t>
            </a:r>
            <a:r>
              <a:rPr lang="en-US" dirty="0" err="1"/>
              <a:t>Pricopie</a:t>
            </a:r>
            <a:r>
              <a:rPr lang="en-US" dirty="0"/>
              <a:t> R., </a:t>
            </a:r>
            <a:r>
              <a:rPr lang="en-US" dirty="0" err="1"/>
              <a:t>Salmi</a:t>
            </a:r>
            <a:r>
              <a:rPr lang="en-US" dirty="0"/>
              <a:t> J., Scott P. (eds) The European Higher Education Area. Springer, Cham. </a:t>
            </a:r>
            <a:r>
              <a:rPr lang="en-US" dirty="0">
                <a:hlinkClick r:id="rId2"/>
              </a:rPr>
              <a:t>https://doi.org/10.1007/978-3-319-20877-0_5</a:t>
            </a:r>
            <a:endParaRPr lang="en-US" dirty="0"/>
          </a:p>
          <a:p>
            <a:r>
              <a:rPr lang="en-US" dirty="0"/>
              <a:t>Crowther, P, Joris, M, </a:t>
            </a:r>
            <a:r>
              <a:rPr lang="en-US" dirty="0" err="1"/>
              <a:t>Otten</a:t>
            </a:r>
            <a:r>
              <a:rPr lang="en-US" dirty="0"/>
              <a:t>, M, Nilsson, B, Teekens, H &amp; </a:t>
            </a:r>
            <a:r>
              <a:rPr lang="en-US" dirty="0" err="1"/>
              <a:t>Wächter</a:t>
            </a:r>
            <a:r>
              <a:rPr lang="en-US" dirty="0"/>
              <a:t>, B. (2001) </a:t>
            </a:r>
            <a:r>
              <a:rPr lang="en-US" i="1" dirty="0"/>
              <a:t>Internationalisation at home: A position paper</a:t>
            </a:r>
            <a:r>
              <a:rPr lang="en-US" dirty="0"/>
              <a:t>, EAIE, Amsterdam.</a:t>
            </a:r>
          </a:p>
          <a:p>
            <a:r>
              <a:rPr lang="en-US" dirty="0"/>
              <a:t>Jones, E. (2013). The Global Reach of Universities: Leading and engaging academic and support staff in the internationalization of higher education. In R. </a:t>
            </a:r>
            <a:r>
              <a:rPr lang="en-US" dirty="0" err="1"/>
              <a:t>Sugden</a:t>
            </a:r>
            <a:r>
              <a:rPr lang="en-US" dirty="0"/>
              <a:t> &amp; </a:t>
            </a:r>
            <a:r>
              <a:rPr lang="en-US" dirty="0" err="1"/>
              <a:t>M.Valania</a:t>
            </a:r>
            <a:r>
              <a:rPr lang="en-US" dirty="0"/>
              <a:t> &amp; J. R. Wilson (eds.),</a:t>
            </a:r>
            <a:r>
              <a:rPr lang="en-US" u="sng" dirty="0">
                <a:hlinkClick r:id="rId3"/>
              </a:rPr>
              <a:t> Leadership and Cooperation in Academia</a:t>
            </a:r>
            <a:r>
              <a:rPr lang="en-US" dirty="0"/>
              <a:t>, (pp. 161-183). Edward Elgar Publishing. </a:t>
            </a:r>
          </a:p>
          <a:p>
            <a:r>
              <a:rPr lang="en-US" dirty="0"/>
              <a:t>Leask, B. (2015) </a:t>
            </a:r>
            <a:r>
              <a:rPr lang="en-US" i="1" dirty="0" err="1"/>
              <a:t>Internationalising</a:t>
            </a:r>
            <a:r>
              <a:rPr lang="en-US" i="1" dirty="0"/>
              <a:t> the Curriculum. </a:t>
            </a:r>
            <a:r>
              <a:rPr lang="en-US" dirty="0"/>
              <a:t>Routledge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9AC4D5-6A8C-4124-BE51-2E351746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Professor Betty Leask   - 8 October, 2020</a:t>
            </a:r>
          </a:p>
        </p:txBody>
      </p:sp>
    </p:spTree>
    <p:extLst>
      <p:ext uri="{BB962C8B-B14F-4D97-AF65-F5344CB8AC3E}">
        <p14:creationId xmlns:p14="http://schemas.microsoft.com/office/powerpoint/2010/main" val="1032237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B3679-3E71-4B87-8CA3-A4996BAF5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Reimagining Internationalisation of the Curriculum - </a:t>
            </a:r>
            <a:r>
              <a:rPr lang="en-US" dirty="0" err="1"/>
              <a:t>IoC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A2517-9ED7-4341-845A-D0BB451D9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631" y="2438184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Why do we need to reimagine </a:t>
            </a:r>
            <a:r>
              <a:rPr lang="en-US" dirty="0" err="1"/>
              <a:t>IoC</a:t>
            </a:r>
            <a:r>
              <a:rPr lang="en-US" dirty="0"/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can we do it?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the main challenges?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07FCC-70AC-40FD-AF58-7A51F79A4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Professor Betty Leask   - 8 October, 2020</a:t>
            </a:r>
          </a:p>
        </p:txBody>
      </p:sp>
    </p:spTree>
    <p:extLst>
      <p:ext uri="{BB962C8B-B14F-4D97-AF65-F5344CB8AC3E}">
        <p14:creationId xmlns:p14="http://schemas.microsoft.com/office/powerpoint/2010/main" val="1006180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D756A-515C-424D-BC54-CA119B859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 we need to reimagine </a:t>
            </a:r>
            <a:r>
              <a:rPr lang="en-US" dirty="0" err="1"/>
              <a:t>IoC</a:t>
            </a:r>
            <a:r>
              <a:rPr lang="en-US" dirty="0"/>
              <a:t>?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6F9E2-D7DA-4C93-84E9-AE516C3EF8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1B90AF-01B6-4302-A0EB-AC26D0376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Professor Betty Leask   - 8 October, 2020</a:t>
            </a:r>
          </a:p>
        </p:txBody>
      </p:sp>
    </p:spTree>
    <p:extLst>
      <p:ext uri="{BB962C8B-B14F-4D97-AF65-F5344CB8AC3E}">
        <p14:creationId xmlns:p14="http://schemas.microsoft.com/office/powerpoint/2010/main" val="2277923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164" y="47361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AU" sz="3600" b="1" cap="small" dirty="0">
                <a:solidFill>
                  <a:srgbClr val="60001E"/>
                </a:solidFill>
              </a:rPr>
            </a:br>
            <a:endParaRPr lang="en-AU" sz="3600" b="1" cap="small" dirty="0">
              <a:solidFill>
                <a:srgbClr val="60001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41326" y="6628358"/>
            <a:ext cx="825490" cy="61450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56" y="1751118"/>
            <a:ext cx="3246320" cy="2025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540" y="350166"/>
            <a:ext cx="4906786" cy="3804447"/>
          </a:xfrm>
          <a:prstGeom prst="rect">
            <a:avLst/>
          </a:prstGeom>
        </p:spPr>
      </p:pic>
      <p:pic>
        <p:nvPicPr>
          <p:cNvPr id="1026" name="Picture 2" descr="Image result for brexit images fre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1" y="4199728"/>
            <a:ext cx="3246320" cy="24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F8DAF42-A993-478B-81F7-8BCB362F6FBF}"/>
              </a:ext>
            </a:extLst>
          </p:cNvPr>
          <p:cNvSpPr/>
          <p:nvPr/>
        </p:nvSpPr>
        <p:spPr>
          <a:xfrm>
            <a:off x="441119" y="87146"/>
            <a:ext cx="33200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+mj-lt"/>
                <a:ea typeface="+mj-ea"/>
                <a:cs typeface="+mj-cs"/>
              </a:rPr>
              <a:t>The world is changing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C7BED07-C26B-4313-A2D9-80188EFF5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994" y="4561887"/>
            <a:ext cx="3268335" cy="183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entral American caravan moves on in spite of Mexico jobs offer ...">
            <a:extLst>
              <a:ext uri="{FF2B5EF4-FFF2-40B4-BE49-F238E27FC236}">
                <a16:creationId xmlns:a16="http://schemas.microsoft.com/office/drawing/2014/main" id="{F4B1DE26-253A-4C85-898D-85978009B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254" y="35016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ny 'Syrian Refugees' Are Neither Syrian nor Refugees | National ...">
            <a:extLst>
              <a:ext uri="{FF2B5EF4-FFF2-40B4-BE49-F238E27FC236}">
                <a16:creationId xmlns:a16="http://schemas.microsoft.com/office/drawing/2014/main" id="{5846D272-FB71-4F2A-8BAC-ADF825FA9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280" y="2698109"/>
            <a:ext cx="2581733" cy="150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8879CBC8-0BA2-4412-A303-ACE1D82A2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885" y="4256710"/>
            <a:ext cx="3554095" cy="236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99077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universities is evolving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AU" sz="3300" dirty="0"/>
              <a:t>The social impact of universities on a global scale is recognised as a key feature of the evolution of higher education </a:t>
            </a:r>
          </a:p>
          <a:p>
            <a:endParaRPr lang="en-AU" sz="3300" dirty="0"/>
          </a:p>
          <a:p>
            <a:r>
              <a:rPr lang="en-AU" sz="3300" dirty="0"/>
              <a:t>Universities now not only have a responsibility to ensure </a:t>
            </a:r>
            <a:r>
              <a:rPr lang="en-AU" sz="3300" i="1" dirty="0"/>
              <a:t>national prosperity</a:t>
            </a:r>
          </a:p>
          <a:p>
            <a:endParaRPr lang="en-AU" sz="3300" dirty="0"/>
          </a:p>
          <a:p>
            <a:r>
              <a:rPr lang="en-AU" sz="3300" dirty="0"/>
              <a:t>They also need to contribute to the global common good through the creation of knowledge </a:t>
            </a:r>
            <a:r>
              <a:rPr lang="en-AU" sz="3300" i="1" dirty="0"/>
              <a:t>and</a:t>
            </a:r>
            <a:r>
              <a:rPr lang="en-AU" sz="3300" dirty="0"/>
              <a:t> its application to improve the lives of people all over the world (</a:t>
            </a:r>
            <a:r>
              <a:rPr lang="en-AU" sz="3300" dirty="0" err="1"/>
              <a:t>Marginson</a:t>
            </a:r>
            <a:r>
              <a:rPr lang="en-AU" sz="3300" dirty="0"/>
              <a:t> 2016)</a:t>
            </a:r>
          </a:p>
          <a:p>
            <a:endParaRPr lang="en-AU" sz="3300" dirty="0"/>
          </a:p>
          <a:p>
            <a:r>
              <a:rPr lang="en-AU" sz="3300" dirty="0"/>
              <a:t>And the creation of dynamic and sustainable global communities ‘no less caring for human values than the pursuit of material wealth’ </a:t>
            </a:r>
            <a:r>
              <a:rPr lang="en-AU" sz="3200" dirty="0"/>
              <a:t>(</a:t>
            </a:r>
            <a:r>
              <a:rPr lang="en-AU" sz="3200" dirty="0" err="1"/>
              <a:t>Escrigas</a:t>
            </a:r>
            <a:r>
              <a:rPr lang="en-AU" sz="3200" dirty="0"/>
              <a:t>, </a:t>
            </a:r>
            <a:r>
              <a:rPr lang="en-AU" sz="3200" dirty="0" err="1"/>
              <a:t>Sancez</a:t>
            </a:r>
            <a:r>
              <a:rPr lang="en-AU" sz="3200" dirty="0"/>
              <a:t>, Hall and </a:t>
            </a:r>
            <a:r>
              <a:rPr lang="en-AU" sz="3200" dirty="0" err="1"/>
              <a:t>Tando</a:t>
            </a:r>
            <a:r>
              <a:rPr lang="en-AU" sz="3200" dirty="0"/>
              <a:t> 2014) 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3200" dirty="0"/>
          </a:p>
          <a:p>
            <a:pPr marL="0" indent="0">
              <a:buNone/>
            </a:pPr>
            <a:r>
              <a:rPr lang="en-AU" sz="3200" dirty="0"/>
              <a:t>					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FB772D-1575-4F23-BA48-5990A0C00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Professor Betty Leask   - 8 October, 2020</a:t>
            </a:r>
          </a:p>
        </p:txBody>
      </p:sp>
    </p:spTree>
    <p:extLst>
      <p:ext uri="{BB962C8B-B14F-4D97-AF65-F5344CB8AC3E}">
        <p14:creationId xmlns:p14="http://schemas.microsoft.com/office/powerpoint/2010/main" val="1318783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FAE10-14E7-4851-BC07-E12FCA4A7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have evolved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91329-23B7-4229-90E7-B3F39FFDC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Internationalisation of Higher Education (1995; 2004, 2015)</a:t>
            </a:r>
          </a:p>
          <a:p>
            <a:r>
              <a:rPr lang="en-US" dirty="0"/>
              <a:t>Internationalisation of the Curriculum (1995, 2009, 2015)</a:t>
            </a:r>
          </a:p>
          <a:p>
            <a:r>
              <a:rPr lang="en-US" dirty="0"/>
              <a:t>Internationalisation at Home (2001; 2015) </a:t>
            </a:r>
          </a:p>
          <a:p>
            <a:r>
              <a:rPr lang="en-US" dirty="0"/>
              <a:t>Comprehensive Internationalisation (2011)</a:t>
            </a:r>
          </a:p>
          <a:p>
            <a:endParaRPr lang="en-US" dirty="0"/>
          </a:p>
          <a:p>
            <a:r>
              <a:rPr lang="en-US" dirty="0"/>
              <a:t>The forms and purpose of </a:t>
            </a:r>
            <a:r>
              <a:rPr lang="en-US" dirty="0" err="1"/>
              <a:t>IoC</a:t>
            </a:r>
            <a:r>
              <a:rPr lang="en-US" dirty="0"/>
              <a:t> must change in order to overcome its elitist roots and become inclusive all students (de Wit &amp; Leask, 2017).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45CDE-BF0B-484C-BF5B-832D8F2ED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Professor Betty Leask   - 8 October, 2020</a:t>
            </a:r>
          </a:p>
        </p:txBody>
      </p:sp>
    </p:spTree>
    <p:extLst>
      <p:ext uri="{BB962C8B-B14F-4D97-AF65-F5344CB8AC3E}">
        <p14:creationId xmlns:p14="http://schemas.microsoft.com/office/powerpoint/2010/main" val="1310822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86AE8-8873-431D-91A1-E8E0F94CB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Comprehensive Internationalisation </a:t>
            </a:r>
            <a:br>
              <a:rPr lang="en-US" dirty="0"/>
            </a:br>
            <a:r>
              <a:rPr lang="en-US" dirty="0"/>
              <a:t>(Hudzik 2011)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825CB-F5A2-4028-8395-E0D9627BC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Commitment, </a:t>
            </a:r>
            <a:r>
              <a:rPr lang="en-US" b="1" dirty="0">
                <a:solidFill>
                  <a:srgbClr val="FF0000"/>
                </a:solidFill>
              </a:rPr>
              <a:t>confirmed through action</a:t>
            </a:r>
            <a:r>
              <a:rPr lang="en-US" dirty="0"/>
              <a:t>, not just something we talk about</a:t>
            </a:r>
          </a:p>
          <a:p>
            <a:r>
              <a:rPr lang="en-US" dirty="0"/>
              <a:t>Will shape institutional ethos and values and actions</a:t>
            </a:r>
          </a:p>
          <a:p>
            <a:r>
              <a:rPr lang="en-US" dirty="0"/>
              <a:t>Requires the infusion of international and comparative perspectives throughout the </a:t>
            </a:r>
            <a:r>
              <a:rPr lang="en-US" b="1" dirty="0"/>
              <a:t>teaching, research, and service missions </a:t>
            </a:r>
            <a:r>
              <a:rPr lang="en-US" dirty="0"/>
              <a:t>of higher education</a:t>
            </a:r>
          </a:p>
          <a:p>
            <a:r>
              <a:rPr lang="en-US" dirty="0"/>
              <a:t>In other words it will touch the entire institution </a:t>
            </a:r>
          </a:p>
          <a:p>
            <a:r>
              <a:rPr lang="en-US" dirty="0"/>
              <a:t>And therefore </a:t>
            </a:r>
            <a:r>
              <a:rPr lang="en-US" b="1" dirty="0"/>
              <a:t>you cannot achieve CI without </a:t>
            </a:r>
            <a:r>
              <a:rPr lang="en-US" b="1" dirty="0" err="1"/>
              <a:t>internationalising</a:t>
            </a:r>
            <a:r>
              <a:rPr lang="en-US" b="1" dirty="0"/>
              <a:t> the curriculum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C46266-9CD3-4592-8492-241ED2FAA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Professor Betty Leask   - 8 October, 2020</a:t>
            </a:r>
          </a:p>
        </p:txBody>
      </p:sp>
    </p:spTree>
    <p:extLst>
      <p:ext uri="{BB962C8B-B14F-4D97-AF65-F5344CB8AC3E}">
        <p14:creationId xmlns:p14="http://schemas.microsoft.com/office/powerpoint/2010/main" val="421142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653C6-10F0-411E-89C5-570AF2BD2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825" y="1093292"/>
            <a:ext cx="9324975" cy="668558"/>
          </a:xfrm>
        </p:spPr>
        <p:txBody>
          <a:bodyPr>
            <a:normAutofit fontScale="90000"/>
          </a:bodyPr>
          <a:lstStyle/>
          <a:p>
            <a:r>
              <a:rPr lang="en-US" dirty="0"/>
              <a:t>In 2015 the definition of Internationalisation of Higher Education</a:t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52005-CE10-4AA1-ABD6-BD0896CB0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402" y="1976389"/>
            <a:ext cx="9227820" cy="4473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i="1" dirty="0">
                <a:solidFill>
                  <a:srgbClr val="FF0000"/>
                </a:solidFill>
              </a:rPr>
              <a:t>**</a:t>
            </a:r>
            <a:r>
              <a:rPr lang="en-AU" sz="2400" i="1" dirty="0">
                <a:solidFill>
                  <a:srgbClr val="FF0000"/>
                </a:solidFill>
              </a:rPr>
              <a:t>Text in bold indicates changes from the previous Knight (2004) definition </a:t>
            </a:r>
          </a:p>
          <a:p>
            <a:pPr marL="0" indent="0">
              <a:buNone/>
            </a:pPr>
            <a:r>
              <a:rPr lang="en-AU" sz="2400" i="1" dirty="0">
                <a:solidFill>
                  <a:srgbClr val="FF0000"/>
                </a:solidFill>
              </a:rPr>
              <a:t>The revised definition…Internationalisation of  Higher Education is:</a:t>
            </a:r>
          </a:p>
          <a:p>
            <a:pPr marL="0" indent="0">
              <a:buNone/>
            </a:pPr>
            <a:endParaRPr lang="en-AU" sz="2400" i="1" dirty="0">
              <a:solidFill>
                <a:srgbClr val="FF0000"/>
              </a:solidFill>
            </a:endParaRPr>
          </a:p>
          <a:p>
            <a:r>
              <a:rPr lang="en-AU" sz="2400" dirty="0"/>
              <a:t>'the</a:t>
            </a:r>
            <a:r>
              <a:rPr lang="en-AU" sz="2400" b="1" dirty="0"/>
              <a:t> intentional </a:t>
            </a:r>
            <a:r>
              <a:rPr lang="en-AU" sz="2400" dirty="0"/>
              <a:t>process of integrating an international, intercultural </a:t>
            </a:r>
            <a:r>
              <a:rPr lang="en-AU" sz="2400" b="1" dirty="0"/>
              <a:t>or global </a:t>
            </a:r>
            <a:r>
              <a:rPr lang="en-AU" sz="2400" dirty="0"/>
              <a:t>dimension into the purpose, functions and delivery of post-secondary education, </a:t>
            </a:r>
            <a:r>
              <a:rPr lang="en-AU" sz="2400" b="1" dirty="0"/>
              <a:t>in order to enhance the quality of education and research for </a:t>
            </a:r>
            <a:r>
              <a:rPr lang="en-AU" sz="2400" b="1" i="1" dirty="0"/>
              <a:t>all</a:t>
            </a:r>
            <a:r>
              <a:rPr lang="en-AU" sz="2400" b="1" dirty="0"/>
              <a:t> students and staff</a:t>
            </a:r>
            <a:r>
              <a:rPr lang="en-AU" sz="2400" dirty="0"/>
              <a:t>, and to </a:t>
            </a:r>
            <a:r>
              <a:rPr lang="en-AU" sz="2400" b="1" dirty="0"/>
              <a:t>make a meaningful contribution to society</a:t>
            </a:r>
            <a:r>
              <a:rPr lang="en-AU" sz="2400" dirty="0"/>
              <a:t>.‘     </a:t>
            </a:r>
            <a:r>
              <a:rPr lang="en-AU" sz="1800" dirty="0"/>
              <a:t>(de Wit et al 2015, p.281) </a:t>
            </a:r>
            <a:endParaRPr lang="en-US" sz="2400" dirty="0"/>
          </a:p>
          <a:p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8D51E7-9E44-429A-83F5-AE916FA04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Professor Betty Leask   - 8 October, 2020</a:t>
            </a:r>
          </a:p>
        </p:txBody>
      </p:sp>
    </p:spTree>
    <p:extLst>
      <p:ext uri="{BB962C8B-B14F-4D97-AF65-F5344CB8AC3E}">
        <p14:creationId xmlns:p14="http://schemas.microsoft.com/office/powerpoint/2010/main" val="1604149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2663410-E310-1143-B91E-CD5D11A20E19}"/>
              </a:ext>
            </a:extLst>
          </p:cNvPr>
          <p:cNvSpPr/>
          <p:nvPr/>
        </p:nvSpPr>
        <p:spPr>
          <a:xfrm>
            <a:off x="492271" y="141096"/>
            <a:ext cx="103917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400" dirty="0">
                <a:latin typeface="+mj-lt"/>
                <a:ea typeface="+mj-ea"/>
                <a:cs typeface="+mj-cs"/>
              </a:rPr>
              <a:t>Internationalisation of the Curriculum Revised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32" y="1969990"/>
            <a:ext cx="1217401" cy="191761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76066" y="1719256"/>
            <a:ext cx="6325451" cy="2550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Calibri" charset="0"/>
                <a:ea typeface="Calibri" charset="0"/>
                <a:cs typeface="Calibri" charset="0"/>
              </a:rPr>
              <a:t>“The incorporation of </a:t>
            </a:r>
            <a:r>
              <a:rPr lang="en-GB" sz="2400" i="1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international, intercultural and/</a:t>
            </a:r>
            <a:r>
              <a:rPr lang="en-GB" sz="2400" b="1" i="1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or global</a:t>
            </a:r>
            <a:r>
              <a:rPr lang="en-GB" sz="2400" b="1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2400" dirty="0">
                <a:latin typeface="Calibri" charset="0"/>
                <a:ea typeface="Calibri" charset="0"/>
                <a:cs typeface="Calibri" charset="0"/>
              </a:rPr>
              <a:t>dimensions into the </a:t>
            </a:r>
            <a:r>
              <a:rPr lang="en-GB" sz="2400" i="1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content</a:t>
            </a:r>
            <a:r>
              <a:rPr lang="en-GB" sz="2400" b="1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24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of the curriculum as well as the</a:t>
            </a:r>
            <a:r>
              <a:rPr lang="en-GB" sz="2400" b="1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learning outcomes, assessment tasks, teaching methods </a:t>
            </a:r>
            <a:r>
              <a:rPr lang="en-GB" sz="2400" dirty="0"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en-GB" sz="24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2400" b="1" dirty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support services </a:t>
            </a:r>
            <a:r>
              <a:rPr lang="en-GB" sz="2400" dirty="0">
                <a:latin typeface="Calibri" charset="0"/>
                <a:ea typeface="Calibri" charset="0"/>
                <a:cs typeface="Calibri" charset="0"/>
              </a:rPr>
              <a:t>of a</a:t>
            </a:r>
            <a:r>
              <a:rPr lang="en-GB" sz="24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2400" b="1" dirty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rPr>
              <a:t>program of study”</a:t>
            </a:r>
            <a:r>
              <a:rPr lang="en-GB" sz="2400" dirty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r>
              <a:rPr lang="da-DK" sz="2400" dirty="0">
                <a:latin typeface="Calibri" charset="0"/>
                <a:ea typeface="Calibri" charset="0"/>
                <a:cs typeface="Calibri" charset="0"/>
              </a:rPr>
              <a:t>(Leask 2015)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 lvl="0"/>
            <a:endParaRPr lang="da-DK" sz="1575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466" y="4535362"/>
            <a:ext cx="4088885" cy="12926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100" dirty="0"/>
              <a:t>Across the three domains of curriculum – ‘knowing, doing and being’ </a:t>
            </a:r>
          </a:p>
          <a:p>
            <a:r>
              <a:rPr lang="en-US" sz="1500" dirty="0"/>
              <a:t>(Barnett and </a:t>
            </a:r>
            <a:r>
              <a:rPr lang="en-US" sz="1500" dirty="0" err="1"/>
              <a:t>Coate</a:t>
            </a:r>
            <a:r>
              <a:rPr lang="en-US" sz="1500" dirty="0"/>
              <a:t> 2005)</a:t>
            </a:r>
            <a:endParaRPr lang="en-AU" sz="21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31C1515-253A-4180-A6B6-1FE12782ED73}"/>
              </a:ext>
            </a:extLst>
          </p:cNvPr>
          <p:cNvSpPr/>
          <p:nvPr/>
        </p:nvSpPr>
        <p:spPr>
          <a:xfrm>
            <a:off x="5038791" y="4036968"/>
            <a:ext cx="4706224" cy="20552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students will </a:t>
            </a:r>
            <a:r>
              <a:rPr lang="en-US" dirty="0">
                <a:solidFill>
                  <a:schemeClr val="accent4"/>
                </a:solidFill>
              </a:rPr>
              <a:t>know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they </a:t>
            </a:r>
            <a:r>
              <a:rPr lang="en-US" dirty="0">
                <a:solidFill>
                  <a:schemeClr val="accent4"/>
                </a:solidFill>
              </a:rPr>
              <a:t>will be able to 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And </a:t>
            </a:r>
            <a:r>
              <a:rPr lang="en-US" dirty="0">
                <a:solidFill>
                  <a:schemeClr val="accent4"/>
                </a:solidFill>
              </a:rPr>
              <a:t>who they will be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B36408-E081-45AB-9B25-532335F2BD82}"/>
              </a:ext>
            </a:extLst>
          </p:cNvPr>
          <p:cNvSpPr/>
          <p:nvPr/>
        </p:nvSpPr>
        <p:spPr>
          <a:xfrm>
            <a:off x="9389430" y="374427"/>
            <a:ext cx="2417561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Internationalisation at Home</a:t>
            </a:r>
          </a:p>
          <a:p>
            <a:r>
              <a:rPr lang="en-US" dirty="0"/>
              <a:t> “…the </a:t>
            </a:r>
            <a:r>
              <a:rPr lang="en-US" b="1" i="1" dirty="0"/>
              <a:t>purposeful</a:t>
            </a:r>
            <a:r>
              <a:rPr lang="en-US" dirty="0"/>
              <a:t> integration of international and intercultural dimensions into the </a:t>
            </a:r>
            <a:r>
              <a:rPr lang="en-US" b="1" dirty="0"/>
              <a:t>formal and informal curriculum</a:t>
            </a:r>
            <a:r>
              <a:rPr lang="en-US" dirty="0"/>
              <a:t> for </a:t>
            </a:r>
            <a:r>
              <a:rPr lang="en-US" b="1" dirty="0"/>
              <a:t>all students</a:t>
            </a:r>
            <a:r>
              <a:rPr lang="en-US" dirty="0"/>
              <a:t> within domestic learning environments” </a:t>
            </a:r>
            <a:r>
              <a:rPr lang="en-US" sz="1600" dirty="0"/>
              <a:t>(</a:t>
            </a:r>
            <a:r>
              <a:rPr lang="en-US" sz="1600" b="1" dirty="0"/>
              <a:t>Beelen</a:t>
            </a:r>
            <a:r>
              <a:rPr lang="en-US" sz="1600" dirty="0"/>
              <a:t> &amp; </a:t>
            </a:r>
            <a:r>
              <a:rPr lang="en-US" sz="1600" b="1" dirty="0"/>
              <a:t>Jones</a:t>
            </a:r>
            <a:r>
              <a:rPr lang="en-US" sz="1600" dirty="0"/>
              <a:t>, 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38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1694</Words>
  <Application>Microsoft Office PowerPoint</Application>
  <PresentationFormat>Widescreen</PresentationFormat>
  <Paragraphs>178</Paragraphs>
  <Slides>19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Reimagining Internationalisation of the Curriculum </vt:lpstr>
      <vt:lpstr>Reimagining Internationalisation of the Curriculum - IoC</vt:lpstr>
      <vt:lpstr>Why do we need to reimagine IoC?  </vt:lpstr>
      <vt:lpstr>  </vt:lpstr>
      <vt:lpstr>The role of universities is evolving</vt:lpstr>
      <vt:lpstr>Definitions have evolved</vt:lpstr>
      <vt:lpstr>Comprehensive Internationalisation  (Hudzik 2011)</vt:lpstr>
      <vt:lpstr>In 2015 the definition of Internationalisation of Higher Education </vt:lpstr>
      <vt:lpstr>PowerPoint Presentation</vt:lpstr>
      <vt:lpstr>In summary, why do we need to reimagine the curriculum?</vt:lpstr>
      <vt:lpstr>How do we reimagine IoC?  </vt:lpstr>
      <vt:lpstr>PowerPoint Presentation</vt:lpstr>
      <vt:lpstr>PowerPoint Presentation</vt:lpstr>
      <vt:lpstr>PowerPoint Presentation</vt:lpstr>
      <vt:lpstr>IoC is a critical component of the  internationalisation of the University </vt:lpstr>
      <vt:lpstr>Challenges</vt:lpstr>
      <vt:lpstr>Conclusion</vt:lpstr>
      <vt:lpstr>In summary, we need to think differently about curriculum and internationalisation, 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Leask</dc:creator>
  <cp:lastModifiedBy>Betty Leask</cp:lastModifiedBy>
  <cp:revision>55</cp:revision>
  <dcterms:created xsi:type="dcterms:W3CDTF">2020-09-17T07:30:59Z</dcterms:created>
  <dcterms:modified xsi:type="dcterms:W3CDTF">2020-10-05T07:50:14Z</dcterms:modified>
</cp:coreProperties>
</file>