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9" r:id="rId2"/>
    <p:sldId id="295" r:id="rId3"/>
    <p:sldId id="315" r:id="rId4"/>
    <p:sldId id="309" r:id="rId5"/>
    <p:sldId id="311" r:id="rId6"/>
    <p:sldId id="304" r:id="rId7"/>
    <p:sldId id="314" r:id="rId8"/>
  </p:sldIdLst>
  <p:sldSz cx="12192000" cy="6858000"/>
  <p:notesSz cx="6797675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Stijl, licht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046" autoAdjust="0"/>
  </p:normalViewPr>
  <p:slideViewPr>
    <p:cSldViewPr snapToGrid="0">
      <p:cViewPr varScale="1">
        <p:scale>
          <a:sx n="72" d="100"/>
          <a:sy n="72" d="100"/>
        </p:scale>
        <p:origin x="10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3C3BA6-CA6E-44E7-9D84-ABD7BD5F1615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EC84648-F4E0-4F40-8524-8987D39000BE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000" b="1" dirty="0"/>
            <a:t>Directie</a:t>
          </a:r>
          <a:r>
            <a:rPr lang="nl-NL" sz="1000" dirty="0"/>
            <a:t> </a:t>
          </a:r>
          <a:r>
            <a:rPr lang="nl-NL" sz="800" dirty="0"/>
            <a:t>&amp; </a:t>
          </a:r>
          <a:r>
            <a:rPr lang="nl-NL" sz="1000" b="1" dirty="0"/>
            <a:t>Ondersteuning</a:t>
          </a:r>
          <a:endParaRPr lang="nl-NL" sz="800" b="1" dirty="0"/>
        </a:p>
      </dgm:t>
    </dgm:pt>
    <dgm:pt modelId="{5FA3877B-28D4-47C0-9520-DA7055B85087}" type="parTrans" cxnId="{A8957C4A-C687-4BF8-B8CE-7B1ECF68CE4A}">
      <dgm:prSet/>
      <dgm:spPr/>
      <dgm:t>
        <a:bodyPr/>
        <a:lstStyle/>
        <a:p>
          <a:endParaRPr lang="nl-NL"/>
        </a:p>
      </dgm:t>
    </dgm:pt>
    <dgm:pt modelId="{A866971B-D22C-4312-B9A7-43E0B86E81E4}" type="sibTrans" cxnId="{A8957C4A-C687-4BF8-B8CE-7B1ECF68CE4A}">
      <dgm:prSet/>
      <dgm:spPr/>
      <dgm:t>
        <a:bodyPr/>
        <a:lstStyle/>
        <a:p>
          <a:endParaRPr lang="nl-NL"/>
        </a:p>
      </dgm:t>
    </dgm:pt>
    <dgm:pt modelId="{FAEA1F89-C46F-486A-85D1-3BCA4C9F17D1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000" b="1" dirty="0"/>
            <a:t>Cluster</a:t>
          </a:r>
          <a:r>
            <a:rPr lang="nl-NL" sz="1000" dirty="0"/>
            <a:t> </a:t>
          </a:r>
          <a:r>
            <a:rPr lang="nl-NL" sz="1000" b="1" dirty="0"/>
            <a:t>talen</a:t>
          </a:r>
        </a:p>
      </dgm:t>
    </dgm:pt>
    <dgm:pt modelId="{9EAD692F-EAFC-445C-80F5-5B8848E32907}" type="parTrans" cxnId="{7D9A7B70-B156-44A2-ADAD-088879E151D0}">
      <dgm:prSet/>
      <dgm:spPr/>
      <dgm:t>
        <a:bodyPr/>
        <a:lstStyle/>
        <a:p>
          <a:endParaRPr lang="nl-NL"/>
        </a:p>
      </dgm:t>
    </dgm:pt>
    <dgm:pt modelId="{7316DB92-58E6-4D13-82D6-48420A03115E}" type="sibTrans" cxnId="{7D9A7B70-B156-44A2-ADAD-088879E151D0}">
      <dgm:prSet/>
      <dgm:spPr/>
      <dgm:t>
        <a:bodyPr/>
        <a:lstStyle/>
        <a:p>
          <a:endParaRPr lang="nl-NL"/>
        </a:p>
      </dgm:t>
    </dgm:pt>
    <dgm:pt modelId="{A7834D13-240C-4674-9D03-029DB6D7BE41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000" b="1" dirty="0"/>
            <a:t>Cluster</a:t>
          </a:r>
          <a:r>
            <a:rPr lang="nl-NL" sz="1000" dirty="0"/>
            <a:t> </a:t>
          </a:r>
          <a:r>
            <a:rPr lang="nl-NL" sz="1000" b="1" dirty="0"/>
            <a:t>M&amp;M</a:t>
          </a:r>
        </a:p>
      </dgm:t>
    </dgm:pt>
    <dgm:pt modelId="{4851C5EA-92D2-4851-A41E-BECDDBE512F2}" type="parTrans" cxnId="{D47F50A7-7571-4F2C-A84E-88FF549823EE}">
      <dgm:prSet/>
      <dgm:spPr/>
      <dgm:t>
        <a:bodyPr/>
        <a:lstStyle/>
        <a:p>
          <a:endParaRPr lang="nl-NL"/>
        </a:p>
      </dgm:t>
    </dgm:pt>
    <dgm:pt modelId="{F5694D7E-1EA2-43A2-B335-5B4FF557278A}" type="sibTrans" cxnId="{D47F50A7-7571-4F2C-A84E-88FF549823EE}">
      <dgm:prSet/>
      <dgm:spPr/>
      <dgm:t>
        <a:bodyPr/>
        <a:lstStyle/>
        <a:p>
          <a:endParaRPr lang="nl-NL"/>
        </a:p>
      </dgm:t>
    </dgm:pt>
    <dgm:pt modelId="{8C58EC9C-9057-4880-90C6-534E7FAC4D84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050" b="1" dirty="0"/>
            <a:t>PABO</a:t>
          </a:r>
        </a:p>
      </dgm:t>
    </dgm:pt>
    <dgm:pt modelId="{AC5439AC-EC46-450F-8307-D04175B7E7A1}" type="parTrans" cxnId="{38C94A55-B5E6-4599-8A3F-CDBFFF6E0AF0}">
      <dgm:prSet/>
      <dgm:spPr/>
      <dgm:t>
        <a:bodyPr/>
        <a:lstStyle/>
        <a:p>
          <a:endParaRPr lang="nl-NL"/>
        </a:p>
      </dgm:t>
    </dgm:pt>
    <dgm:pt modelId="{6C2888C2-28B8-4037-B9D9-64CA8D85B8F5}" type="sibTrans" cxnId="{38C94A55-B5E6-4599-8A3F-CDBFFF6E0AF0}">
      <dgm:prSet/>
      <dgm:spPr/>
      <dgm:t>
        <a:bodyPr/>
        <a:lstStyle/>
        <a:p>
          <a:endParaRPr lang="nl-NL"/>
        </a:p>
      </dgm:t>
    </dgm:pt>
    <dgm:pt modelId="{9CC83814-350B-478C-BAEC-B16A24285638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NL" sz="1000" b="1" dirty="0"/>
            <a:t>Cluster</a:t>
          </a:r>
          <a:r>
            <a:rPr lang="nl-NL" sz="800" dirty="0"/>
            <a:t> </a:t>
          </a:r>
          <a:r>
            <a:rPr lang="nl-NL" sz="1000" b="1" dirty="0"/>
            <a:t>Exact</a:t>
          </a:r>
          <a:endParaRPr lang="nl-NL" sz="800" b="1" dirty="0"/>
        </a:p>
      </dgm:t>
    </dgm:pt>
    <dgm:pt modelId="{E57D640F-3793-46F6-BB01-CFDCD6297AB5}" type="parTrans" cxnId="{E8AE5613-543A-499E-9545-990CC214387C}">
      <dgm:prSet/>
      <dgm:spPr/>
      <dgm:t>
        <a:bodyPr/>
        <a:lstStyle/>
        <a:p>
          <a:endParaRPr lang="nl-NL"/>
        </a:p>
      </dgm:t>
    </dgm:pt>
    <dgm:pt modelId="{57C35AF7-57B8-4198-B229-3843F0F18CEE}" type="sibTrans" cxnId="{E8AE5613-543A-499E-9545-990CC214387C}">
      <dgm:prSet/>
      <dgm:spPr/>
      <dgm:t>
        <a:bodyPr/>
        <a:lstStyle/>
        <a:p>
          <a:endParaRPr lang="nl-NL"/>
        </a:p>
      </dgm:t>
    </dgm:pt>
    <dgm:pt modelId="{01B6DA9A-ACCA-4E04-9634-B689E849A79B}" type="pres">
      <dgm:prSet presAssocID="{433C3BA6-CA6E-44E7-9D84-ABD7BD5F161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78E35AA-B996-46F2-A8EA-D298E1BE1640}" type="pres">
      <dgm:prSet presAssocID="{AEC84648-F4E0-4F40-8524-8987D39000BE}" presName="centerShape" presStyleLbl="node0" presStyleIdx="0" presStyleCnt="1" custScaleX="116592" custScaleY="108386" custLinFactNeighborX="2335" custLinFactNeighborY="-120"/>
      <dgm:spPr/>
    </dgm:pt>
    <dgm:pt modelId="{79504EC7-E2D5-4832-B45C-3C773A0471BE}" type="pres">
      <dgm:prSet presAssocID="{9EAD692F-EAFC-445C-80F5-5B8848E32907}" presName="parTrans" presStyleLbl="sibTrans2D1" presStyleIdx="0" presStyleCnt="4"/>
      <dgm:spPr/>
    </dgm:pt>
    <dgm:pt modelId="{32433643-E810-41F7-8716-75F8E0EDA2C1}" type="pres">
      <dgm:prSet presAssocID="{9EAD692F-EAFC-445C-80F5-5B8848E32907}" presName="connectorText" presStyleLbl="sibTrans2D1" presStyleIdx="0" presStyleCnt="4"/>
      <dgm:spPr/>
    </dgm:pt>
    <dgm:pt modelId="{84D00E61-9AC3-43B5-B586-DF91A0DF6D39}" type="pres">
      <dgm:prSet presAssocID="{FAEA1F89-C46F-486A-85D1-3BCA4C9F17D1}" presName="node" presStyleLbl="node1" presStyleIdx="0" presStyleCnt="4" custRadScaleRad="100348" custRadScaleInc="5927">
        <dgm:presLayoutVars>
          <dgm:bulletEnabled val="1"/>
        </dgm:presLayoutVars>
      </dgm:prSet>
      <dgm:spPr/>
    </dgm:pt>
    <dgm:pt modelId="{04726E12-5B6E-4ECC-8EC9-FBE06538988E}" type="pres">
      <dgm:prSet presAssocID="{4851C5EA-92D2-4851-A41E-BECDDBE512F2}" presName="parTrans" presStyleLbl="sibTrans2D1" presStyleIdx="1" presStyleCnt="4"/>
      <dgm:spPr/>
    </dgm:pt>
    <dgm:pt modelId="{2FAD75C6-8AAD-4BDC-960A-820D3430349A}" type="pres">
      <dgm:prSet presAssocID="{4851C5EA-92D2-4851-A41E-BECDDBE512F2}" presName="connectorText" presStyleLbl="sibTrans2D1" presStyleIdx="1" presStyleCnt="4"/>
      <dgm:spPr/>
    </dgm:pt>
    <dgm:pt modelId="{B620B9C7-C213-4745-9225-E8740B46D380}" type="pres">
      <dgm:prSet presAssocID="{A7834D13-240C-4674-9D03-029DB6D7BE41}" presName="node" presStyleLbl="node1" presStyleIdx="1" presStyleCnt="4" custRadScaleRad="104137" custRadScaleInc="-2513">
        <dgm:presLayoutVars>
          <dgm:bulletEnabled val="1"/>
        </dgm:presLayoutVars>
      </dgm:prSet>
      <dgm:spPr/>
    </dgm:pt>
    <dgm:pt modelId="{70B3566E-3C5A-42D6-8FBC-E537B15FD679}" type="pres">
      <dgm:prSet presAssocID="{AC5439AC-EC46-450F-8307-D04175B7E7A1}" presName="parTrans" presStyleLbl="sibTrans2D1" presStyleIdx="2" presStyleCnt="4"/>
      <dgm:spPr/>
    </dgm:pt>
    <dgm:pt modelId="{7A2A9E5E-4A24-441B-9F28-0A0D1DC26170}" type="pres">
      <dgm:prSet presAssocID="{AC5439AC-EC46-450F-8307-D04175B7E7A1}" presName="connectorText" presStyleLbl="sibTrans2D1" presStyleIdx="2" presStyleCnt="4"/>
      <dgm:spPr/>
    </dgm:pt>
    <dgm:pt modelId="{FF7CF3DA-E30B-47C1-817E-8E76B7DE1BF6}" type="pres">
      <dgm:prSet presAssocID="{8C58EC9C-9057-4880-90C6-534E7FAC4D84}" presName="node" presStyleLbl="node1" presStyleIdx="2" presStyleCnt="4" custRadScaleRad="99870" custRadScaleInc="-5955">
        <dgm:presLayoutVars>
          <dgm:bulletEnabled val="1"/>
        </dgm:presLayoutVars>
      </dgm:prSet>
      <dgm:spPr/>
    </dgm:pt>
    <dgm:pt modelId="{8F1FB2A0-633D-4C16-9F30-255C1273B0D0}" type="pres">
      <dgm:prSet presAssocID="{E57D640F-3793-46F6-BB01-CFDCD6297AB5}" presName="parTrans" presStyleLbl="sibTrans2D1" presStyleIdx="3" presStyleCnt="4"/>
      <dgm:spPr/>
    </dgm:pt>
    <dgm:pt modelId="{B6A0C121-800E-4728-AE45-893529FF5EA4}" type="pres">
      <dgm:prSet presAssocID="{E57D640F-3793-46F6-BB01-CFDCD6297AB5}" presName="connectorText" presStyleLbl="sibTrans2D1" presStyleIdx="3" presStyleCnt="4"/>
      <dgm:spPr/>
    </dgm:pt>
    <dgm:pt modelId="{2964F993-DA86-4C19-82F9-3ADD744C1D94}" type="pres">
      <dgm:prSet presAssocID="{9CC83814-350B-478C-BAEC-B16A24285638}" presName="node" presStyleLbl="node1" presStyleIdx="3" presStyleCnt="4" custRadScaleRad="95331" custRadScaleInc="319">
        <dgm:presLayoutVars>
          <dgm:bulletEnabled val="1"/>
        </dgm:presLayoutVars>
      </dgm:prSet>
      <dgm:spPr/>
    </dgm:pt>
  </dgm:ptLst>
  <dgm:cxnLst>
    <dgm:cxn modelId="{E8AE5613-543A-499E-9545-990CC214387C}" srcId="{AEC84648-F4E0-4F40-8524-8987D39000BE}" destId="{9CC83814-350B-478C-BAEC-B16A24285638}" srcOrd="3" destOrd="0" parTransId="{E57D640F-3793-46F6-BB01-CFDCD6297AB5}" sibTransId="{57C35AF7-57B8-4198-B229-3843F0F18CEE}"/>
    <dgm:cxn modelId="{534C8A20-1D58-408F-9F4C-368D84133C09}" type="presOf" srcId="{9EAD692F-EAFC-445C-80F5-5B8848E32907}" destId="{32433643-E810-41F7-8716-75F8E0EDA2C1}" srcOrd="1" destOrd="0" presId="urn:microsoft.com/office/officeart/2005/8/layout/radial5"/>
    <dgm:cxn modelId="{B5C41325-8997-4258-94FA-E7C578DB7632}" type="presOf" srcId="{8C58EC9C-9057-4880-90C6-534E7FAC4D84}" destId="{FF7CF3DA-E30B-47C1-817E-8E76B7DE1BF6}" srcOrd="0" destOrd="0" presId="urn:microsoft.com/office/officeart/2005/8/layout/radial5"/>
    <dgm:cxn modelId="{38543A28-8BC3-4094-A9BE-EFE51CC89B08}" type="presOf" srcId="{433C3BA6-CA6E-44E7-9D84-ABD7BD5F1615}" destId="{01B6DA9A-ACCA-4E04-9634-B689E849A79B}" srcOrd="0" destOrd="0" presId="urn:microsoft.com/office/officeart/2005/8/layout/radial5"/>
    <dgm:cxn modelId="{E725D32B-80C7-4A43-99E3-A6E48A4CA732}" type="presOf" srcId="{9CC83814-350B-478C-BAEC-B16A24285638}" destId="{2964F993-DA86-4C19-82F9-3ADD744C1D94}" srcOrd="0" destOrd="0" presId="urn:microsoft.com/office/officeart/2005/8/layout/radial5"/>
    <dgm:cxn modelId="{A8957C4A-C687-4BF8-B8CE-7B1ECF68CE4A}" srcId="{433C3BA6-CA6E-44E7-9D84-ABD7BD5F1615}" destId="{AEC84648-F4E0-4F40-8524-8987D39000BE}" srcOrd="0" destOrd="0" parTransId="{5FA3877B-28D4-47C0-9520-DA7055B85087}" sibTransId="{A866971B-D22C-4312-B9A7-43E0B86E81E4}"/>
    <dgm:cxn modelId="{4EB5C96F-3F5D-49BD-B31C-125AA50AA769}" type="presOf" srcId="{AEC84648-F4E0-4F40-8524-8987D39000BE}" destId="{D78E35AA-B996-46F2-A8EA-D298E1BE1640}" srcOrd="0" destOrd="0" presId="urn:microsoft.com/office/officeart/2005/8/layout/radial5"/>
    <dgm:cxn modelId="{7D9A7B70-B156-44A2-ADAD-088879E151D0}" srcId="{AEC84648-F4E0-4F40-8524-8987D39000BE}" destId="{FAEA1F89-C46F-486A-85D1-3BCA4C9F17D1}" srcOrd="0" destOrd="0" parTransId="{9EAD692F-EAFC-445C-80F5-5B8848E32907}" sibTransId="{7316DB92-58E6-4D13-82D6-48420A03115E}"/>
    <dgm:cxn modelId="{38C94A55-B5E6-4599-8A3F-CDBFFF6E0AF0}" srcId="{AEC84648-F4E0-4F40-8524-8987D39000BE}" destId="{8C58EC9C-9057-4880-90C6-534E7FAC4D84}" srcOrd="2" destOrd="0" parTransId="{AC5439AC-EC46-450F-8307-D04175B7E7A1}" sibTransId="{6C2888C2-28B8-4037-B9D9-64CA8D85B8F5}"/>
    <dgm:cxn modelId="{6BC56D75-8AA7-45EC-A7DD-B674BC509F9D}" type="presOf" srcId="{AC5439AC-EC46-450F-8307-D04175B7E7A1}" destId="{70B3566E-3C5A-42D6-8FBC-E537B15FD679}" srcOrd="0" destOrd="0" presId="urn:microsoft.com/office/officeart/2005/8/layout/radial5"/>
    <dgm:cxn modelId="{BEA22685-28F6-4855-9D2A-5E42B1130E52}" type="presOf" srcId="{4851C5EA-92D2-4851-A41E-BECDDBE512F2}" destId="{2FAD75C6-8AAD-4BDC-960A-820D3430349A}" srcOrd="1" destOrd="0" presId="urn:microsoft.com/office/officeart/2005/8/layout/radial5"/>
    <dgm:cxn modelId="{273AB88A-659C-4EEF-917E-5D4E998467D7}" type="presOf" srcId="{A7834D13-240C-4674-9D03-029DB6D7BE41}" destId="{B620B9C7-C213-4745-9225-E8740B46D380}" srcOrd="0" destOrd="0" presId="urn:microsoft.com/office/officeart/2005/8/layout/radial5"/>
    <dgm:cxn modelId="{19904592-38B3-4E9B-A03F-711CF133BFC0}" type="presOf" srcId="{E57D640F-3793-46F6-BB01-CFDCD6297AB5}" destId="{8F1FB2A0-633D-4C16-9F30-255C1273B0D0}" srcOrd="0" destOrd="0" presId="urn:microsoft.com/office/officeart/2005/8/layout/radial5"/>
    <dgm:cxn modelId="{D47F50A7-7571-4F2C-A84E-88FF549823EE}" srcId="{AEC84648-F4E0-4F40-8524-8987D39000BE}" destId="{A7834D13-240C-4674-9D03-029DB6D7BE41}" srcOrd="1" destOrd="0" parTransId="{4851C5EA-92D2-4851-A41E-BECDDBE512F2}" sibTransId="{F5694D7E-1EA2-43A2-B335-5B4FF557278A}"/>
    <dgm:cxn modelId="{257341AB-6C05-4987-88F7-A24624CDB3B4}" type="presOf" srcId="{AC5439AC-EC46-450F-8307-D04175B7E7A1}" destId="{7A2A9E5E-4A24-441B-9F28-0A0D1DC26170}" srcOrd="1" destOrd="0" presId="urn:microsoft.com/office/officeart/2005/8/layout/radial5"/>
    <dgm:cxn modelId="{673AC1B8-A3BA-46EA-8D64-F178D90C1950}" type="presOf" srcId="{9EAD692F-EAFC-445C-80F5-5B8848E32907}" destId="{79504EC7-E2D5-4832-B45C-3C773A0471BE}" srcOrd="0" destOrd="0" presId="urn:microsoft.com/office/officeart/2005/8/layout/radial5"/>
    <dgm:cxn modelId="{1B20F3BC-9BA4-41CB-AA93-50D9225D71CD}" type="presOf" srcId="{FAEA1F89-C46F-486A-85D1-3BCA4C9F17D1}" destId="{84D00E61-9AC3-43B5-B586-DF91A0DF6D39}" srcOrd="0" destOrd="0" presId="urn:microsoft.com/office/officeart/2005/8/layout/radial5"/>
    <dgm:cxn modelId="{71A920F9-A409-4B6E-8F19-1FB68A96F8B1}" type="presOf" srcId="{4851C5EA-92D2-4851-A41E-BECDDBE512F2}" destId="{04726E12-5B6E-4ECC-8EC9-FBE06538988E}" srcOrd="0" destOrd="0" presId="urn:microsoft.com/office/officeart/2005/8/layout/radial5"/>
    <dgm:cxn modelId="{889D98FC-B6EB-4070-A446-B7C276C218E2}" type="presOf" srcId="{E57D640F-3793-46F6-BB01-CFDCD6297AB5}" destId="{B6A0C121-800E-4728-AE45-893529FF5EA4}" srcOrd="1" destOrd="0" presId="urn:microsoft.com/office/officeart/2005/8/layout/radial5"/>
    <dgm:cxn modelId="{BE7BBB99-B622-4FF3-B369-0098F0507DD5}" type="presParOf" srcId="{01B6DA9A-ACCA-4E04-9634-B689E849A79B}" destId="{D78E35AA-B996-46F2-A8EA-D298E1BE1640}" srcOrd="0" destOrd="0" presId="urn:microsoft.com/office/officeart/2005/8/layout/radial5"/>
    <dgm:cxn modelId="{B205C3C9-877D-4BAD-91C8-7E2CA31BBC62}" type="presParOf" srcId="{01B6DA9A-ACCA-4E04-9634-B689E849A79B}" destId="{79504EC7-E2D5-4832-B45C-3C773A0471BE}" srcOrd="1" destOrd="0" presId="urn:microsoft.com/office/officeart/2005/8/layout/radial5"/>
    <dgm:cxn modelId="{E8FACE98-5DC6-408D-8A28-3C20DD498871}" type="presParOf" srcId="{79504EC7-E2D5-4832-B45C-3C773A0471BE}" destId="{32433643-E810-41F7-8716-75F8E0EDA2C1}" srcOrd="0" destOrd="0" presId="urn:microsoft.com/office/officeart/2005/8/layout/radial5"/>
    <dgm:cxn modelId="{74FFC3D5-38AA-4E45-813C-2D5D08E64C67}" type="presParOf" srcId="{01B6DA9A-ACCA-4E04-9634-B689E849A79B}" destId="{84D00E61-9AC3-43B5-B586-DF91A0DF6D39}" srcOrd="2" destOrd="0" presId="urn:microsoft.com/office/officeart/2005/8/layout/radial5"/>
    <dgm:cxn modelId="{F2207838-E735-47D8-9BE9-C9115655AB78}" type="presParOf" srcId="{01B6DA9A-ACCA-4E04-9634-B689E849A79B}" destId="{04726E12-5B6E-4ECC-8EC9-FBE06538988E}" srcOrd="3" destOrd="0" presId="urn:microsoft.com/office/officeart/2005/8/layout/radial5"/>
    <dgm:cxn modelId="{4E809D79-13FE-400A-8077-BE33808F12FA}" type="presParOf" srcId="{04726E12-5B6E-4ECC-8EC9-FBE06538988E}" destId="{2FAD75C6-8AAD-4BDC-960A-820D3430349A}" srcOrd="0" destOrd="0" presId="urn:microsoft.com/office/officeart/2005/8/layout/radial5"/>
    <dgm:cxn modelId="{06FF2309-3B99-4303-ADF8-EF32377461F4}" type="presParOf" srcId="{01B6DA9A-ACCA-4E04-9634-B689E849A79B}" destId="{B620B9C7-C213-4745-9225-E8740B46D380}" srcOrd="4" destOrd="0" presId="urn:microsoft.com/office/officeart/2005/8/layout/radial5"/>
    <dgm:cxn modelId="{4DD4E28F-03D9-449D-A7FA-4EB88A24BA8E}" type="presParOf" srcId="{01B6DA9A-ACCA-4E04-9634-B689E849A79B}" destId="{70B3566E-3C5A-42D6-8FBC-E537B15FD679}" srcOrd="5" destOrd="0" presId="urn:microsoft.com/office/officeart/2005/8/layout/radial5"/>
    <dgm:cxn modelId="{CB6189B1-7BB5-4B1A-B318-7B4CE6ADA4D2}" type="presParOf" srcId="{70B3566E-3C5A-42D6-8FBC-E537B15FD679}" destId="{7A2A9E5E-4A24-441B-9F28-0A0D1DC26170}" srcOrd="0" destOrd="0" presId="urn:microsoft.com/office/officeart/2005/8/layout/radial5"/>
    <dgm:cxn modelId="{5E5E3C40-79B0-46E9-88C1-9D7B0E6ABD11}" type="presParOf" srcId="{01B6DA9A-ACCA-4E04-9634-B689E849A79B}" destId="{FF7CF3DA-E30B-47C1-817E-8E76B7DE1BF6}" srcOrd="6" destOrd="0" presId="urn:microsoft.com/office/officeart/2005/8/layout/radial5"/>
    <dgm:cxn modelId="{3ECA8FE0-0C37-4325-A9FB-9765A6AD71AE}" type="presParOf" srcId="{01B6DA9A-ACCA-4E04-9634-B689E849A79B}" destId="{8F1FB2A0-633D-4C16-9F30-255C1273B0D0}" srcOrd="7" destOrd="0" presId="urn:microsoft.com/office/officeart/2005/8/layout/radial5"/>
    <dgm:cxn modelId="{04896AB3-CE1E-42BE-91A8-BD5171D9F886}" type="presParOf" srcId="{8F1FB2A0-633D-4C16-9F30-255C1273B0D0}" destId="{B6A0C121-800E-4728-AE45-893529FF5EA4}" srcOrd="0" destOrd="0" presId="urn:microsoft.com/office/officeart/2005/8/layout/radial5"/>
    <dgm:cxn modelId="{50FD8479-9731-4E01-8F53-A9AE32214F50}" type="presParOf" srcId="{01B6DA9A-ACCA-4E04-9634-B689E849A79B}" destId="{2964F993-DA86-4C19-82F9-3ADD744C1D9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E35AA-B996-46F2-A8EA-D298E1BE1640}">
      <dsp:nvSpPr>
        <dsp:cNvPr id="0" name=""/>
        <dsp:cNvSpPr/>
      </dsp:nvSpPr>
      <dsp:spPr>
        <a:xfrm>
          <a:off x="3169831" y="1797631"/>
          <a:ext cx="1545388" cy="1436620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/>
            <a:t>Directie</a:t>
          </a:r>
          <a:r>
            <a:rPr lang="nl-NL" sz="1000" kern="1200" dirty="0"/>
            <a:t> </a:t>
          </a:r>
          <a:r>
            <a:rPr lang="nl-NL" sz="800" kern="1200" dirty="0"/>
            <a:t>&amp; </a:t>
          </a:r>
          <a:r>
            <a:rPr lang="nl-NL" sz="1000" b="1" kern="1200" dirty="0"/>
            <a:t>Ondersteuning</a:t>
          </a:r>
          <a:endParaRPr lang="nl-NL" sz="800" b="1" kern="1200" dirty="0"/>
        </a:p>
      </dsp:txBody>
      <dsp:txXfrm>
        <a:off x="3396148" y="2008019"/>
        <a:ext cx="1092754" cy="1015844"/>
      </dsp:txXfrm>
    </dsp:sp>
    <dsp:sp modelId="{79504EC7-E2D5-4832-B45C-3C773A0471BE}">
      <dsp:nvSpPr>
        <dsp:cNvPr id="0" name=""/>
        <dsp:cNvSpPr/>
      </dsp:nvSpPr>
      <dsp:spPr>
        <a:xfrm rot="16199985">
          <a:off x="3817397" y="1343302"/>
          <a:ext cx="250247" cy="450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/>
        </a:p>
      </dsp:txBody>
      <dsp:txXfrm rot="10800000">
        <a:off x="3854934" y="1470971"/>
        <a:ext cx="175173" cy="270394"/>
      </dsp:txXfrm>
    </dsp:sp>
    <dsp:sp modelId="{84D00E61-9AC3-43B5-B586-DF91A0DF6D39}">
      <dsp:nvSpPr>
        <dsp:cNvPr id="0" name=""/>
        <dsp:cNvSpPr/>
      </dsp:nvSpPr>
      <dsp:spPr>
        <a:xfrm>
          <a:off x="3279784" y="0"/>
          <a:ext cx="1325466" cy="1325466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/>
            <a:t>Cluster</a:t>
          </a:r>
          <a:r>
            <a:rPr lang="nl-NL" sz="1000" kern="1200" dirty="0"/>
            <a:t> </a:t>
          </a:r>
          <a:r>
            <a:rPr lang="nl-NL" sz="1000" b="1" kern="1200" dirty="0"/>
            <a:t>talen</a:t>
          </a:r>
        </a:p>
      </dsp:txBody>
      <dsp:txXfrm>
        <a:off x="3473894" y="194110"/>
        <a:ext cx="937246" cy="937246"/>
      </dsp:txXfrm>
    </dsp:sp>
    <dsp:sp modelId="{04726E12-5B6E-4ECC-8EC9-FBE06538988E}">
      <dsp:nvSpPr>
        <dsp:cNvPr id="0" name=""/>
        <dsp:cNvSpPr/>
      </dsp:nvSpPr>
      <dsp:spPr>
        <a:xfrm rot="21537257">
          <a:off x="4805128" y="2272886"/>
          <a:ext cx="217036" cy="450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/>
        </a:p>
      </dsp:txBody>
      <dsp:txXfrm>
        <a:off x="4805133" y="2363612"/>
        <a:ext cx="151925" cy="270394"/>
      </dsp:txXfrm>
    </dsp:sp>
    <dsp:sp modelId="{B620B9C7-C213-4745-9225-E8740B46D380}">
      <dsp:nvSpPr>
        <dsp:cNvPr id="0" name=""/>
        <dsp:cNvSpPr/>
      </dsp:nvSpPr>
      <dsp:spPr>
        <a:xfrm>
          <a:off x="5124395" y="1819538"/>
          <a:ext cx="1325466" cy="1325466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/>
            <a:t>Cluster</a:t>
          </a:r>
          <a:r>
            <a:rPr lang="nl-NL" sz="1000" kern="1200" dirty="0"/>
            <a:t> </a:t>
          </a:r>
          <a:r>
            <a:rPr lang="nl-NL" sz="1000" b="1" kern="1200" dirty="0"/>
            <a:t>M&amp;M</a:t>
          </a:r>
        </a:p>
      </dsp:txBody>
      <dsp:txXfrm>
        <a:off x="5318505" y="2013648"/>
        <a:ext cx="937246" cy="937246"/>
      </dsp:txXfrm>
    </dsp:sp>
    <dsp:sp modelId="{70B3566E-3C5A-42D6-8FBC-E537B15FD679}">
      <dsp:nvSpPr>
        <dsp:cNvPr id="0" name=""/>
        <dsp:cNvSpPr/>
      </dsp:nvSpPr>
      <dsp:spPr>
        <a:xfrm rot="5400025">
          <a:off x="3816952" y="3238733"/>
          <a:ext cx="251133" cy="450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/>
        </a:p>
      </dsp:txBody>
      <dsp:txXfrm rot="10800000">
        <a:off x="3854622" y="3291195"/>
        <a:ext cx="175793" cy="270394"/>
      </dsp:txXfrm>
    </dsp:sp>
    <dsp:sp modelId="{FF7CF3DA-E30B-47C1-817E-8E76B7DE1BF6}">
      <dsp:nvSpPr>
        <dsp:cNvPr id="0" name=""/>
        <dsp:cNvSpPr/>
      </dsp:nvSpPr>
      <dsp:spPr>
        <a:xfrm>
          <a:off x="3279778" y="3708088"/>
          <a:ext cx="1325466" cy="1325466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50" b="1" kern="1200" dirty="0"/>
            <a:t>PABO</a:t>
          </a:r>
        </a:p>
      </dsp:txBody>
      <dsp:txXfrm>
        <a:off x="3473888" y="3902198"/>
        <a:ext cx="937246" cy="937246"/>
      </dsp:txXfrm>
    </dsp:sp>
    <dsp:sp modelId="{8F1FB2A0-633D-4C16-9F30-255C1273B0D0}">
      <dsp:nvSpPr>
        <dsp:cNvPr id="0" name=""/>
        <dsp:cNvSpPr/>
      </dsp:nvSpPr>
      <dsp:spPr>
        <a:xfrm rot="10799960">
          <a:off x="2855243" y="2290623"/>
          <a:ext cx="222309" cy="450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/>
        </a:p>
      </dsp:txBody>
      <dsp:txXfrm rot="10800000">
        <a:off x="2921936" y="2380755"/>
        <a:ext cx="155616" cy="270394"/>
      </dsp:txXfrm>
    </dsp:sp>
    <dsp:sp modelId="{2964F993-DA86-4C19-82F9-3ADD744C1D94}">
      <dsp:nvSpPr>
        <dsp:cNvPr id="0" name=""/>
        <dsp:cNvSpPr/>
      </dsp:nvSpPr>
      <dsp:spPr>
        <a:xfrm>
          <a:off x="1424913" y="1853229"/>
          <a:ext cx="1325466" cy="1325466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b="1" kern="1200" dirty="0"/>
            <a:t>Cluster</a:t>
          </a:r>
          <a:r>
            <a:rPr lang="nl-NL" sz="800" kern="1200" dirty="0"/>
            <a:t> </a:t>
          </a:r>
          <a:r>
            <a:rPr lang="nl-NL" sz="1000" b="1" kern="1200" dirty="0"/>
            <a:t>Exact</a:t>
          </a:r>
          <a:endParaRPr lang="nl-NL" sz="800" b="1" kern="1200" dirty="0"/>
        </a:p>
      </dsp:txBody>
      <dsp:txXfrm>
        <a:off x="1619023" y="2047339"/>
        <a:ext cx="937246" cy="93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17D17-8C12-4ACE-AFFD-162682D6CCA1}" type="datetimeFigureOut">
              <a:rPr lang="nl-NL" smtClean="0"/>
              <a:t>23-6-2019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E9231-717F-40F3-B8EB-9922180B08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7714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D0A8D-A6B0-4E0E-B4B8-F3E64E98C07A}" type="datetimeFigureOut">
              <a:rPr lang="nl-NL" smtClean="0"/>
              <a:t>23-6-2019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081FD-6A17-4443-B5EE-0F6DF90F7E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704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081FD-6A17-4443-B5EE-0F6DF90F7EC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602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B081FD-6A17-4443-B5EE-0F6DF90F7EC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3251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081FD-6A17-4443-B5EE-0F6DF90F7EC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167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081FD-6A17-4443-B5EE-0F6DF90F7EC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4133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668" y="0"/>
            <a:ext cx="10657417" cy="1143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719667" y="1471613"/>
            <a:ext cx="10687051" cy="3973611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937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>
            <a:spLocks noChangeArrowheads="1"/>
          </p:cNvSpPr>
          <p:nvPr userDrawn="1"/>
        </p:nvSpPr>
        <p:spPr bwMode="auto">
          <a:xfrm>
            <a:off x="7802034" y="4862513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nl-NL" sz="24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381" y="3068960"/>
            <a:ext cx="3840427" cy="936104"/>
          </a:xfrm>
          <a:prstGeom prst="rect">
            <a:avLst/>
          </a:prstGeom>
        </p:spPr>
        <p:txBody>
          <a:bodyPr anchor="b"/>
          <a:lstStyle>
            <a:lvl1pPr algn="l">
              <a:defRPr sz="2400" b="0" i="0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10"/>
          </p:nvPr>
        </p:nvSpPr>
        <p:spPr>
          <a:xfrm>
            <a:off x="527384" y="6021288"/>
            <a:ext cx="5088565" cy="760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CC0033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3820495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1" y="-100013"/>
            <a:ext cx="12407901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787400" y="0"/>
            <a:ext cx="109728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Titelstijl van model bewerken</a:t>
            </a:r>
          </a:p>
        </p:txBody>
      </p:sp>
      <p:pic>
        <p:nvPicPr>
          <p:cNvPr id="3076" name="Afbeelding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100" y="5711825"/>
            <a:ext cx="1085851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00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922338" indent="-200025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6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1330325" indent="-228600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6"/>
        </a:buBlip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738313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marL="21463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6035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6pPr>
      <a:lvl7pPr marL="30607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7pPr>
      <a:lvl8pPr marL="35179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8pPr>
      <a:lvl9pPr marL="39751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Afbeelding 1" descr="HR_PP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63" y="205115"/>
            <a:ext cx="9368763" cy="547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1063264" y="2995124"/>
            <a:ext cx="3669603" cy="758568"/>
          </a:xfrm>
        </p:spPr>
        <p:txBody>
          <a:bodyPr anchor="t" anchorCtr="0"/>
          <a:lstStyle/>
          <a:p>
            <a:pPr eaLnBrk="1" hangingPunct="1">
              <a:defRPr/>
            </a:pPr>
            <a:r>
              <a:rPr lang="nl-NL" sz="2000" b="1" dirty="0">
                <a:latin typeface="Calibri" panose="020F0502020204030204" pitchFamily="34" charset="0"/>
              </a:rPr>
              <a:t>Hogeschool Rotterdam</a:t>
            </a:r>
            <a:br>
              <a:rPr lang="nl-NL" sz="2000" b="1" dirty="0">
                <a:latin typeface="Calibri" panose="020F0502020204030204" pitchFamily="34" charset="0"/>
              </a:rPr>
            </a:br>
            <a:br>
              <a:rPr lang="nl-NL" sz="2000" b="1" dirty="0">
                <a:latin typeface="Calibri" panose="020F0502020204030204" pitchFamily="34" charset="0"/>
              </a:rPr>
            </a:br>
            <a:r>
              <a:rPr lang="nl-NL" sz="2000" b="1" dirty="0">
                <a:latin typeface="Calibri" panose="020F0502020204030204" pitchFamily="34" charset="0"/>
              </a:rPr>
              <a:t>“teams aan zet”</a:t>
            </a:r>
            <a:br>
              <a:rPr lang="nl-NL" sz="2000" b="1" dirty="0">
                <a:latin typeface="Calibri" panose="020F0502020204030204" pitchFamily="34" charset="0"/>
              </a:rPr>
            </a:br>
            <a:r>
              <a:rPr lang="nl-NL" sz="2000" b="1" dirty="0">
                <a:latin typeface="Calibri" panose="020F0502020204030204" pitchFamily="34" charset="0"/>
              </a:rPr>
              <a:t> </a:t>
            </a:r>
            <a:br>
              <a:rPr lang="nl-NL" sz="2000" b="1" dirty="0">
                <a:latin typeface="Calibri" panose="020F0502020204030204" pitchFamily="34" charset="0"/>
              </a:rPr>
            </a:br>
            <a:r>
              <a:rPr lang="nl-NL" sz="2000" b="1" dirty="0">
                <a:latin typeface="Calibri" panose="020F0502020204030204" pitchFamily="34" charset="0"/>
              </a:rPr>
              <a:t>9 mei 2019</a:t>
            </a:r>
            <a:br>
              <a:rPr lang="nl-NL" sz="2000" b="1" dirty="0">
                <a:latin typeface="Calibri" panose="020F0502020204030204" pitchFamily="34" charset="0"/>
              </a:rPr>
            </a:br>
            <a:br>
              <a:rPr lang="nl-NL" sz="2000" b="1" dirty="0">
                <a:latin typeface="Calibri" panose="020F0502020204030204" pitchFamily="34" charset="0"/>
              </a:rPr>
            </a:br>
            <a:br>
              <a:rPr lang="nl-NL" sz="1200" b="1" dirty="0">
                <a:latin typeface="Calibri" panose="020F0502020204030204" pitchFamily="34" charset="0"/>
              </a:rPr>
            </a:br>
            <a:br>
              <a:rPr lang="nl-NL" sz="1600" b="1" dirty="0">
                <a:latin typeface="Calibri" panose="020F0502020204030204" pitchFamily="34" charset="0"/>
              </a:rPr>
            </a:br>
            <a:endParaRPr lang="nl-NL" sz="14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7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C50181A-4795-4194-99D3-315B62911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32" y="3640151"/>
            <a:ext cx="9144000" cy="444842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A8731EB-BE1A-4CEC-B787-09F6567CBE52}"/>
              </a:ext>
            </a:extLst>
          </p:cNvPr>
          <p:cNvSpPr txBox="1"/>
          <p:nvPr/>
        </p:nvSpPr>
        <p:spPr>
          <a:xfrm>
            <a:off x="938315" y="334068"/>
            <a:ext cx="10706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Teams </a:t>
            </a:r>
            <a:r>
              <a:rPr lang="en-US" sz="2400" b="1" dirty="0" err="1">
                <a:solidFill>
                  <a:schemeClr val="bg1"/>
                </a:solidFill>
              </a:rPr>
              <a:t>aan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Zet</a:t>
            </a:r>
            <a:r>
              <a:rPr lang="en-US" sz="2400" b="1" dirty="0">
                <a:solidFill>
                  <a:schemeClr val="bg1"/>
                </a:solidFill>
              </a:rPr>
              <a:t> – Hoe </a:t>
            </a:r>
            <a:r>
              <a:rPr lang="en-US" sz="2400" b="1" dirty="0" err="1">
                <a:solidFill>
                  <a:schemeClr val="bg1"/>
                </a:solidFill>
              </a:rPr>
              <a:t>organiseer</a:t>
            </a:r>
            <a:r>
              <a:rPr lang="en-US" sz="2400" b="1" dirty="0">
                <a:solidFill>
                  <a:schemeClr val="bg1"/>
                </a:solidFill>
              </a:rPr>
              <a:t> je </a:t>
            </a:r>
            <a:r>
              <a:rPr lang="en-US" sz="2400" b="1" dirty="0" err="1">
                <a:solidFill>
                  <a:schemeClr val="bg1"/>
                </a:solidFill>
              </a:rPr>
              <a:t>hierbij</a:t>
            </a:r>
            <a:r>
              <a:rPr lang="en-US" sz="2400" b="1" dirty="0">
                <a:solidFill>
                  <a:schemeClr val="bg1"/>
                </a:solidFill>
              </a:rPr>
              <a:t> de </a:t>
            </a:r>
            <a:r>
              <a:rPr lang="en-US" sz="2400" b="1" dirty="0" err="1">
                <a:solidFill>
                  <a:schemeClr val="bg1"/>
                </a:solidFill>
              </a:rPr>
              <a:t>ondersteuning</a:t>
            </a:r>
            <a:r>
              <a:rPr lang="en-US" sz="2400" b="1" dirty="0">
                <a:solidFill>
                  <a:schemeClr val="bg1"/>
                </a:solidFill>
              </a:rPr>
              <a:t>? </a:t>
            </a:r>
            <a:endParaRPr lang="nl-NL" sz="2400" b="1" dirty="0">
              <a:solidFill>
                <a:schemeClr val="bg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D3C011E-D339-4C03-9BAE-979B5F4BA0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27" y="2089070"/>
            <a:ext cx="8193352" cy="300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06D9A4-87FC-4769-A7E8-C81AE73EFFE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70817" y="1130515"/>
            <a:ext cx="8537962" cy="760238"/>
          </a:xfrm>
        </p:spPr>
        <p:txBody>
          <a:bodyPr/>
          <a:lstStyle/>
          <a:p>
            <a:endParaRPr lang="nl-NL" sz="1600" b="1" i="1" dirty="0"/>
          </a:p>
          <a:p>
            <a:r>
              <a:rPr lang="nl-NL" sz="2000" b="1" dirty="0"/>
              <a:t>Koers naar decentralisatie 2 jaar geleden ingezet bij introductie van de nieuwe strategische agenda van de Hogeschool Rotterdam “Onze Agenda”:</a:t>
            </a:r>
          </a:p>
          <a:p>
            <a:endParaRPr lang="nl-NL" sz="2000" b="1" i="1" dirty="0"/>
          </a:p>
          <a:p>
            <a:r>
              <a:rPr lang="nl-NL" sz="2000" b="1" i="1" dirty="0"/>
              <a:t>“De sleutel is in handen van docententeams, al het overige is daar dienstbaar aan.” </a:t>
            </a:r>
          </a:p>
          <a:p>
            <a:endParaRPr lang="nl-NL" sz="2000" b="1" dirty="0"/>
          </a:p>
          <a:p>
            <a:r>
              <a:rPr lang="nl-NL" sz="2000" b="1" dirty="0"/>
              <a:t>Speerpunten uit deze agenda </a:t>
            </a:r>
            <a:r>
              <a:rPr lang="nl-NL" sz="2000" b="1" dirty="0" err="1"/>
              <a:t>mbt</a:t>
            </a:r>
            <a:r>
              <a:rPr lang="nl-NL" sz="2000" b="1" dirty="0"/>
              <a:t> decentralisatie:</a:t>
            </a:r>
          </a:p>
          <a:p>
            <a:endParaRPr lang="nl-N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/>
              <a:t>In onze manier van werken staat professionele autonomie centraal. De docententeams zijn verantwoordelijk voor de kwaliteit van het onderwijs.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/>
              <a:t>Leidinggevenden en ondersteunende medewerkers dragen zorg voor een omgeving waarin docententeams kunnen excelleren.</a:t>
            </a:r>
          </a:p>
          <a:p>
            <a:endParaRPr lang="nl-NL" sz="1600" b="1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42EE2C3-520E-444D-9CEF-9C3426C3C5CC}"/>
              </a:ext>
            </a:extLst>
          </p:cNvPr>
          <p:cNvSpPr txBox="1"/>
          <p:nvPr/>
        </p:nvSpPr>
        <p:spPr>
          <a:xfrm>
            <a:off x="914400" y="297456"/>
            <a:ext cx="723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Teams </a:t>
            </a:r>
            <a:r>
              <a:rPr lang="en-US" sz="2400" b="1" dirty="0" err="1">
                <a:solidFill>
                  <a:schemeClr val="bg1"/>
                </a:solidFill>
              </a:rPr>
              <a:t>aan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Zet</a:t>
            </a:r>
            <a:r>
              <a:rPr lang="en-US" sz="2400" b="1" dirty="0">
                <a:solidFill>
                  <a:schemeClr val="bg1"/>
                </a:solidFill>
              </a:rPr>
              <a:t> – “</a:t>
            </a:r>
            <a:r>
              <a:rPr lang="en-US" sz="2400" b="1" dirty="0" err="1">
                <a:solidFill>
                  <a:schemeClr val="bg1"/>
                </a:solidFill>
              </a:rPr>
              <a:t>Onze</a:t>
            </a:r>
            <a:r>
              <a:rPr lang="en-US" sz="2400" b="1" dirty="0">
                <a:solidFill>
                  <a:schemeClr val="bg1"/>
                </a:solidFill>
              </a:rPr>
              <a:t> Agenda”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44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FEFF79D-7F4C-4953-96C8-45E5FD528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57" y="1489619"/>
            <a:ext cx="6426001" cy="4429367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6DD2B4-F60A-4F52-86FE-6CBEA675C4C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644458" y="1083799"/>
            <a:ext cx="5088565" cy="3192550"/>
          </a:xfrm>
        </p:spPr>
        <p:txBody>
          <a:bodyPr/>
          <a:lstStyle/>
          <a:p>
            <a:endParaRPr lang="nl-NL" sz="1800" b="1" dirty="0"/>
          </a:p>
          <a:p>
            <a:r>
              <a:rPr lang="nl-NL" sz="2000" b="1" dirty="0"/>
              <a:t>Rode Ring- Centrale diensten zoals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1" dirty="0"/>
              <a:t>Facilitair &amp; ICT (FIT)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1" dirty="0"/>
              <a:t>Administratie, Informatievoorziening &amp; Control (AIC)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1" dirty="0"/>
              <a:t>Concert Staf (</a:t>
            </a:r>
            <a:r>
              <a:rPr lang="nl-NL" sz="1800" b="1" dirty="0" err="1"/>
              <a:t>CcS</a:t>
            </a:r>
            <a:r>
              <a:rPr lang="nl-NL" sz="1800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1" dirty="0"/>
              <a:t>Onderwijs Kwaliteit &amp; Personeel (OKP)</a:t>
            </a:r>
          </a:p>
          <a:p>
            <a:r>
              <a:rPr lang="nl-NL" sz="2000" b="1" dirty="0"/>
              <a:t>Blauwe Ringen – Decentrale ondersteuning bij instituten, rondom opleidingsteam georganiseerd, zoals: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1" dirty="0"/>
              <a:t>Bedrijfsbureau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1" dirty="0"/>
              <a:t>Kwaliteitszorg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1" dirty="0"/>
              <a:t>Financiën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1" dirty="0"/>
              <a:t>PZ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1" dirty="0"/>
              <a:t>Communicatie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1" dirty="0"/>
              <a:t>Externe Betrekkingen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776E48F-AA4A-457D-8921-DA618EEDEE7B}"/>
              </a:ext>
            </a:extLst>
          </p:cNvPr>
          <p:cNvSpPr txBox="1"/>
          <p:nvPr/>
        </p:nvSpPr>
        <p:spPr>
          <a:xfrm>
            <a:off x="894248" y="252802"/>
            <a:ext cx="891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Teams </a:t>
            </a:r>
            <a:r>
              <a:rPr lang="en-US" sz="2400" b="1" dirty="0" err="1">
                <a:solidFill>
                  <a:schemeClr val="bg1"/>
                </a:solidFill>
              </a:rPr>
              <a:t>aan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Zet</a:t>
            </a:r>
            <a:r>
              <a:rPr lang="en-US" sz="2400" b="1" dirty="0">
                <a:solidFill>
                  <a:schemeClr val="bg1"/>
                </a:solidFill>
              </a:rPr>
              <a:t> – </a:t>
            </a:r>
            <a:r>
              <a:rPr lang="en-US" sz="2400" b="1" dirty="0" err="1">
                <a:solidFill>
                  <a:schemeClr val="bg1"/>
                </a:solidFill>
              </a:rPr>
              <a:t>visie</a:t>
            </a:r>
            <a:r>
              <a:rPr lang="en-US" sz="2400" b="1" dirty="0">
                <a:solidFill>
                  <a:schemeClr val="bg1"/>
                </a:solidFill>
              </a:rPr>
              <a:t> op </a:t>
            </a:r>
            <a:r>
              <a:rPr lang="en-US" sz="2400" b="1" dirty="0" err="1">
                <a:solidFill>
                  <a:schemeClr val="bg1"/>
                </a:solidFill>
              </a:rPr>
              <a:t>ondersteuning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binnen</a:t>
            </a:r>
            <a:r>
              <a:rPr lang="en-US" sz="2400" b="1" dirty="0">
                <a:solidFill>
                  <a:schemeClr val="bg1"/>
                </a:solidFill>
              </a:rPr>
              <a:t> de </a:t>
            </a:r>
            <a:r>
              <a:rPr lang="en-US" sz="2400" b="1" dirty="0" err="1">
                <a:solidFill>
                  <a:schemeClr val="bg1"/>
                </a:solidFill>
              </a:rPr>
              <a:t>Hogeschool</a:t>
            </a:r>
            <a:r>
              <a:rPr lang="en-US" sz="2400" b="1" dirty="0">
                <a:solidFill>
                  <a:schemeClr val="bg1"/>
                </a:solidFill>
              </a:rPr>
              <a:t> Rotterdam</a:t>
            </a:r>
            <a:endParaRPr lang="nl-NL" sz="2400" b="1" dirty="0">
              <a:solidFill>
                <a:schemeClr val="bg1"/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F9946E3-9A5F-4B3E-B6AC-8B0EC91FF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E8B0A1D-109B-4F6F-98E6-25996380806B}"/>
              </a:ext>
            </a:extLst>
          </p:cNvPr>
          <p:cNvSpPr txBox="1"/>
          <p:nvPr/>
        </p:nvSpPr>
        <p:spPr>
          <a:xfrm>
            <a:off x="716095" y="5918986"/>
            <a:ext cx="4444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Bron: Werkplan Hogeschool Rotterdam 2017</a:t>
            </a:r>
          </a:p>
        </p:txBody>
      </p:sp>
    </p:spTree>
    <p:extLst>
      <p:ext uri="{BB962C8B-B14F-4D97-AF65-F5344CB8AC3E}">
        <p14:creationId xmlns:p14="http://schemas.microsoft.com/office/powerpoint/2010/main" val="28742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AF00A7-E5B6-46BB-AEF9-05110AE6D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1C64F40-91AD-46FF-BE1B-2F4C4D151A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6415008"/>
              </p:ext>
            </p:extLst>
          </p:nvPr>
        </p:nvGraphicFramePr>
        <p:xfrm>
          <a:off x="-572878" y="1503004"/>
          <a:ext cx="7711807" cy="5040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vak 6">
            <a:extLst>
              <a:ext uri="{FF2B5EF4-FFF2-40B4-BE49-F238E27FC236}">
                <a16:creationId xmlns:a16="http://schemas.microsoft.com/office/drawing/2014/main" id="{5CE88BB0-98B9-40E6-93B2-4A7B6F2AB181}"/>
              </a:ext>
            </a:extLst>
          </p:cNvPr>
          <p:cNvSpPr txBox="1"/>
          <p:nvPr/>
        </p:nvSpPr>
        <p:spPr>
          <a:xfrm>
            <a:off x="7138929" y="1426214"/>
            <a:ext cx="386467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CC0033"/>
                </a:solidFill>
                <a:latin typeface="Arial"/>
                <a:ea typeface="MS PGothic" panose="020B0600070205080204" pitchFamily="34" charset="-128"/>
                <a:cs typeface="Arial"/>
              </a:rPr>
              <a:t>Organisatie </a:t>
            </a:r>
            <a:r>
              <a:rPr lang="nl-NL" b="1" dirty="0" err="1">
                <a:solidFill>
                  <a:srgbClr val="CC0033"/>
                </a:solidFill>
                <a:latin typeface="Arial"/>
                <a:ea typeface="MS PGothic" panose="020B0600070205080204" pitchFamily="34" charset="-128"/>
                <a:cs typeface="Arial"/>
              </a:rPr>
              <a:t>IvL</a:t>
            </a:r>
            <a:r>
              <a:rPr lang="nl-NL" b="1" dirty="0">
                <a:solidFill>
                  <a:srgbClr val="CC0033"/>
                </a:solidFill>
                <a:latin typeface="Arial"/>
                <a:ea typeface="MS PGothic" panose="020B0600070205080204" pitchFamily="34" charset="-128"/>
                <a:cs typeface="Arial"/>
              </a:rPr>
              <a:t> – Centrale Model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CC0033"/>
                </a:solidFill>
                <a:latin typeface="Arial"/>
                <a:ea typeface="MS PGothic" panose="020B0600070205080204" pitchFamily="34" charset="-128"/>
                <a:cs typeface="Arial"/>
              </a:rPr>
              <a:t>Onderwijs georganiseerd per cluster / opleiding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CC0033"/>
                </a:solidFill>
                <a:latin typeface="Arial"/>
                <a:ea typeface="MS PGothic" panose="020B0600070205080204" pitchFamily="34" charset="-128"/>
                <a:cs typeface="Arial"/>
              </a:rPr>
              <a:t>Ondersteuning centraal georganiseerd vanuit Bedrijfsvoering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>
              <a:solidFill>
                <a:srgbClr val="CC0033"/>
              </a:solidFill>
              <a:latin typeface="Arial"/>
              <a:ea typeface="MS PGothic" panose="020B0600070205080204" pitchFamily="34" charset="-128"/>
              <a:cs typeface="Arial"/>
            </a:endParaRPr>
          </a:p>
          <a:p>
            <a:r>
              <a:rPr lang="nl-NL" b="1" dirty="0">
                <a:solidFill>
                  <a:srgbClr val="CC0033"/>
                </a:solidFill>
                <a:latin typeface="Arial"/>
                <a:ea typeface="MS PGothic" panose="020B0600070205080204" pitchFamily="34" charset="-128"/>
                <a:cs typeface="Arial"/>
              </a:rPr>
              <a:t>Ontwikkelingen:</a:t>
            </a:r>
          </a:p>
          <a:p>
            <a:endParaRPr lang="nl-NL" b="1" dirty="0">
              <a:solidFill>
                <a:srgbClr val="CC0033"/>
              </a:solidFill>
              <a:latin typeface="Arial"/>
              <a:ea typeface="MS PGothic" panose="020B0600070205080204" pitchFamily="34" charset="-128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CC0033"/>
                </a:solidFill>
                <a:latin typeface="Arial"/>
                <a:ea typeface="MS PGothic" panose="020B0600070205080204" pitchFamily="34" charset="-128"/>
                <a:cs typeface="Arial"/>
              </a:rPr>
              <a:t>Radicale decentralisatie (teams aan zet)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CC0033"/>
                </a:solidFill>
                <a:latin typeface="Arial"/>
                <a:ea typeface="MS PGothic" panose="020B0600070205080204" pitchFamily="34" charset="-128"/>
                <a:cs typeface="Arial"/>
              </a:rPr>
              <a:t>Flexibilisering van het onderwijs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CC0033"/>
                </a:solidFill>
                <a:latin typeface="Arial"/>
                <a:ea typeface="MS PGothic" panose="020B0600070205080204" pitchFamily="34" charset="-128"/>
                <a:cs typeface="Arial"/>
              </a:rPr>
              <a:t>Curriculum Ontwikkeling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rgbClr val="CC0033"/>
                </a:solidFill>
                <a:latin typeface="Arial"/>
                <a:ea typeface="MS PGothic" panose="020B0600070205080204" pitchFamily="34" charset="-128"/>
                <a:cs typeface="Arial"/>
              </a:rPr>
              <a:t>Programmering (bv </a:t>
            </a:r>
            <a:r>
              <a:rPr lang="nl-NL" b="1" dirty="0" err="1">
                <a:solidFill>
                  <a:srgbClr val="CC0033"/>
                </a:solidFill>
                <a:latin typeface="Arial"/>
                <a:ea typeface="MS PGothic" panose="020B0600070205080204" pitchFamily="34" charset="-128"/>
                <a:cs typeface="Arial"/>
              </a:rPr>
              <a:t>kortcyclisch</a:t>
            </a:r>
            <a:r>
              <a:rPr lang="nl-NL" b="1" dirty="0">
                <a:solidFill>
                  <a:srgbClr val="CC0033"/>
                </a:solidFill>
                <a:latin typeface="Arial"/>
                <a:ea typeface="MS PGothic" panose="020B0600070205080204" pitchFamily="34" charset="-128"/>
                <a:cs typeface="Arial"/>
              </a:rPr>
              <a:t>)</a:t>
            </a:r>
          </a:p>
          <a:p>
            <a:endParaRPr lang="nl-NL" b="1" dirty="0">
              <a:solidFill>
                <a:srgbClr val="CC0033"/>
              </a:solidFill>
              <a:latin typeface="Arial"/>
              <a:ea typeface="MS PGothic" panose="020B0600070205080204" pitchFamily="34" charset="-128"/>
              <a:cs typeface="Arial"/>
            </a:endParaRPr>
          </a:p>
          <a:p>
            <a:endParaRPr lang="nl-NL" b="1" dirty="0">
              <a:solidFill>
                <a:srgbClr val="CC0033"/>
              </a:solidFill>
              <a:latin typeface="Arial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FEB3C90-BC0F-4444-8875-D967928362DF}"/>
              </a:ext>
            </a:extLst>
          </p:cNvPr>
          <p:cNvSpPr txBox="1"/>
          <p:nvPr/>
        </p:nvSpPr>
        <p:spPr>
          <a:xfrm>
            <a:off x="837281" y="299400"/>
            <a:ext cx="984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Teams </a:t>
            </a:r>
            <a:r>
              <a:rPr lang="en-US" sz="2400" b="1" dirty="0" err="1">
                <a:solidFill>
                  <a:schemeClr val="bg1"/>
                </a:solidFill>
              </a:rPr>
              <a:t>aan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Zet</a:t>
            </a:r>
            <a:r>
              <a:rPr lang="en-US" sz="2400" b="1" dirty="0">
                <a:solidFill>
                  <a:schemeClr val="bg1"/>
                </a:solidFill>
              </a:rPr>
              <a:t> – </a:t>
            </a:r>
            <a:r>
              <a:rPr lang="en-US" sz="2400" b="1" dirty="0" err="1">
                <a:solidFill>
                  <a:schemeClr val="bg1"/>
                </a:solidFill>
              </a:rPr>
              <a:t>Instituut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voor</a:t>
            </a:r>
            <a:r>
              <a:rPr lang="en-US" sz="2400" b="1" dirty="0">
                <a:solidFill>
                  <a:schemeClr val="bg1"/>
                </a:solidFill>
              </a:rPr>
              <a:t> de </a:t>
            </a:r>
            <a:r>
              <a:rPr lang="en-US" sz="2400" b="1" dirty="0" err="1">
                <a:solidFill>
                  <a:schemeClr val="bg1"/>
                </a:solidFill>
              </a:rPr>
              <a:t>Lerarenopledingen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16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C50181A-4795-4194-99D3-315B62911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87" y="2440583"/>
            <a:ext cx="9144000" cy="5239265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B8F750D-A0A5-40E1-AA1C-D3020B1C8E0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667426" y="1548142"/>
            <a:ext cx="7488033" cy="760238"/>
          </a:xfrm>
        </p:spPr>
        <p:txBody>
          <a:bodyPr/>
          <a:lstStyle/>
          <a:p>
            <a:r>
              <a:rPr lang="nl-NL" sz="2400" b="1" dirty="0"/>
              <a:t>Gevolgen voor ondersteuning:</a:t>
            </a:r>
          </a:p>
          <a:p>
            <a:endParaRPr lang="nl-NL" sz="1800" b="1" dirty="0"/>
          </a:p>
          <a:p>
            <a:r>
              <a:rPr lang="nl-NL" sz="1800" b="1" dirty="0"/>
              <a:t>Beweging naar hybride model - Behoefte van clusters om ondersteuning zo dicht mogelijk bij de clusters/opleidingen te organiseren door </a:t>
            </a:r>
            <a:r>
              <a:rPr lang="nl-NL" sz="1800" b="1" dirty="0" err="1"/>
              <a:t>oa</a:t>
            </a:r>
            <a:r>
              <a:rPr lang="nl-NL" sz="1800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1" dirty="0"/>
              <a:t>Meer persoonlijk contact, ondersteuners fysiek plaatsen bij de opleidingen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1" dirty="0"/>
              <a:t>Aansluiten bij overleggen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1" dirty="0"/>
              <a:t>Betrekken bij (curriculum)ontwikkeling </a:t>
            </a:r>
          </a:p>
          <a:p>
            <a:pPr lvl="1"/>
            <a:endParaRPr lang="en-US" sz="1400" dirty="0">
              <a:solidFill>
                <a:srgbClr val="CC0033"/>
              </a:solidFill>
              <a:latin typeface="Arial"/>
              <a:cs typeface="Arial"/>
            </a:endParaRPr>
          </a:p>
          <a:p>
            <a:endParaRPr lang="en-US" sz="1800" b="1" dirty="0"/>
          </a:p>
          <a:p>
            <a:endParaRPr lang="en-US" sz="1800" b="1" dirty="0"/>
          </a:p>
          <a:p>
            <a:br>
              <a:rPr lang="en-US" sz="1800" b="1" dirty="0"/>
            </a:br>
            <a:endParaRPr lang="nl-NL" sz="1800" b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A341A6E-8980-4E17-AEA3-C087B06D4506}"/>
              </a:ext>
            </a:extLst>
          </p:cNvPr>
          <p:cNvSpPr txBox="1"/>
          <p:nvPr/>
        </p:nvSpPr>
        <p:spPr>
          <a:xfrm>
            <a:off x="925416" y="297456"/>
            <a:ext cx="7221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Teams </a:t>
            </a:r>
            <a:r>
              <a:rPr lang="en-US" sz="2400" b="1" dirty="0" err="1">
                <a:solidFill>
                  <a:schemeClr val="bg1"/>
                </a:solidFill>
              </a:rPr>
              <a:t>aan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Zet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818945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C50181A-4795-4194-99D3-315B62911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81" y="2830675"/>
            <a:ext cx="9144000" cy="5239265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B8F750D-A0A5-40E1-AA1C-D3020B1C8E0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955669" y="1531963"/>
            <a:ext cx="7488033" cy="760238"/>
          </a:xfrm>
        </p:spPr>
        <p:txBody>
          <a:bodyPr/>
          <a:lstStyle/>
          <a:p>
            <a:r>
              <a:rPr lang="nl-NL" sz="1800" b="1" dirty="0"/>
              <a:t>Vraagstukken/uitdagingen bij Hybride model:</a:t>
            </a:r>
          </a:p>
          <a:p>
            <a:endParaRPr lang="nl-NL" sz="1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rgbClr val="CC0033"/>
                </a:solidFill>
                <a:latin typeface="Arial"/>
                <a:cs typeface="Arial"/>
              </a:rPr>
              <a:t>Spanningsveld </a:t>
            </a:r>
            <a:r>
              <a:rPr lang="nl-NL" sz="1800" b="1" dirty="0" err="1">
                <a:solidFill>
                  <a:srgbClr val="CC0033"/>
                </a:solidFill>
                <a:latin typeface="Arial"/>
                <a:cs typeface="Arial"/>
              </a:rPr>
              <a:t>lean</a:t>
            </a:r>
            <a:r>
              <a:rPr lang="nl-NL" sz="1800" b="1" dirty="0">
                <a:solidFill>
                  <a:srgbClr val="CC0033"/>
                </a:solidFill>
                <a:latin typeface="Arial"/>
                <a:cs typeface="Arial"/>
              </a:rPr>
              <a:t> werken en flexibiliteit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rgbClr val="CC0033"/>
                </a:solidFill>
                <a:latin typeface="Arial"/>
                <a:cs typeface="Arial"/>
              </a:rPr>
              <a:t>Toename </a:t>
            </a:r>
            <a:r>
              <a:rPr lang="nl-NL" sz="1800" b="1" dirty="0" err="1">
                <a:solidFill>
                  <a:srgbClr val="CC0033"/>
                </a:solidFill>
                <a:latin typeface="Arial"/>
                <a:cs typeface="Arial"/>
              </a:rPr>
              <a:t>compexiteit</a:t>
            </a:r>
            <a:endParaRPr lang="nl-NL" sz="1800" b="1" dirty="0">
              <a:solidFill>
                <a:srgbClr val="CC0033"/>
              </a:solidFill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rgbClr val="CC0033"/>
                </a:solidFill>
                <a:latin typeface="Arial"/>
                <a:cs typeface="Arial"/>
              </a:rPr>
              <a:t>Wie heeft de regie (en overzicht) over welke processen?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rgbClr val="CC0033"/>
                </a:solidFill>
                <a:latin typeface="Arial"/>
                <a:cs typeface="Arial"/>
              </a:rPr>
              <a:t>Wie bewaakt de organiseerbaarheid?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rgbClr val="CC0033"/>
                </a:solidFill>
                <a:latin typeface="Arial"/>
                <a:cs typeface="Arial"/>
              </a:rPr>
              <a:t>Vertroebeling DOP/AOP? (kader HR 19% AOP)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rgbClr val="CC0033"/>
                </a:solidFill>
                <a:latin typeface="Arial"/>
                <a:cs typeface="Arial"/>
              </a:rPr>
              <a:t>Borging expertise en professionalisering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800" b="1" dirty="0">
                <a:solidFill>
                  <a:srgbClr val="CC0033"/>
                </a:solidFill>
                <a:latin typeface="Arial"/>
                <a:cs typeface="Arial"/>
              </a:rPr>
              <a:t>Borging naleving onderwijs-</a:t>
            </a:r>
            <a:r>
              <a:rPr lang="nl-NL" sz="1800" b="1" dirty="0" err="1">
                <a:solidFill>
                  <a:srgbClr val="CC0033"/>
                </a:solidFill>
                <a:latin typeface="Arial"/>
                <a:cs typeface="Arial"/>
              </a:rPr>
              <a:t>examenregelement</a:t>
            </a:r>
            <a:r>
              <a:rPr lang="nl-NL" sz="1800" b="1" dirty="0">
                <a:solidFill>
                  <a:srgbClr val="CC0033"/>
                </a:solidFill>
                <a:latin typeface="Arial"/>
                <a:cs typeface="Arial"/>
              </a:rPr>
              <a:t> (functiescheiding?)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1800" b="1" dirty="0">
              <a:solidFill>
                <a:srgbClr val="CC0033"/>
              </a:solidFill>
              <a:latin typeface="Arial"/>
              <a:cs typeface="Arial"/>
            </a:endParaRPr>
          </a:p>
          <a:p>
            <a:pPr lvl="1"/>
            <a:endParaRPr lang="nl-NL" sz="2000" b="1" dirty="0">
              <a:solidFill>
                <a:srgbClr val="CC0033"/>
              </a:solidFill>
              <a:latin typeface="Arial"/>
              <a:cs typeface="Arial"/>
            </a:endParaRPr>
          </a:p>
          <a:p>
            <a:endParaRPr lang="nl-NL" sz="1800" b="1" dirty="0"/>
          </a:p>
          <a:p>
            <a:endParaRPr lang="nl-NL" sz="1800" b="1" dirty="0"/>
          </a:p>
          <a:p>
            <a:br>
              <a:rPr lang="nl-NL" sz="1800" b="1" dirty="0"/>
            </a:br>
            <a:endParaRPr lang="nl-NL" sz="1800" b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05770E5-EF1E-491C-828A-23939DAC55D1}"/>
              </a:ext>
            </a:extLst>
          </p:cNvPr>
          <p:cNvSpPr txBox="1"/>
          <p:nvPr/>
        </p:nvSpPr>
        <p:spPr>
          <a:xfrm>
            <a:off x="837281" y="299400"/>
            <a:ext cx="984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Teams </a:t>
            </a:r>
            <a:r>
              <a:rPr lang="en-US" sz="2400" b="1" dirty="0" err="1">
                <a:solidFill>
                  <a:schemeClr val="bg1"/>
                </a:solidFill>
              </a:rPr>
              <a:t>aan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Zet</a:t>
            </a:r>
            <a:r>
              <a:rPr lang="en-US" sz="2400" b="1" dirty="0">
                <a:solidFill>
                  <a:schemeClr val="bg1"/>
                </a:solidFill>
              </a:rPr>
              <a:t> – </a:t>
            </a:r>
            <a:r>
              <a:rPr lang="en-US" sz="2400" b="1" dirty="0" err="1">
                <a:solidFill>
                  <a:schemeClr val="bg1"/>
                </a:solidFill>
              </a:rPr>
              <a:t>Instituut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voor</a:t>
            </a:r>
            <a:r>
              <a:rPr lang="en-US" sz="2400" b="1" dirty="0">
                <a:solidFill>
                  <a:schemeClr val="bg1"/>
                </a:solidFill>
              </a:rPr>
              <a:t> de </a:t>
            </a:r>
            <a:r>
              <a:rPr lang="en-US" sz="2400" b="1" dirty="0" err="1">
                <a:solidFill>
                  <a:schemeClr val="bg1"/>
                </a:solidFill>
              </a:rPr>
              <a:t>Lerarenopledingen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134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tekst pagina">
  <a:themeElements>
    <a:clrScheme name="3_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3470</TotalTime>
  <Words>342</Words>
  <Application>Microsoft Office PowerPoint</Application>
  <PresentationFormat>Breedbeeld</PresentationFormat>
  <Paragraphs>74</Paragraphs>
  <Slides>7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tekst pagina</vt:lpstr>
      <vt:lpstr>Hogeschool Rotterdam  “teams aan zet”   9 mei 2019 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Krijger, P. (Paul)</dc:creator>
  <cp:lastModifiedBy>Ronald Ulrich</cp:lastModifiedBy>
  <cp:revision>215</cp:revision>
  <cp:lastPrinted>2018-07-06T10:28:23Z</cp:lastPrinted>
  <dcterms:created xsi:type="dcterms:W3CDTF">2018-03-19T09:00:57Z</dcterms:created>
  <dcterms:modified xsi:type="dcterms:W3CDTF">2019-06-23T14:36:42Z</dcterms:modified>
</cp:coreProperties>
</file>