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Lst>
  <p:notesMasterIdLst>
    <p:notesMasterId r:id="rId17"/>
  </p:notesMasterIdLst>
  <p:sldIdLst>
    <p:sldId id="281" r:id="rId5"/>
    <p:sldId id="360" r:id="rId6"/>
    <p:sldId id="383" r:id="rId7"/>
    <p:sldId id="382" r:id="rId8"/>
    <p:sldId id="361" r:id="rId9"/>
    <p:sldId id="308" r:id="rId10"/>
    <p:sldId id="366" r:id="rId11"/>
    <p:sldId id="378" r:id="rId12"/>
    <p:sldId id="298" r:id="rId13"/>
    <p:sldId id="368" r:id="rId14"/>
    <p:sldId id="381" r:id="rId15"/>
    <p:sldId id="369" r:id="rId16"/>
  </p:sldIdLst>
  <p:sldSz cx="12192000" cy="6858000"/>
  <p:notesSz cx="6797675" cy="99250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selingh, Nanja" initials="WN" lastIdx="3" clrIdx="0">
    <p:extLst>
      <p:ext uri="{19B8F6BF-5375-455C-9EA6-DF929625EA0E}">
        <p15:presenceInfo xmlns:p15="http://schemas.microsoft.com/office/powerpoint/2012/main" userId="S::wesselingh.n@hsleiden.nl::e16f0371-15e9-4f0e-bbd4-1149e15281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14C"/>
    <a:srgbClr val="20B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68006" autoAdjust="0"/>
  </p:normalViewPr>
  <p:slideViewPr>
    <p:cSldViewPr>
      <p:cViewPr varScale="1">
        <p:scale>
          <a:sx n="58" d="100"/>
          <a:sy n="58" d="100"/>
        </p:scale>
        <p:origin x="1776" y="58"/>
      </p:cViewPr>
      <p:guideLst>
        <p:guide orient="horz" pos="2160"/>
        <p:guide pos="3840"/>
      </p:guideLst>
    </p:cSldViewPr>
  </p:slideViewPr>
  <p:notesTextViewPr>
    <p:cViewPr>
      <p:scale>
        <a:sx n="100" d="100"/>
        <a:sy n="100" d="100"/>
      </p:scale>
      <p:origin x="0" y="0"/>
    </p:cViewPr>
  </p:notesTextViewPr>
  <p:notesViewPr>
    <p:cSldViewPr>
      <p:cViewPr varScale="1">
        <p:scale>
          <a:sx n="57" d="100"/>
          <a:sy n="57" d="100"/>
        </p:scale>
        <p:origin x="332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253"/>
          </a:xfrm>
          <a:prstGeom prst="rect">
            <a:avLst/>
          </a:prstGeom>
        </p:spPr>
        <p:txBody>
          <a:bodyPr vert="horz" lIns="90983" tIns="45491" rIns="90983" bIns="45491"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6253"/>
          </a:xfrm>
          <a:prstGeom prst="rect">
            <a:avLst/>
          </a:prstGeom>
        </p:spPr>
        <p:txBody>
          <a:bodyPr vert="horz" lIns="90983" tIns="45491" rIns="90983" bIns="45491" rtlCol="0"/>
          <a:lstStyle>
            <a:lvl1pPr algn="r">
              <a:defRPr sz="1200"/>
            </a:lvl1pPr>
          </a:lstStyle>
          <a:p>
            <a:fld id="{7F9B5F84-F7A7-46FA-BC08-F661D96BBCA7}" type="datetimeFigureOut">
              <a:rPr lang="nl-NL" smtClean="0"/>
              <a:t>23-6-2019</a:t>
            </a:fld>
            <a:endParaRPr lang="nl-NL" dirty="0"/>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0983" tIns="45491" rIns="90983" bIns="45491" rtlCol="0" anchor="ctr"/>
          <a:lstStyle/>
          <a:p>
            <a:endParaRPr lang="nl-NL" dirty="0"/>
          </a:p>
        </p:txBody>
      </p:sp>
      <p:sp>
        <p:nvSpPr>
          <p:cNvPr id="5" name="Tijdelijke aanduiding voor notities 4"/>
          <p:cNvSpPr>
            <a:spLocks noGrp="1"/>
          </p:cNvSpPr>
          <p:nvPr>
            <p:ph type="body" sz="quarter" idx="3"/>
          </p:nvPr>
        </p:nvSpPr>
        <p:spPr>
          <a:xfrm>
            <a:off x="679768" y="4714399"/>
            <a:ext cx="5438140" cy="4466273"/>
          </a:xfrm>
          <a:prstGeom prst="rect">
            <a:avLst/>
          </a:prstGeom>
        </p:spPr>
        <p:txBody>
          <a:bodyPr vert="horz" lIns="90983" tIns="45491" rIns="90983" bIns="45491"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7075"/>
            <a:ext cx="2945659" cy="496253"/>
          </a:xfrm>
          <a:prstGeom prst="rect">
            <a:avLst/>
          </a:prstGeom>
        </p:spPr>
        <p:txBody>
          <a:bodyPr vert="horz" lIns="90983" tIns="45491" rIns="90983" bIns="45491"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27075"/>
            <a:ext cx="2945659" cy="496253"/>
          </a:xfrm>
          <a:prstGeom prst="rect">
            <a:avLst/>
          </a:prstGeom>
        </p:spPr>
        <p:txBody>
          <a:bodyPr vert="horz" lIns="90983" tIns="45491" rIns="90983" bIns="45491" rtlCol="0" anchor="b"/>
          <a:lstStyle>
            <a:lvl1pPr algn="r">
              <a:defRPr sz="1200"/>
            </a:lvl1pPr>
          </a:lstStyle>
          <a:p>
            <a:fld id="{CB78F1AB-29EF-4445-A82D-E8624A7043CE}" type="slidenum">
              <a:rPr lang="nl-NL" smtClean="0"/>
              <a:t>‹nr.›</a:t>
            </a:fld>
            <a:endParaRPr lang="nl-NL" dirty="0"/>
          </a:p>
        </p:txBody>
      </p:sp>
    </p:spTree>
    <p:extLst>
      <p:ext uri="{BB962C8B-B14F-4D97-AF65-F5344CB8AC3E}">
        <p14:creationId xmlns:p14="http://schemas.microsoft.com/office/powerpoint/2010/main" val="199990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78F1AB-29EF-4445-A82D-E8624A7043CE}" type="slidenum">
              <a:rPr lang="nl-NL" smtClean="0"/>
              <a:t>1</a:t>
            </a:fld>
            <a:endParaRPr lang="nl-NL" dirty="0"/>
          </a:p>
        </p:txBody>
      </p:sp>
    </p:spTree>
    <p:extLst>
      <p:ext uri="{BB962C8B-B14F-4D97-AF65-F5344CB8AC3E}">
        <p14:creationId xmlns:p14="http://schemas.microsoft.com/office/powerpoint/2010/main" val="182045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10</a:t>
            </a:fld>
            <a:endParaRPr lang="nl-NL" dirty="0"/>
          </a:p>
        </p:txBody>
      </p:sp>
    </p:spTree>
    <p:extLst>
      <p:ext uri="{BB962C8B-B14F-4D97-AF65-F5344CB8AC3E}">
        <p14:creationId xmlns:p14="http://schemas.microsoft.com/office/powerpoint/2010/main" val="1410413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11</a:t>
            </a:fld>
            <a:endParaRPr lang="nl-NL" dirty="0"/>
          </a:p>
        </p:txBody>
      </p:sp>
    </p:spTree>
    <p:extLst>
      <p:ext uri="{BB962C8B-B14F-4D97-AF65-F5344CB8AC3E}">
        <p14:creationId xmlns:p14="http://schemas.microsoft.com/office/powerpoint/2010/main" val="2473037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12</a:t>
            </a:fld>
            <a:endParaRPr lang="nl-NL" dirty="0"/>
          </a:p>
        </p:txBody>
      </p:sp>
    </p:spTree>
    <p:extLst>
      <p:ext uri="{BB962C8B-B14F-4D97-AF65-F5344CB8AC3E}">
        <p14:creationId xmlns:p14="http://schemas.microsoft.com/office/powerpoint/2010/main" val="128768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2</a:t>
            </a:fld>
            <a:endParaRPr lang="nl-NL" dirty="0"/>
          </a:p>
        </p:txBody>
      </p:sp>
    </p:spTree>
    <p:extLst>
      <p:ext uri="{BB962C8B-B14F-4D97-AF65-F5344CB8AC3E}">
        <p14:creationId xmlns:p14="http://schemas.microsoft.com/office/powerpoint/2010/main" val="347338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8F1AB-29EF-4445-A82D-E8624A7043C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044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4</a:t>
            </a:fld>
            <a:endParaRPr lang="nl-NL" dirty="0"/>
          </a:p>
        </p:txBody>
      </p:sp>
    </p:spTree>
    <p:extLst>
      <p:ext uri="{BB962C8B-B14F-4D97-AF65-F5344CB8AC3E}">
        <p14:creationId xmlns:p14="http://schemas.microsoft.com/office/powerpoint/2010/main" val="95330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09828"/>
            <a:endParaRPr lang="nl-NL" dirty="0"/>
          </a:p>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5</a:t>
            </a:fld>
            <a:endParaRPr lang="nl-NL" dirty="0"/>
          </a:p>
        </p:txBody>
      </p:sp>
    </p:spTree>
    <p:extLst>
      <p:ext uri="{BB962C8B-B14F-4D97-AF65-F5344CB8AC3E}">
        <p14:creationId xmlns:p14="http://schemas.microsoft.com/office/powerpoint/2010/main" val="32147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78F1AB-29EF-4445-A82D-E8624A7043CE}" type="slidenum">
              <a:rPr lang="nl-NL" smtClean="0"/>
              <a:t>6</a:t>
            </a:fld>
            <a:endParaRPr lang="nl-NL" dirty="0"/>
          </a:p>
        </p:txBody>
      </p:sp>
    </p:spTree>
    <p:extLst>
      <p:ext uri="{BB962C8B-B14F-4D97-AF65-F5344CB8AC3E}">
        <p14:creationId xmlns:p14="http://schemas.microsoft.com/office/powerpoint/2010/main" val="296725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endParaRPr lang="nl-NL" dirty="0"/>
          </a:p>
        </p:txBody>
      </p:sp>
      <p:sp>
        <p:nvSpPr>
          <p:cNvPr id="4" name="Tijdelijke aanduiding voor dianummer 3"/>
          <p:cNvSpPr>
            <a:spLocks noGrp="1"/>
          </p:cNvSpPr>
          <p:nvPr>
            <p:ph type="sldNum" sz="quarter" idx="5"/>
          </p:nvPr>
        </p:nvSpPr>
        <p:spPr/>
        <p:txBody>
          <a:bodyPr/>
          <a:lstStyle/>
          <a:p>
            <a:fld id="{CB78F1AB-29EF-4445-A82D-E8624A7043CE}" type="slidenum">
              <a:rPr lang="nl-NL" smtClean="0"/>
              <a:t>7</a:t>
            </a:fld>
            <a:endParaRPr lang="nl-NL" dirty="0"/>
          </a:p>
        </p:txBody>
      </p:sp>
    </p:spTree>
    <p:extLst>
      <p:ext uri="{BB962C8B-B14F-4D97-AF65-F5344CB8AC3E}">
        <p14:creationId xmlns:p14="http://schemas.microsoft.com/office/powerpoint/2010/main" val="168292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78F1AB-29EF-4445-A82D-E8624A7043CE}" type="slidenum">
              <a:rPr lang="nl-NL" smtClean="0"/>
              <a:t>8</a:t>
            </a:fld>
            <a:endParaRPr lang="nl-NL" dirty="0"/>
          </a:p>
        </p:txBody>
      </p:sp>
    </p:spTree>
    <p:extLst>
      <p:ext uri="{BB962C8B-B14F-4D97-AF65-F5344CB8AC3E}">
        <p14:creationId xmlns:p14="http://schemas.microsoft.com/office/powerpoint/2010/main" val="168371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9</a:t>
            </a:fld>
            <a:endParaRPr lang="nl-NL" dirty="0"/>
          </a:p>
        </p:txBody>
      </p:sp>
    </p:spTree>
    <p:extLst>
      <p:ext uri="{BB962C8B-B14F-4D97-AF65-F5344CB8AC3E}">
        <p14:creationId xmlns:p14="http://schemas.microsoft.com/office/powerpoint/2010/main" val="3448259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9344" y="302791"/>
            <a:ext cx="10363200" cy="1470025"/>
          </a:xfrm>
          <a:prstGeom prst="rect">
            <a:avLst/>
          </a:prstGeom>
        </p:spPr>
        <p:txBody>
          <a:bodyPr anchor="b"/>
          <a:lstStyle>
            <a:lvl1pPr>
              <a:defRPr>
                <a:solidFill>
                  <a:schemeClr val="bg1"/>
                </a:solidFill>
                <a:effectLst>
                  <a:outerShdw blurRad="381000" dir="5400000" algn="ctr" rotWithShape="0">
                    <a:srgbClr val="000000">
                      <a:alpha val="80000"/>
                    </a:srgbClr>
                  </a:outerShdw>
                </a:effectLst>
              </a:defRPr>
            </a:lvl1pPr>
          </a:lstStyle>
          <a:p>
            <a:r>
              <a:rPr lang="nl-NL"/>
              <a:t>Klik om stijl te bewerken</a:t>
            </a:r>
            <a:endParaRPr lang="nl-NL" dirty="0"/>
          </a:p>
        </p:txBody>
      </p:sp>
      <p:sp>
        <p:nvSpPr>
          <p:cNvPr id="3" name="Ondertitel 2"/>
          <p:cNvSpPr>
            <a:spLocks noGrp="1"/>
          </p:cNvSpPr>
          <p:nvPr>
            <p:ph type="subTitle" idx="1"/>
          </p:nvPr>
        </p:nvSpPr>
        <p:spPr>
          <a:xfrm>
            <a:off x="729952" y="3980656"/>
            <a:ext cx="8534400" cy="17526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5" name="Tijdelijke aanduiding voor voettekst 4"/>
          <p:cNvSpPr>
            <a:spLocks noGrp="1"/>
          </p:cNvSpPr>
          <p:nvPr>
            <p:ph type="ftr" sz="quarter" idx="11"/>
          </p:nvPr>
        </p:nvSpPr>
        <p:spPr>
          <a:xfrm>
            <a:off x="743405" y="5805264"/>
            <a:ext cx="8160907" cy="576064"/>
          </a:xfrm>
          <a:prstGeom prst="rect">
            <a:avLst/>
          </a:prstGeom>
        </p:spPr>
        <p:txBody>
          <a:bodyPr/>
          <a:lstStyle>
            <a:lvl1pPr>
              <a:defRPr>
                <a:solidFill>
                  <a:schemeClr val="bg1"/>
                </a:solidFill>
              </a:defRPr>
            </a:lvl1pPr>
          </a:lstStyle>
          <a:p>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al 9"/>
          <p:cNvSpPr/>
          <p:nvPr userDrawn="1"/>
        </p:nvSpPr>
        <p:spPr>
          <a:xfrm>
            <a:off x="5519936" y="6525344"/>
            <a:ext cx="288032" cy="216024"/>
          </a:xfrm>
          <a:prstGeom prst="ellipse">
            <a:avLst/>
          </a:prstGeom>
          <a:solidFill>
            <a:srgbClr val="20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6" name="Tijdelijke aanduiding voor dianummer 5"/>
          <p:cNvSpPr>
            <a:spLocks noGrp="1"/>
          </p:cNvSpPr>
          <p:nvPr>
            <p:ph type="sldNum" sz="quarter" idx="4"/>
          </p:nvPr>
        </p:nvSpPr>
        <p:spPr>
          <a:xfrm>
            <a:off x="4271798" y="6453337"/>
            <a:ext cx="2784309" cy="365125"/>
          </a:xfrm>
          <a:prstGeom prst="rect">
            <a:avLst/>
          </a:prstGeom>
        </p:spPr>
        <p:txBody>
          <a:bodyPr vert="horz" lIns="91440" tIns="45720" rIns="91440" bIns="45720" rtlCol="0" anchor="ctr"/>
          <a:lstStyle>
            <a:lvl1pPr algn="ctr">
              <a:defRPr sz="800">
                <a:solidFill>
                  <a:schemeClr val="bg1"/>
                </a:solidFill>
              </a:defRPr>
            </a:lvl1pPr>
          </a:lstStyle>
          <a:p>
            <a:fld id="{1DAD25AC-3D36-459B-92CD-44DA3A629171}" type="slidenum">
              <a:rPr lang="nl-NL" smtClean="0"/>
              <a:pPr/>
              <a:t>‹nr.›</a:t>
            </a:fld>
            <a:endParaRPr lang="nl-NL" dirty="0"/>
          </a:p>
        </p:txBody>
      </p:sp>
      <p:sp>
        <p:nvSpPr>
          <p:cNvPr id="15" name="Tijdelijke aanduiding voor inhoud 2"/>
          <p:cNvSpPr>
            <a:spLocks noGrp="1"/>
          </p:cNvSpPr>
          <p:nvPr>
            <p:ph idx="1"/>
          </p:nvPr>
        </p:nvSpPr>
        <p:spPr>
          <a:xfrm>
            <a:off x="1099864" y="1279302"/>
            <a:ext cx="10972800" cy="430993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voettekst 4"/>
          <p:cNvSpPr>
            <a:spLocks noGrp="1"/>
          </p:cNvSpPr>
          <p:nvPr>
            <p:ph type="ftr" sz="quarter" idx="11"/>
          </p:nvPr>
        </p:nvSpPr>
        <p:spPr>
          <a:xfrm>
            <a:off x="3503712" y="5805264"/>
            <a:ext cx="8160907" cy="576064"/>
          </a:xfrm>
          <a:prstGeom prst="rect">
            <a:avLst/>
          </a:prstGeom>
        </p:spPr>
        <p:txBody>
          <a:bodyPr/>
          <a:lstStyle/>
          <a:p>
            <a:endParaRPr lang="nl-NL" dirty="0"/>
          </a:p>
        </p:txBody>
      </p:sp>
      <p:sp>
        <p:nvSpPr>
          <p:cNvPr id="2" name="Titel 1"/>
          <p:cNvSpPr>
            <a:spLocks noGrp="1"/>
          </p:cNvSpPr>
          <p:nvPr>
            <p:ph type="title"/>
          </p:nvPr>
        </p:nvSpPr>
        <p:spPr>
          <a:xfrm>
            <a:off x="623392" y="125760"/>
            <a:ext cx="10972800" cy="1143000"/>
          </a:xfrm>
        </p:spPr>
        <p:txBody>
          <a:bodyPr/>
          <a:lstStyle/>
          <a:p>
            <a:r>
              <a:rPr lang="nl-NL"/>
              <a:t>Klik om stijl te bewerken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lle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al 8"/>
          <p:cNvSpPr/>
          <p:nvPr userDrawn="1"/>
        </p:nvSpPr>
        <p:spPr>
          <a:xfrm>
            <a:off x="5519936" y="6525344"/>
            <a:ext cx="288032" cy="216024"/>
          </a:xfrm>
          <a:prstGeom prst="ellipse">
            <a:avLst/>
          </a:prstGeom>
          <a:solidFill>
            <a:srgbClr val="231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solidFill>
                <a:srgbClr val="23114C"/>
              </a:solidFill>
            </a:endParaRPr>
          </a:p>
        </p:txBody>
      </p:sp>
      <p:sp>
        <p:nvSpPr>
          <p:cNvPr id="2" name="Titel 1"/>
          <p:cNvSpPr>
            <a:spLocks noGrp="1"/>
          </p:cNvSpPr>
          <p:nvPr>
            <p:ph type="title"/>
          </p:nvPr>
        </p:nvSpPr>
        <p:spPr>
          <a:xfrm>
            <a:off x="623392" y="-99392"/>
            <a:ext cx="10972800" cy="1143000"/>
          </a:xfrm>
          <a:prstGeom prst="rect">
            <a:avLst/>
          </a:prstGeom>
        </p:spPr>
        <p:txBody>
          <a:bodyPr anchor="b"/>
          <a:lstStyle/>
          <a:p>
            <a:r>
              <a:rPr lang="nl-NL"/>
              <a:t>Klik om stijl te bewerken</a:t>
            </a:r>
            <a:endParaRPr lang="nl-NL" dirty="0"/>
          </a:p>
        </p:txBody>
      </p:sp>
      <p:sp>
        <p:nvSpPr>
          <p:cNvPr id="4" name="Tijdelijke aanduiding voor voettekst 3"/>
          <p:cNvSpPr>
            <a:spLocks noGrp="1"/>
          </p:cNvSpPr>
          <p:nvPr>
            <p:ph type="ftr" sz="quarter" idx="11"/>
          </p:nvPr>
        </p:nvSpPr>
        <p:spPr>
          <a:xfrm>
            <a:off x="2831637" y="5805264"/>
            <a:ext cx="8160907" cy="576064"/>
          </a:xfrm>
          <a:prstGeom prst="rect">
            <a:avLst/>
          </a:prstGeom>
        </p:spPr>
        <p:txBody>
          <a:bodyPr/>
          <a:lstStyle>
            <a:lvl1pPr>
              <a:defRPr>
                <a:solidFill>
                  <a:schemeClr val="bg1"/>
                </a:solidFill>
              </a:defRPr>
            </a:lvl1pPr>
          </a:lstStyle>
          <a:p>
            <a:endParaRPr lang="nl-NL" dirty="0"/>
          </a:p>
        </p:txBody>
      </p:sp>
      <p:sp>
        <p:nvSpPr>
          <p:cNvPr id="7" name="Tijdelijke aanduiding voor inhoud 2"/>
          <p:cNvSpPr>
            <a:spLocks noGrp="1"/>
          </p:cNvSpPr>
          <p:nvPr>
            <p:ph idx="1"/>
          </p:nvPr>
        </p:nvSpPr>
        <p:spPr>
          <a:xfrm>
            <a:off x="1055440" y="1279302"/>
            <a:ext cx="10972800" cy="423793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ianummer 5"/>
          <p:cNvSpPr>
            <a:spLocks noGrp="1"/>
          </p:cNvSpPr>
          <p:nvPr>
            <p:ph type="sldNum" sz="quarter" idx="4"/>
          </p:nvPr>
        </p:nvSpPr>
        <p:spPr>
          <a:xfrm>
            <a:off x="4271798" y="6453337"/>
            <a:ext cx="2784309" cy="365125"/>
          </a:xfrm>
          <a:prstGeom prst="rect">
            <a:avLst/>
          </a:prstGeom>
        </p:spPr>
        <p:txBody>
          <a:bodyPr vert="horz" lIns="91440" tIns="45720" rIns="91440" bIns="45720" rtlCol="0" anchor="ctr"/>
          <a:lstStyle>
            <a:lvl1pPr algn="ctr">
              <a:defRPr sz="800">
                <a:solidFill>
                  <a:schemeClr val="bg1"/>
                </a:solidFill>
              </a:defRPr>
            </a:lvl1pPr>
          </a:lstStyle>
          <a:p>
            <a:fld id="{1DAD25AC-3D36-459B-92CD-44DA3A629171}" type="slidenum">
              <a:rPr lang="nl-NL" smtClean="0"/>
              <a:pPr/>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cSld name="2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3C323-0D12-4BD8-983E-306C0AD8722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AABBDDD-551C-44AE-868D-CB818FF4C414}"/>
              </a:ext>
            </a:extLst>
          </p:cNvPr>
          <p:cNvSpPr>
            <a:spLocks noGrp="1"/>
          </p:cNvSpPr>
          <p:nvPr>
            <p:ph type="dt" sz="half" idx="10"/>
          </p:nvPr>
        </p:nvSpPr>
        <p:spPr/>
        <p:txBody>
          <a:bodyPr/>
          <a:lstStyle/>
          <a:p>
            <a:fld id="{3BE00B56-2C5F-4513-BFFC-6B973FF637FC}" type="datetimeFigureOut">
              <a:rPr lang="nl-NL" smtClean="0"/>
              <a:t>23-6-2019</a:t>
            </a:fld>
            <a:endParaRPr lang="nl-NL" dirty="0"/>
          </a:p>
        </p:txBody>
      </p:sp>
      <p:sp>
        <p:nvSpPr>
          <p:cNvPr id="4" name="Tijdelijke aanduiding voor voettekst 3">
            <a:extLst>
              <a:ext uri="{FF2B5EF4-FFF2-40B4-BE49-F238E27FC236}">
                <a16:creationId xmlns:a16="http://schemas.microsoft.com/office/drawing/2014/main" id="{D972A0C2-D867-4641-9765-97E39EF8EBFF}"/>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9E84762F-9714-4F0C-B267-DF807D6CB5D2}"/>
              </a:ext>
            </a:extLst>
          </p:cNvPr>
          <p:cNvSpPr>
            <a:spLocks noGrp="1"/>
          </p:cNvSpPr>
          <p:nvPr>
            <p:ph type="sldNum" sz="quarter" idx="12"/>
          </p:nvPr>
        </p:nvSpPr>
        <p:spPr/>
        <p:txBody>
          <a:bodyPr/>
          <a:lstStyle/>
          <a:p>
            <a:fld id="{4B184562-2C35-4718-8711-E6DF41905570}" type="slidenum">
              <a:rPr lang="nl-NL" smtClean="0"/>
              <a:t>‹nr.›</a:t>
            </a:fld>
            <a:endParaRPr lang="nl-NL" dirty="0"/>
          </a:p>
        </p:txBody>
      </p:sp>
    </p:spTree>
    <p:extLst>
      <p:ext uri="{BB962C8B-B14F-4D97-AF65-F5344CB8AC3E}">
        <p14:creationId xmlns:p14="http://schemas.microsoft.com/office/powerpoint/2010/main" val="1211701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87829" y="1279302"/>
            <a:ext cx="10972800" cy="4237931"/>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4307317" y="6448252"/>
            <a:ext cx="2844800" cy="365125"/>
          </a:xfrm>
          <a:prstGeom prst="rect">
            <a:avLst/>
          </a:prstGeom>
        </p:spPr>
        <p:txBody>
          <a:bodyPr vert="horz" lIns="91440" tIns="45720" rIns="91440" bIns="45720" rtlCol="0" anchor="ctr"/>
          <a:lstStyle>
            <a:lvl1pPr algn="ctr">
              <a:defRPr sz="1000">
                <a:solidFill>
                  <a:srgbClr val="23114C"/>
                </a:solidFill>
              </a:defRPr>
            </a:lvl1pPr>
          </a:lstStyle>
          <a:p>
            <a:fld id="{1DAD25AC-3D36-459B-92CD-44DA3A629171}" type="slidenum">
              <a:rPr lang="nl-NL" smtClean="0"/>
              <a:pPr/>
              <a:t>‹nr.›</a:t>
            </a:fld>
            <a:endParaRPr lang="nl-NL" dirty="0"/>
          </a:p>
        </p:txBody>
      </p:sp>
      <p:sp>
        <p:nvSpPr>
          <p:cNvPr id="9" name="Tijdelijke aanduiding voor voettekst 4"/>
          <p:cNvSpPr>
            <a:spLocks noGrp="1"/>
          </p:cNvSpPr>
          <p:nvPr>
            <p:ph type="ftr" sz="quarter" idx="3"/>
          </p:nvPr>
        </p:nvSpPr>
        <p:spPr>
          <a:xfrm>
            <a:off x="3503712" y="5805264"/>
            <a:ext cx="8160907" cy="576064"/>
          </a:xfrm>
          <a:prstGeom prst="rect">
            <a:avLst/>
          </a:prstGeom>
        </p:spPr>
        <p:txBody>
          <a:bodyPr vert="horz" lIns="91440" tIns="45720" rIns="91440" bIns="45720" rtlCol="0" anchor="t"/>
          <a:lstStyle>
            <a:lvl1pPr algn="l">
              <a:defRPr sz="1200">
                <a:solidFill>
                  <a:srgbClr val="23114C"/>
                </a:solidFill>
                <a:latin typeface="Verdana" pitchFamily="34" charset="0"/>
                <a:ea typeface="Verdana" pitchFamily="34" charset="0"/>
                <a:cs typeface="Verdana" pitchFamily="34" charset="0"/>
              </a:defRPr>
            </a:lvl1pPr>
          </a:lstStyle>
          <a:p>
            <a:endParaRPr lang="nl-NL" dirty="0"/>
          </a:p>
        </p:txBody>
      </p:sp>
      <p:sp>
        <p:nvSpPr>
          <p:cNvPr id="10" name="Tijdelijke aanduiding voor titel 9"/>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Tree>
  </p:cSld>
  <p:clrMap bg1="lt1" tx1="dk1" bg2="lt2" tx2="dk2" accent1="accent1" accent2="accent2" accent3="accent3" accent4="accent4" accent5="accent5" accent6="accent6" hlink="hlink" folHlink="folHlink"/>
  <p:sldLayoutIdLst>
    <p:sldLayoutId id="2147483656" r:id="rId1"/>
    <p:sldLayoutId id="2147483661" r:id="rId2"/>
    <p:sldLayoutId id="2147483664" r:id="rId3"/>
    <p:sldLayoutId id="2147483665" r:id="rId4"/>
  </p:sldLayoutIdLst>
  <p:hf hdr="0" dt="0"/>
  <p:txStyles>
    <p:titleStyle>
      <a:lvl1pPr algn="l" defTabSz="914400" rtl="0" eaLnBrk="1" latinLnBrk="0" hangingPunct="1">
        <a:spcBef>
          <a:spcPct val="0"/>
        </a:spcBef>
        <a:buNone/>
        <a:defRPr sz="2600" b="1" kern="1200">
          <a:solidFill>
            <a:srgbClr val="20BDBA"/>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rgbClr val="23114C"/>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200" kern="1200">
          <a:solidFill>
            <a:srgbClr val="23114C"/>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1900" kern="1200">
          <a:solidFill>
            <a:srgbClr val="23114C"/>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700" kern="1200">
          <a:solidFill>
            <a:srgbClr val="23114C"/>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400" kern="1200">
          <a:solidFill>
            <a:srgbClr val="23114C"/>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FC4F9C1-BFE4-4854-972C-ED2F43BBC04B}"/>
              </a:ext>
            </a:extLst>
          </p:cNvPr>
          <p:cNvSpPr>
            <a:spLocks noGrp="1"/>
          </p:cNvSpPr>
          <p:nvPr>
            <p:ph type="ctrTitle"/>
          </p:nvPr>
        </p:nvSpPr>
        <p:spPr/>
        <p:txBody>
          <a:bodyPr/>
          <a:lstStyle/>
          <a:p>
            <a:endParaRPr lang="nl-NL" dirty="0"/>
          </a:p>
        </p:txBody>
      </p:sp>
      <p:sp>
        <p:nvSpPr>
          <p:cNvPr id="7" name="Ondertitel 6">
            <a:extLst>
              <a:ext uri="{FF2B5EF4-FFF2-40B4-BE49-F238E27FC236}">
                <a16:creationId xmlns:a16="http://schemas.microsoft.com/office/drawing/2014/main" id="{01537F24-6756-4B4A-A40B-4E70EA6670E5}"/>
              </a:ext>
            </a:extLst>
          </p:cNvPr>
          <p:cNvSpPr>
            <a:spLocks noGrp="1"/>
          </p:cNvSpPr>
          <p:nvPr>
            <p:ph type="subTitle" idx="1"/>
          </p:nvPr>
        </p:nvSpPr>
        <p:spPr/>
        <p:txBody>
          <a:bodyPr>
            <a:normAutofit/>
          </a:bodyPr>
          <a:lstStyle/>
          <a:p>
            <a:r>
              <a:rPr lang="nl-NL" sz="2600" b="1" dirty="0"/>
              <a:t>Flexibel programmeren van onderwijs en toetsen</a:t>
            </a:r>
          </a:p>
        </p:txBody>
      </p:sp>
      <p:sp>
        <p:nvSpPr>
          <p:cNvPr id="3" name="Tijdelijke aanduiding voor voettekst 2">
            <a:extLst>
              <a:ext uri="{FF2B5EF4-FFF2-40B4-BE49-F238E27FC236}">
                <a16:creationId xmlns:a16="http://schemas.microsoft.com/office/drawing/2014/main" id="{96CA4CEB-3102-43B5-91A1-8234A4FEFEAE}"/>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25C964C5-C232-4E71-98DD-8B66FDC42C3F}"/>
              </a:ext>
            </a:extLst>
          </p:cNvPr>
          <p:cNvSpPr>
            <a:spLocks noGrp="1"/>
          </p:cNvSpPr>
          <p:nvPr>
            <p:ph type="sldNum" sz="quarter" idx="4294967295"/>
          </p:nvPr>
        </p:nvSpPr>
        <p:spPr>
          <a:xfrm>
            <a:off x="0" y="6453188"/>
            <a:ext cx="2784475" cy="365125"/>
          </a:xfrm>
          <a:prstGeom prst="rect">
            <a:avLst/>
          </a:prstGeom>
        </p:spPr>
        <p:txBody>
          <a:bodyPr/>
          <a:lstStyle/>
          <a:p>
            <a:fld id="{1DAD25AC-3D36-459B-92CD-44DA3A629171}" type="slidenum">
              <a:rPr lang="nl-NL" smtClean="0"/>
              <a:pPr/>
              <a:t>1</a:t>
            </a:fld>
            <a:endParaRPr lang="nl-NL" dirty="0"/>
          </a:p>
        </p:txBody>
      </p:sp>
      <p:pic>
        <p:nvPicPr>
          <p:cNvPr id="2050" name="Picture 2" descr="Image result for hogeschool arnhem nijmegen">
            <a:extLst>
              <a:ext uri="{FF2B5EF4-FFF2-40B4-BE49-F238E27FC236}">
                <a16:creationId xmlns:a16="http://schemas.microsoft.com/office/drawing/2014/main" id="{8A635386-9FBE-467A-B4BE-E78EC225A8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93" b="26524"/>
          <a:stretch/>
        </p:blipFill>
        <p:spPr bwMode="auto">
          <a:xfrm>
            <a:off x="8688288" y="-11975"/>
            <a:ext cx="1800200" cy="10497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9E663E38-1336-464A-ACEB-07EE8521C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104" y="-18904"/>
            <a:ext cx="1496288" cy="106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DF48C-06A4-474F-8528-8132DD7B209E}"/>
              </a:ext>
            </a:extLst>
          </p:cNvPr>
          <p:cNvSpPr>
            <a:spLocks noGrp="1"/>
          </p:cNvSpPr>
          <p:nvPr>
            <p:ph type="title"/>
          </p:nvPr>
        </p:nvSpPr>
        <p:spPr/>
        <p:txBody>
          <a:bodyPr/>
          <a:lstStyle/>
          <a:p>
            <a:r>
              <a:rPr lang="nl-NL" dirty="0"/>
              <a:t>Vijf aandachtspunten 1  </a:t>
            </a:r>
          </a:p>
        </p:txBody>
      </p:sp>
      <p:sp>
        <p:nvSpPr>
          <p:cNvPr id="4" name="Tijdelijke aanduiding voor inhoud 3">
            <a:extLst>
              <a:ext uri="{FF2B5EF4-FFF2-40B4-BE49-F238E27FC236}">
                <a16:creationId xmlns:a16="http://schemas.microsoft.com/office/drawing/2014/main" id="{C9F64718-C7A2-4438-B754-31AD2206D86E}"/>
              </a:ext>
            </a:extLst>
          </p:cNvPr>
          <p:cNvSpPr>
            <a:spLocks noGrp="1"/>
          </p:cNvSpPr>
          <p:nvPr>
            <p:ph idx="1"/>
          </p:nvPr>
        </p:nvSpPr>
        <p:spPr>
          <a:xfrm>
            <a:off x="1055440" y="1124744"/>
            <a:ext cx="11136560" cy="4237931"/>
          </a:xfrm>
        </p:spPr>
        <p:txBody>
          <a:bodyPr>
            <a:noAutofit/>
          </a:bodyPr>
          <a:lstStyle/>
          <a:p>
            <a:pPr lvl="0"/>
            <a:r>
              <a:rPr lang="nl-NL" sz="1800" i="1" dirty="0"/>
              <a:t>Optimale verhouding tussen vraagsturing en aanbodsturing</a:t>
            </a:r>
          </a:p>
          <a:p>
            <a:pPr lvl="1"/>
            <a:r>
              <a:rPr lang="nl-NL" sz="1800" dirty="0"/>
              <a:t>Perspectief van onderwijs en perspectief van onderwijslogistiek meenemen</a:t>
            </a:r>
          </a:p>
          <a:p>
            <a:pPr lvl="1"/>
            <a:r>
              <a:rPr lang="nl-NL" sz="1800" dirty="0"/>
              <a:t>Hoeveel vrijheid voor studenten m.b.t. inrichting curriculum is </a:t>
            </a:r>
            <a:r>
              <a:rPr lang="nl-NL" sz="1800" dirty="0" err="1"/>
              <a:t>organiseerbaar</a:t>
            </a:r>
            <a:r>
              <a:rPr lang="nl-NL" sz="1800" dirty="0"/>
              <a:t>? </a:t>
            </a:r>
          </a:p>
          <a:p>
            <a:pPr lvl="1"/>
            <a:r>
              <a:rPr lang="nl-NL" sz="1800" dirty="0"/>
              <a:t>In hoeverre zijn eisen aan volgordelijkheid c.q. instroomeisen wenselijk of nodig?</a:t>
            </a:r>
          </a:p>
          <a:p>
            <a:pPr lvl="1"/>
            <a:r>
              <a:rPr lang="nl-NL" sz="1800" dirty="0"/>
              <a:t>Vraagsturing maakt programmeren complexer, zeker bij grote aantallen studenten. Risico van aanbodsturing is dat onderwijs niet aansluit bij behoeften studenten. </a:t>
            </a:r>
          </a:p>
          <a:p>
            <a:pPr lvl="1"/>
            <a:endParaRPr lang="nl-NL" sz="1800" dirty="0"/>
          </a:p>
          <a:p>
            <a:pPr lvl="0"/>
            <a:r>
              <a:rPr lang="nl-NL" sz="1800" i="1" dirty="0"/>
              <a:t>Contact met student en beroepenveld</a:t>
            </a:r>
          </a:p>
          <a:p>
            <a:pPr lvl="1"/>
            <a:r>
              <a:rPr lang="nl-NL" sz="1800" dirty="0"/>
              <a:t>Leercoaches </a:t>
            </a:r>
          </a:p>
          <a:p>
            <a:pPr lvl="1"/>
            <a:r>
              <a:rPr lang="nl-NL" sz="1800" dirty="0"/>
              <a:t>Gepersonaliseerde begeleiding</a:t>
            </a:r>
          </a:p>
          <a:p>
            <a:pPr lvl="1"/>
            <a:r>
              <a:rPr lang="nl-NL" sz="1800" dirty="0"/>
              <a:t>Co-creatie met student en beroepenveld (inhoud en organisatie)</a:t>
            </a:r>
          </a:p>
          <a:p>
            <a:pPr lvl="1"/>
            <a:r>
              <a:rPr lang="nl-NL" sz="1800" dirty="0"/>
              <a:t>Vast docententeam</a:t>
            </a:r>
          </a:p>
          <a:p>
            <a:pPr lvl="1"/>
            <a:endParaRPr lang="nl-NL" sz="1800" i="1" dirty="0"/>
          </a:p>
          <a:p>
            <a:pPr lvl="1"/>
            <a:endParaRPr lang="nl-NL" sz="1800" i="1" dirty="0"/>
          </a:p>
          <a:p>
            <a:pPr marL="457200" lvl="1" indent="0">
              <a:buNone/>
            </a:pPr>
            <a:endParaRPr lang="nl-NL" sz="1800" dirty="0"/>
          </a:p>
          <a:p>
            <a:pPr lvl="0"/>
            <a:endParaRPr lang="nl-NL" sz="1800" i="1" dirty="0"/>
          </a:p>
        </p:txBody>
      </p:sp>
      <p:sp>
        <p:nvSpPr>
          <p:cNvPr id="5" name="Tijdelijke aanduiding voor dianummer 4">
            <a:extLst>
              <a:ext uri="{FF2B5EF4-FFF2-40B4-BE49-F238E27FC236}">
                <a16:creationId xmlns:a16="http://schemas.microsoft.com/office/drawing/2014/main" id="{94E998EE-BA81-49E1-BEBF-EB176C8EC66F}"/>
              </a:ext>
            </a:extLst>
          </p:cNvPr>
          <p:cNvSpPr>
            <a:spLocks noGrp="1"/>
          </p:cNvSpPr>
          <p:nvPr>
            <p:ph type="sldNum" sz="quarter" idx="4"/>
          </p:nvPr>
        </p:nvSpPr>
        <p:spPr/>
        <p:txBody>
          <a:bodyPr/>
          <a:lstStyle/>
          <a:p>
            <a:fld id="{1DAD25AC-3D36-459B-92CD-44DA3A629171}" type="slidenum">
              <a:rPr lang="nl-NL" smtClean="0"/>
              <a:pPr/>
              <a:t>10</a:t>
            </a:fld>
            <a:endParaRPr lang="nl-NL" dirty="0"/>
          </a:p>
        </p:txBody>
      </p:sp>
      <p:pic>
        <p:nvPicPr>
          <p:cNvPr id="6" name="Picture 2" descr="Image result for hogeschool arnhem nijmegen">
            <a:extLst>
              <a:ext uri="{FF2B5EF4-FFF2-40B4-BE49-F238E27FC236}">
                <a16:creationId xmlns:a16="http://schemas.microsoft.com/office/drawing/2014/main" id="{E43B1C88-D27F-4D38-A997-B3399B06B5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93" b="26524"/>
          <a:stretch/>
        </p:blipFill>
        <p:spPr bwMode="auto">
          <a:xfrm>
            <a:off x="1735637" y="5852264"/>
            <a:ext cx="1766917" cy="1030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lated image">
            <a:extLst>
              <a:ext uri="{FF2B5EF4-FFF2-40B4-BE49-F238E27FC236}">
                <a16:creationId xmlns:a16="http://schemas.microsoft.com/office/drawing/2014/main" id="{5B330EC3-8F24-4829-9AA3-4FFC6B321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36" y="5852264"/>
            <a:ext cx="1496288" cy="106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27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DF48C-06A4-474F-8528-8132DD7B209E}"/>
              </a:ext>
            </a:extLst>
          </p:cNvPr>
          <p:cNvSpPr>
            <a:spLocks noGrp="1"/>
          </p:cNvSpPr>
          <p:nvPr>
            <p:ph type="title"/>
          </p:nvPr>
        </p:nvSpPr>
        <p:spPr/>
        <p:txBody>
          <a:bodyPr/>
          <a:lstStyle/>
          <a:p>
            <a:r>
              <a:rPr lang="nl-NL" dirty="0"/>
              <a:t>Vijf aandachtspunten 2 </a:t>
            </a:r>
          </a:p>
        </p:txBody>
      </p:sp>
      <p:sp>
        <p:nvSpPr>
          <p:cNvPr id="4" name="Tijdelijke aanduiding voor inhoud 3">
            <a:extLst>
              <a:ext uri="{FF2B5EF4-FFF2-40B4-BE49-F238E27FC236}">
                <a16:creationId xmlns:a16="http://schemas.microsoft.com/office/drawing/2014/main" id="{C9F64718-C7A2-4438-B754-31AD2206D86E}"/>
              </a:ext>
            </a:extLst>
          </p:cNvPr>
          <p:cNvSpPr>
            <a:spLocks noGrp="1"/>
          </p:cNvSpPr>
          <p:nvPr>
            <p:ph idx="1"/>
          </p:nvPr>
        </p:nvSpPr>
        <p:spPr>
          <a:xfrm>
            <a:off x="1055440" y="1279302"/>
            <a:ext cx="11136560" cy="4237931"/>
          </a:xfrm>
        </p:spPr>
        <p:txBody>
          <a:bodyPr>
            <a:noAutofit/>
          </a:bodyPr>
          <a:lstStyle/>
          <a:p>
            <a:pPr lvl="0"/>
            <a:r>
              <a:rPr lang="nl-NL" sz="1800" i="1" dirty="0" err="1"/>
              <a:t>Blended</a:t>
            </a:r>
            <a:r>
              <a:rPr lang="nl-NL" sz="1800" i="1" dirty="0"/>
              <a:t> learning</a:t>
            </a:r>
          </a:p>
          <a:p>
            <a:pPr lvl="1"/>
            <a:r>
              <a:rPr lang="nl-NL" sz="1800" dirty="0"/>
              <a:t>Hoe kom je tot een optimale blend? Welke rol spelen organisatieaspecten daarbij?</a:t>
            </a:r>
          </a:p>
          <a:p>
            <a:pPr lvl="1"/>
            <a:r>
              <a:rPr lang="nl-NL" sz="1800" dirty="0"/>
              <a:t>Aparte aanpak voor deeltijd of juist integreren met aanpak voltijd?</a:t>
            </a:r>
          </a:p>
          <a:p>
            <a:pPr lvl="1"/>
            <a:r>
              <a:rPr lang="nl-NL" sz="1800" dirty="0"/>
              <a:t>Vrijheid van studenten m.b.t. leeromgeving betekent dat onzeker is hoeveel studenten er in de klas komen. Inschrijven op onderwijs en toetsen (wat tijdige helderheid over het curriculum vereist) kan dit ondervangen.</a:t>
            </a:r>
          </a:p>
          <a:p>
            <a:pPr lvl="0"/>
            <a:endParaRPr lang="nl-NL" sz="1800" dirty="0"/>
          </a:p>
          <a:p>
            <a:pPr lvl="0"/>
            <a:r>
              <a:rPr lang="nl-NL" sz="1800" i="1" dirty="0"/>
              <a:t>Systemen</a:t>
            </a:r>
          </a:p>
          <a:p>
            <a:pPr lvl="1"/>
            <a:r>
              <a:rPr lang="nl-NL" sz="1800" dirty="0"/>
              <a:t>Wat vraagt flexibilisering van systemen (inrichting, koppeling, restricties)?</a:t>
            </a:r>
          </a:p>
          <a:p>
            <a:endParaRPr lang="nl-NL" sz="1800" dirty="0"/>
          </a:p>
          <a:p>
            <a:pPr marL="0" indent="0">
              <a:buNone/>
            </a:pPr>
            <a:endParaRPr lang="nl-NL" sz="1400" dirty="0"/>
          </a:p>
        </p:txBody>
      </p:sp>
      <p:sp>
        <p:nvSpPr>
          <p:cNvPr id="5" name="Tijdelijke aanduiding voor dianummer 4">
            <a:extLst>
              <a:ext uri="{FF2B5EF4-FFF2-40B4-BE49-F238E27FC236}">
                <a16:creationId xmlns:a16="http://schemas.microsoft.com/office/drawing/2014/main" id="{94E998EE-BA81-49E1-BEBF-EB176C8EC66F}"/>
              </a:ext>
            </a:extLst>
          </p:cNvPr>
          <p:cNvSpPr>
            <a:spLocks noGrp="1"/>
          </p:cNvSpPr>
          <p:nvPr>
            <p:ph type="sldNum" sz="quarter" idx="4"/>
          </p:nvPr>
        </p:nvSpPr>
        <p:spPr/>
        <p:txBody>
          <a:bodyPr/>
          <a:lstStyle/>
          <a:p>
            <a:fld id="{1DAD25AC-3D36-459B-92CD-44DA3A629171}" type="slidenum">
              <a:rPr lang="nl-NL" smtClean="0"/>
              <a:pPr/>
              <a:t>11</a:t>
            </a:fld>
            <a:endParaRPr lang="nl-NL" dirty="0"/>
          </a:p>
        </p:txBody>
      </p:sp>
      <p:pic>
        <p:nvPicPr>
          <p:cNvPr id="6" name="Picture 2" descr="Image result for hogeschool arnhem nijmegen">
            <a:extLst>
              <a:ext uri="{FF2B5EF4-FFF2-40B4-BE49-F238E27FC236}">
                <a16:creationId xmlns:a16="http://schemas.microsoft.com/office/drawing/2014/main" id="{E42D08E8-A877-4E27-9D3F-707636777F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93" b="26524"/>
          <a:stretch/>
        </p:blipFill>
        <p:spPr bwMode="auto">
          <a:xfrm>
            <a:off x="1735637" y="5852264"/>
            <a:ext cx="1766917" cy="1030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lated image">
            <a:extLst>
              <a:ext uri="{FF2B5EF4-FFF2-40B4-BE49-F238E27FC236}">
                <a16:creationId xmlns:a16="http://schemas.microsoft.com/office/drawing/2014/main" id="{C4C35DED-5A9A-4D94-8A4B-4C12372FE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36" y="5852264"/>
            <a:ext cx="1496288" cy="106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106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DF48C-06A4-474F-8528-8132DD7B209E}"/>
              </a:ext>
            </a:extLst>
          </p:cNvPr>
          <p:cNvSpPr>
            <a:spLocks noGrp="1"/>
          </p:cNvSpPr>
          <p:nvPr>
            <p:ph type="title"/>
          </p:nvPr>
        </p:nvSpPr>
        <p:spPr/>
        <p:txBody>
          <a:bodyPr/>
          <a:lstStyle/>
          <a:p>
            <a:r>
              <a:rPr lang="nl-NL" dirty="0"/>
              <a:t>Vijf aandachtspunten 3 </a:t>
            </a:r>
          </a:p>
        </p:txBody>
      </p:sp>
      <p:sp>
        <p:nvSpPr>
          <p:cNvPr id="4" name="Tijdelijke aanduiding voor inhoud 3">
            <a:extLst>
              <a:ext uri="{FF2B5EF4-FFF2-40B4-BE49-F238E27FC236}">
                <a16:creationId xmlns:a16="http://schemas.microsoft.com/office/drawing/2014/main" id="{C9F64718-C7A2-4438-B754-31AD2206D86E}"/>
              </a:ext>
            </a:extLst>
          </p:cNvPr>
          <p:cNvSpPr>
            <a:spLocks noGrp="1"/>
          </p:cNvSpPr>
          <p:nvPr>
            <p:ph idx="1"/>
          </p:nvPr>
        </p:nvSpPr>
        <p:spPr>
          <a:xfrm>
            <a:off x="1055440" y="1268760"/>
            <a:ext cx="11136560" cy="4237931"/>
          </a:xfrm>
        </p:spPr>
        <p:txBody>
          <a:bodyPr>
            <a:noAutofit/>
          </a:bodyPr>
          <a:lstStyle/>
          <a:p>
            <a:r>
              <a:rPr lang="nl-NL" sz="1800" i="1" dirty="0"/>
              <a:t>Veranderaanpak</a:t>
            </a:r>
          </a:p>
          <a:p>
            <a:pPr lvl="1"/>
            <a:r>
              <a:rPr lang="nl-NL" sz="1800" dirty="0"/>
              <a:t>Vroegtijdig betrekken van alle stakeholders: weet wat studenten en werkveld willen en welke ondersteuning ze nodig hebben</a:t>
            </a:r>
          </a:p>
          <a:p>
            <a:pPr lvl="1"/>
            <a:r>
              <a:rPr lang="nl-NL" sz="1800" dirty="0"/>
              <a:t>Community vorming, gemeenschappelijke ervaringen en gedeeld referentiekader</a:t>
            </a:r>
          </a:p>
          <a:p>
            <a:pPr lvl="1"/>
            <a:r>
              <a:rPr lang="nl-NL" sz="1800" dirty="0"/>
              <a:t>Samen ontwikkelen (gezamenlijke verantwoordelijkheid onderwijs en ondersteuning)</a:t>
            </a:r>
          </a:p>
          <a:p>
            <a:pPr lvl="1"/>
            <a:r>
              <a:rPr lang="nl-NL" sz="1800" dirty="0"/>
              <a:t>Neem voldoende ontwikkeltijd en leer van ervaringen (geen blauwdruk)</a:t>
            </a:r>
          </a:p>
          <a:p>
            <a:pPr lvl="1"/>
            <a:r>
              <a:rPr lang="nl-NL" sz="1800" dirty="0"/>
              <a:t>Zorg dat aanpak aansluit bij institutionele context (organisatie, sturing, systemen en processen en cultuur)</a:t>
            </a:r>
          </a:p>
          <a:p>
            <a:pPr lvl="1"/>
            <a:r>
              <a:rPr lang="nl-NL" sz="1800" dirty="0"/>
              <a:t>Sturen op principes en op standaardisatie basisprocessen</a:t>
            </a:r>
          </a:p>
          <a:p>
            <a:pPr lvl="1"/>
            <a:r>
              <a:rPr lang="nl-NL" sz="1800" dirty="0"/>
              <a:t>Denk vanaf begin na over opschalen (o.a. verbinding met voltijd)</a:t>
            </a:r>
          </a:p>
          <a:p>
            <a:pPr lvl="1"/>
            <a:r>
              <a:rPr lang="nl-NL" sz="1800" dirty="0"/>
              <a:t>Besteed vanaf begin aandacht aan organisatie en zet in op support management</a:t>
            </a:r>
          </a:p>
          <a:p>
            <a:pPr lvl="1"/>
            <a:r>
              <a:rPr lang="nl-NL" sz="1800" dirty="0"/>
              <a:t>Commitment van het management</a:t>
            </a:r>
          </a:p>
          <a:p>
            <a:pPr lvl="0"/>
            <a:endParaRPr lang="nl-NL" sz="1800" dirty="0"/>
          </a:p>
          <a:p>
            <a:pPr marL="0" indent="0">
              <a:buNone/>
            </a:pPr>
            <a:endParaRPr lang="nl-NL" sz="1400" dirty="0"/>
          </a:p>
        </p:txBody>
      </p:sp>
      <p:sp>
        <p:nvSpPr>
          <p:cNvPr id="5" name="Tijdelijke aanduiding voor dianummer 4">
            <a:extLst>
              <a:ext uri="{FF2B5EF4-FFF2-40B4-BE49-F238E27FC236}">
                <a16:creationId xmlns:a16="http://schemas.microsoft.com/office/drawing/2014/main" id="{94E998EE-BA81-49E1-BEBF-EB176C8EC66F}"/>
              </a:ext>
            </a:extLst>
          </p:cNvPr>
          <p:cNvSpPr>
            <a:spLocks noGrp="1"/>
          </p:cNvSpPr>
          <p:nvPr>
            <p:ph type="sldNum" sz="quarter" idx="4"/>
          </p:nvPr>
        </p:nvSpPr>
        <p:spPr/>
        <p:txBody>
          <a:bodyPr/>
          <a:lstStyle/>
          <a:p>
            <a:fld id="{1DAD25AC-3D36-459B-92CD-44DA3A629171}" type="slidenum">
              <a:rPr lang="nl-NL" smtClean="0"/>
              <a:pPr/>
              <a:t>12</a:t>
            </a:fld>
            <a:endParaRPr lang="nl-NL" dirty="0"/>
          </a:p>
        </p:txBody>
      </p:sp>
      <p:pic>
        <p:nvPicPr>
          <p:cNvPr id="6" name="Picture 2" descr="Image result for hogeschool arnhem nijmegen">
            <a:extLst>
              <a:ext uri="{FF2B5EF4-FFF2-40B4-BE49-F238E27FC236}">
                <a16:creationId xmlns:a16="http://schemas.microsoft.com/office/drawing/2014/main" id="{697A26E9-062F-43AF-B658-BCDA72FCAF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93" b="26524"/>
          <a:stretch/>
        </p:blipFill>
        <p:spPr bwMode="auto">
          <a:xfrm>
            <a:off x="1735637" y="5852264"/>
            <a:ext cx="1766917" cy="1030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lated image">
            <a:extLst>
              <a:ext uri="{FF2B5EF4-FFF2-40B4-BE49-F238E27FC236}">
                <a16:creationId xmlns:a16="http://schemas.microsoft.com/office/drawing/2014/main" id="{6A11023D-654C-4D30-B724-6C3665035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36" y="5852264"/>
            <a:ext cx="1496288" cy="106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6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DF48C-06A4-474F-8528-8132DD7B209E}"/>
              </a:ext>
            </a:extLst>
          </p:cNvPr>
          <p:cNvSpPr>
            <a:spLocks noGrp="1"/>
          </p:cNvSpPr>
          <p:nvPr>
            <p:ph type="title"/>
          </p:nvPr>
        </p:nvSpPr>
        <p:spPr/>
        <p:txBody>
          <a:bodyPr/>
          <a:lstStyle/>
          <a:p>
            <a:r>
              <a:rPr lang="nl-NL" dirty="0"/>
              <a:t>Programma </a:t>
            </a:r>
          </a:p>
        </p:txBody>
      </p:sp>
      <p:sp>
        <p:nvSpPr>
          <p:cNvPr id="4" name="Tijdelijke aanduiding voor inhoud 3">
            <a:extLst>
              <a:ext uri="{FF2B5EF4-FFF2-40B4-BE49-F238E27FC236}">
                <a16:creationId xmlns:a16="http://schemas.microsoft.com/office/drawing/2014/main" id="{C9F64718-C7A2-4438-B754-31AD2206D86E}"/>
              </a:ext>
            </a:extLst>
          </p:cNvPr>
          <p:cNvSpPr>
            <a:spLocks noGrp="1"/>
          </p:cNvSpPr>
          <p:nvPr>
            <p:ph idx="1"/>
          </p:nvPr>
        </p:nvSpPr>
        <p:spPr>
          <a:xfrm>
            <a:off x="983432" y="1279302"/>
            <a:ext cx="11136560" cy="4237931"/>
          </a:xfrm>
        </p:spPr>
        <p:txBody>
          <a:bodyPr>
            <a:noAutofit/>
          </a:bodyPr>
          <a:lstStyle/>
          <a:p>
            <a:r>
              <a:rPr lang="nl-NL" sz="2000" dirty="0"/>
              <a:t>Aandachtspunten flexibel programmeren van onderwijs en toetsen (Ronald Ulrich)</a:t>
            </a:r>
          </a:p>
          <a:p>
            <a:endParaRPr lang="nl-NL" sz="2000" dirty="0"/>
          </a:p>
          <a:p>
            <a:r>
              <a:rPr lang="nl-NL" sz="2000" dirty="0"/>
              <a:t>Presentatie aanpak Windesheim (Elsbeth </a:t>
            </a:r>
            <a:r>
              <a:rPr lang="nl-NL" sz="2000" dirty="0" err="1"/>
              <a:t>Vonkeman</a:t>
            </a:r>
            <a:r>
              <a:rPr lang="nl-NL" sz="2000" dirty="0"/>
              <a:t>)</a:t>
            </a:r>
          </a:p>
          <a:p>
            <a:endParaRPr lang="nl-NL" sz="2000" dirty="0"/>
          </a:p>
          <a:p>
            <a:r>
              <a:rPr lang="nl-NL" sz="2000" dirty="0"/>
              <a:t>Presentatie aanpak Hogeschool van Arnhem en Nijmegen (Marcel Penners)</a:t>
            </a:r>
          </a:p>
          <a:p>
            <a:endParaRPr lang="nl-NL" sz="2000" dirty="0"/>
          </a:p>
          <a:p>
            <a:r>
              <a:rPr lang="nl-NL" sz="2000" dirty="0"/>
              <a:t>Subgroepen: adviezen aan Windesheim en de HAN</a:t>
            </a:r>
          </a:p>
          <a:p>
            <a:endParaRPr lang="nl-NL" sz="2000" dirty="0"/>
          </a:p>
          <a:p>
            <a:r>
              <a:rPr lang="nl-NL" sz="2000" dirty="0"/>
              <a:t>Plenaire terugkoppeling en reflectie inleiders</a:t>
            </a:r>
          </a:p>
          <a:p>
            <a:pPr fontAlgn="ctr"/>
            <a:endParaRPr lang="nl-NL" sz="1800" dirty="0"/>
          </a:p>
          <a:p>
            <a:pPr marL="457200" lvl="1" indent="0" fontAlgn="ctr">
              <a:buNone/>
            </a:pPr>
            <a:r>
              <a:rPr lang="nl-NL" sz="1800" dirty="0"/>
              <a:t>  </a:t>
            </a:r>
          </a:p>
        </p:txBody>
      </p:sp>
      <p:sp>
        <p:nvSpPr>
          <p:cNvPr id="5" name="Tijdelijke aanduiding voor dianummer 4">
            <a:extLst>
              <a:ext uri="{FF2B5EF4-FFF2-40B4-BE49-F238E27FC236}">
                <a16:creationId xmlns:a16="http://schemas.microsoft.com/office/drawing/2014/main" id="{94E998EE-BA81-49E1-BEBF-EB176C8EC66F}"/>
              </a:ext>
            </a:extLst>
          </p:cNvPr>
          <p:cNvSpPr>
            <a:spLocks noGrp="1"/>
          </p:cNvSpPr>
          <p:nvPr>
            <p:ph type="sldNum" sz="quarter" idx="4"/>
          </p:nvPr>
        </p:nvSpPr>
        <p:spPr/>
        <p:txBody>
          <a:bodyPr/>
          <a:lstStyle/>
          <a:p>
            <a:fld id="{1DAD25AC-3D36-459B-92CD-44DA3A629171}" type="slidenum">
              <a:rPr lang="nl-NL" smtClean="0"/>
              <a:pPr/>
              <a:t>2</a:t>
            </a:fld>
            <a:endParaRPr lang="nl-NL" dirty="0"/>
          </a:p>
        </p:txBody>
      </p:sp>
      <p:pic>
        <p:nvPicPr>
          <p:cNvPr id="6" name="Picture 2" descr="Image result for hogeschool arnhem nijmegen">
            <a:extLst>
              <a:ext uri="{FF2B5EF4-FFF2-40B4-BE49-F238E27FC236}">
                <a16:creationId xmlns:a16="http://schemas.microsoft.com/office/drawing/2014/main" id="{C93E2BAD-1725-499A-AB55-D7DFA0F331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93" b="26524"/>
          <a:stretch/>
        </p:blipFill>
        <p:spPr bwMode="auto">
          <a:xfrm>
            <a:off x="1735637" y="5852264"/>
            <a:ext cx="1766917" cy="1030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lated image">
            <a:extLst>
              <a:ext uri="{FF2B5EF4-FFF2-40B4-BE49-F238E27FC236}">
                <a16:creationId xmlns:a16="http://schemas.microsoft.com/office/drawing/2014/main" id="{E4EE2BA4-D683-4F7A-8B4C-701A70D1F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36" y="5852264"/>
            <a:ext cx="1496288" cy="106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24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FC4F9C1-BFE4-4854-972C-ED2F43BBC04B}"/>
              </a:ext>
            </a:extLst>
          </p:cNvPr>
          <p:cNvSpPr>
            <a:spLocks noGrp="1"/>
          </p:cNvSpPr>
          <p:nvPr>
            <p:ph type="ctrTitle"/>
          </p:nvPr>
        </p:nvSpPr>
        <p:spPr/>
        <p:txBody>
          <a:bodyPr/>
          <a:lstStyle/>
          <a:p>
            <a:endParaRPr lang="nl-NL" dirty="0"/>
          </a:p>
        </p:txBody>
      </p:sp>
      <p:sp>
        <p:nvSpPr>
          <p:cNvPr id="7" name="Ondertitel 6">
            <a:extLst>
              <a:ext uri="{FF2B5EF4-FFF2-40B4-BE49-F238E27FC236}">
                <a16:creationId xmlns:a16="http://schemas.microsoft.com/office/drawing/2014/main" id="{01537F24-6756-4B4A-A40B-4E70EA6670E5}"/>
              </a:ext>
            </a:extLst>
          </p:cNvPr>
          <p:cNvSpPr>
            <a:spLocks noGrp="1"/>
          </p:cNvSpPr>
          <p:nvPr>
            <p:ph type="subTitle" idx="1"/>
          </p:nvPr>
        </p:nvSpPr>
        <p:spPr/>
        <p:txBody>
          <a:bodyPr>
            <a:normAutofit/>
          </a:bodyPr>
          <a:lstStyle/>
          <a:p>
            <a:r>
              <a:rPr lang="nl-NL" sz="2600" b="1" dirty="0"/>
              <a:t>Aandachtspunten bij flexibel programmeren van onderwijs en toetsen</a:t>
            </a:r>
          </a:p>
        </p:txBody>
      </p:sp>
      <p:sp>
        <p:nvSpPr>
          <p:cNvPr id="3" name="Tijdelijke aanduiding voor voettekst 2">
            <a:extLst>
              <a:ext uri="{FF2B5EF4-FFF2-40B4-BE49-F238E27FC236}">
                <a16:creationId xmlns:a16="http://schemas.microsoft.com/office/drawing/2014/main" id="{96CA4CEB-3102-43B5-91A1-8234A4FEFEA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white"/>
              </a:solidFill>
              <a:effectLst/>
              <a:uLnTx/>
              <a:uFillTx/>
              <a:latin typeface="Verdana" pitchFamily="34" charset="0"/>
              <a:ea typeface="Verdana" pitchFamily="34" charset="0"/>
            </a:endParaRPr>
          </a:p>
        </p:txBody>
      </p:sp>
      <p:sp>
        <p:nvSpPr>
          <p:cNvPr id="5" name="Tijdelijke aanduiding voor dianummer 4">
            <a:extLst>
              <a:ext uri="{FF2B5EF4-FFF2-40B4-BE49-F238E27FC236}">
                <a16:creationId xmlns:a16="http://schemas.microsoft.com/office/drawing/2014/main" id="{25C964C5-C232-4E71-98DD-8B66FDC42C3F}"/>
              </a:ext>
            </a:extLst>
          </p:cNvPr>
          <p:cNvSpPr>
            <a:spLocks noGrp="1"/>
          </p:cNvSpPr>
          <p:nvPr>
            <p:ph type="sldNum" sz="quarter" idx="4294967295"/>
          </p:nvPr>
        </p:nvSpPr>
        <p:spPr>
          <a:xfrm>
            <a:off x="0" y="6453188"/>
            <a:ext cx="2784475"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AD25AC-3D36-459B-92CD-44DA3A629171}" type="slidenum">
              <a:rPr kumimoji="0" lang="nl-NL" sz="1000" b="0" i="0" u="none" strike="noStrike" kern="1200" cap="none" spc="0" normalizeH="0" baseline="0" noProof="0" smtClean="0">
                <a:ln>
                  <a:noFill/>
                </a:ln>
                <a:solidFill>
                  <a:srgbClr val="23114C"/>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nl-NL" sz="1000" b="0" i="0" u="none" strike="noStrike" kern="1200" cap="none" spc="0" normalizeH="0" baseline="0" noProof="0" dirty="0">
              <a:ln>
                <a:noFill/>
              </a:ln>
              <a:solidFill>
                <a:srgbClr val="23114C"/>
              </a:solidFill>
              <a:effectLst/>
              <a:uLnTx/>
              <a:uFillTx/>
              <a:latin typeface="Calibri"/>
              <a:ea typeface="+mn-ea"/>
              <a:cs typeface="+mn-cs"/>
            </a:endParaRPr>
          </a:p>
        </p:txBody>
      </p:sp>
      <p:pic>
        <p:nvPicPr>
          <p:cNvPr id="2050" name="Picture 2" descr="Image result for hogeschool arnhem nijmegen">
            <a:extLst>
              <a:ext uri="{FF2B5EF4-FFF2-40B4-BE49-F238E27FC236}">
                <a16:creationId xmlns:a16="http://schemas.microsoft.com/office/drawing/2014/main" id="{8A635386-9FBE-467A-B4BE-E78EC225A8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93" b="26524"/>
          <a:stretch/>
        </p:blipFill>
        <p:spPr bwMode="auto">
          <a:xfrm>
            <a:off x="8688288" y="-11975"/>
            <a:ext cx="1800200" cy="10497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9E663E38-1336-464A-ACEB-07EE8521C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104" y="-18904"/>
            <a:ext cx="1496288" cy="106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0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DF48C-06A4-474F-8528-8132DD7B209E}"/>
              </a:ext>
            </a:extLst>
          </p:cNvPr>
          <p:cNvSpPr>
            <a:spLocks noGrp="1"/>
          </p:cNvSpPr>
          <p:nvPr>
            <p:ph type="title"/>
          </p:nvPr>
        </p:nvSpPr>
        <p:spPr/>
        <p:txBody>
          <a:bodyPr/>
          <a:lstStyle/>
          <a:p>
            <a:r>
              <a:rPr lang="nl-NL" dirty="0"/>
              <a:t>Invulling flexibilisering: uitgangspunten </a:t>
            </a:r>
          </a:p>
        </p:txBody>
      </p:sp>
      <p:sp>
        <p:nvSpPr>
          <p:cNvPr id="4" name="Tijdelijke aanduiding voor inhoud 3">
            <a:extLst>
              <a:ext uri="{FF2B5EF4-FFF2-40B4-BE49-F238E27FC236}">
                <a16:creationId xmlns:a16="http://schemas.microsoft.com/office/drawing/2014/main" id="{C9F64718-C7A2-4438-B754-31AD2206D86E}"/>
              </a:ext>
            </a:extLst>
          </p:cNvPr>
          <p:cNvSpPr>
            <a:spLocks noGrp="1"/>
          </p:cNvSpPr>
          <p:nvPr>
            <p:ph idx="1"/>
          </p:nvPr>
        </p:nvSpPr>
        <p:spPr/>
        <p:txBody>
          <a:bodyPr>
            <a:noAutofit/>
          </a:bodyPr>
          <a:lstStyle/>
          <a:p>
            <a:r>
              <a:rPr lang="nl-NL" sz="1800" i="1" dirty="0"/>
              <a:t>Welke dimensies?</a:t>
            </a:r>
          </a:p>
          <a:p>
            <a:pPr lvl="1"/>
            <a:r>
              <a:rPr lang="nl-NL" sz="1800" dirty="0"/>
              <a:t>Tempo</a:t>
            </a:r>
          </a:p>
          <a:p>
            <a:pPr lvl="1"/>
            <a:r>
              <a:rPr lang="nl-NL" sz="1800" dirty="0"/>
              <a:t>Niveau</a:t>
            </a:r>
          </a:p>
          <a:p>
            <a:pPr lvl="1"/>
            <a:r>
              <a:rPr lang="nl-NL" sz="1800" dirty="0"/>
              <a:t>Volgorde </a:t>
            </a:r>
          </a:p>
          <a:p>
            <a:pPr lvl="1"/>
            <a:r>
              <a:rPr lang="nl-NL" sz="1800" dirty="0"/>
              <a:t>Leeromgeving</a:t>
            </a:r>
          </a:p>
          <a:p>
            <a:pPr lvl="1"/>
            <a:r>
              <a:rPr lang="nl-NL" sz="1800" dirty="0"/>
              <a:t>Programma</a:t>
            </a:r>
          </a:p>
          <a:p>
            <a:pPr marL="0" lvl="0" indent="0">
              <a:buNone/>
            </a:pPr>
            <a:endParaRPr lang="nl-NL" sz="1800" dirty="0"/>
          </a:p>
          <a:p>
            <a:r>
              <a:rPr lang="nl-NL" sz="1800" dirty="0"/>
              <a:t>Welke onderwijskundige uitgangspunten worden gehanteerd? Wordt daarbij rekening gehouden met organiseerbaarheid?</a:t>
            </a:r>
          </a:p>
          <a:p>
            <a:pPr lvl="0"/>
            <a:endParaRPr lang="nl-NL" sz="1800" dirty="0"/>
          </a:p>
          <a:p>
            <a:pPr lvl="0"/>
            <a:r>
              <a:rPr lang="nl-NL" sz="1800" dirty="0"/>
              <a:t>Welke mate van flexibilisering en personalisering van onderwijs is hanteerbaar?</a:t>
            </a:r>
          </a:p>
          <a:p>
            <a:pPr lvl="0"/>
            <a:r>
              <a:rPr lang="nl-NL" sz="1800" dirty="0"/>
              <a:t>Wat is een passend evenwicht tussen vraag- en aanbodsturing?</a:t>
            </a:r>
          </a:p>
          <a:p>
            <a:pPr lvl="0"/>
            <a:endParaRPr lang="nl-NL" sz="1800" dirty="0"/>
          </a:p>
          <a:p>
            <a:pPr marL="0" lvl="0" indent="0">
              <a:buNone/>
            </a:pPr>
            <a:endParaRPr lang="nl-NL" sz="1800" dirty="0"/>
          </a:p>
          <a:p>
            <a:pPr marL="0" lvl="0" indent="0">
              <a:buNone/>
            </a:pPr>
            <a:endParaRPr lang="nl-NL" sz="1800" dirty="0"/>
          </a:p>
          <a:p>
            <a:pPr fontAlgn="ctr"/>
            <a:endParaRPr lang="nl-NL" sz="1800" dirty="0"/>
          </a:p>
          <a:p>
            <a:pPr marL="457200" lvl="1" indent="0" fontAlgn="ctr">
              <a:buNone/>
            </a:pPr>
            <a:r>
              <a:rPr lang="nl-NL" sz="1800" dirty="0"/>
              <a:t>  </a:t>
            </a:r>
          </a:p>
        </p:txBody>
      </p:sp>
      <p:sp>
        <p:nvSpPr>
          <p:cNvPr id="5" name="Tijdelijke aanduiding voor dianummer 4">
            <a:extLst>
              <a:ext uri="{FF2B5EF4-FFF2-40B4-BE49-F238E27FC236}">
                <a16:creationId xmlns:a16="http://schemas.microsoft.com/office/drawing/2014/main" id="{94E998EE-BA81-49E1-BEBF-EB176C8EC66F}"/>
              </a:ext>
            </a:extLst>
          </p:cNvPr>
          <p:cNvSpPr>
            <a:spLocks noGrp="1"/>
          </p:cNvSpPr>
          <p:nvPr>
            <p:ph type="sldNum" sz="quarter" idx="4"/>
          </p:nvPr>
        </p:nvSpPr>
        <p:spPr/>
        <p:txBody>
          <a:bodyPr/>
          <a:lstStyle/>
          <a:p>
            <a:fld id="{1DAD25AC-3D36-459B-92CD-44DA3A629171}" type="slidenum">
              <a:rPr lang="nl-NL" smtClean="0"/>
              <a:pPr/>
              <a:t>4</a:t>
            </a:fld>
            <a:endParaRPr lang="nl-NL" dirty="0"/>
          </a:p>
        </p:txBody>
      </p:sp>
      <p:pic>
        <p:nvPicPr>
          <p:cNvPr id="6" name="Picture 2" descr="Image result for hogeschool arnhem nijmegen">
            <a:extLst>
              <a:ext uri="{FF2B5EF4-FFF2-40B4-BE49-F238E27FC236}">
                <a16:creationId xmlns:a16="http://schemas.microsoft.com/office/drawing/2014/main" id="{C93E2BAD-1725-499A-AB55-D7DFA0F331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93" b="26524"/>
          <a:stretch/>
        </p:blipFill>
        <p:spPr bwMode="auto">
          <a:xfrm>
            <a:off x="1735637" y="5852264"/>
            <a:ext cx="1766917" cy="1030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lated image">
            <a:extLst>
              <a:ext uri="{FF2B5EF4-FFF2-40B4-BE49-F238E27FC236}">
                <a16:creationId xmlns:a16="http://schemas.microsoft.com/office/drawing/2014/main" id="{E4EE2BA4-D683-4F7A-8B4C-701A70D1F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36" y="5852264"/>
            <a:ext cx="1496288" cy="106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8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DF48C-06A4-474F-8528-8132DD7B209E}"/>
              </a:ext>
            </a:extLst>
          </p:cNvPr>
          <p:cNvSpPr>
            <a:spLocks noGrp="1"/>
          </p:cNvSpPr>
          <p:nvPr>
            <p:ph type="title"/>
          </p:nvPr>
        </p:nvSpPr>
        <p:spPr>
          <a:xfrm>
            <a:off x="623392" y="-243408"/>
            <a:ext cx="10972800" cy="1143000"/>
          </a:xfrm>
        </p:spPr>
        <p:txBody>
          <a:bodyPr/>
          <a:lstStyle/>
          <a:p>
            <a:r>
              <a:rPr lang="nl-NL" dirty="0"/>
              <a:t>Aanpak flexibilisering </a:t>
            </a:r>
          </a:p>
        </p:txBody>
      </p:sp>
      <p:sp>
        <p:nvSpPr>
          <p:cNvPr id="4" name="Tijdelijke aanduiding voor inhoud 3">
            <a:extLst>
              <a:ext uri="{FF2B5EF4-FFF2-40B4-BE49-F238E27FC236}">
                <a16:creationId xmlns:a16="http://schemas.microsoft.com/office/drawing/2014/main" id="{C9F64718-C7A2-4438-B754-31AD2206D86E}"/>
              </a:ext>
            </a:extLst>
          </p:cNvPr>
          <p:cNvSpPr>
            <a:spLocks noGrp="1"/>
          </p:cNvSpPr>
          <p:nvPr>
            <p:ph idx="1"/>
          </p:nvPr>
        </p:nvSpPr>
        <p:spPr>
          <a:xfrm>
            <a:off x="1055440" y="980728"/>
            <a:ext cx="11136560" cy="4237931"/>
          </a:xfrm>
        </p:spPr>
        <p:txBody>
          <a:bodyPr>
            <a:noAutofit/>
          </a:bodyPr>
          <a:lstStyle/>
          <a:p>
            <a:pPr marL="0" indent="0">
              <a:buNone/>
            </a:pPr>
            <a:r>
              <a:rPr lang="nl-NL" sz="1800" i="1" dirty="0"/>
              <a:t>Scope</a:t>
            </a:r>
          </a:p>
          <a:p>
            <a:r>
              <a:rPr lang="nl-NL" sz="1800" dirty="0"/>
              <a:t>Beperken tot flexibele deeltijdopleidingen of (ook) richten op voltijdonderwijs?</a:t>
            </a:r>
          </a:p>
          <a:p>
            <a:pPr marL="0" indent="0">
              <a:buNone/>
            </a:pPr>
            <a:endParaRPr lang="nl-NL" sz="1800" dirty="0"/>
          </a:p>
          <a:p>
            <a:pPr marL="0" indent="0">
              <a:buNone/>
            </a:pPr>
            <a:r>
              <a:rPr lang="nl-NL" sz="1800" i="1" dirty="0"/>
              <a:t>Aanpak</a:t>
            </a:r>
          </a:p>
          <a:p>
            <a:r>
              <a:rPr lang="nl-NL" sz="1800" dirty="0"/>
              <a:t>Ontwikkelingsgerichte of planmatige aanpak?</a:t>
            </a:r>
          </a:p>
          <a:p>
            <a:r>
              <a:rPr lang="nl-NL" sz="1800" dirty="0"/>
              <a:t>Aandacht voor verschillende perspectieven onderwijs en ondersteuning?</a:t>
            </a:r>
          </a:p>
          <a:p>
            <a:r>
              <a:rPr lang="nl-NL" sz="1800" dirty="0"/>
              <a:t>Verhouding standaardisatie - maatwerk in organisatie onderwijs en onderwijslogistiek</a:t>
            </a:r>
          </a:p>
          <a:p>
            <a:endParaRPr lang="nl-NL" sz="1800" dirty="0"/>
          </a:p>
          <a:p>
            <a:pPr marL="0" indent="0">
              <a:buNone/>
            </a:pPr>
            <a:r>
              <a:rPr lang="nl-NL" sz="1800" i="1" dirty="0"/>
              <a:t>Organisatie</a:t>
            </a:r>
          </a:p>
          <a:p>
            <a:r>
              <a:rPr lang="nl-NL" sz="1800" dirty="0"/>
              <a:t>Lijn of programma/project</a:t>
            </a:r>
          </a:p>
          <a:p>
            <a:r>
              <a:rPr lang="nl-NL" sz="1800" dirty="0"/>
              <a:t>Fasering (wanneer in proces aandacht voor organisatie en onderwijslogistiek?)</a:t>
            </a:r>
          </a:p>
          <a:p>
            <a:r>
              <a:rPr lang="nl-NL" sz="1800" dirty="0"/>
              <a:t>Rollen en verantwoordelijkheden van onderwijs en ondersteuning</a:t>
            </a:r>
          </a:p>
          <a:p>
            <a:pPr marL="457200" lvl="1" indent="0" fontAlgn="ctr">
              <a:buNone/>
            </a:pPr>
            <a:r>
              <a:rPr lang="nl-NL" sz="1800" dirty="0"/>
              <a:t>  </a:t>
            </a:r>
          </a:p>
        </p:txBody>
      </p:sp>
      <p:sp>
        <p:nvSpPr>
          <p:cNvPr id="5" name="Tijdelijke aanduiding voor dianummer 4">
            <a:extLst>
              <a:ext uri="{FF2B5EF4-FFF2-40B4-BE49-F238E27FC236}">
                <a16:creationId xmlns:a16="http://schemas.microsoft.com/office/drawing/2014/main" id="{94E998EE-BA81-49E1-BEBF-EB176C8EC66F}"/>
              </a:ext>
            </a:extLst>
          </p:cNvPr>
          <p:cNvSpPr>
            <a:spLocks noGrp="1"/>
          </p:cNvSpPr>
          <p:nvPr>
            <p:ph type="sldNum" sz="quarter" idx="4"/>
          </p:nvPr>
        </p:nvSpPr>
        <p:spPr/>
        <p:txBody>
          <a:bodyPr/>
          <a:lstStyle/>
          <a:p>
            <a:fld id="{1DAD25AC-3D36-459B-92CD-44DA3A629171}" type="slidenum">
              <a:rPr lang="nl-NL" smtClean="0"/>
              <a:pPr/>
              <a:t>5</a:t>
            </a:fld>
            <a:endParaRPr lang="nl-NL" dirty="0"/>
          </a:p>
        </p:txBody>
      </p:sp>
      <p:pic>
        <p:nvPicPr>
          <p:cNvPr id="6" name="Picture 2" descr="Image result for hogeschool arnhem nijmegen">
            <a:extLst>
              <a:ext uri="{FF2B5EF4-FFF2-40B4-BE49-F238E27FC236}">
                <a16:creationId xmlns:a16="http://schemas.microsoft.com/office/drawing/2014/main" id="{5C8CBFA3-10C2-4270-AB4F-EF66727FDD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93" b="26524"/>
          <a:stretch/>
        </p:blipFill>
        <p:spPr bwMode="auto">
          <a:xfrm>
            <a:off x="1735637" y="5852264"/>
            <a:ext cx="1766917" cy="1030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lated image">
            <a:extLst>
              <a:ext uri="{FF2B5EF4-FFF2-40B4-BE49-F238E27FC236}">
                <a16:creationId xmlns:a16="http://schemas.microsoft.com/office/drawing/2014/main" id="{961EF9D4-FF53-42BE-92ED-2C45BE129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36" y="5852264"/>
            <a:ext cx="1496288" cy="106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81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508BEDB-2A23-4DF8-AD09-A12564FBEEA0}"/>
              </a:ext>
            </a:extLst>
          </p:cNvPr>
          <p:cNvSpPr>
            <a:spLocks noGrp="1"/>
          </p:cNvSpPr>
          <p:nvPr>
            <p:ph type="title"/>
          </p:nvPr>
        </p:nvSpPr>
        <p:spPr>
          <a:xfrm>
            <a:off x="1055440" y="773832"/>
            <a:ext cx="3672408" cy="1143000"/>
          </a:xfrm>
        </p:spPr>
        <p:txBody>
          <a:bodyPr>
            <a:noAutofit/>
          </a:bodyPr>
          <a:lstStyle/>
          <a:p>
            <a:r>
              <a:rPr lang="nl-NL" dirty="0"/>
              <a:t>Enkele modellen</a:t>
            </a:r>
            <a:br>
              <a:rPr lang="nl-NL" dirty="0"/>
            </a:br>
            <a:r>
              <a:rPr lang="nl-NL" dirty="0"/>
              <a:t>ter illustratie 1:</a:t>
            </a:r>
            <a:br>
              <a:rPr lang="nl-NL" dirty="0"/>
            </a:br>
            <a:r>
              <a:rPr lang="nl-NL" dirty="0"/>
              <a:t>SURF onderwijs op maat</a:t>
            </a:r>
          </a:p>
        </p:txBody>
      </p:sp>
      <p:sp>
        <p:nvSpPr>
          <p:cNvPr id="2" name="Tijdelijke aanduiding voor dianummer 1">
            <a:extLst>
              <a:ext uri="{FF2B5EF4-FFF2-40B4-BE49-F238E27FC236}">
                <a16:creationId xmlns:a16="http://schemas.microsoft.com/office/drawing/2014/main" id="{B11130CD-F4C0-4D88-85DD-23D1FD08118C}"/>
              </a:ext>
            </a:extLst>
          </p:cNvPr>
          <p:cNvSpPr>
            <a:spLocks noGrp="1"/>
          </p:cNvSpPr>
          <p:nvPr>
            <p:ph type="sldNum" sz="quarter" idx="4"/>
          </p:nvPr>
        </p:nvSpPr>
        <p:spPr/>
        <p:txBody>
          <a:bodyPr/>
          <a:lstStyle/>
          <a:p>
            <a:fld id="{1DAD25AC-3D36-459B-92CD-44DA3A629171}" type="slidenum">
              <a:rPr lang="nl-NL" smtClean="0"/>
              <a:pPr/>
              <a:t>6</a:t>
            </a:fld>
            <a:endParaRPr lang="nl-NL" dirty="0"/>
          </a:p>
        </p:txBody>
      </p:sp>
      <p:pic>
        <p:nvPicPr>
          <p:cNvPr id="1026" name="Picture 2" descr="Image result for surf schijfjes flexibel onderwijs">
            <a:extLst>
              <a:ext uri="{FF2B5EF4-FFF2-40B4-BE49-F238E27FC236}">
                <a16:creationId xmlns:a16="http://schemas.microsoft.com/office/drawing/2014/main" id="{43E700B6-2291-4C4B-A88A-D660D5642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186242"/>
            <a:ext cx="7662001" cy="5330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hogeschool arnhem nijmegen">
            <a:extLst>
              <a:ext uri="{FF2B5EF4-FFF2-40B4-BE49-F238E27FC236}">
                <a16:creationId xmlns:a16="http://schemas.microsoft.com/office/drawing/2014/main" id="{B212A0FF-C191-4256-8C5C-9723544CBE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93" b="26524"/>
          <a:stretch/>
        </p:blipFill>
        <p:spPr bwMode="auto">
          <a:xfrm>
            <a:off x="1735637" y="5852264"/>
            <a:ext cx="1766917" cy="1030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lated image">
            <a:extLst>
              <a:ext uri="{FF2B5EF4-FFF2-40B4-BE49-F238E27FC236}">
                <a16:creationId xmlns:a16="http://schemas.microsoft.com/office/drawing/2014/main" id="{7255088E-8ABC-46FC-9150-B83CACDD75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736" y="5852264"/>
            <a:ext cx="1496288" cy="106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53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508BEDB-2A23-4DF8-AD09-A12564FBEEA0}"/>
              </a:ext>
            </a:extLst>
          </p:cNvPr>
          <p:cNvSpPr>
            <a:spLocks noGrp="1"/>
          </p:cNvSpPr>
          <p:nvPr>
            <p:ph type="title"/>
          </p:nvPr>
        </p:nvSpPr>
        <p:spPr>
          <a:xfrm>
            <a:off x="1199456" y="557808"/>
            <a:ext cx="3888432" cy="1143000"/>
          </a:xfrm>
        </p:spPr>
        <p:txBody>
          <a:bodyPr>
            <a:noAutofit/>
          </a:bodyPr>
          <a:lstStyle/>
          <a:p>
            <a:r>
              <a:rPr lang="nl-NL" dirty="0"/>
              <a:t>Enkele modellen </a:t>
            </a:r>
            <a:br>
              <a:rPr lang="nl-NL" dirty="0"/>
            </a:br>
            <a:r>
              <a:rPr lang="nl-NL" dirty="0"/>
              <a:t>ter illustratie 2: </a:t>
            </a:r>
            <a:br>
              <a:rPr lang="nl-NL" dirty="0"/>
            </a:br>
            <a:r>
              <a:rPr lang="nl-NL" dirty="0"/>
              <a:t>CINOP</a:t>
            </a:r>
          </a:p>
        </p:txBody>
      </p:sp>
      <p:sp>
        <p:nvSpPr>
          <p:cNvPr id="2" name="Tijdelijke aanduiding voor dianummer 1">
            <a:extLst>
              <a:ext uri="{FF2B5EF4-FFF2-40B4-BE49-F238E27FC236}">
                <a16:creationId xmlns:a16="http://schemas.microsoft.com/office/drawing/2014/main" id="{B11130CD-F4C0-4D88-85DD-23D1FD08118C}"/>
              </a:ext>
            </a:extLst>
          </p:cNvPr>
          <p:cNvSpPr>
            <a:spLocks noGrp="1"/>
          </p:cNvSpPr>
          <p:nvPr>
            <p:ph type="sldNum" sz="quarter" idx="4"/>
          </p:nvPr>
        </p:nvSpPr>
        <p:spPr/>
        <p:txBody>
          <a:bodyPr/>
          <a:lstStyle/>
          <a:p>
            <a:fld id="{1DAD25AC-3D36-459B-92CD-44DA3A629171}" type="slidenum">
              <a:rPr lang="nl-NL" smtClean="0"/>
              <a:pPr/>
              <a:t>7</a:t>
            </a:fld>
            <a:endParaRPr lang="nl-NL" dirty="0"/>
          </a:p>
        </p:txBody>
      </p:sp>
      <p:pic>
        <p:nvPicPr>
          <p:cNvPr id="6" name="Afbeelding 5">
            <a:extLst>
              <a:ext uri="{FF2B5EF4-FFF2-40B4-BE49-F238E27FC236}">
                <a16:creationId xmlns:a16="http://schemas.microsoft.com/office/drawing/2014/main" id="{E9C0231A-6E29-4F27-A5AD-E19228EFA266}"/>
              </a:ext>
            </a:extLst>
          </p:cNvPr>
          <p:cNvPicPr>
            <a:picLocks noChangeAspect="1"/>
          </p:cNvPicPr>
          <p:nvPr/>
        </p:nvPicPr>
        <p:blipFill>
          <a:blip r:embed="rId3"/>
          <a:stretch>
            <a:fillRect/>
          </a:stretch>
        </p:blipFill>
        <p:spPr>
          <a:xfrm>
            <a:off x="4720907" y="-27384"/>
            <a:ext cx="5911597" cy="5904000"/>
          </a:xfrm>
          <a:prstGeom prst="rect">
            <a:avLst/>
          </a:prstGeom>
        </p:spPr>
      </p:pic>
      <p:pic>
        <p:nvPicPr>
          <p:cNvPr id="7" name="Picture 2" descr="Image result for hogeschool arnhem nijmegen">
            <a:extLst>
              <a:ext uri="{FF2B5EF4-FFF2-40B4-BE49-F238E27FC236}">
                <a16:creationId xmlns:a16="http://schemas.microsoft.com/office/drawing/2014/main" id="{AB8A4AE6-3CB1-4ACF-8784-6EF9405353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93" b="26524"/>
          <a:stretch/>
        </p:blipFill>
        <p:spPr bwMode="auto">
          <a:xfrm>
            <a:off x="1735637" y="5852264"/>
            <a:ext cx="1766917" cy="1030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lated image">
            <a:extLst>
              <a:ext uri="{FF2B5EF4-FFF2-40B4-BE49-F238E27FC236}">
                <a16:creationId xmlns:a16="http://schemas.microsoft.com/office/drawing/2014/main" id="{2C8A37DA-1BC9-4931-AA19-A332176F6D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736" y="5852264"/>
            <a:ext cx="1496288" cy="106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29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D408B-57A7-4B08-8C83-54DBA564871E}"/>
              </a:ext>
            </a:extLst>
          </p:cNvPr>
          <p:cNvSpPr>
            <a:spLocks noGrp="1"/>
          </p:cNvSpPr>
          <p:nvPr>
            <p:ph type="title"/>
          </p:nvPr>
        </p:nvSpPr>
        <p:spPr>
          <a:xfrm>
            <a:off x="917921" y="2430016"/>
            <a:ext cx="3305871" cy="1143000"/>
          </a:xfrm>
        </p:spPr>
        <p:txBody>
          <a:bodyPr>
            <a:noAutofit/>
          </a:bodyPr>
          <a:lstStyle/>
          <a:p>
            <a:r>
              <a:rPr lang="nl-NL" dirty="0"/>
              <a:t>Enkele modellen</a:t>
            </a:r>
            <a:br>
              <a:rPr lang="nl-NL" dirty="0"/>
            </a:br>
            <a:r>
              <a:rPr lang="nl-NL" dirty="0"/>
              <a:t>ter illustratie 3:</a:t>
            </a:r>
            <a:br>
              <a:rPr lang="nl-NL" dirty="0"/>
            </a:br>
            <a:r>
              <a:rPr lang="nl-NL" dirty="0"/>
              <a:t>SURF referentie-</a:t>
            </a:r>
            <a:br>
              <a:rPr lang="nl-NL" dirty="0"/>
            </a:br>
            <a:r>
              <a:rPr lang="nl-NL" dirty="0"/>
              <a:t>model onderwijs-logistiek voor flexibel </a:t>
            </a:r>
            <a:br>
              <a:rPr lang="nl-NL" dirty="0"/>
            </a:br>
            <a:r>
              <a:rPr lang="nl-NL" dirty="0"/>
              <a:t>onderwijs</a:t>
            </a:r>
          </a:p>
        </p:txBody>
      </p:sp>
      <p:sp>
        <p:nvSpPr>
          <p:cNvPr id="3" name="Tijdelijke aanduiding voor voettekst 2">
            <a:extLst>
              <a:ext uri="{FF2B5EF4-FFF2-40B4-BE49-F238E27FC236}">
                <a16:creationId xmlns:a16="http://schemas.microsoft.com/office/drawing/2014/main" id="{12E7A7A6-5443-4B2A-8F37-AC62077E4512}"/>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D94351BC-857F-4C35-B1C3-13DC5305B206}"/>
              </a:ext>
            </a:extLst>
          </p:cNvPr>
          <p:cNvSpPr>
            <a:spLocks noGrp="1"/>
          </p:cNvSpPr>
          <p:nvPr>
            <p:ph type="sldNum" sz="quarter" idx="4"/>
          </p:nvPr>
        </p:nvSpPr>
        <p:spPr/>
        <p:txBody>
          <a:bodyPr/>
          <a:lstStyle/>
          <a:p>
            <a:fld id="{1DAD25AC-3D36-459B-92CD-44DA3A629171}" type="slidenum">
              <a:rPr lang="nl-NL" smtClean="0"/>
              <a:pPr/>
              <a:t>8</a:t>
            </a:fld>
            <a:endParaRPr lang="nl-NL" dirty="0"/>
          </a:p>
        </p:txBody>
      </p:sp>
      <p:pic>
        <p:nvPicPr>
          <p:cNvPr id="1028" name="Picture 4" descr="https://blog.surf.nl/wp-content/uploads/2018/01/Referentiemodel-onderwoijslogistiek-voor-flexibel-onderwijs.png">
            <a:extLst>
              <a:ext uri="{FF2B5EF4-FFF2-40B4-BE49-F238E27FC236}">
                <a16:creationId xmlns:a16="http://schemas.microsoft.com/office/drawing/2014/main" id="{1C1F03B0-DB5E-4D71-B1E9-C2279CC1CF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41" t="7527" r="2347" b="8474"/>
          <a:stretch/>
        </p:blipFill>
        <p:spPr bwMode="auto">
          <a:xfrm>
            <a:off x="5087890" y="-88305"/>
            <a:ext cx="7000654" cy="70006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hogeschool arnhem nijmegen">
            <a:extLst>
              <a:ext uri="{FF2B5EF4-FFF2-40B4-BE49-F238E27FC236}">
                <a16:creationId xmlns:a16="http://schemas.microsoft.com/office/drawing/2014/main" id="{87DD963C-B612-4F6E-8747-B04A72924B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93" b="26524"/>
          <a:stretch/>
        </p:blipFill>
        <p:spPr bwMode="auto">
          <a:xfrm>
            <a:off x="1735637" y="5852264"/>
            <a:ext cx="1766917" cy="10303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a:extLst>
              <a:ext uri="{FF2B5EF4-FFF2-40B4-BE49-F238E27FC236}">
                <a16:creationId xmlns:a16="http://schemas.microsoft.com/office/drawing/2014/main" id="{28D70683-8B90-44A7-AB91-83B708308B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736" y="5852264"/>
            <a:ext cx="1496288" cy="106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42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DF48C-06A4-474F-8528-8132DD7B209E}"/>
              </a:ext>
            </a:extLst>
          </p:cNvPr>
          <p:cNvSpPr>
            <a:spLocks noGrp="1"/>
          </p:cNvSpPr>
          <p:nvPr>
            <p:ph type="title"/>
          </p:nvPr>
        </p:nvSpPr>
        <p:spPr>
          <a:xfrm>
            <a:off x="623392" y="-387424"/>
            <a:ext cx="11404848" cy="1143000"/>
          </a:xfrm>
        </p:spPr>
        <p:txBody>
          <a:bodyPr/>
          <a:lstStyle/>
          <a:p>
            <a:r>
              <a:rPr lang="nl-NL" dirty="0"/>
              <a:t>Drie varianten van flexibilisering   </a:t>
            </a:r>
          </a:p>
        </p:txBody>
      </p:sp>
      <p:graphicFrame>
        <p:nvGraphicFramePr>
          <p:cNvPr id="3" name="Tijdelijke aanduiding voor inhoud 2">
            <a:extLst>
              <a:ext uri="{FF2B5EF4-FFF2-40B4-BE49-F238E27FC236}">
                <a16:creationId xmlns:a16="http://schemas.microsoft.com/office/drawing/2014/main" id="{B0CFFEFC-D2BE-46A3-8AD1-6DFF9C0BB2DC}"/>
              </a:ext>
            </a:extLst>
          </p:cNvPr>
          <p:cNvGraphicFramePr>
            <a:graphicFrameLocks noGrp="1"/>
          </p:cNvGraphicFramePr>
          <p:nvPr>
            <p:ph idx="1"/>
            <p:extLst>
              <p:ext uri="{D42A27DB-BD31-4B8C-83A1-F6EECF244321}">
                <p14:modId xmlns:p14="http://schemas.microsoft.com/office/powerpoint/2010/main" val="1641502549"/>
              </p:ext>
            </p:extLst>
          </p:nvPr>
        </p:nvGraphicFramePr>
        <p:xfrm>
          <a:off x="119336" y="782201"/>
          <a:ext cx="12025336" cy="4951055"/>
        </p:xfrm>
        <a:graphic>
          <a:graphicData uri="http://schemas.openxmlformats.org/drawingml/2006/table">
            <a:tbl>
              <a:tblPr firstRow="1" bandRow="1">
                <a:tableStyleId>{5C22544A-7EE6-4342-B048-85BDC9FD1C3A}</a:tableStyleId>
              </a:tblPr>
              <a:tblGrid>
                <a:gridCol w="3641930">
                  <a:extLst>
                    <a:ext uri="{9D8B030D-6E8A-4147-A177-3AD203B41FA5}">
                      <a16:colId xmlns:a16="http://schemas.microsoft.com/office/drawing/2014/main" val="1625095065"/>
                    </a:ext>
                  </a:extLst>
                </a:gridCol>
                <a:gridCol w="3558870">
                  <a:extLst>
                    <a:ext uri="{9D8B030D-6E8A-4147-A177-3AD203B41FA5}">
                      <a16:colId xmlns:a16="http://schemas.microsoft.com/office/drawing/2014/main" val="725731280"/>
                    </a:ext>
                  </a:extLst>
                </a:gridCol>
                <a:gridCol w="4824536">
                  <a:extLst>
                    <a:ext uri="{9D8B030D-6E8A-4147-A177-3AD203B41FA5}">
                      <a16:colId xmlns:a16="http://schemas.microsoft.com/office/drawing/2014/main" val="2693856468"/>
                    </a:ext>
                  </a:extLst>
                </a:gridCol>
              </a:tblGrid>
              <a:tr h="698244">
                <a:tc>
                  <a:txBody>
                    <a:bodyPr/>
                    <a:lstStyle/>
                    <a:p>
                      <a:r>
                        <a:rPr lang="nl-NL" sz="1800" dirty="0"/>
                        <a:t>Kleinschalig flexibiliseren</a:t>
                      </a:r>
                    </a:p>
                  </a:txBody>
                  <a:tcPr/>
                </a:tc>
                <a:tc>
                  <a:txBody>
                    <a:bodyPr/>
                    <a:lstStyle/>
                    <a:p>
                      <a:r>
                        <a:rPr lang="nl-NL" sz="1800" dirty="0"/>
                        <a:t>Flexibel binnen kaders</a:t>
                      </a:r>
                    </a:p>
                  </a:txBody>
                  <a:tcPr/>
                </a:tc>
                <a:tc>
                  <a:txBody>
                    <a:bodyPr/>
                    <a:lstStyle/>
                    <a:p>
                      <a:r>
                        <a:rPr lang="nl-NL" sz="1800" dirty="0"/>
                        <a:t>Combinatie van kleinschalig onderwijs en standaardisatie ondersteuning </a:t>
                      </a:r>
                    </a:p>
                  </a:txBody>
                  <a:tcPr/>
                </a:tc>
                <a:extLst>
                  <a:ext uri="{0D108BD9-81ED-4DB2-BD59-A6C34878D82A}">
                    <a16:rowId xmlns:a16="http://schemas.microsoft.com/office/drawing/2014/main" val="3292536075"/>
                  </a:ext>
                </a:extLst>
              </a:tr>
              <a:tr h="537111">
                <a:tc>
                  <a:txBody>
                    <a:bodyPr/>
                    <a:lstStyle/>
                    <a:p>
                      <a:pPr fontAlgn="ctr"/>
                      <a:r>
                        <a:rPr lang="nl-NL" sz="1800" i="0" dirty="0"/>
                        <a:t>Decentrale aanpak </a:t>
                      </a:r>
                    </a:p>
                  </a:txBody>
                  <a:tcPr/>
                </a:tc>
                <a:tc>
                  <a:txBody>
                    <a:bodyPr/>
                    <a:lstStyle/>
                    <a:p>
                      <a:r>
                        <a:rPr lang="nl-NL" sz="1800" i="0" dirty="0"/>
                        <a:t>Centrale aanpak</a:t>
                      </a:r>
                    </a:p>
                  </a:txBody>
                  <a:tcPr/>
                </a:tc>
                <a:tc>
                  <a:txBody>
                    <a:bodyPr/>
                    <a:lstStyle/>
                    <a:p>
                      <a:r>
                        <a:rPr lang="nl-NL" sz="1800" i="0" dirty="0"/>
                        <a:t>Onderwijs decentrale aanpak</a:t>
                      </a:r>
                    </a:p>
                    <a:p>
                      <a:r>
                        <a:rPr lang="nl-NL" sz="1800" i="0" dirty="0"/>
                        <a:t>Ondersteuning centrale aanpak</a:t>
                      </a:r>
                    </a:p>
                  </a:txBody>
                  <a:tcPr/>
                </a:tc>
                <a:extLst>
                  <a:ext uri="{0D108BD9-81ED-4DB2-BD59-A6C34878D82A}">
                    <a16:rowId xmlns:a16="http://schemas.microsoft.com/office/drawing/2014/main" val="1635829423"/>
                  </a:ext>
                </a:extLst>
              </a:tr>
              <a:tr h="492836">
                <a:tc>
                  <a:txBody>
                    <a:bodyPr/>
                    <a:lstStyle/>
                    <a:p>
                      <a:pPr fontAlgn="ctr"/>
                      <a:r>
                        <a:rPr lang="nl-NL" sz="1800" i="0" dirty="0"/>
                        <a:t>Vraagsturing</a:t>
                      </a:r>
                    </a:p>
                  </a:txBody>
                  <a:tcPr/>
                </a:tc>
                <a:tc>
                  <a:txBody>
                    <a:bodyPr/>
                    <a:lstStyle/>
                    <a:p>
                      <a:r>
                        <a:rPr lang="nl-NL" sz="1800" i="0" dirty="0"/>
                        <a:t>Aanbodsturing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0" dirty="0"/>
                        <a:t>Vraagsturing onderwijs, aanbodsturing ondersteuning</a:t>
                      </a:r>
                    </a:p>
                  </a:txBody>
                  <a:tcPr/>
                </a:tc>
                <a:extLst>
                  <a:ext uri="{0D108BD9-81ED-4DB2-BD59-A6C34878D82A}">
                    <a16:rowId xmlns:a16="http://schemas.microsoft.com/office/drawing/2014/main" val="1419740499"/>
                  </a:ext>
                </a:extLst>
              </a:tr>
              <a:tr h="359908">
                <a:tc>
                  <a:txBody>
                    <a:bodyPr/>
                    <a:lstStyle/>
                    <a:p>
                      <a:pPr fontAlgn="ctr"/>
                      <a:r>
                        <a:rPr lang="nl-NL" sz="1800" i="0" dirty="0"/>
                        <a:t>Tempo, niveau, volgorde, leeromgeving en programma</a:t>
                      </a:r>
                    </a:p>
                  </a:txBody>
                  <a:tcPr/>
                </a:tc>
                <a:tc>
                  <a:txBody>
                    <a:bodyPr/>
                    <a:lstStyle/>
                    <a:p>
                      <a:r>
                        <a:rPr lang="nl-NL" sz="1800" i="0" dirty="0"/>
                        <a:t>Tempo, niveau, evt. volgorde en evt. leeromgeving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0" dirty="0"/>
                        <a:t>Tempo, niveau, volgorde, leeromgeving en programma</a:t>
                      </a:r>
                    </a:p>
                  </a:txBody>
                  <a:tcPr/>
                </a:tc>
                <a:extLst>
                  <a:ext uri="{0D108BD9-81ED-4DB2-BD59-A6C34878D82A}">
                    <a16:rowId xmlns:a16="http://schemas.microsoft.com/office/drawing/2014/main" val="2336210503"/>
                  </a:ext>
                </a:extLst>
              </a:tr>
              <a:tr h="728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0" dirty="0"/>
                        <a:t>Leerarrangement en gepersonaliseerde leerroutes</a:t>
                      </a:r>
                    </a:p>
                  </a:txBody>
                  <a:tcPr/>
                </a:tc>
                <a:tc>
                  <a:txBody>
                    <a:bodyPr/>
                    <a:lstStyle/>
                    <a:p>
                      <a:r>
                        <a:rPr lang="nl-NL" sz="1800" i="0" dirty="0"/>
                        <a:t>Standaard met maatwerk, evt. leerarrangement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0" dirty="0"/>
                        <a:t>Standaard met maatwerk, leerarrangement en gepersonaliseerde leerroutes</a:t>
                      </a:r>
                    </a:p>
                  </a:txBody>
                  <a:tcPr/>
                </a:tc>
                <a:extLst>
                  <a:ext uri="{0D108BD9-81ED-4DB2-BD59-A6C34878D82A}">
                    <a16:rowId xmlns:a16="http://schemas.microsoft.com/office/drawing/2014/main" val="1830721785"/>
                  </a:ext>
                </a:extLst>
              </a:tr>
              <a:tr h="540495">
                <a:tc>
                  <a:txBody>
                    <a:bodyPr/>
                    <a:lstStyle/>
                    <a:p>
                      <a:pPr fontAlgn="ctr"/>
                      <a:r>
                        <a:rPr lang="nl-NL" sz="1800" i="0" dirty="0"/>
                        <a:t>Ondersteuning decentraal </a:t>
                      </a:r>
                    </a:p>
                  </a:txBody>
                  <a:tcPr/>
                </a:tc>
                <a:tc>
                  <a:txBody>
                    <a:bodyPr/>
                    <a:lstStyle/>
                    <a:p>
                      <a:r>
                        <a:rPr lang="nl-NL" sz="1800" i="0" dirty="0"/>
                        <a:t>Ondersteuning centraal</a:t>
                      </a:r>
                    </a:p>
                  </a:txBody>
                  <a:tcPr/>
                </a:tc>
                <a:tc>
                  <a:txBody>
                    <a:bodyPr/>
                    <a:lstStyle/>
                    <a:p>
                      <a:r>
                        <a:rPr lang="nl-NL" sz="1800" i="0" dirty="0"/>
                        <a:t>Ondersteuning centraal </a:t>
                      </a:r>
                    </a:p>
                  </a:txBody>
                  <a:tcPr/>
                </a:tc>
                <a:extLst>
                  <a:ext uri="{0D108BD9-81ED-4DB2-BD59-A6C34878D82A}">
                    <a16:rowId xmlns:a16="http://schemas.microsoft.com/office/drawing/2014/main" val="3578502404"/>
                  </a:ext>
                </a:extLst>
              </a:tr>
              <a:tr h="698244">
                <a:tc>
                  <a:txBody>
                    <a:bodyPr/>
                    <a:lstStyle/>
                    <a:p>
                      <a:r>
                        <a:rPr lang="nl-NL" sz="1800" i="0" dirty="0"/>
                        <a:t>Geen aansluiting bij instellingsbrede systemen en processen </a:t>
                      </a:r>
                    </a:p>
                  </a:txBody>
                  <a:tcPr/>
                </a:tc>
                <a:tc>
                  <a:txBody>
                    <a:bodyPr/>
                    <a:lstStyle/>
                    <a:p>
                      <a:r>
                        <a:rPr lang="nl-NL" sz="1800" i="0" dirty="0"/>
                        <a:t>Aansluiting bij instellingsbrede systemen en processen</a:t>
                      </a:r>
                    </a:p>
                  </a:txBody>
                  <a:tcPr/>
                </a:tc>
                <a:tc>
                  <a:txBody>
                    <a:bodyPr/>
                    <a:lstStyle/>
                    <a:p>
                      <a:r>
                        <a:rPr lang="nl-NL" sz="1800" i="0" dirty="0"/>
                        <a:t>Aansluiting bij instellingsbrede systemen en processen</a:t>
                      </a:r>
                    </a:p>
                  </a:txBody>
                  <a:tcPr/>
                </a:tc>
                <a:extLst>
                  <a:ext uri="{0D108BD9-81ED-4DB2-BD59-A6C34878D82A}">
                    <a16:rowId xmlns:a16="http://schemas.microsoft.com/office/drawing/2014/main" val="3369385207"/>
                  </a:ext>
                </a:extLst>
              </a:tr>
              <a:tr h="214844">
                <a:tc>
                  <a:txBody>
                    <a:bodyPr/>
                    <a:lstStyle/>
                    <a:p>
                      <a:r>
                        <a:rPr lang="nl-NL" sz="1800" i="0" dirty="0"/>
                        <a:t>Niet schaalbaar</a:t>
                      </a:r>
                    </a:p>
                  </a:txBody>
                  <a:tcPr/>
                </a:tc>
                <a:tc>
                  <a:txBody>
                    <a:bodyPr/>
                    <a:lstStyle/>
                    <a:p>
                      <a:r>
                        <a:rPr lang="nl-NL" sz="1800" i="0" dirty="0"/>
                        <a:t>Schaalbaar</a:t>
                      </a:r>
                    </a:p>
                  </a:txBody>
                  <a:tcPr/>
                </a:tc>
                <a:tc>
                  <a:txBody>
                    <a:bodyPr/>
                    <a:lstStyle/>
                    <a:p>
                      <a:r>
                        <a:rPr lang="nl-NL" sz="1800" i="0" dirty="0"/>
                        <a:t>Schaalbaar</a:t>
                      </a:r>
                    </a:p>
                  </a:txBody>
                  <a:tcPr/>
                </a:tc>
                <a:extLst>
                  <a:ext uri="{0D108BD9-81ED-4DB2-BD59-A6C34878D82A}">
                    <a16:rowId xmlns:a16="http://schemas.microsoft.com/office/drawing/2014/main" val="1696811692"/>
                  </a:ext>
                </a:extLst>
              </a:tr>
            </a:tbl>
          </a:graphicData>
        </a:graphic>
      </p:graphicFrame>
      <p:sp>
        <p:nvSpPr>
          <p:cNvPr id="5" name="Tijdelijke aanduiding voor dianummer 4">
            <a:extLst>
              <a:ext uri="{FF2B5EF4-FFF2-40B4-BE49-F238E27FC236}">
                <a16:creationId xmlns:a16="http://schemas.microsoft.com/office/drawing/2014/main" id="{94E998EE-BA81-49E1-BEBF-EB176C8EC66F}"/>
              </a:ext>
            </a:extLst>
          </p:cNvPr>
          <p:cNvSpPr>
            <a:spLocks noGrp="1"/>
          </p:cNvSpPr>
          <p:nvPr>
            <p:ph type="sldNum" sz="quarter" idx="4"/>
          </p:nvPr>
        </p:nvSpPr>
        <p:spPr/>
        <p:txBody>
          <a:bodyPr/>
          <a:lstStyle/>
          <a:p>
            <a:fld id="{1DAD25AC-3D36-459B-92CD-44DA3A629171}" type="slidenum">
              <a:rPr lang="nl-NL" smtClean="0"/>
              <a:pPr/>
              <a:t>9</a:t>
            </a:fld>
            <a:endParaRPr lang="nl-NL" dirty="0"/>
          </a:p>
        </p:txBody>
      </p:sp>
      <p:pic>
        <p:nvPicPr>
          <p:cNvPr id="6" name="Picture 2" descr="Image result for hogeschool arnhem nijmegen">
            <a:extLst>
              <a:ext uri="{FF2B5EF4-FFF2-40B4-BE49-F238E27FC236}">
                <a16:creationId xmlns:a16="http://schemas.microsoft.com/office/drawing/2014/main" id="{7C5CF83F-4FAB-4A71-B4F4-02277A1164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93" b="26524"/>
          <a:stretch/>
        </p:blipFill>
        <p:spPr bwMode="auto">
          <a:xfrm>
            <a:off x="1735637" y="5852264"/>
            <a:ext cx="1766917" cy="1030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lated image">
            <a:extLst>
              <a:ext uri="{FF2B5EF4-FFF2-40B4-BE49-F238E27FC236}">
                <a16:creationId xmlns:a16="http://schemas.microsoft.com/office/drawing/2014/main" id="{95427948-3C5C-4374-A59B-68F76FACF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36" y="5852264"/>
            <a:ext cx="1496288" cy="106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618018"/>
      </p:ext>
    </p:extLst>
  </p:cSld>
  <p:clrMapOvr>
    <a:masterClrMapping/>
  </p:clrMapOvr>
</p:sld>
</file>

<file path=ppt/theme/theme1.xml><?xml version="1.0" encoding="utf-8"?>
<a:theme xmlns:a="http://schemas.openxmlformats.org/drawingml/2006/main" name="HSLeiden PP Huisstijl presentatie nieuw">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2" id="{F55E138E-34A8-4AE4-BB42-711FC24D078B}" vid="{658A253F-41F5-44F1-97DC-DFA625267922}"/>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f4f1059-8fb1-4a7c-91f7-f6e332262f34">
      <UserInfo>
        <DisplayName>ronald@ronald-ulrich.nl</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E944A85B3FC644AE9EFFE44156C501" ma:contentTypeVersion="6" ma:contentTypeDescription="Een nieuw document maken." ma:contentTypeScope="" ma:versionID="2d2cb2eb3973f73d09b3f8550c00fe8d">
  <xsd:schema xmlns:xsd="http://www.w3.org/2001/XMLSchema" xmlns:xs="http://www.w3.org/2001/XMLSchema" xmlns:p="http://schemas.microsoft.com/office/2006/metadata/properties" xmlns:ns2="fe5bd3e4-37eb-4f3b-8be6-5f9e4ba7ffe1" xmlns:ns3="6f4f1059-8fb1-4a7c-91f7-f6e332262f34" targetNamespace="http://schemas.microsoft.com/office/2006/metadata/properties" ma:root="true" ma:fieldsID="165d111aad27c6b060c25f8b34a1d770" ns2:_="" ns3:_="">
    <xsd:import namespace="fe5bd3e4-37eb-4f3b-8be6-5f9e4ba7ffe1"/>
    <xsd:import namespace="6f4f1059-8fb1-4a7c-91f7-f6e332262f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bd3e4-37eb-4f3b-8be6-5f9e4ba7f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4f1059-8fb1-4a7c-91f7-f6e332262f34"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E93ABD-FA6D-4B24-A924-403B9431CBCE}">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6f4f1059-8fb1-4a7c-91f7-f6e332262f34"/>
    <ds:schemaRef ds:uri="http://www.w3.org/XML/1998/namespace"/>
    <ds:schemaRef ds:uri="fe5bd3e4-37eb-4f3b-8be6-5f9e4ba7ffe1"/>
    <ds:schemaRef ds:uri="http://purl.org/dc/dcmitype/"/>
    <ds:schemaRef ds:uri="http://purl.org/dc/elements/1.1/"/>
  </ds:schemaRefs>
</ds:datastoreItem>
</file>

<file path=customXml/itemProps2.xml><?xml version="1.0" encoding="utf-8"?>
<ds:datastoreItem xmlns:ds="http://schemas.openxmlformats.org/officeDocument/2006/customXml" ds:itemID="{5D490134-16E6-4995-BC7D-311BE5ECD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5bd3e4-37eb-4f3b-8be6-5f9e4ba7ffe1"/>
    <ds:schemaRef ds:uri="6f4f1059-8fb1-4a7c-91f7-f6e332262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B8F72E-EA3A-457F-A188-40DA48049C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10343</TotalTime>
  <Words>587</Words>
  <Application>Microsoft Office PowerPoint</Application>
  <PresentationFormat>Breedbeeld</PresentationFormat>
  <Paragraphs>131</Paragraphs>
  <Slides>12</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Verdana</vt:lpstr>
      <vt:lpstr>HSLeiden PP Huisstijl presentatie nieuw</vt:lpstr>
      <vt:lpstr>PowerPoint-presentatie</vt:lpstr>
      <vt:lpstr>Programma </vt:lpstr>
      <vt:lpstr>PowerPoint-presentatie</vt:lpstr>
      <vt:lpstr>Invulling flexibilisering: uitgangspunten </vt:lpstr>
      <vt:lpstr>Aanpak flexibilisering </vt:lpstr>
      <vt:lpstr>Enkele modellen ter illustratie 1: SURF onderwijs op maat</vt:lpstr>
      <vt:lpstr>Enkele modellen  ter illustratie 2:  CINOP</vt:lpstr>
      <vt:lpstr>Enkele modellen ter illustratie 3: SURF referentie- model onderwijs-logistiek voor flexibel  onderwijs</vt:lpstr>
      <vt:lpstr>Drie varianten van flexibilisering   </vt:lpstr>
      <vt:lpstr>Vijf aandachtspunten 1  </vt:lpstr>
      <vt:lpstr>Vijf aandachtspunten 2 </vt:lpstr>
      <vt:lpstr>Vijf aandachtspunten 3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Goed georganiseerde school</dc:title>
  <dc:creator>Visser, Manon</dc:creator>
  <cp:lastModifiedBy>Ronald Ulrich</cp:lastModifiedBy>
  <cp:revision>147</cp:revision>
  <cp:lastPrinted>2019-05-06T13:01:44Z</cp:lastPrinted>
  <dcterms:created xsi:type="dcterms:W3CDTF">2017-11-27T09:11:55Z</dcterms:created>
  <dcterms:modified xsi:type="dcterms:W3CDTF">2019-06-23T14:30:14Z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0x010100FAE944A85B3FC644AE9EFFE44156C501</vt:lpwstr>
  </property>
</Properties>
</file>