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7" r:id="rId3"/>
    <p:sldId id="301" r:id="rId4"/>
    <p:sldId id="263" r:id="rId5"/>
    <p:sldId id="298" r:id="rId6"/>
    <p:sldId id="293" r:id="rId7"/>
    <p:sldId id="294" r:id="rId8"/>
    <p:sldId id="295" r:id="rId9"/>
    <p:sldId id="300" r:id="rId10"/>
    <p:sldId id="296" r:id="rId11"/>
    <p:sldId id="297" r:id="rId12"/>
    <p:sldId id="287" r:id="rId13"/>
    <p:sldId id="286" r:id="rId14"/>
    <p:sldId id="292" r:id="rId15"/>
    <p:sldId id="291" r:id="rId16"/>
    <p:sldId id="299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13B053-E556-473D-AEAA-793B04156EFD}" v="54" dt="2019-05-08T10:35:37.6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8C392-2611-45B4-A7B8-057F64393E18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D8683-24A8-446E-994A-B71B9B08755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917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HAS Hogeschool is dit jaar </a:t>
            </a:r>
            <a:r>
              <a:rPr lang="nl-NL" b="1" dirty="0"/>
              <a:t>2e in de Keuzegids Hbo 2017 in de categorie middelgrote hogescholen</a:t>
            </a:r>
            <a:r>
              <a:rPr lang="nl-NL" dirty="0"/>
              <a:t>. We hebben een totaalscore van 70,5 punten. De opleidingen die meer dan 75 punten behalen, krijgen een kwaliteitszegel van topopleiding. Dit geldt bij HAS Hogeschool voor 3 opleidingen: Toegepaste Biologie (aangeboden in Den Bosch en Venlo), </a:t>
            </a:r>
            <a:r>
              <a:rPr lang="nl-NL" dirty="0" err="1"/>
              <a:t>Geo</a:t>
            </a:r>
            <a:r>
              <a:rPr lang="nl-NL" dirty="0"/>
              <a:t> Media &amp; Design (aangeboden in Den Bosch) en Voedingsmiddelentechnologie (aangeboden in Den Bosch). Toegepaste Biologie in Venlo is de beste opleiding van allemaal: 82 punten.</a:t>
            </a:r>
            <a:br>
              <a:rPr lang="nl-NL" dirty="0"/>
            </a:br>
            <a:r>
              <a:rPr lang="nl-NL" baseline="0" dirty="0" err="1">
                <a:effectLst/>
              </a:rPr>
              <a:t>Note</a:t>
            </a:r>
            <a:r>
              <a:rPr lang="nl-NL" baseline="0" dirty="0">
                <a:effectLst/>
              </a:rPr>
              <a:t> voor de voorlichter: Verwijs ALTIJD naar keuzegids.org.</a:t>
            </a:r>
            <a:endParaRPr lang="nl-NL" dirty="0"/>
          </a:p>
          <a:p>
            <a:endParaRPr lang="nl-NL" dirty="0"/>
          </a:p>
          <a:p>
            <a:r>
              <a:rPr lang="nl-NL" dirty="0">
                <a:effectLst/>
              </a:rPr>
              <a:t>Uit het onderzoek </a:t>
            </a:r>
            <a:r>
              <a:rPr lang="nl-NL" b="1" dirty="0">
                <a:effectLst/>
              </a:rPr>
              <a:t>‘Beste studies’ van Elsevier </a:t>
            </a:r>
            <a:r>
              <a:rPr lang="nl-NL" dirty="0">
                <a:effectLst/>
              </a:rPr>
              <a:t>dat donderdag verschijnt, komt </a:t>
            </a:r>
            <a:r>
              <a:rPr lang="nl-NL" b="1" dirty="0">
                <a:effectLst/>
              </a:rPr>
              <a:t>HAS Hogeschool </a:t>
            </a:r>
            <a:r>
              <a:rPr lang="nl-NL" b="0" dirty="0">
                <a:effectLst/>
              </a:rPr>
              <a:t>als</a:t>
            </a:r>
            <a:r>
              <a:rPr lang="nl-NL" b="1" dirty="0">
                <a:effectLst/>
              </a:rPr>
              <a:t> beste hogeschool van Nederland </a:t>
            </a:r>
            <a:r>
              <a:rPr lang="nl-NL" dirty="0">
                <a:effectLst/>
              </a:rPr>
              <a:t>naar voren. Van de 10 opleidingen van HAS Hogeschool die beoordeeld werden, kregen 7 een bovengemiddeld oordeel van de eigen studenten. De andere 3 werden gemiddeld beoordeeld. </a:t>
            </a:r>
          </a:p>
          <a:p>
            <a:endParaRPr lang="nl-NL" dirty="0">
              <a:effectLst/>
            </a:endParaRPr>
          </a:p>
          <a:p>
            <a:r>
              <a:rPr lang="nl-NL" dirty="0">
                <a:effectLst/>
              </a:rPr>
              <a:t>En daar zijn we trots</a:t>
            </a:r>
            <a:r>
              <a:rPr lang="nl-NL" baseline="0" dirty="0">
                <a:effectLst/>
              </a:rPr>
              <a:t> op!!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F004C-FA91-4098-BF4F-CDD95F4859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65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975">
              <a:defRPr/>
            </a:pPr>
            <a:r>
              <a:rPr lang="nl-NL" dirty="0"/>
              <a:t>Beide gebouwen</a:t>
            </a:r>
            <a:r>
              <a:rPr lang="nl-NL" baseline="0" dirty="0"/>
              <a:t> zijn modern ingericht en op loopafstand van het station. Op de foto links boven zie je het HAS-gebouw, de rest zijn sfeerfoto’s van de stad.</a:t>
            </a:r>
            <a:br>
              <a:rPr lang="nl-NL" baseline="0" dirty="0"/>
            </a:br>
            <a:r>
              <a:rPr lang="nl-NL" b="1" baseline="0" dirty="0"/>
              <a:t>Venlo:</a:t>
            </a:r>
          </a:p>
          <a:p>
            <a:pPr defTabSz="921975">
              <a:defRPr/>
            </a:pPr>
            <a:r>
              <a:rPr lang="nl-NL" sz="1300" dirty="0"/>
              <a:t>- bevindt zich midden in de meest innovatieve en dynamische agro- en foodregio van Europa</a:t>
            </a:r>
            <a:br>
              <a:rPr lang="nl-NL" sz="1300" dirty="0"/>
            </a:br>
            <a:r>
              <a:rPr lang="nl-NL" sz="1300" dirty="0"/>
              <a:t>- werkt intensief samen met zo’n 100 enthousiaste partnerbedrijven in de regio</a:t>
            </a:r>
            <a:br>
              <a:rPr lang="nl-NL" sz="1300" dirty="0"/>
            </a:br>
            <a:r>
              <a:rPr lang="nl-NL" sz="1300" dirty="0"/>
              <a:t>- is een kleine, overzichtelijke school met veel persoonlijke aandacht</a:t>
            </a:r>
            <a:br>
              <a:rPr lang="nl-NL" sz="1300" dirty="0"/>
            </a:br>
            <a:r>
              <a:rPr lang="nl-NL" sz="1300" dirty="0"/>
              <a:t>- aanbod 2017-2018: 4 studies: Bedrijfskunde en </a:t>
            </a:r>
            <a:r>
              <a:rPr lang="nl-NL" sz="1300" dirty="0" err="1"/>
              <a:t>agribusiness</a:t>
            </a:r>
            <a:r>
              <a:rPr lang="nl-NL" sz="1300" dirty="0"/>
              <a:t>, Food &amp; </a:t>
            </a:r>
            <a:r>
              <a:rPr lang="nl-NL" sz="1300" dirty="0" err="1"/>
              <a:t>Innovation</a:t>
            </a:r>
            <a:r>
              <a:rPr lang="nl-NL" sz="1300" dirty="0"/>
              <a:t>, International Farm Management (Engelstalig) en Toegepaste Biologie</a:t>
            </a:r>
            <a:endParaRPr lang="en-US" dirty="0"/>
          </a:p>
          <a:p>
            <a:r>
              <a:rPr lang="nl-NL" b="1" dirty="0"/>
              <a:t>Den Bosch:</a:t>
            </a:r>
            <a:r>
              <a:rPr lang="nl-NL" dirty="0"/>
              <a:t/>
            </a:r>
            <a:br>
              <a:rPr lang="nl-NL" dirty="0"/>
            </a:br>
            <a:r>
              <a:rPr lang="nl-NL" dirty="0"/>
              <a:t>- heeft</a:t>
            </a:r>
            <a:r>
              <a:rPr lang="nl-NL" baseline="0" dirty="0"/>
              <a:t> veel facilitaire voorzieningen, zoals de schooltuin, verschillende laboratoria, een milieuhal, een techniekhal, een food design </a:t>
            </a:r>
            <a:r>
              <a:rPr lang="nl-NL" baseline="0" dirty="0" err="1"/>
              <a:t>centre</a:t>
            </a:r>
            <a:r>
              <a:rPr lang="nl-NL" baseline="0" dirty="0"/>
              <a:t> en een voedingsmiddelenhal</a:t>
            </a:r>
            <a:br>
              <a:rPr lang="nl-NL" baseline="0" dirty="0"/>
            </a:br>
            <a:r>
              <a:rPr lang="nl-NL" baseline="0" dirty="0"/>
              <a:t>- aanbod 2017-2018: 11 studies, waarvan 2 Engelstalig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822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9F004C-FA91-4098-BF4F-CDD95F4859A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8221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33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3164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38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5000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LogoTitelpagin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76990" y="1"/>
            <a:ext cx="3638021" cy="1714597"/>
          </a:xfrm>
          <a:prstGeom prst="rect">
            <a:avLst/>
          </a:prstGeom>
        </p:spPr>
      </p:pic>
      <p:sp>
        <p:nvSpPr>
          <p:cNvPr id="8" name="Afgeronde rechthoek 7"/>
          <p:cNvSpPr/>
          <p:nvPr userDrawn="1"/>
        </p:nvSpPr>
        <p:spPr>
          <a:xfrm>
            <a:off x="-1008789" y="3356992"/>
            <a:ext cx="11472597" cy="1728192"/>
          </a:xfrm>
          <a:prstGeom prst="roundRect">
            <a:avLst>
              <a:gd name="adj" fmla="val 10886"/>
            </a:avLst>
          </a:prstGeom>
          <a:solidFill>
            <a:srgbClr val="00B5C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1371" y="3717032"/>
            <a:ext cx="9697077" cy="67550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31371" y="4392538"/>
            <a:ext cx="9697077" cy="36004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294459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558741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0334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7911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0108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846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8464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6703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LogoFooter.png"/>
          <p:cNvPicPr>
            <a:picLocks noChangeAspect="1"/>
          </p:cNvPicPr>
          <p:nvPr userDrawn="1"/>
        </p:nvPicPr>
        <p:blipFill>
          <a:blip r:embed="rId2" cstate="print"/>
          <a:srcRect b="9326"/>
          <a:stretch>
            <a:fillRect/>
          </a:stretch>
        </p:blipFill>
        <p:spPr>
          <a:xfrm>
            <a:off x="10320470" y="6041248"/>
            <a:ext cx="1638300" cy="7001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8802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LogoFooter.png"/>
          <p:cNvPicPr>
            <a:picLocks noChangeAspect="1"/>
          </p:cNvPicPr>
          <p:nvPr userDrawn="1"/>
        </p:nvPicPr>
        <p:blipFill>
          <a:blip r:embed="rId2" cstate="print"/>
          <a:srcRect b="9326"/>
          <a:stretch>
            <a:fillRect/>
          </a:stretch>
        </p:blipFill>
        <p:spPr>
          <a:xfrm>
            <a:off x="10320470" y="6041248"/>
            <a:ext cx="1638300" cy="700121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28849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LogoFooter.png"/>
          <p:cNvPicPr>
            <a:picLocks noChangeAspect="1"/>
          </p:cNvPicPr>
          <p:nvPr userDrawn="1"/>
        </p:nvPicPr>
        <p:blipFill>
          <a:blip r:embed="rId2" cstate="print"/>
          <a:srcRect b="9326"/>
          <a:stretch>
            <a:fillRect/>
          </a:stretch>
        </p:blipFill>
        <p:spPr>
          <a:xfrm>
            <a:off x="10320470" y="6041248"/>
            <a:ext cx="1638300" cy="70012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7482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5861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51203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8938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976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96137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FE3D6B-D9FE-4B62-AD2F-C185F992EF1E}" type="datetimeFigureOut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8-5-2019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30736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263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087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715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6381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426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101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7640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DB9B6-8864-4CD3-864D-2115976E4437}" type="datetimeFigureOut">
              <a:rPr lang="nl-NL" smtClean="0"/>
              <a:t>8-5-2019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22E81-DCF7-47FB-92C5-35657C92552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062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background.jpg"/>
          <p:cNvPicPr>
            <a:picLocks noChangeAspect="1"/>
          </p:cNvPicPr>
          <p:nvPr/>
        </p:nvPicPr>
        <p:blipFill>
          <a:blip r:embed="rId13" cstate="print"/>
          <a:srcRect t="98299"/>
          <a:stretch>
            <a:fillRect/>
          </a:stretch>
        </p:blipFill>
        <p:spPr>
          <a:xfrm>
            <a:off x="0" y="6741368"/>
            <a:ext cx="12192000" cy="116632"/>
          </a:xfrm>
          <a:prstGeom prst="rect">
            <a:avLst/>
          </a:prstGeom>
        </p:spPr>
      </p:pic>
      <p:sp>
        <p:nvSpPr>
          <p:cNvPr id="11" name="Afgeronde rechthoek 10"/>
          <p:cNvSpPr/>
          <p:nvPr/>
        </p:nvSpPr>
        <p:spPr>
          <a:xfrm>
            <a:off x="-720757" y="260648"/>
            <a:ext cx="10849205" cy="1224136"/>
          </a:xfrm>
          <a:prstGeom prst="roundRect">
            <a:avLst>
              <a:gd name="adj" fmla="val 10886"/>
            </a:avLst>
          </a:prstGeom>
          <a:solidFill>
            <a:srgbClr val="00B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Afbeelding 9" descr="LogoFooter.png"/>
          <p:cNvPicPr>
            <a:picLocks noChangeAspect="1"/>
          </p:cNvPicPr>
          <p:nvPr/>
        </p:nvPicPr>
        <p:blipFill>
          <a:blip r:embed="rId14" cstate="print"/>
          <a:srcRect b="9326"/>
          <a:stretch>
            <a:fillRect/>
          </a:stretch>
        </p:blipFill>
        <p:spPr>
          <a:xfrm>
            <a:off x="10320470" y="6041248"/>
            <a:ext cx="1638300" cy="700121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301216"/>
            <a:ext cx="93268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 dirty="0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 dirty="0">
              <a:solidFill>
                <a:srgbClr val="5F6062">
                  <a:tint val="75000"/>
                </a:srgb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F24E7C3-6DA2-457D-8441-6EBF084408F6}" type="slidenum">
              <a:rPr lang="nl-NL" smtClean="0">
                <a:solidFill>
                  <a:srgbClr val="5F6062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nl-NL">
              <a:solidFill>
                <a:srgbClr val="5F6062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16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5CB"/>
        </a:buClr>
        <a:buFont typeface="Arial" pitchFamily="34" charset="0"/>
        <a:buChar char="•"/>
        <a:defRPr sz="2400" kern="1200">
          <a:solidFill>
            <a:srgbClr val="5F606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5CB"/>
        </a:buClr>
        <a:buFont typeface="Arial" pitchFamily="34" charset="0"/>
        <a:buChar char="–"/>
        <a:defRPr sz="2000" kern="1200">
          <a:solidFill>
            <a:srgbClr val="5F606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5CB"/>
        </a:buClr>
        <a:buFont typeface="Arial" pitchFamily="34" charset="0"/>
        <a:buChar char="•"/>
        <a:defRPr sz="1800" kern="1200">
          <a:solidFill>
            <a:srgbClr val="5F606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5CB"/>
        </a:buClr>
        <a:buFont typeface="Arial" pitchFamily="34" charset="0"/>
        <a:buChar char="–"/>
        <a:defRPr sz="1600" kern="1200">
          <a:solidFill>
            <a:srgbClr val="5F606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5CB"/>
        </a:buClr>
        <a:buFont typeface="Arial" pitchFamily="34" charset="0"/>
        <a:buChar char="»"/>
        <a:defRPr sz="1400" kern="120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1411750" y="274638"/>
            <a:ext cx="6988506" cy="1138613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HAS Hogeschool</a:t>
            </a:r>
            <a:br>
              <a:rPr lang="nl-NL" b="1" dirty="0">
                <a:solidFill>
                  <a:schemeClr val="bg1"/>
                </a:solidFill>
              </a:rPr>
            </a:br>
            <a:r>
              <a:rPr lang="nl-NL" sz="2200" b="1" dirty="0">
                <a:solidFill>
                  <a:schemeClr val="bg1"/>
                </a:solidFill>
              </a:rPr>
              <a:t>De hogeschool in AGRO, FOOD en LEEFOMGEVING</a:t>
            </a:r>
            <a:br>
              <a:rPr lang="nl-NL" sz="2200" b="1" dirty="0">
                <a:solidFill>
                  <a:schemeClr val="bg1"/>
                </a:solidFill>
              </a:rPr>
            </a:br>
            <a:r>
              <a:rPr lang="nl-NL" sz="2200" b="1" dirty="0">
                <a:solidFill>
                  <a:schemeClr val="bg1"/>
                </a:solidFill>
              </a:rPr>
              <a:t>29 januari  2018</a:t>
            </a:r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Afgeronde rechthoek 22"/>
          <p:cNvSpPr/>
          <p:nvPr/>
        </p:nvSpPr>
        <p:spPr>
          <a:xfrm>
            <a:off x="-303813" y="3716662"/>
            <a:ext cx="8604448" cy="1273629"/>
          </a:xfrm>
          <a:prstGeom prst="roundRect">
            <a:avLst>
              <a:gd name="adj" fmla="val 10886"/>
            </a:avLst>
          </a:prstGeom>
          <a:solidFill>
            <a:srgbClr val="00B5CB">
              <a:alpha val="8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-1"/>
            <a:ext cx="3041957" cy="2272937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906" y="307540"/>
            <a:ext cx="1929214" cy="1832231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09600" y="3700254"/>
            <a:ext cx="7458892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l-NL" sz="2800" dirty="0">
                <a:solidFill>
                  <a:schemeClr val="bg1"/>
                </a:solidFill>
              </a:rPr>
              <a:t>Marjo Baeten</a:t>
            </a:r>
          </a:p>
          <a:p>
            <a:r>
              <a:rPr lang="nl-NL" sz="4400" dirty="0">
                <a:solidFill>
                  <a:schemeClr val="bg1"/>
                </a:solidFill>
              </a:rPr>
              <a:t>HAS </a:t>
            </a:r>
            <a:r>
              <a:rPr lang="nl-NL" sz="4400" dirty="0" smtClean="0">
                <a:solidFill>
                  <a:schemeClr val="bg1"/>
                </a:solidFill>
              </a:rPr>
              <a:t>Hogeschool &amp; </a:t>
            </a:r>
            <a:r>
              <a:rPr lang="nl-NL" sz="4400" dirty="0" err="1" smtClean="0">
                <a:solidFill>
                  <a:schemeClr val="bg1"/>
                </a:solidFill>
              </a:rPr>
              <a:t>SDG’s</a:t>
            </a:r>
            <a:r>
              <a:rPr lang="nl-NL" sz="4400" dirty="0">
                <a:solidFill>
                  <a:schemeClr val="bg1"/>
                </a:solidFill>
              </a:rPr>
              <a:t/>
            </a:r>
            <a:br>
              <a:rPr lang="nl-NL" sz="4400" dirty="0">
                <a:solidFill>
                  <a:schemeClr val="bg1"/>
                </a:solidFill>
              </a:rPr>
            </a:br>
            <a:endParaRPr lang="nl-NL" sz="28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5202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latin typeface="+mj-lt"/>
              </a:rPr>
              <a:t>Kernwoorden derdejaars minors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78" y="1636866"/>
            <a:ext cx="1649468" cy="1649468"/>
          </a:xfrm>
          <a:prstGeom prst="rect">
            <a:avLst/>
          </a:prstGeom>
        </p:spPr>
      </p:pic>
      <p:sp>
        <p:nvSpPr>
          <p:cNvPr id="4" name="Tijdelijke aanduiding voor inhoud 9"/>
          <p:cNvSpPr txBox="1">
            <a:spLocks/>
          </p:cNvSpPr>
          <p:nvPr/>
        </p:nvSpPr>
        <p:spPr>
          <a:xfrm>
            <a:off x="1271363" y="2944927"/>
            <a:ext cx="3886200" cy="32221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2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20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18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16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»"/>
              <a:defRPr sz="1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b="1" dirty="0">
                <a:solidFill>
                  <a:srgbClr val="0070C0"/>
                </a:solidFill>
              </a:rPr>
              <a:t>Algemeen</a:t>
            </a:r>
          </a:p>
          <a:p>
            <a:r>
              <a:rPr lang="nl-NL" sz="1800" b="1" dirty="0"/>
              <a:t>Complexe thema’s: </a:t>
            </a:r>
            <a:r>
              <a:rPr lang="nl-NL" sz="1800" dirty="0"/>
              <a:t>de huidige maatschappij vraagt om verbinding van verschillende vakgebieden om complexe problemen op te lossen</a:t>
            </a:r>
            <a:endParaRPr lang="nl-NL" sz="1800" b="1" dirty="0"/>
          </a:p>
          <a:p>
            <a:r>
              <a:rPr lang="nl-NL" sz="1800" b="1" dirty="0"/>
              <a:t>Verbreding en verbinding </a:t>
            </a:r>
            <a:r>
              <a:rPr lang="nl-NL" sz="1800" dirty="0"/>
              <a:t>met andere opleidingen</a:t>
            </a:r>
          </a:p>
          <a:p>
            <a:r>
              <a:rPr lang="nl-NL" sz="1800" dirty="0"/>
              <a:t>Aansluiten bij </a:t>
            </a:r>
            <a:r>
              <a:rPr lang="nl-NL" sz="1800" b="1" dirty="0"/>
              <a:t>maatschappelijk debat 2018</a:t>
            </a:r>
          </a:p>
          <a:p>
            <a:endParaRPr lang="nl-NL" sz="1800" b="1" dirty="0"/>
          </a:p>
          <a:p>
            <a:endParaRPr lang="nl-NL" sz="1800" b="1" dirty="0"/>
          </a:p>
          <a:p>
            <a:pPr marL="0" indent="0">
              <a:buFont typeface="Arial" pitchFamily="34" charset="0"/>
              <a:buNone/>
            </a:pPr>
            <a:endParaRPr lang="nl-NL" sz="1800" b="1" dirty="0"/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6474078" y="2950711"/>
            <a:ext cx="3886200" cy="28758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2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20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18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16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»"/>
              <a:defRPr sz="1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b="1" dirty="0">
                <a:solidFill>
                  <a:srgbClr val="0070C0"/>
                </a:solidFill>
              </a:rPr>
              <a:t>Persoonlijke ontwikkeling</a:t>
            </a:r>
          </a:p>
          <a:p>
            <a:r>
              <a:rPr lang="nl-NL" sz="1800" dirty="0"/>
              <a:t>Je </a:t>
            </a:r>
            <a:r>
              <a:rPr lang="nl-NL" sz="1800" b="1" dirty="0"/>
              <a:t>zet je eigen expertise </a:t>
            </a:r>
            <a:r>
              <a:rPr lang="nl-NL" sz="1800" dirty="0"/>
              <a:t>in </a:t>
            </a:r>
          </a:p>
          <a:p>
            <a:r>
              <a:rPr lang="nl-NL" sz="1800" dirty="0"/>
              <a:t>Je ervaart in </a:t>
            </a:r>
            <a:r>
              <a:rPr lang="nl-NL" sz="1800" dirty="0" err="1"/>
              <a:t>reallife</a:t>
            </a:r>
            <a:r>
              <a:rPr lang="nl-NL" sz="1800" dirty="0"/>
              <a:t> projecten wat je </a:t>
            </a:r>
            <a:r>
              <a:rPr lang="nl-NL" sz="1800" b="1" dirty="0"/>
              <a:t>waarde is in het werkveld</a:t>
            </a:r>
          </a:p>
          <a:p>
            <a:r>
              <a:rPr lang="nl-NL" sz="1800" dirty="0"/>
              <a:t>Je werkt vanuit </a:t>
            </a:r>
            <a:r>
              <a:rPr lang="nl-NL" sz="1800" b="1" dirty="0"/>
              <a:t>een open houding</a:t>
            </a:r>
          </a:p>
          <a:p>
            <a:r>
              <a:rPr lang="nl-NL" sz="1800" dirty="0"/>
              <a:t>Je gaat in </a:t>
            </a:r>
            <a:r>
              <a:rPr lang="nl-NL" sz="1800" b="1" dirty="0"/>
              <a:t>debat </a:t>
            </a:r>
            <a:r>
              <a:rPr lang="nl-NL" sz="1800" dirty="0"/>
              <a:t>met studenten met andere waarden</a:t>
            </a:r>
          </a:p>
          <a:p>
            <a:endParaRPr lang="nl-NL" sz="1800" b="1" dirty="0"/>
          </a:p>
          <a:p>
            <a:endParaRPr lang="nl-NL" sz="1800" b="1" dirty="0"/>
          </a:p>
          <a:p>
            <a:pPr marL="0" indent="0">
              <a:buFont typeface="Arial" pitchFamily="34" charset="0"/>
              <a:buNone/>
            </a:pPr>
            <a:endParaRPr lang="nl-NL" sz="1800" b="1" dirty="0"/>
          </a:p>
          <a:p>
            <a:endParaRPr lang="nl-NL" b="1" dirty="0">
              <a:solidFill>
                <a:srgbClr val="0070C0"/>
              </a:solidFill>
            </a:endParaRPr>
          </a:p>
          <a:p>
            <a:endParaRPr lang="nl-NL" b="1" dirty="0"/>
          </a:p>
          <a:p>
            <a:pPr marL="0" indent="0">
              <a:buFont typeface="Arial" pitchFamily="34" charset="0"/>
              <a:buNone/>
            </a:pP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38361982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Vervolgens integratie </a:t>
            </a:r>
            <a:r>
              <a:rPr lang="nl-NL" dirty="0" err="1">
                <a:latin typeface="+mn-lt"/>
              </a:rPr>
              <a:t>SDG’s</a:t>
            </a:r>
            <a:r>
              <a:rPr lang="nl-NL" dirty="0">
                <a:latin typeface="+mn-lt"/>
              </a:rPr>
              <a:t> in kennisontwikkelingsbeleid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79896"/>
            <a:ext cx="8070376" cy="4035188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8776367" y="1893039"/>
            <a:ext cx="26741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We hebben gekeken hoe onze domeinen aansluiten bij de 17 </a:t>
            </a:r>
            <a:r>
              <a:rPr lang="nl-NL" dirty="0" err="1"/>
              <a:t>Sustainable</a:t>
            </a:r>
            <a:r>
              <a:rPr lang="nl-NL" dirty="0"/>
              <a:t> Development Goals. </a:t>
            </a:r>
          </a:p>
          <a:p>
            <a:endParaRPr lang="nl-NL" dirty="0"/>
          </a:p>
          <a:p>
            <a:r>
              <a:rPr lang="nl-NL" dirty="0"/>
              <a:t>Hier kwam een match uit voor </a:t>
            </a:r>
            <a:r>
              <a:rPr lang="nl-NL" i="1" dirty="0"/>
              <a:t>10 </a:t>
            </a:r>
            <a:r>
              <a:rPr lang="nl-NL" i="1" dirty="0" err="1"/>
              <a:t>SDG’s</a:t>
            </a:r>
            <a:r>
              <a:rPr lang="nl-NL" i="1" dirty="0"/>
              <a:t> </a:t>
            </a:r>
            <a:r>
              <a:rPr lang="nl-NL" dirty="0"/>
              <a:t>waar wij een bijdrage aan kunnen en willen leveren.</a:t>
            </a:r>
          </a:p>
        </p:txBody>
      </p:sp>
    </p:spTree>
    <p:extLst>
      <p:ext uri="{BB962C8B-B14F-4D97-AF65-F5344CB8AC3E}">
        <p14:creationId xmlns:p14="http://schemas.microsoft.com/office/powerpoint/2010/main" val="21580449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Resultaat SDG-implementatie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5111" t="10661" r="43110" b="6066"/>
          <a:stretch/>
        </p:blipFill>
        <p:spPr>
          <a:xfrm>
            <a:off x="268939" y="240931"/>
            <a:ext cx="7139751" cy="6455703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7597588" y="2068398"/>
            <a:ext cx="431650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MAATSCHAPPELIJKE UITDAGINGEN DIE RICHTING GEVEN AAN EEN DUURZAME TOEKOMST</a:t>
            </a:r>
          </a:p>
          <a:p>
            <a:endParaRPr lang="nl-NL" b="1" dirty="0"/>
          </a:p>
          <a:p>
            <a:r>
              <a:rPr lang="nl-NL" b="1" dirty="0"/>
              <a:t>DOEL: </a:t>
            </a:r>
            <a:r>
              <a:rPr lang="nl-NL" b="1" i="1" dirty="0">
                <a:solidFill>
                  <a:srgbClr val="00B0F0"/>
                </a:solidFill>
              </a:rPr>
              <a:t>studenten opleiden tot waardevolle</a:t>
            </a:r>
          </a:p>
          <a:p>
            <a:r>
              <a:rPr lang="nl-NL" b="1" i="1" dirty="0">
                <a:solidFill>
                  <a:srgbClr val="00B0F0"/>
                </a:solidFill>
              </a:rPr>
              <a:t>werknemers en werkgevers in een agrofood en leefomgevingssector die zowel nationaal als internationaal snel verandert</a:t>
            </a:r>
            <a:r>
              <a:rPr lang="nl-NL" b="1" dirty="0"/>
              <a:t>.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63646609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j-lt"/>
              </a:rPr>
              <a:t>Kennisontwikkeling en onderzoek gerelateerd aan de </a:t>
            </a:r>
            <a:r>
              <a:rPr lang="nl-NL" dirty="0" err="1">
                <a:latin typeface="+mj-lt"/>
              </a:rPr>
              <a:t>SDG’s</a:t>
            </a:r>
            <a:r>
              <a:rPr lang="nl-NL" dirty="0">
                <a:latin typeface="+mj-lt"/>
              </a:rPr>
              <a:t> samen met het werkveld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00142"/>
            <a:ext cx="8257309" cy="5253497"/>
          </a:xfrm>
        </p:spPr>
      </p:pic>
    </p:spTree>
    <p:extLst>
      <p:ext uri="{BB962C8B-B14F-4D97-AF65-F5344CB8AC3E}">
        <p14:creationId xmlns:p14="http://schemas.microsoft.com/office/powerpoint/2010/main" val="200150373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8" b="18060"/>
          <a:stretch/>
        </p:blipFill>
        <p:spPr>
          <a:xfrm>
            <a:off x="-1" y="1504180"/>
            <a:ext cx="5361709" cy="524551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8944" y="291958"/>
            <a:ext cx="8558741" cy="1143000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+mj-lt"/>
              </a:rPr>
              <a:t>Droom én ambitie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86400" y="1920703"/>
            <a:ext cx="5361709" cy="4421088"/>
          </a:xfrm>
        </p:spPr>
        <p:txBody>
          <a:bodyPr/>
          <a:lstStyle/>
          <a:p>
            <a:r>
              <a:rPr lang="nl-NL" dirty="0"/>
              <a:t>Alle HAS-studenten studeren af op een onderzoek welke bijdraagt aan drie of meer </a:t>
            </a:r>
            <a:r>
              <a:rPr lang="nl-NL" dirty="0" err="1"/>
              <a:t>SDG’s</a:t>
            </a:r>
            <a:r>
              <a:rPr lang="nl-NL" dirty="0"/>
              <a:t> en/of subdoelen.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 Aansluitend op SDG 17 wil HAS Hogeschool haar (</a:t>
            </a:r>
            <a:r>
              <a:rPr lang="nl-NL" dirty="0" err="1"/>
              <a:t>inter</a:t>
            </a:r>
            <a:r>
              <a:rPr lang="nl-NL" dirty="0"/>
              <a:t>)nationaal partnernetwerk van toegepaste universiteiten verder uitbreiden om haar aanpak te delen.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09679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5400" dirty="0">
                <a:latin typeface="+mn-lt"/>
              </a:rPr>
              <a:t>Bedankt voor uw aandacht!</a:t>
            </a:r>
          </a:p>
        </p:txBody>
      </p:sp>
      <p:grpSp>
        <p:nvGrpSpPr>
          <p:cNvPr id="8" name="Groep 7"/>
          <p:cNvGrpSpPr/>
          <p:nvPr/>
        </p:nvGrpSpPr>
        <p:grpSpPr>
          <a:xfrm>
            <a:off x="0" y="1500409"/>
            <a:ext cx="11462092" cy="5210265"/>
            <a:chOff x="176145" y="470697"/>
            <a:chExt cx="11462092" cy="5210265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0979" y="499121"/>
              <a:ext cx="3405438" cy="5108156"/>
            </a:xfrm>
            <a:prstGeom prst="rect">
              <a:avLst/>
            </a:prstGeom>
          </p:spPr>
        </p:pic>
        <p:pic>
          <p:nvPicPr>
            <p:cNvPr id="6" name="Afbeelding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145" y="484909"/>
              <a:ext cx="3408218" cy="5112326"/>
            </a:xfrm>
            <a:prstGeom prst="rect">
              <a:avLst/>
            </a:prstGeom>
          </p:spPr>
        </p:pic>
        <p:pic>
          <p:nvPicPr>
            <p:cNvPr id="7" name="Afbeelding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3677" y="499121"/>
              <a:ext cx="3454560" cy="5181841"/>
            </a:xfrm>
            <a:prstGeom prst="rect">
              <a:avLst/>
            </a:prstGeom>
          </p:spPr>
        </p:pic>
        <p:pic>
          <p:nvPicPr>
            <p:cNvPr id="4" name="Afbeelding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399" y="470697"/>
              <a:ext cx="3417692" cy="5126538"/>
            </a:xfrm>
            <a:prstGeom prst="rect">
              <a:avLst/>
            </a:prstGeom>
          </p:spPr>
        </p:pic>
      </p:grpSp>
      <p:pic>
        <p:nvPicPr>
          <p:cNvPr id="9" name="Afbeelding 8" descr="LogoFooter.png"/>
          <p:cNvPicPr>
            <a:picLocks noChangeAspect="1"/>
          </p:cNvPicPr>
          <p:nvPr/>
        </p:nvPicPr>
        <p:blipFill>
          <a:blip r:embed="rId6" cstate="print"/>
          <a:srcRect b="9326"/>
          <a:stretch>
            <a:fillRect/>
          </a:stretch>
        </p:blipFill>
        <p:spPr>
          <a:xfrm>
            <a:off x="10424160" y="5825299"/>
            <a:ext cx="1594777" cy="90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58700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84269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719" y="358082"/>
            <a:ext cx="9326827" cy="1143000"/>
          </a:xfrm>
        </p:spPr>
        <p:txBody>
          <a:bodyPr>
            <a:normAutofit/>
          </a:bodyPr>
          <a:lstStyle/>
          <a:p>
            <a:r>
              <a:rPr lang="nl-NL" sz="4800" dirty="0">
                <a:latin typeface="+mn-lt"/>
              </a:rPr>
              <a:t>HAS Hogeschool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1" y="3910571"/>
            <a:ext cx="1847850" cy="1546957"/>
          </a:xfrm>
          <a:prstGeom prst="rect">
            <a:avLst/>
          </a:prstGeom>
        </p:spPr>
      </p:pic>
      <p:pic>
        <p:nvPicPr>
          <p:cNvPr id="9" name="Tijdelijke aanduiding voor inhoud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0227" b="10443"/>
          <a:stretch/>
        </p:blipFill>
        <p:spPr>
          <a:xfrm>
            <a:off x="2209802" y="2390791"/>
            <a:ext cx="2285999" cy="151787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" r="-1"/>
          <a:stretch/>
        </p:blipFill>
        <p:spPr>
          <a:xfrm>
            <a:off x="4038601" y="2393613"/>
            <a:ext cx="1823091" cy="154074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52"/>
          <a:stretch/>
        </p:blipFill>
        <p:spPr>
          <a:xfrm>
            <a:off x="7972492" y="3893829"/>
            <a:ext cx="1991179" cy="1563698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8"/>
          <a:stretch/>
        </p:blipFill>
        <p:spPr>
          <a:xfrm>
            <a:off x="6330830" y="3893830"/>
            <a:ext cx="1853622" cy="1563697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4" t="18210" r="8024" b="19641"/>
          <a:stretch/>
        </p:blipFill>
        <p:spPr>
          <a:xfrm>
            <a:off x="6330831" y="2369830"/>
            <a:ext cx="1993561" cy="154074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r="10126"/>
          <a:stretch/>
        </p:blipFill>
        <p:spPr>
          <a:xfrm>
            <a:off x="8055344" y="2369830"/>
            <a:ext cx="1908327" cy="1524000"/>
          </a:xfrm>
          <a:prstGeom prst="rect">
            <a:avLst/>
          </a:prstGeom>
        </p:spPr>
      </p:pic>
      <p:sp>
        <p:nvSpPr>
          <p:cNvPr id="17" name="Afgeronde rechthoek 16"/>
          <p:cNvSpPr/>
          <p:nvPr/>
        </p:nvSpPr>
        <p:spPr>
          <a:xfrm rot="1129628">
            <a:off x="7628362" y="3711371"/>
            <a:ext cx="1161514" cy="417451"/>
          </a:xfrm>
          <a:prstGeom prst="roundRect">
            <a:avLst/>
          </a:pr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Tekstvak 17"/>
          <p:cNvSpPr txBox="1"/>
          <p:nvPr/>
        </p:nvSpPr>
        <p:spPr>
          <a:xfrm rot="1129628">
            <a:off x="7628362" y="3750818"/>
            <a:ext cx="1161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1600" b="1" dirty="0">
                <a:solidFill>
                  <a:prstClr val="white"/>
                </a:solidFill>
                <a:latin typeface="Calibri"/>
              </a:rPr>
              <a:t>Venlo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" r="5302" b="1381"/>
          <a:stretch/>
        </p:blipFill>
        <p:spPr>
          <a:xfrm>
            <a:off x="4038599" y="3893830"/>
            <a:ext cx="1823536" cy="1563696"/>
          </a:xfrm>
          <a:prstGeom prst="rect">
            <a:avLst/>
          </a:prstGeom>
        </p:spPr>
      </p:pic>
      <p:sp>
        <p:nvSpPr>
          <p:cNvPr id="11" name="Afgeronde rechthoek 10"/>
          <p:cNvSpPr/>
          <p:nvPr/>
        </p:nvSpPr>
        <p:spPr>
          <a:xfrm rot="20822957">
            <a:off x="3476893" y="3711371"/>
            <a:ext cx="1161514" cy="417451"/>
          </a:xfrm>
          <a:prstGeom prst="roundRect">
            <a:avLst/>
          </a:pr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678" y="336530"/>
            <a:ext cx="1953073" cy="2332492"/>
          </a:xfrm>
          <a:prstGeom prst="rect">
            <a:avLst/>
          </a:prstGeom>
        </p:spPr>
      </p:pic>
      <p:sp>
        <p:nvSpPr>
          <p:cNvPr id="12" name="Tekstvak 11"/>
          <p:cNvSpPr txBox="1"/>
          <p:nvPr/>
        </p:nvSpPr>
        <p:spPr>
          <a:xfrm rot="20822957">
            <a:off x="3476893" y="3750818"/>
            <a:ext cx="11615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1600" b="1" dirty="0">
                <a:solidFill>
                  <a:prstClr val="white"/>
                </a:solidFill>
                <a:latin typeface="Calibri"/>
              </a:rPr>
              <a:t>Den Bosch</a:t>
            </a:r>
            <a:endParaRPr lang="en-US" sz="16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Afgeronde rechthoek 27"/>
          <p:cNvSpPr/>
          <p:nvPr/>
        </p:nvSpPr>
        <p:spPr>
          <a:xfrm rot="20822957">
            <a:off x="5868483" y="1703231"/>
            <a:ext cx="580764" cy="208728"/>
          </a:xfrm>
          <a:prstGeom prst="roundRect">
            <a:avLst/>
          </a:pr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Afgeronde rechthoek 30"/>
          <p:cNvSpPr/>
          <p:nvPr/>
        </p:nvSpPr>
        <p:spPr>
          <a:xfrm rot="20822957">
            <a:off x="6312356" y="1980659"/>
            <a:ext cx="580764" cy="208728"/>
          </a:xfrm>
          <a:prstGeom prst="roundRect">
            <a:avLst/>
          </a:prstGeom>
          <a:solidFill>
            <a:srgbClr val="CC09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Tekstvak 28"/>
          <p:cNvSpPr txBox="1"/>
          <p:nvPr/>
        </p:nvSpPr>
        <p:spPr>
          <a:xfrm rot="20822957">
            <a:off x="5858889" y="1687061"/>
            <a:ext cx="5807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700" b="1" dirty="0">
                <a:solidFill>
                  <a:prstClr val="white"/>
                </a:solidFill>
                <a:latin typeface="Calibri"/>
              </a:rPr>
              <a:t>Den Bosch</a:t>
            </a:r>
            <a:endParaRPr lang="en-US" sz="7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Tekstvak 31"/>
          <p:cNvSpPr txBox="1"/>
          <p:nvPr/>
        </p:nvSpPr>
        <p:spPr>
          <a:xfrm rot="20822957">
            <a:off x="6300713" y="1998643"/>
            <a:ext cx="5807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nl-NL" sz="700" b="1" dirty="0">
                <a:solidFill>
                  <a:prstClr val="white"/>
                </a:solidFill>
                <a:latin typeface="Calibri"/>
              </a:rPr>
              <a:t>Venlo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78F95B-2F48-45C6-B339-D85560A93139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C6BBAC-870F-4AA6-AD5B-25E7C621D04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nl-NL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45331-C7DD-4CBE-BFA4-EE4549CA3DDA}"/>
              </a:ext>
            </a:extLst>
          </p:cNvPr>
          <p:cNvSpPr txBox="1"/>
          <p:nvPr/>
        </p:nvSpPr>
        <p:spPr>
          <a:xfrm>
            <a:off x="7510818" y="561832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De</a:t>
            </a:r>
            <a:r>
              <a:rPr lang="nl-NL" dirty="0">
                <a:solidFill>
                  <a:srgbClr val="000000"/>
                </a:solidFill>
                <a:ea typeface="+mn-lt"/>
                <a:cs typeface="+mn-lt"/>
              </a:rPr>
              <a:t> hogeschool voor agro, food &amp; leefomgeving</a:t>
            </a:r>
            <a:r>
              <a:rPr lang="nl-NL" dirty="0">
                <a:ea typeface="+mn-lt"/>
                <a:cs typeface="+mn-lt"/>
              </a:rPr>
              <a:t> </a:t>
            </a:r>
            <a:endParaRPr lang="en-US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639842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latin typeface="+mn-lt"/>
              </a:rPr>
              <a:t>Onze identiteit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50624"/>
            <a:ext cx="6553200" cy="19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3608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latin typeface="+mn-lt"/>
              </a:rPr>
              <a:t>HAS Hogeschool in cijfers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491" t="29472" r="28848" b="14889"/>
          <a:stretch/>
        </p:blipFill>
        <p:spPr>
          <a:xfrm>
            <a:off x="478944" y="1842162"/>
            <a:ext cx="9588138" cy="449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2146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 err="1">
                <a:latin typeface="+mn-lt"/>
              </a:rPr>
              <a:t>Sustainable</a:t>
            </a:r>
            <a:r>
              <a:rPr lang="nl-NL" sz="4800" dirty="0">
                <a:latin typeface="+mn-lt"/>
              </a:rPr>
              <a:t> Development Goals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55" y="1785692"/>
            <a:ext cx="8920315" cy="4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11063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800" dirty="0">
                <a:latin typeface="+mn-lt"/>
              </a:rPr>
              <a:t>HAS en </a:t>
            </a:r>
            <a:r>
              <a:rPr lang="nl-NL" sz="4800" dirty="0" err="1">
                <a:latin typeface="+mn-lt"/>
              </a:rPr>
              <a:t>SDG’s</a:t>
            </a:r>
            <a:r>
              <a:rPr lang="nl-NL" sz="4800" dirty="0">
                <a:latin typeface="+mn-lt"/>
              </a:rPr>
              <a:t> logische combi toch?</a:t>
            </a:r>
          </a:p>
        </p:txBody>
      </p:sp>
      <p:sp>
        <p:nvSpPr>
          <p:cNvPr id="7" name="Rechthoek 6"/>
          <p:cNvSpPr/>
          <p:nvPr/>
        </p:nvSpPr>
        <p:spPr>
          <a:xfrm>
            <a:off x="609600" y="1716984"/>
            <a:ext cx="10489474" cy="592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nl-NL" sz="2400" kern="0" dirty="0">
                <a:solidFill>
                  <a:srgbClr val="5F6062"/>
                </a:solidFill>
              </a:rPr>
              <a:t>2015 in Den Haag o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ndertekenen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 SDG Charter,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 een eerste kennismaking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5F6062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Aftasten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 </a:t>
            </a:r>
            <a:r>
              <a:rPr kumimoji="0" lang="nl-NL" sz="2400" b="0" i="0" u="none" strike="noStrike" kern="0" cap="none" spc="0" normalizeH="0" noProof="0" dirty="0" err="1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dmv</a:t>
            </a:r>
            <a:r>
              <a:rPr kumimoji="0" lang="nl-NL" sz="2400" b="0" i="0" u="none" strike="noStrike" kern="0" cap="none" spc="0" normalizeH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 </a:t>
            </a:r>
            <a:r>
              <a:rPr lang="nl-NL" sz="2400" kern="0" dirty="0">
                <a:solidFill>
                  <a:srgbClr val="5F6062"/>
                </a:solidFill>
              </a:rPr>
              <a:t>m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arktverkenning</a:t>
            </a:r>
            <a:r>
              <a:rPr lang="nl-NL" sz="2400" kern="0" dirty="0">
                <a:solidFill>
                  <a:srgbClr val="5F6062"/>
                </a:solidFill>
              </a:rPr>
              <a:t>.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 Conclusie: voorlopers werken gericht met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SDG’s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. Geeft veel herkenning. Spreken dezelfde taal. </a:t>
            </a:r>
            <a:r>
              <a:rPr kumimoji="0" lang="nl-NL" sz="2400" b="0" i="1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ENERGIE!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5F6062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nl-NL" sz="2400" kern="0" dirty="0">
                <a:solidFill>
                  <a:srgbClr val="5F6062"/>
                </a:solidFill>
              </a:rPr>
              <a:t>Ontwikkeling vierdejaars programma Challenge </a:t>
            </a:r>
            <a:r>
              <a:rPr lang="nl-NL" sz="2400" kern="0" dirty="0" err="1">
                <a:solidFill>
                  <a:srgbClr val="5F6062"/>
                </a:solidFill>
              </a:rPr>
              <a:t>Sustainability</a:t>
            </a:r>
            <a:r>
              <a:rPr lang="nl-NL" sz="2400" kern="0" dirty="0">
                <a:solidFill>
                  <a:srgbClr val="5F6062"/>
                </a:solidFill>
              </a:rPr>
              <a:t> (Milieukunde).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Ontwikkeling derdejaars minors  </a:t>
            </a:r>
            <a:b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</a:b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Allen gebaseerd op maatschappelijke thema’s. </a:t>
            </a:r>
            <a:r>
              <a:rPr lang="nl-NL" sz="2400" kern="0" dirty="0">
                <a:solidFill>
                  <a:srgbClr val="5F6062"/>
                </a:solidFill>
              </a:rPr>
              <a:t>Samen met het werkveld: Provincie Noord Brabant, gemeente Oss, HAK, ZLTO, DRIFT, Voedselfamilies, </a:t>
            </a:r>
            <a:r>
              <a:rPr lang="nl-NL" sz="2400" kern="0" dirty="0" err="1">
                <a:solidFill>
                  <a:srgbClr val="5F6062"/>
                </a:solidFill>
              </a:rPr>
              <a:t>AgroFoodCapital</a:t>
            </a:r>
            <a:r>
              <a:rPr lang="nl-NL" sz="2400" kern="0" dirty="0">
                <a:solidFill>
                  <a:srgbClr val="5F6062"/>
                </a:solidFill>
              </a:rPr>
              <a:t>, </a:t>
            </a:r>
            <a:r>
              <a:rPr lang="nl-NL" sz="2400" kern="0" dirty="0" err="1">
                <a:solidFill>
                  <a:srgbClr val="5F6062"/>
                </a:solidFill>
              </a:rPr>
              <a:t>GrowCampus</a:t>
            </a:r>
            <a:r>
              <a:rPr lang="nl-NL" sz="2400" kern="0" dirty="0">
                <a:solidFill>
                  <a:srgbClr val="5F6062"/>
                </a:solidFill>
              </a:rPr>
              <a:t> en vele anderen. </a:t>
            </a:r>
            <a:r>
              <a:rPr lang="nl-NL" sz="2400" i="1" kern="0" dirty="0">
                <a:solidFill>
                  <a:srgbClr val="5F6062"/>
                </a:solidFill>
              </a:rPr>
              <a:t>ENERGIE!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 typeface="Arial" pitchFamily="34" charset="0"/>
              <a:buChar char="•"/>
              <a:tabLst/>
              <a:defRPr/>
            </a:pPr>
            <a:endParaRPr lang="nl-NL" sz="2400" kern="0" dirty="0">
              <a:solidFill>
                <a:srgbClr val="5F6062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2017 -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SDG’s</a:t>
            </a: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 bleken 1 op 1 te koppelen aan de minors. Dus </a:t>
            </a:r>
            <a:r>
              <a:rPr kumimoji="0" lang="nl-NL" sz="2400" b="0" i="1" u="none" strike="noStrike" kern="0" cap="none" spc="0" normalizeH="0" baseline="0" noProof="0" dirty="0">
                <a:ln>
                  <a:noFill/>
                </a:ln>
                <a:solidFill>
                  <a:srgbClr val="5F6062"/>
                </a:solidFill>
                <a:effectLst/>
                <a:uLnTx/>
                <a:uFillTx/>
              </a:rPr>
              <a:t>DOEN!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5F6062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5CB"/>
              </a:buClr>
              <a:buSzTx/>
              <a:buFontTx/>
              <a:buNone/>
              <a:tabLst/>
              <a:defRPr/>
            </a:pPr>
            <a:endParaRPr kumimoji="0" lang="nl-NL" sz="2400" b="0" i="0" u="none" strike="noStrike" kern="0" cap="none" spc="0" normalizeH="0" baseline="0" noProof="0" dirty="0">
              <a:ln>
                <a:noFill/>
              </a:ln>
              <a:solidFill>
                <a:srgbClr val="5F606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7896630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>
                <a:latin typeface="+mj-lt"/>
              </a:rPr>
              <a:t>Studenten presenteren bij KW1-College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78" y="1636866"/>
            <a:ext cx="1649468" cy="1649468"/>
          </a:xfrm>
          <a:prstGeom prst="rect">
            <a:avLst/>
          </a:prstGeom>
        </p:spPr>
      </p:pic>
      <p:sp>
        <p:nvSpPr>
          <p:cNvPr id="4" name="Tijdelijke aanduiding voor inhoud 9"/>
          <p:cNvSpPr txBox="1">
            <a:spLocks/>
          </p:cNvSpPr>
          <p:nvPr/>
        </p:nvSpPr>
        <p:spPr>
          <a:xfrm>
            <a:off x="1271363" y="2944927"/>
            <a:ext cx="3886200" cy="32221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2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20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18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16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»"/>
              <a:defRPr sz="1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b="1" dirty="0">
                <a:solidFill>
                  <a:srgbClr val="0070C0"/>
                </a:solidFill>
              </a:rPr>
              <a:t>Algemeen</a:t>
            </a:r>
          </a:p>
          <a:p>
            <a:r>
              <a:rPr lang="nl-NL" sz="1800" b="1" dirty="0"/>
              <a:t>Complexe thema’s: </a:t>
            </a:r>
            <a:r>
              <a:rPr lang="nl-NL" sz="1800" dirty="0"/>
              <a:t>de huidige maatschappij vraagt om verbinding van verschillende vakgebieden om complexe problemen op te lossen</a:t>
            </a:r>
            <a:endParaRPr lang="nl-NL" sz="1800" b="1" dirty="0"/>
          </a:p>
          <a:p>
            <a:r>
              <a:rPr lang="nl-NL" sz="1800" b="1" dirty="0"/>
              <a:t>Verbreding en verbinding </a:t>
            </a:r>
            <a:r>
              <a:rPr lang="nl-NL" sz="1800" dirty="0"/>
              <a:t>met andere opleidingen</a:t>
            </a:r>
          </a:p>
          <a:p>
            <a:r>
              <a:rPr lang="nl-NL" sz="1800" dirty="0"/>
              <a:t>Aansluiten bij </a:t>
            </a:r>
            <a:r>
              <a:rPr lang="nl-NL" sz="1800" b="1" dirty="0"/>
              <a:t>maatschappelijk debat 2018</a:t>
            </a:r>
          </a:p>
          <a:p>
            <a:endParaRPr lang="nl-NL" sz="1800" b="1" dirty="0"/>
          </a:p>
          <a:p>
            <a:endParaRPr lang="nl-NL" sz="1800" b="1" dirty="0"/>
          </a:p>
          <a:p>
            <a:pPr marL="0" indent="0">
              <a:buFont typeface="Arial" pitchFamily="34" charset="0"/>
              <a:buNone/>
            </a:pPr>
            <a:endParaRPr lang="nl-NL" sz="1800" b="1" dirty="0"/>
          </a:p>
        </p:txBody>
      </p:sp>
      <p:sp>
        <p:nvSpPr>
          <p:cNvPr id="5" name="Tijdelijke aanduiding voor inhoud 3"/>
          <p:cNvSpPr txBox="1">
            <a:spLocks/>
          </p:cNvSpPr>
          <p:nvPr/>
        </p:nvSpPr>
        <p:spPr>
          <a:xfrm>
            <a:off x="6474078" y="2950711"/>
            <a:ext cx="3886200" cy="287588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2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20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18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16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»"/>
              <a:defRPr sz="1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nl-NL" b="1" dirty="0">
                <a:solidFill>
                  <a:srgbClr val="0070C0"/>
                </a:solidFill>
              </a:rPr>
              <a:t>Persoonlijke ontwikkeling</a:t>
            </a:r>
          </a:p>
          <a:p>
            <a:r>
              <a:rPr lang="nl-NL" sz="1800" dirty="0"/>
              <a:t>Je </a:t>
            </a:r>
            <a:r>
              <a:rPr lang="nl-NL" sz="1800" b="1" dirty="0"/>
              <a:t>zet je eigen expertise </a:t>
            </a:r>
            <a:r>
              <a:rPr lang="nl-NL" sz="1800" dirty="0"/>
              <a:t>in </a:t>
            </a:r>
          </a:p>
          <a:p>
            <a:r>
              <a:rPr lang="nl-NL" sz="1800" dirty="0"/>
              <a:t>Je ervaart in </a:t>
            </a:r>
            <a:r>
              <a:rPr lang="nl-NL" sz="1800" dirty="0" err="1"/>
              <a:t>reallife</a:t>
            </a:r>
            <a:r>
              <a:rPr lang="nl-NL" sz="1800" dirty="0"/>
              <a:t> projecten wat je </a:t>
            </a:r>
            <a:r>
              <a:rPr lang="nl-NL" sz="1800" b="1" dirty="0"/>
              <a:t>waarde is in het werkveld</a:t>
            </a:r>
          </a:p>
          <a:p>
            <a:r>
              <a:rPr lang="nl-NL" sz="1800" dirty="0"/>
              <a:t>Je werkt vanuit </a:t>
            </a:r>
            <a:r>
              <a:rPr lang="nl-NL" sz="1800" b="1" dirty="0"/>
              <a:t>een open houding</a:t>
            </a:r>
          </a:p>
          <a:p>
            <a:r>
              <a:rPr lang="nl-NL" sz="1800" dirty="0"/>
              <a:t>Je gaat in </a:t>
            </a:r>
            <a:r>
              <a:rPr lang="nl-NL" sz="1800" b="1" dirty="0"/>
              <a:t>debat </a:t>
            </a:r>
            <a:r>
              <a:rPr lang="nl-NL" sz="1800" dirty="0"/>
              <a:t>met studenten met andere waarden</a:t>
            </a:r>
          </a:p>
          <a:p>
            <a:endParaRPr lang="nl-NL" sz="1800" b="1" dirty="0"/>
          </a:p>
          <a:p>
            <a:endParaRPr lang="nl-NL" sz="1800" b="1" dirty="0"/>
          </a:p>
          <a:p>
            <a:pPr marL="0" indent="0">
              <a:buFont typeface="Arial" pitchFamily="34" charset="0"/>
              <a:buNone/>
            </a:pPr>
            <a:endParaRPr lang="nl-NL" sz="1800" b="1" dirty="0"/>
          </a:p>
          <a:p>
            <a:endParaRPr lang="nl-NL" b="1" dirty="0">
              <a:solidFill>
                <a:srgbClr val="0070C0"/>
              </a:solidFill>
            </a:endParaRPr>
          </a:p>
          <a:p>
            <a:endParaRPr lang="nl-NL" b="1" dirty="0"/>
          </a:p>
          <a:p>
            <a:pPr marL="0" indent="0">
              <a:buFont typeface="Arial" pitchFamily="34" charset="0"/>
              <a:buNone/>
            </a:pPr>
            <a:endParaRPr lang="nl-NL" b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" y="1444214"/>
            <a:ext cx="6251331" cy="540001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808" y="1444213"/>
            <a:ext cx="6257192" cy="540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1934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1852" y="404948"/>
            <a:ext cx="9326827" cy="1300525"/>
          </a:xfrm>
        </p:spPr>
        <p:txBody>
          <a:bodyPr>
            <a:noAutofit/>
          </a:bodyPr>
          <a:lstStyle/>
          <a:p>
            <a:r>
              <a:rPr lang="nl-NL" dirty="0">
                <a:latin typeface="+mj-lt"/>
              </a:rPr>
              <a:t>Implementatie </a:t>
            </a:r>
            <a:r>
              <a:rPr lang="nl-NL" dirty="0" err="1">
                <a:latin typeface="+mj-lt"/>
              </a:rPr>
              <a:t>SDG’s</a:t>
            </a:r>
            <a:r>
              <a:rPr lang="nl-NL" dirty="0">
                <a:latin typeface="+mj-lt"/>
              </a:rPr>
              <a:t> in het onderwijs: </a:t>
            </a:r>
            <a:br>
              <a:rPr lang="nl-NL" dirty="0">
                <a:latin typeface="+mj-lt"/>
              </a:rPr>
            </a:br>
            <a:r>
              <a:rPr lang="nl-NL" dirty="0">
                <a:latin typeface="+mj-lt"/>
              </a:rPr>
              <a:t>derdejaars minors</a:t>
            </a:r>
            <a:br>
              <a:rPr lang="nl-NL" dirty="0">
                <a:latin typeface="+mj-lt"/>
              </a:rPr>
            </a:br>
            <a:endParaRPr lang="nl-NL" dirty="0">
              <a:latin typeface="+mj-lt"/>
            </a:endParaRPr>
          </a:p>
        </p:txBody>
      </p:sp>
      <p:sp>
        <p:nvSpPr>
          <p:cNvPr id="7" name="Tijdelijke aanduiding voor inhoud 9"/>
          <p:cNvSpPr txBox="1">
            <a:spLocks/>
          </p:cNvSpPr>
          <p:nvPr/>
        </p:nvSpPr>
        <p:spPr>
          <a:xfrm>
            <a:off x="896662" y="1705473"/>
            <a:ext cx="2957513" cy="309486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2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20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•"/>
              <a:defRPr sz="18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–"/>
              <a:defRPr sz="16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B5CB"/>
              </a:buClr>
              <a:buFont typeface="Arial" pitchFamily="34" charset="0"/>
              <a:buChar char="»"/>
              <a:defRPr sz="1400" kern="120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800"/>
              <a:t>zijn gericht op </a:t>
            </a:r>
            <a:r>
              <a:rPr lang="nl-NL" sz="1800" b="1"/>
              <a:t>actuele thema's </a:t>
            </a:r>
            <a:r>
              <a:rPr lang="nl-NL" sz="1800"/>
              <a:t>binnen de agro-, food en leefomgeving, </a:t>
            </a:r>
          </a:p>
          <a:p>
            <a:r>
              <a:rPr lang="nl-NL" sz="1800"/>
              <a:t>die vragen om een </a:t>
            </a:r>
            <a:r>
              <a:rPr lang="nl-NL" sz="1800" b="1"/>
              <a:t>multidisciplinaire insteek</a:t>
            </a:r>
            <a:r>
              <a:rPr lang="nl-NL" sz="1800"/>
              <a:t>. </a:t>
            </a:r>
          </a:p>
          <a:p>
            <a:r>
              <a:rPr lang="nl-NL" sz="1800"/>
              <a:t>Binnen de minors is er aansluiting met de </a:t>
            </a:r>
            <a:r>
              <a:rPr lang="nl-NL" sz="1800" b="1"/>
              <a:t>Sustainable development goals </a:t>
            </a:r>
            <a:r>
              <a:rPr lang="nl-NL" sz="1800"/>
              <a:t> van de Verenigde Naties. </a:t>
            </a:r>
          </a:p>
          <a:p>
            <a:pPr marL="0" indent="0">
              <a:buFont typeface="Arial" pitchFamily="34" charset="0"/>
              <a:buNone/>
            </a:pPr>
            <a:endParaRPr lang="nl-NL" sz="18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30" y="4800341"/>
            <a:ext cx="1649468" cy="164946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352" y="1595301"/>
            <a:ext cx="7217598" cy="444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2874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gemeen_NL">
  <a:themeElements>
    <a:clrScheme name="HAS Hogeschool">
      <a:dk1>
        <a:srgbClr val="5F6062"/>
      </a:dk1>
      <a:lt1>
        <a:sysClr val="window" lastClr="FFFFFF"/>
      </a:lt1>
      <a:dk2>
        <a:srgbClr val="1F497D"/>
      </a:dk2>
      <a:lt2>
        <a:srgbClr val="EEECE1"/>
      </a:lt2>
      <a:accent1>
        <a:srgbClr val="01ABC4"/>
      </a:accent1>
      <a:accent2>
        <a:srgbClr val="007BBF"/>
      </a:accent2>
      <a:accent3>
        <a:srgbClr val="97C00E"/>
      </a:accent3>
      <a:accent4>
        <a:srgbClr val="CC092F"/>
      </a:accent4>
      <a:accent5>
        <a:srgbClr val="4BACC6"/>
      </a:accent5>
      <a:accent6>
        <a:srgbClr val="F79646"/>
      </a:accent6>
      <a:hlink>
        <a:srgbClr val="97C00E"/>
      </a:hlink>
      <a:folHlink>
        <a:srgbClr val="007BBF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515</Words>
  <Application>Microsoft Office PowerPoint</Application>
  <PresentationFormat>Breedbeeld</PresentationFormat>
  <Paragraphs>80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Algemeen_NL</vt:lpstr>
      <vt:lpstr>HAS Hogeschool De hogeschool in AGRO, FOOD en LEEFOMGEVING 29 januari  2018</vt:lpstr>
      <vt:lpstr>PowerPoint-presentatie</vt:lpstr>
      <vt:lpstr>HAS Hogeschool</vt:lpstr>
      <vt:lpstr>Onze identiteit</vt:lpstr>
      <vt:lpstr>HAS Hogeschool in cijfers</vt:lpstr>
      <vt:lpstr>Sustainable Development Goals</vt:lpstr>
      <vt:lpstr>HAS en SDG’s logische combi toch?</vt:lpstr>
      <vt:lpstr>Studenten presenteren bij KW1-College</vt:lpstr>
      <vt:lpstr>Implementatie SDG’s in het onderwijs:  derdejaars minors </vt:lpstr>
      <vt:lpstr>Kernwoorden derdejaars minors</vt:lpstr>
      <vt:lpstr>Vervolgens integratie SDG’s in kennisontwikkelingsbeleid </vt:lpstr>
      <vt:lpstr>Resultaat SDG-implementatie</vt:lpstr>
      <vt:lpstr>Kennisontwikkeling en onderzoek gerelateerd aan de SDG’s samen met het werkveld</vt:lpstr>
      <vt:lpstr>Droom én ambitie</vt:lpstr>
      <vt:lpstr>Bedankt voor uw aandacht!</vt:lpstr>
    </vt:vector>
  </TitlesOfParts>
  <Company>HAS Hogeschool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HAS Hogeschool 1 juni 2017</dc:title>
  <dc:creator>Marjet Overmars</dc:creator>
  <cp:lastModifiedBy>Marjo Baeten</cp:lastModifiedBy>
  <cp:revision>64</cp:revision>
  <dcterms:created xsi:type="dcterms:W3CDTF">2017-05-24T13:29:37Z</dcterms:created>
  <dcterms:modified xsi:type="dcterms:W3CDTF">2019-05-08T12:07:39Z</dcterms:modified>
</cp:coreProperties>
</file>