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6" r:id="rId3"/>
    <p:sldId id="286" r:id="rId4"/>
    <p:sldId id="306" r:id="rId5"/>
    <p:sldId id="270" r:id="rId6"/>
    <p:sldId id="289" r:id="rId7"/>
    <p:sldId id="290" r:id="rId8"/>
    <p:sldId id="291" r:id="rId9"/>
    <p:sldId id="307" r:id="rId10"/>
    <p:sldId id="292" r:id="rId11"/>
    <p:sldId id="293" r:id="rId12"/>
    <p:sldId id="294" r:id="rId13"/>
    <p:sldId id="295" r:id="rId14"/>
    <p:sldId id="296" r:id="rId15"/>
    <p:sldId id="297" r:id="rId16"/>
    <p:sldId id="298" r:id="rId17"/>
    <p:sldId id="308" r:id="rId18"/>
    <p:sldId id="309" r:id="rId19"/>
    <p:sldId id="304" r:id="rId20"/>
    <p:sldId id="28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ce van der Wegen" initials="Jvd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936"/>
    <a:srgbClr val="C52A3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2"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6748B-858E-4565-A573-3EB99B454C3A}" type="datetimeFigureOut">
              <a:rPr lang="nl-NL" smtClean="0"/>
              <a:t>05-02-18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CF345-27EF-4F41-B331-FEA6D87ADFD2}" type="slidenum">
              <a:rPr lang="nl-NL" smtClean="0"/>
              <a:t>‹nr.›</a:t>
            </a:fld>
            <a:endParaRPr lang="nl-NL"/>
          </a:p>
        </p:txBody>
      </p:sp>
    </p:spTree>
    <p:extLst>
      <p:ext uri="{BB962C8B-B14F-4D97-AF65-F5344CB8AC3E}">
        <p14:creationId xmlns:p14="http://schemas.microsoft.com/office/powerpoint/2010/main" val="364360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10</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19</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11</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12</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13</a:t>
            </a:fld>
            <a:endParaRPr lang="nl-NL"/>
          </a:p>
        </p:txBody>
      </p:sp>
    </p:spTree>
    <p:extLst>
      <p:ext uri="{BB962C8B-B14F-4D97-AF65-F5344CB8AC3E}">
        <p14:creationId xmlns:p14="http://schemas.microsoft.com/office/powerpoint/2010/main" val="425289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14</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15</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16</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17</a:t>
            </a:fld>
            <a:endParaRPr lang="nl-NL"/>
          </a:p>
        </p:txBody>
      </p:sp>
    </p:spTree>
    <p:extLst>
      <p:ext uri="{BB962C8B-B14F-4D97-AF65-F5344CB8AC3E}">
        <p14:creationId xmlns:p14="http://schemas.microsoft.com/office/powerpoint/2010/main" val="162456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2CF345-27EF-4F41-B331-FEA6D87ADFD2}" type="slidenum">
              <a:rPr lang="nl-NL" smtClean="0"/>
              <a:t>18</a:t>
            </a:fld>
            <a:endParaRPr lang="nl-NL"/>
          </a:p>
        </p:txBody>
      </p:sp>
    </p:spTree>
    <p:extLst>
      <p:ext uri="{BB962C8B-B14F-4D97-AF65-F5344CB8AC3E}">
        <p14:creationId xmlns:p14="http://schemas.microsoft.com/office/powerpoint/2010/main" val="162456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9797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8654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64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62809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8455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05-02-18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0631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2C3A55A-79A2-42DE-8DD0-AF218098B9C8}" type="datetimeFigureOut">
              <a:rPr lang="nl-NL" smtClean="0"/>
              <a:t>05-02-18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110748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2C3A55A-79A2-42DE-8DD0-AF218098B9C8}" type="datetimeFigureOut">
              <a:rPr lang="nl-NL" smtClean="0"/>
              <a:t>05-02-18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90553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C3A55A-79A2-42DE-8DD0-AF218098B9C8}" type="datetimeFigureOut">
              <a:rPr lang="nl-NL" smtClean="0"/>
              <a:t>05-02-18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98284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05-02-18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323669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C3A55A-79A2-42DE-8DD0-AF218098B9C8}" type="datetimeFigureOut">
              <a:rPr lang="nl-NL" smtClean="0"/>
              <a:t>05-02-18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3EF985A-E2B1-4746-B24B-BEA0D73D5729}" type="slidenum">
              <a:rPr lang="nl-NL" smtClean="0"/>
              <a:t>‹nr.›</a:t>
            </a:fld>
            <a:endParaRPr lang="nl-NL"/>
          </a:p>
        </p:txBody>
      </p:sp>
    </p:spTree>
    <p:extLst>
      <p:ext uri="{BB962C8B-B14F-4D97-AF65-F5344CB8AC3E}">
        <p14:creationId xmlns:p14="http://schemas.microsoft.com/office/powerpoint/2010/main" val="2909586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3A55A-79A2-42DE-8DD0-AF218098B9C8}" type="datetimeFigureOut">
              <a:rPr lang="nl-NL" smtClean="0"/>
              <a:t>05-02-18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F985A-E2B1-4746-B24B-BEA0D73D5729}" type="slidenum">
              <a:rPr lang="nl-NL" smtClean="0"/>
              <a:t>‹nr.›</a:t>
            </a:fld>
            <a:endParaRPr lang="nl-NL"/>
          </a:p>
        </p:txBody>
      </p:sp>
    </p:spTree>
    <p:extLst>
      <p:ext uri="{BB962C8B-B14F-4D97-AF65-F5344CB8AC3E}">
        <p14:creationId xmlns:p14="http://schemas.microsoft.com/office/powerpoint/2010/main" val="164454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jpeg"/><Relationship Id="rId5" Type="http://schemas.microsoft.com/office/2007/relationships/hdphoto" Target="../media/hdphoto2.wdp"/><Relationship Id="rId6" Type="http://schemas.openxmlformats.org/officeDocument/2006/relationships/image" Target="../media/image12.jpeg"/><Relationship Id="rId7"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2A30"/>
        </a:solidFill>
        <a:effectLst/>
      </p:bgPr>
    </p:bg>
    <p:spTree>
      <p:nvGrpSpPr>
        <p:cNvPr id="1" name=""/>
        <p:cNvGrpSpPr/>
        <p:nvPr/>
      </p:nvGrpSpPr>
      <p:grpSpPr>
        <a:xfrm>
          <a:off x="0" y="0"/>
          <a:ext cx="0" cy="0"/>
          <a:chOff x="0" y="0"/>
          <a:chExt cx="0" cy="0"/>
        </a:xfrm>
      </p:grpSpPr>
      <p:pic>
        <p:nvPicPr>
          <p:cNvPr id="8" name="Afbeelding 7"/>
          <p:cNvPicPr/>
          <p:nvPr/>
        </p:nvPicPr>
        <p:blipFill>
          <a:blip r:embed="rId2" cstate="print">
            <a:extLst>
              <a:ext uri="{28A0092B-C50C-407E-A947-70E740481C1C}">
                <a14:useLocalDpi xmlns:a14="http://schemas.microsoft.com/office/drawing/2010/main" val="0"/>
              </a:ext>
            </a:extLst>
          </a:blip>
          <a:stretch>
            <a:fillRect/>
          </a:stretch>
        </p:blipFill>
        <p:spPr>
          <a:xfrm>
            <a:off x="3888023" y="5373216"/>
            <a:ext cx="1230630" cy="1230630"/>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96" y="987930"/>
            <a:ext cx="8749207" cy="4241270"/>
          </a:xfrm>
          <a:prstGeom prst="rect">
            <a:avLst/>
          </a:prstGeom>
        </p:spPr>
      </p:pic>
      <p:sp>
        <p:nvSpPr>
          <p:cNvPr id="3" name="Tekstvak 2"/>
          <p:cNvSpPr txBox="1"/>
          <p:nvPr/>
        </p:nvSpPr>
        <p:spPr>
          <a:xfrm>
            <a:off x="1259632" y="4685074"/>
            <a:ext cx="6552728" cy="400110"/>
          </a:xfrm>
          <a:prstGeom prst="rect">
            <a:avLst/>
          </a:prstGeom>
          <a:noFill/>
        </p:spPr>
        <p:txBody>
          <a:bodyPr wrap="square" rtlCol="0">
            <a:spAutoFit/>
          </a:bodyPr>
          <a:lstStyle/>
          <a:p>
            <a:pPr algn="ctr"/>
            <a:r>
              <a:rPr lang="nl-NL" sz="2000" spc="600" dirty="0">
                <a:solidFill>
                  <a:schemeClr val="bg1"/>
                </a:solidFill>
                <a:latin typeface="Myriad Pro" pitchFamily="34" charset="0"/>
              </a:rPr>
              <a:t>www.lsvb.nl   </a:t>
            </a:r>
            <a:r>
              <a:rPr lang="nl-NL" sz="1200" dirty="0">
                <a:solidFill>
                  <a:schemeClr val="bg1"/>
                </a:solidFill>
              </a:rPr>
              <a:t>● </a:t>
            </a:r>
            <a:r>
              <a:rPr lang="nl-NL" sz="2000" spc="600" dirty="0">
                <a:solidFill>
                  <a:schemeClr val="bg1"/>
                </a:solidFill>
                <a:latin typeface="Myriad Pro" pitchFamily="34" charset="0"/>
              </a:rPr>
              <a:t>     @studentenbond</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797152"/>
            <a:ext cx="265714" cy="216024"/>
          </a:xfrm>
          <a:prstGeom prst="rect">
            <a:avLst/>
          </a:prstGeom>
        </p:spPr>
      </p:pic>
    </p:spTree>
    <p:extLst>
      <p:ext uri="{BB962C8B-B14F-4D97-AF65-F5344CB8AC3E}">
        <p14:creationId xmlns:p14="http://schemas.microsoft.com/office/powerpoint/2010/main" val="367582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4585871"/>
          </a:xfrm>
          <a:prstGeom prst="rect">
            <a:avLst/>
          </a:prstGeom>
        </p:spPr>
        <p:txBody>
          <a:bodyPr wrap="square">
            <a:spAutoFit/>
          </a:bodyPr>
          <a:lstStyle/>
          <a:p>
            <a:pPr algn="ctr"/>
            <a:r>
              <a:rPr lang="nl-NL" sz="4400" b="1" dirty="0" smtClean="0">
                <a:solidFill>
                  <a:srgbClr val="C52A30"/>
                </a:solidFill>
                <a:latin typeface="Myriad Pro" pitchFamily="34" charset="0"/>
              </a:rPr>
              <a:t>Hoe staat het met jullie kennis? </a:t>
            </a:r>
          </a:p>
          <a:p>
            <a:pPr algn="ctr"/>
            <a:endParaRPr lang="nl-NL" sz="4400" b="1" dirty="0">
              <a:solidFill>
                <a:srgbClr val="C52A30"/>
              </a:solidFill>
              <a:latin typeface="Myriad Pro" pitchFamily="34" charset="0"/>
            </a:endParaRPr>
          </a:p>
          <a:p>
            <a:r>
              <a:rPr lang="nl-NL" sz="2800" dirty="0" smtClean="0">
                <a:solidFill>
                  <a:schemeClr val="tx1">
                    <a:lumMod val="75000"/>
                    <a:lumOff val="25000"/>
                  </a:schemeClr>
                </a:solidFill>
                <a:latin typeface="Myriad Pro" pitchFamily="34" charset="0"/>
              </a:rPr>
              <a:t>Volgens het eerdere bericht gaat het vooral fout in de informatieketen. </a:t>
            </a:r>
            <a:br>
              <a:rPr lang="nl-NL" sz="2800" dirty="0" smtClean="0">
                <a:solidFill>
                  <a:schemeClr val="tx1">
                    <a:lumMod val="75000"/>
                    <a:lumOff val="25000"/>
                  </a:schemeClr>
                </a:solidFill>
                <a:latin typeface="Myriad Pro" pitchFamily="34" charset="0"/>
              </a:rPr>
            </a:br>
            <a:r>
              <a:rPr lang="nl-NL" sz="2800" dirty="0" smtClean="0">
                <a:solidFill>
                  <a:schemeClr val="tx1">
                    <a:lumMod val="75000"/>
                    <a:lumOff val="25000"/>
                  </a:schemeClr>
                </a:solidFill>
                <a:latin typeface="Myriad Pro" pitchFamily="34" charset="0"/>
              </a:rPr>
              <a:t/>
            </a:r>
            <a:br>
              <a:rPr lang="nl-NL" sz="2800" dirty="0" smtClean="0">
                <a:solidFill>
                  <a:schemeClr val="tx1">
                    <a:lumMod val="75000"/>
                    <a:lumOff val="25000"/>
                  </a:schemeClr>
                </a:solidFill>
                <a:latin typeface="Myriad Pro" pitchFamily="34" charset="0"/>
              </a:rPr>
            </a:br>
            <a:r>
              <a:rPr lang="nl-NL" sz="2800" i="1" dirty="0" smtClean="0">
                <a:solidFill>
                  <a:schemeClr val="tx1">
                    <a:lumMod val="75000"/>
                    <a:lumOff val="25000"/>
                  </a:schemeClr>
                </a:solidFill>
                <a:latin typeface="Myriad Pro" pitchFamily="34" charset="0"/>
              </a:rPr>
              <a:t>‘Er wordt wel begrip getoond, maar er mist kennis van zaken’ </a:t>
            </a:r>
            <a:endParaRPr lang="nl-NL" sz="2400" i="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954107"/>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endParaRPr lang="nl-NL" sz="2800" dirty="0">
              <a:solidFill>
                <a:schemeClr val="tx1">
                  <a:lumMod val="75000"/>
                  <a:lumOff val="25000"/>
                </a:schemeClr>
              </a:solidFill>
              <a:latin typeface="Myriad Pro" pitchFamily="34" charset="0"/>
            </a:endParaRPr>
          </a:p>
        </p:txBody>
      </p:sp>
    </p:spTree>
    <p:extLst>
      <p:ext uri="{BB962C8B-B14F-4D97-AF65-F5344CB8AC3E}">
        <p14:creationId xmlns:p14="http://schemas.microsoft.com/office/powerpoint/2010/main" val="200627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a:t>
            </a:r>
            <a:r>
              <a:rPr lang="nl-NL" sz="4400" b="1">
                <a:solidFill>
                  <a:srgbClr val="C52A30"/>
                </a:solidFill>
                <a:latin typeface="Myriad Pro" pitchFamily="34" charset="0"/>
              </a:rPr>
              <a:t>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2246769"/>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regelingen vanuit DUO waarop aanspraak gemaakt kan worden, zowel voor studenten uit het nieuwe- als oude stelsel.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1904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a:t>
            </a:r>
            <a:r>
              <a:rPr lang="nl-NL" sz="4400" b="1">
                <a:solidFill>
                  <a:srgbClr val="C52A30"/>
                </a:solidFill>
                <a:latin typeface="Myriad Pro" pitchFamily="34" charset="0"/>
              </a:rPr>
              <a:t>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1815882"/>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 vanuit het profileringsfonds op mijn hogeschool en de aanvraagprocedure hiervan.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404923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Wat weten jullie al?</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1384995"/>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r>
              <a:rPr lang="nl-NL" sz="2800" i="1" dirty="0" smtClean="0">
                <a:solidFill>
                  <a:schemeClr val="tx1">
                    <a:lumMod val="75000"/>
                    <a:lumOff val="25000"/>
                  </a:schemeClr>
                </a:solidFill>
                <a:latin typeface="Myriad Pro"/>
              </a:rPr>
              <a:t>Ik ben bekend met de regeling vanuit de gemeente en de aanvraagprocedure hiervan. </a:t>
            </a:r>
            <a:endParaRPr lang="nl-NL" sz="2800" b="1" i="1" dirty="0">
              <a:solidFill>
                <a:schemeClr val="tx1">
                  <a:lumMod val="75000"/>
                  <a:lumOff val="25000"/>
                </a:schemeClr>
              </a:solidFill>
              <a:latin typeface="Myriad Pro"/>
            </a:endParaRPr>
          </a:p>
        </p:txBody>
      </p:sp>
    </p:spTree>
    <p:extLst>
      <p:ext uri="{BB962C8B-B14F-4D97-AF65-F5344CB8AC3E}">
        <p14:creationId xmlns:p14="http://schemas.microsoft.com/office/powerpoint/2010/main" val="251798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830997"/>
          </a:xfrm>
          <a:prstGeom prst="rect">
            <a:avLst/>
          </a:prstGeom>
        </p:spPr>
        <p:txBody>
          <a:bodyPr wrap="square">
            <a:spAutoFit/>
          </a:bodyPr>
          <a:lstStyle/>
          <a:p>
            <a:pPr algn="ct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5508104" y="1700808"/>
            <a:ext cx="3384376" cy="1754327"/>
          </a:xfrm>
          <a:prstGeom prst="rect">
            <a:avLst/>
          </a:prstGeom>
          <a:noFill/>
        </p:spPr>
        <p:txBody>
          <a:bodyPr wrap="square" rtlCol="0">
            <a:spAutoFit/>
          </a:bodyPr>
          <a:lstStyle/>
          <a:p>
            <a:pPr algn="r" fontAlgn="base"/>
            <a:r>
              <a:rPr lang="nl-NL" sz="3600" b="1" dirty="0" smtClean="0">
                <a:solidFill>
                  <a:srgbClr val="C52A30"/>
                </a:solidFill>
                <a:latin typeface="Myriad Pro" pitchFamily="34" charset="0"/>
              </a:rPr>
              <a:t>Komt deze jullie bekend voor? </a:t>
            </a:r>
            <a:endParaRPr lang="nl-NL" sz="3600" dirty="0">
              <a:solidFill>
                <a:schemeClr val="tx1">
                  <a:lumMod val="75000"/>
                  <a:lumOff val="25000"/>
                </a:schemeClr>
              </a:solidFill>
              <a:latin typeface="Myriad Pro" pitchFamily="34" charset="0"/>
            </a:endParaRPr>
          </a:p>
        </p:txBody>
      </p:sp>
      <p:pic>
        <p:nvPicPr>
          <p:cNvPr id="3" name="Afbeelding 2" descr="OCW_Financieel-slim-studeren_def.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600" y="116632"/>
            <a:ext cx="4254500" cy="5969000"/>
          </a:xfrm>
          <a:prstGeom prst="rect">
            <a:avLst/>
          </a:prstGeom>
        </p:spPr>
      </p:pic>
    </p:spTree>
    <p:extLst>
      <p:ext uri="{BB962C8B-B14F-4D97-AF65-F5344CB8AC3E}">
        <p14:creationId xmlns:p14="http://schemas.microsoft.com/office/powerpoint/2010/main" val="374686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754327"/>
          </a:xfrm>
          <a:prstGeom prst="rect">
            <a:avLst/>
          </a:prstGeom>
        </p:spPr>
        <p:txBody>
          <a:bodyPr wrap="square">
            <a:spAutoFit/>
          </a:bodyPr>
          <a:lstStyle/>
          <a:p>
            <a:pPr algn="ctr"/>
            <a:r>
              <a:rPr lang="nl-NL" sz="4400" b="1" dirty="0" smtClean="0">
                <a:solidFill>
                  <a:srgbClr val="C52A30"/>
                </a:solidFill>
                <a:latin typeface="Myriad Pro" pitchFamily="34" charset="0"/>
              </a:rPr>
              <a:t>Wat doet jouw hogeschool aan voorlichting?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755576" y="2348880"/>
            <a:ext cx="7488832" cy="2215991"/>
          </a:xfrm>
          <a:prstGeom prst="rect">
            <a:avLst/>
          </a:prstGeom>
          <a:noFill/>
        </p:spPr>
        <p:txBody>
          <a:bodyPr wrap="square" rtlCol="0">
            <a:spAutoFit/>
          </a:bodyPr>
          <a:lstStyle/>
          <a:p>
            <a:pPr marL="285750" indent="-285750" fontAlgn="base">
              <a:buFont typeface="Arial"/>
              <a:buChar char="•"/>
            </a:pPr>
            <a:r>
              <a:rPr lang="nl-NL" sz="2000" dirty="0" smtClean="0">
                <a:solidFill>
                  <a:schemeClr val="tx1">
                    <a:lumMod val="75000"/>
                    <a:lumOff val="25000"/>
                  </a:schemeClr>
                </a:solidFill>
                <a:latin typeface="Myriad Pro"/>
              </a:rPr>
              <a:t>Welke acties onderneemt jouw hogeschool om de student goed voor te lichten? </a:t>
            </a:r>
          </a:p>
          <a:p>
            <a:pPr marL="285750" indent="-285750" fontAlgn="base">
              <a:buFont typeface="Arial"/>
              <a:buChar char="•"/>
            </a:pPr>
            <a:endParaRPr lang="nl-NL" sz="2000" dirty="0">
              <a:solidFill>
                <a:schemeClr val="tx1">
                  <a:lumMod val="75000"/>
                  <a:lumOff val="25000"/>
                </a:schemeClr>
              </a:solidFill>
              <a:latin typeface="Myriad Pro"/>
            </a:endParaRPr>
          </a:p>
          <a:p>
            <a:pPr marL="285750" indent="-285750" fontAlgn="base">
              <a:buFont typeface="Arial"/>
              <a:buChar char="•"/>
            </a:pPr>
            <a:r>
              <a:rPr lang="nl-NL" sz="2000" dirty="0" smtClean="0">
                <a:solidFill>
                  <a:schemeClr val="tx1">
                    <a:lumMod val="75000"/>
                    <a:lumOff val="25000"/>
                  </a:schemeClr>
                </a:solidFill>
                <a:latin typeface="Myriad Pro"/>
              </a:rPr>
              <a:t>Kunnen we </a:t>
            </a:r>
            <a:r>
              <a:rPr lang="nl-NL" sz="2000" dirty="0" err="1" smtClean="0">
                <a:solidFill>
                  <a:schemeClr val="tx1">
                    <a:lumMod val="75000"/>
                    <a:lumOff val="25000"/>
                  </a:schemeClr>
                </a:solidFill>
                <a:latin typeface="Myriad Pro"/>
              </a:rPr>
              <a:t>good</a:t>
            </a:r>
            <a:r>
              <a:rPr lang="nl-NL" sz="2000" dirty="0" smtClean="0">
                <a:solidFill>
                  <a:schemeClr val="tx1">
                    <a:lumMod val="75000"/>
                    <a:lumOff val="25000"/>
                  </a:schemeClr>
                </a:solidFill>
                <a:latin typeface="Myriad Pro"/>
              </a:rPr>
              <a:t> </a:t>
            </a:r>
            <a:r>
              <a:rPr lang="nl-NL" sz="2000" dirty="0" err="1" smtClean="0">
                <a:solidFill>
                  <a:schemeClr val="tx1">
                    <a:lumMod val="75000"/>
                    <a:lumOff val="25000"/>
                  </a:schemeClr>
                </a:solidFill>
                <a:latin typeface="Myriad Pro"/>
              </a:rPr>
              <a:t>practices</a:t>
            </a:r>
            <a:r>
              <a:rPr lang="nl-NL" sz="2000" dirty="0" smtClean="0">
                <a:solidFill>
                  <a:schemeClr val="tx1">
                    <a:lumMod val="75000"/>
                    <a:lumOff val="25000"/>
                  </a:schemeClr>
                </a:solidFill>
                <a:latin typeface="Myriad Pro"/>
              </a:rPr>
              <a:t> met elkaar identificeren?  </a:t>
            </a:r>
          </a:p>
          <a:p>
            <a:pPr marL="285750" indent="-285750" fontAlgn="base">
              <a:buFont typeface="Arial"/>
              <a:buChar char="•"/>
            </a:pPr>
            <a:endParaRPr lang="nl-NL" sz="2000" dirty="0">
              <a:solidFill>
                <a:schemeClr val="tx1">
                  <a:lumMod val="75000"/>
                  <a:lumOff val="25000"/>
                </a:schemeClr>
              </a:solidFill>
              <a:latin typeface="Myriad Pro"/>
            </a:endParaRPr>
          </a:p>
          <a:p>
            <a:pPr marL="285750" indent="-285750" fontAlgn="base">
              <a:buFont typeface="Arial"/>
              <a:buChar char="•"/>
            </a:pPr>
            <a:r>
              <a:rPr lang="nl-NL" sz="2000" dirty="0" smtClean="0">
                <a:solidFill>
                  <a:schemeClr val="tx1">
                    <a:lumMod val="75000"/>
                    <a:lumOff val="25000"/>
                  </a:schemeClr>
                </a:solidFill>
                <a:latin typeface="Myriad Pro"/>
              </a:rPr>
              <a:t>Waar zie jij nog kansen voor jouw hogeschool? </a:t>
            </a:r>
            <a:endParaRPr lang="nl-NL" sz="20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smtClean="0">
              <a:solidFill>
                <a:schemeClr val="tx1">
                  <a:lumMod val="75000"/>
                  <a:lumOff val="25000"/>
                </a:schemeClr>
              </a:solidFill>
              <a:latin typeface="Myriad Pro"/>
            </a:endParaRPr>
          </a:p>
        </p:txBody>
      </p:sp>
    </p:spTree>
    <p:extLst>
      <p:ext uri="{BB962C8B-B14F-4D97-AF65-F5344CB8AC3E}">
        <p14:creationId xmlns:p14="http://schemas.microsoft.com/office/powerpoint/2010/main" val="173321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Wat werkt wel?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4093429"/>
          </a:xfrm>
          <a:prstGeom prst="rect">
            <a:avLst/>
          </a:prstGeom>
          <a:noFill/>
        </p:spPr>
        <p:txBody>
          <a:bodyPr wrap="square" rtlCol="0">
            <a:spAutoFit/>
          </a:bodyPr>
          <a:lstStyle/>
          <a:p>
            <a:pPr fontAlgn="base"/>
            <a:r>
              <a:rPr lang="nl-NL" sz="1600" b="1" dirty="0" smtClean="0">
                <a:solidFill>
                  <a:schemeClr val="tx1">
                    <a:lumMod val="75000"/>
                    <a:lumOff val="25000"/>
                  </a:schemeClr>
                </a:solidFill>
                <a:latin typeface="Myriad Pro"/>
              </a:rPr>
              <a:t>Do’s </a:t>
            </a:r>
            <a:br>
              <a:rPr lang="nl-NL" sz="1600" b="1" dirty="0" smtClean="0">
                <a:solidFill>
                  <a:schemeClr val="tx1">
                    <a:lumMod val="75000"/>
                    <a:lumOff val="25000"/>
                  </a:schemeClr>
                </a:solidFill>
                <a:latin typeface="Myriad Pro"/>
              </a:rPr>
            </a:br>
            <a:endParaRPr lang="nl-NL" sz="1600" b="1" dirty="0" smtClean="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Studenten stimuleren een functiebeperking te melden bij de hoger onderwijsinstelling. Bijv. door dit duidelijk op te nemen in studielink of bij procedure van de aanmelding. </a:t>
            </a:r>
            <a:br>
              <a:rPr lang="nl-NL" sz="1400" dirty="0" smtClean="0">
                <a:solidFill>
                  <a:schemeClr val="tx1">
                    <a:lumMod val="75000"/>
                    <a:lumOff val="25000"/>
                  </a:schemeClr>
                </a:solidFill>
                <a:latin typeface="Myriad Pro"/>
              </a:rPr>
            </a:br>
            <a:endParaRPr lang="nl-NL" sz="1400" dirty="0" smtClean="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Uitleggen wat voor consequenties (en wat vooral niet) het heeft om een beperking te melden.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Studenten uitnodigingen voor een gesprek of een informatiemiddag waar ze meer informatie krijgen over de voorzieningen.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Uitgebreide voorlichting op </a:t>
            </a:r>
            <a:r>
              <a:rPr lang="nl-NL" sz="1400" b="1" dirty="0" smtClean="0">
                <a:solidFill>
                  <a:schemeClr val="tx1">
                    <a:lumMod val="75000"/>
                    <a:lumOff val="25000"/>
                  </a:schemeClr>
                </a:solidFill>
                <a:latin typeface="Myriad Pro"/>
              </a:rPr>
              <a:t>opleidingswebsites. </a:t>
            </a:r>
            <a:r>
              <a:rPr lang="nl-NL" sz="1400" dirty="0" smtClean="0">
                <a:solidFill>
                  <a:schemeClr val="tx1">
                    <a:lumMod val="75000"/>
                    <a:lumOff val="25000"/>
                  </a:schemeClr>
                </a:solidFill>
                <a:latin typeface="Myriad Pro"/>
              </a:rPr>
              <a:t>Daarbij bijv. niet alleen even noemen dat je aanspraak kan maken op een gemeentelijke toeslag, maar ook hoe dit moet en wat de voorwaarden hierbij zijn.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err="1" smtClean="0">
                <a:solidFill>
                  <a:schemeClr val="tx1">
                    <a:lumMod val="75000"/>
                    <a:lumOff val="25000"/>
                  </a:schemeClr>
                </a:solidFill>
                <a:latin typeface="Myriad Pro"/>
              </a:rPr>
              <a:t>Social</a:t>
            </a:r>
            <a:r>
              <a:rPr lang="nl-NL" sz="1400" dirty="0" smtClean="0">
                <a:solidFill>
                  <a:schemeClr val="tx1">
                    <a:lumMod val="75000"/>
                    <a:lumOff val="25000"/>
                  </a:schemeClr>
                </a:solidFill>
                <a:latin typeface="Myriad Pro"/>
              </a:rPr>
              <a:t> media! </a:t>
            </a:r>
          </a:p>
          <a:p>
            <a:pPr fontAlgn="base"/>
            <a:endParaRPr lang="nl-NL" sz="1600" dirty="0" smtClean="0">
              <a:solidFill>
                <a:schemeClr val="tx1">
                  <a:lumMod val="75000"/>
                  <a:lumOff val="25000"/>
                </a:schemeClr>
              </a:solidFill>
              <a:latin typeface="Myriad Pro"/>
            </a:endParaRPr>
          </a:p>
          <a:p>
            <a:pPr fontAlgn="base"/>
            <a:endParaRPr lang="nl-NL" sz="1600" dirty="0">
              <a:solidFill>
                <a:schemeClr val="tx1">
                  <a:lumMod val="75000"/>
                  <a:lumOff val="25000"/>
                </a:schemeClr>
              </a:solidFill>
              <a:latin typeface="Myriad Pro"/>
            </a:endParaRPr>
          </a:p>
        </p:txBody>
      </p:sp>
    </p:spTree>
    <p:extLst>
      <p:ext uri="{BB962C8B-B14F-4D97-AF65-F5344CB8AC3E}">
        <p14:creationId xmlns:p14="http://schemas.microsoft.com/office/powerpoint/2010/main" val="156133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Wat werkt wel?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4770537"/>
          </a:xfrm>
          <a:prstGeom prst="rect">
            <a:avLst/>
          </a:prstGeom>
          <a:noFill/>
        </p:spPr>
        <p:txBody>
          <a:bodyPr wrap="square" rtlCol="0">
            <a:spAutoFit/>
          </a:bodyPr>
          <a:lstStyle/>
          <a:p>
            <a:pPr fontAlgn="base"/>
            <a:endParaRPr lang="nl-NL" sz="1600" dirty="0" smtClean="0">
              <a:solidFill>
                <a:schemeClr val="tx1">
                  <a:lumMod val="75000"/>
                  <a:lumOff val="25000"/>
                </a:schemeClr>
              </a:solidFill>
              <a:latin typeface="Myriad Pro"/>
            </a:endParaRPr>
          </a:p>
          <a:p>
            <a:pPr fontAlgn="base"/>
            <a:r>
              <a:rPr lang="nl-NL" sz="1600" b="1" dirty="0" smtClean="0">
                <a:solidFill>
                  <a:schemeClr val="tx1">
                    <a:lumMod val="75000"/>
                    <a:lumOff val="25000"/>
                  </a:schemeClr>
                </a:solidFill>
                <a:latin typeface="Myriad Pro"/>
              </a:rPr>
              <a:t>Do’s </a:t>
            </a:r>
            <a:br>
              <a:rPr lang="nl-NL" sz="1600" b="1" dirty="0" smtClean="0">
                <a:solidFill>
                  <a:schemeClr val="tx1">
                    <a:lumMod val="75000"/>
                    <a:lumOff val="25000"/>
                  </a:schemeClr>
                </a:solidFill>
                <a:latin typeface="Myriad Pro"/>
              </a:rPr>
            </a:br>
            <a:endParaRPr lang="nl-NL" sz="1600" b="1" dirty="0" smtClean="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De lijntjes kort houden in de informatieketen. Het kan bijvoorbeeld fout gaan doordat de </a:t>
            </a:r>
            <a:r>
              <a:rPr lang="nl-NL" sz="1400" dirty="0" err="1" smtClean="0">
                <a:solidFill>
                  <a:schemeClr val="tx1">
                    <a:lumMod val="75000"/>
                    <a:lumOff val="25000"/>
                  </a:schemeClr>
                </a:solidFill>
                <a:latin typeface="Myriad Pro"/>
              </a:rPr>
              <a:t>SLB’er</a:t>
            </a:r>
            <a:r>
              <a:rPr lang="nl-NL" sz="1400" dirty="0" smtClean="0">
                <a:solidFill>
                  <a:schemeClr val="tx1">
                    <a:lumMod val="75000"/>
                    <a:lumOff val="25000"/>
                  </a:schemeClr>
                </a:solidFill>
                <a:latin typeface="Myriad Pro"/>
              </a:rPr>
              <a:t> niet genoeg informatie heeft of de student niet doorstuurt naar de decaan. Hierbij hebben decanen dus ook een bepaalde verantwoordelijkheid om </a:t>
            </a:r>
            <a:r>
              <a:rPr lang="nl-NL" sz="1400" dirty="0" err="1" smtClean="0">
                <a:solidFill>
                  <a:schemeClr val="tx1">
                    <a:lumMod val="75000"/>
                    <a:lumOff val="25000"/>
                  </a:schemeClr>
                </a:solidFill>
                <a:latin typeface="Myriad Pro"/>
              </a:rPr>
              <a:t>SLB’ers</a:t>
            </a:r>
            <a:r>
              <a:rPr lang="nl-NL" sz="1400" dirty="0" smtClean="0">
                <a:solidFill>
                  <a:schemeClr val="tx1">
                    <a:lumMod val="75000"/>
                    <a:lumOff val="25000"/>
                  </a:schemeClr>
                </a:solidFill>
                <a:latin typeface="Myriad Pro"/>
              </a:rPr>
              <a:t> voldoende op de hoogte te blijven houden!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Zorg ervoor dat studenten überhaupt de juiste personen goed weten te vinden. Vaak heel erg lastig om te begrijpen hoe een hogeschool precies in elkaar zit en bij wie je moet zijn voor welke hulp (bijv. verschil </a:t>
            </a:r>
            <a:r>
              <a:rPr lang="nl-NL" sz="1400" dirty="0" err="1" smtClean="0">
                <a:solidFill>
                  <a:schemeClr val="tx1">
                    <a:lumMod val="75000"/>
                    <a:lumOff val="25000"/>
                  </a:schemeClr>
                </a:solidFill>
                <a:latin typeface="Myriad Pro"/>
              </a:rPr>
              <a:t>SLB’er</a:t>
            </a:r>
            <a:r>
              <a:rPr lang="nl-NL" sz="1400" dirty="0" smtClean="0">
                <a:solidFill>
                  <a:schemeClr val="tx1">
                    <a:lumMod val="75000"/>
                    <a:lumOff val="25000"/>
                  </a:schemeClr>
                </a:solidFill>
                <a:latin typeface="Myriad Pro"/>
              </a:rPr>
              <a:t> en decaan). Ga bijv. langs in de klassen!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Proactieve communicatie! Stuur studenten regelmatig een e-mail of informatie toe per post, zodat ze niet alleen zelf op zoek moeten gaan via de website.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Actualiteiten in de gaten houden! Regels veranderen snel. </a:t>
            </a:r>
          </a:p>
          <a:p>
            <a:pPr marL="285750" indent="-285750" fontAlgn="base">
              <a:buFont typeface="Arial"/>
              <a:buChar char="•"/>
            </a:pPr>
            <a:endParaRPr lang="nl-NL" sz="1400" dirty="0" smtClean="0">
              <a:solidFill>
                <a:schemeClr val="tx1">
                  <a:lumMod val="75000"/>
                  <a:lumOff val="25000"/>
                </a:schemeClr>
              </a:solidFill>
              <a:latin typeface="Myriad Pro"/>
            </a:endParaRP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endParaRPr lang="nl-NL" sz="1400" dirty="0" smtClean="0">
              <a:solidFill>
                <a:schemeClr val="tx1">
                  <a:lumMod val="75000"/>
                  <a:lumOff val="25000"/>
                </a:schemeClr>
              </a:solidFill>
              <a:latin typeface="Myriad Pro"/>
            </a:endParaRPr>
          </a:p>
          <a:p>
            <a:pPr fontAlgn="base"/>
            <a:endParaRPr lang="nl-NL" sz="1600" dirty="0" smtClean="0">
              <a:solidFill>
                <a:schemeClr val="tx1">
                  <a:lumMod val="75000"/>
                  <a:lumOff val="25000"/>
                </a:schemeClr>
              </a:solidFill>
              <a:latin typeface="Myriad Pro"/>
            </a:endParaRPr>
          </a:p>
          <a:p>
            <a:pPr fontAlgn="base"/>
            <a:endParaRPr lang="nl-NL" sz="1600" dirty="0">
              <a:solidFill>
                <a:schemeClr val="tx1">
                  <a:lumMod val="75000"/>
                  <a:lumOff val="25000"/>
                </a:schemeClr>
              </a:solidFill>
              <a:latin typeface="Myriad Pro"/>
            </a:endParaRPr>
          </a:p>
        </p:txBody>
      </p:sp>
    </p:spTree>
    <p:extLst>
      <p:ext uri="{BB962C8B-B14F-4D97-AF65-F5344CB8AC3E}">
        <p14:creationId xmlns:p14="http://schemas.microsoft.com/office/powerpoint/2010/main" val="178910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Wat werkt niet?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00808"/>
            <a:ext cx="7488832" cy="4739759"/>
          </a:xfrm>
          <a:prstGeom prst="rect">
            <a:avLst/>
          </a:prstGeom>
          <a:noFill/>
        </p:spPr>
        <p:txBody>
          <a:bodyPr wrap="square" rtlCol="0">
            <a:spAutoFit/>
          </a:bodyPr>
          <a:lstStyle/>
          <a:p>
            <a:pPr fontAlgn="base"/>
            <a:r>
              <a:rPr lang="nl-NL" sz="1600" b="1" dirty="0" err="1" smtClean="0">
                <a:solidFill>
                  <a:schemeClr val="tx1">
                    <a:lumMod val="75000"/>
                    <a:lumOff val="25000"/>
                  </a:schemeClr>
                </a:solidFill>
                <a:latin typeface="Myriad Pro"/>
              </a:rPr>
              <a:t>Dont’s</a:t>
            </a:r>
            <a:r>
              <a:rPr lang="nl-NL" sz="1600" b="1" dirty="0" smtClean="0">
                <a:solidFill>
                  <a:schemeClr val="tx1">
                    <a:lumMod val="75000"/>
                    <a:lumOff val="25000"/>
                  </a:schemeClr>
                </a:solidFill>
                <a:latin typeface="Myriad Pro"/>
              </a:rPr>
              <a:t>  </a:t>
            </a:r>
            <a:br>
              <a:rPr lang="nl-NL" sz="1600" b="1" dirty="0" smtClean="0">
                <a:solidFill>
                  <a:schemeClr val="tx1">
                    <a:lumMod val="75000"/>
                    <a:lumOff val="25000"/>
                  </a:schemeClr>
                </a:solidFill>
                <a:latin typeface="Myriad Pro"/>
              </a:rPr>
            </a:br>
            <a:endParaRPr lang="nl-NL" sz="1600" b="1" dirty="0" smtClean="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Geen persoonlijk contact en er vanuit gaan dat de website vol met informatie zetten genoeg is. Studenten lezen dit niet altijd! Net zoals zij vaak niet weten wat er in een studiegids of OER staat.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Wél aan een student vragen of diegene een functiebeperking heeft, maar de student vervolgens geen informatie meer nasturen of uitnodigingen voor een gesprek.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Er vanuit gaan dat studenten je zelf wel weten te vinden.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Kort noemen welke voorzieningen er zijn (bijv. gemeentelijke toeslag), maar hier geen verdere uitleg bij schetsen.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r>
              <a:rPr lang="nl-NL" sz="1400" dirty="0" smtClean="0">
                <a:solidFill>
                  <a:schemeClr val="tx1">
                    <a:lumMod val="75000"/>
                    <a:lumOff val="25000"/>
                  </a:schemeClr>
                </a:solidFill>
                <a:latin typeface="Myriad Pro"/>
              </a:rPr>
              <a:t>De voorlichting enkel benaderen vanuit de term ‘functiebeperking’, vaag! </a:t>
            </a: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endParaRPr lang="nl-NL" sz="1400" dirty="0" smtClean="0">
              <a:solidFill>
                <a:schemeClr val="tx1">
                  <a:lumMod val="75000"/>
                  <a:lumOff val="25000"/>
                </a:schemeClr>
              </a:solidFill>
              <a:latin typeface="Myriad Pro"/>
            </a:endParaRPr>
          </a:p>
          <a:p>
            <a:pPr marL="285750" indent="-285750" fontAlgn="base">
              <a:buFont typeface="Arial"/>
              <a:buChar char="•"/>
            </a:pPr>
            <a:endParaRPr lang="nl-NL" sz="1400" dirty="0">
              <a:solidFill>
                <a:schemeClr val="tx1">
                  <a:lumMod val="75000"/>
                  <a:lumOff val="25000"/>
                </a:schemeClr>
              </a:solidFill>
              <a:latin typeface="Myriad Pro"/>
            </a:endParaRPr>
          </a:p>
          <a:p>
            <a:pPr marL="285750" indent="-285750" fontAlgn="base">
              <a:buFont typeface="Arial"/>
              <a:buChar char="•"/>
            </a:pPr>
            <a:endParaRPr lang="nl-NL" sz="1400" dirty="0" smtClean="0">
              <a:solidFill>
                <a:schemeClr val="tx1">
                  <a:lumMod val="75000"/>
                  <a:lumOff val="25000"/>
                </a:schemeClr>
              </a:solidFill>
              <a:latin typeface="Myriad Pro"/>
            </a:endParaRPr>
          </a:p>
          <a:p>
            <a:pPr fontAlgn="base"/>
            <a:endParaRPr lang="nl-NL" sz="1600" dirty="0" smtClean="0">
              <a:solidFill>
                <a:schemeClr val="tx1">
                  <a:lumMod val="75000"/>
                  <a:lumOff val="25000"/>
                </a:schemeClr>
              </a:solidFill>
              <a:latin typeface="Myriad Pro"/>
            </a:endParaRPr>
          </a:p>
          <a:p>
            <a:pPr fontAlgn="base"/>
            <a:endParaRPr lang="nl-NL" sz="1600" dirty="0">
              <a:solidFill>
                <a:schemeClr val="tx1">
                  <a:lumMod val="75000"/>
                  <a:lumOff val="25000"/>
                </a:schemeClr>
              </a:solidFill>
              <a:latin typeface="Myriad Pro"/>
            </a:endParaRPr>
          </a:p>
        </p:txBody>
      </p:sp>
    </p:spTree>
    <p:extLst>
      <p:ext uri="{BB962C8B-B14F-4D97-AF65-F5344CB8AC3E}">
        <p14:creationId xmlns:p14="http://schemas.microsoft.com/office/powerpoint/2010/main" val="177065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3"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Laatste adviezen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00808"/>
            <a:ext cx="7488832" cy="830997"/>
          </a:xfrm>
          <a:prstGeom prst="rect">
            <a:avLst/>
          </a:prstGeom>
          <a:noFill/>
        </p:spPr>
        <p:txBody>
          <a:bodyPr wrap="square" rtlCol="0">
            <a:spAutoFit/>
          </a:bodyPr>
          <a:lstStyle/>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sz="1600" dirty="0" smtClean="0">
              <a:solidFill>
                <a:schemeClr val="tx1">
                  <a:lumMod val="75000"/>
                  <a:lumOff val="25000"/>
                </a:schemeClr>
              </a:solidFill>
              <a:latin typeface="Myriad Pro"/>
            </a:endParaRPr>
          </a:p>
        </p:txBody>
      </p:sp>
      <p:sp>
        <p:nvSpPr>
          <p:cNvPr id="3" name="Rechthoek 2"/>
          <p:cNvSpPr/>
          <p:nvPr/>
        </p:nvSpPr>
        <p:spPr>
          <a:xfrm>
            <a:off x="1187624" y="1844824"/>
            <a:ext cx="7488832" cy="4431983"/>
          </a:xfrm>
          <a:prstGeom prst="rect">
            <a:avLst/>
          </a:prstGeom>
        </p:spPr>
        <p:txBody>
          <a:bodyPr wrap="square">
            <a:spAutoFit/>
          </a:bodyPr>
          <a:lstStyle/>
          <a:p>
            <a:pPr marL="457200" lvl="0" indent="-457200">
              <a:buAutoNum type="arabicPeriod"/>
            </a:pPr>
            <a:r>
              <a:rPr lang="nl-NL" dirty="0" smtClean="0"/>
              <a:t>Vermeld altijd een contactadres en geef duidelijk aan waar studenten terecht kunnen voor begeleiding met een functiebeperking en wie hen bij welk onderdeel verder kan helpen! </a:t>
            </a:r>
          </a:p>
          <a:p>
            <a:pPr marL="457200" lvl="0" indent="-457200">
              <a:buAutoNum type="arabicPeriod"/>
            </a:pPr>
            <a:endParaRPr lang="nl-NL" dirty="0"/>
          </a:p>
          <a:p>
            <a:pPr marL="457200" lvl="0" indent="-457200">
              <a:buAutoNum type="arabicPeriod"/>
            </a:pPr>
            <a:r>
              <a:rPr lang="nl-NL" dirty="0" smtClean="0"/>
              <a:t>Zorg voor een goed functionerende constructie van </a:t>
            </a:r>
            <a:r>
              <a:rPr lang="nl-NL" dirty="0" err="1" smtClean="0"/>
              <a:t>SLB’ers</a:t>
            </a:r>
            <a:r>
              <a:rPr lang="nl-NL" dirty="0" smtClean="0"/>
              <a:t> als ‘doorgeefluik’ naar decanen. Geef hen daarnaast ook de basis mee over de beschikbare voorzieningen, zodat zij dit al deels kunnen toelichten. </a:t>
            </a:r>
          </a:p>
          <a:p>
            <a:pPr marL="457200" lvl="0" indent="-457200">
              <a:buAutoNum type="arabicPeriod"/>
            </a:pPr>
            <a:endParaRPr lang="nl-NL" dirty="0"/>
          </a:p>
          <a:p>
            <a:pPr marL="457200" lvl="0" indent="-457200">
              <a:buAutoNum type="arabicPeriod"/>
            </a:pPr>
            <a:r>
              <a:rPr lang="nl-NL" dirty="0" smtClean="0"/>
              <a:t>Je kunt ook stimuleren dat studenten elkaar ontmoeten op activiteiten zoals een informatievoorziening. ‘Mond op mond’ voorlichting werkt vaak toch nog het beste! </a:t>
            </a:r>
          </a:p>
          <a:p>
            <a:pPr marL="457200" lvl="0" indent="-457200">
              <a:buAutoNum type="arabicPeriod"/>
            </a:pPr>
            <a:endParaRPr lang="nl-NL" sz="2800" dirty="0" smtClean="0"/>
          </a:p>
          <a:p>
            <a:pPr lvl="6"/>
            <a:r>
              <a:rPr lang="nl-NL" sz="2800" dirty="0" smtClean="0">
                <a:solidFill>
                  <a:srgbClr val="BC3936"/>
                </a:solidFill>
              </a:rPr>
              <a:t>Hebben jullie aan elkaar nog goede adviezen? </a:t>
            </a:r>
          </a:p>
        </p:txBody>
      </p:sp>
    </p:spTree>
    <p:extLst>
      <p:ext uri="{BB962C8B-B14F-4D97-AF65-F5344CB8AC3E}">
        <p14:creationId xmlns:p14="http://schemas.microsoft.com/office/powerpoint/2010/main" val="3276432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72396" y="77609"/>
            <a:ext cx="2821306" cy="1695207"/>
          </a:xfrm>
          <a:prstGeom prst="rect">
            <a:avLst/>
          </a:prstGeom>
        </p:spPr>
      </p:pic>
      <p:pic>
        <p:nvPicPr>
          <p:cNvPr id="5" name="Afbeelding 4"/>
          <p:cNvPicPr/>
          <p:nvPr/>
        </p:nvPicPr>
        <p:blipFill>
          <a:blip r:embed="rId3" cstate="print">
            <a:extLst>
              <a:ext uri="{28A0092B-C50C-407E-A947-70E740481C1C}">
                <a14:useLocalDpi xmlns:a14="http://schemas.microsoft.com/office/drawing/2010/main" val="0"/>
              </a:ext>
            </a:extLst>
          </a:blip>
          <a:stretch>
            <a:fillRect/>
          </a:stretch>
        </p:blipFill>
        <p:spPr>
          <a:xfrm>
            <a:off x="179512" y="5732892"/>
            <a:ext cx="1656184" cy="917999"/>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085184"/>
            <a:ext cx="2803706" cy="1698635"/>
          </a:xfrm>
          <a:prstGeom prst="rect">
            <a:avLst/>
          </a:prstGeom>
          <a:noFill/>
          <a:ln>
            <a:noFill/>
          </a:ln>
        </p:spPr>
      </p:pic>
      <p:sp>
        <p:nvSpPr>
          <p:cNvPr id="7" name="Rechthoek 6"/>
          <p:cNvSpPr/>
          <p:nvPr/>
        </p:nvSpPr>
        <p:spPr>
          <a:xfrm>
            <a:off x="251519" y="2564904"/>
            <a:ext cx="8640961" cy="1077218"/>
          </a:xfrm>
          <a:prstGeom prst="rect">
            <a:avLst/>
          </a:prstGeom>
        </p:spPr>
        <p:txBody>
          <a:bodyPr wrap="square">
            <a:spAutoFit/>
          </a:bodyPr>
          <a:lstStyle/>
          <a:p>
            <a:pPr algn="ctr"/>
            <a:r>
              <a:rPr lang="nl-NL" sz="3600" b="1" dirty="0" smtClean="0">
                <a:solidFill>
                  <a:srgbClr val="C00000"/>
                </a:solidFill>
                <a:latin typeface="Myriad Pro" pitchFamily="34" charset="0"/>
              </a:rPr>
              <a:t>Goede voorlichting</a:t>
            </a:r>
            <a:r>
              <a:rPr lang="nl-NL" sz="3600" b="1" dirty="0" smtClean="0">
                <a:solidFill>
                  <a:srgbClr val="C00000"/>
                </a:solidFill>
                <a:latin typeface="Myriad Pro" pitchFamily="34" charset="0"/>
              </a:rPr>
              <a:t> </a:t>
            </a:r>
            <a:endParaRPr lang="nl-NL" sz="3600" dirty="0">
              <a:solidFill>
                <a:srgbClr val="C00000"/>
              </a:solidFill>
              <a:latin typeface="Myriad Pro" pitchFamily="34" charset="0"/>
            </a:endParaRPr>
          </a:p>
          <a:p>
            <a:pPr algn="ctr"/>
            <a:r>
              <a:rPr lang="nl-NL" sz="2800" dirty="0">
                <a:solidFill>
                  <a:schemeClr val="tx1">
                    <a:lumMod val="65000"/>
                    <a:lumOff val="35000"/>
                  </a:schemeClr>
                </a:solidFill>
                <a:latin typeface="Myriad Pro" pitchFamily="34" charset="0"/>
              </a:rPr>
              <a:t>Dinsdag 6 februari 2018</a:t>
            </a:r>
          </a:p>
        </p:txBody>
      </p:sp>
    </p:spTree>
    <p:extLst>
      <p:ext uri="{BB962C8B-B14F-4D97-AF65-F5344CB8AC3E}">
        <p14:creationId xmlns:p14="http://schemas.microsoft.com/office/powerpoint/2010/main" val="112900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52A30"/>
        </a:solidFill>
        <a:effectLst/>
      </p:bgPr>
    </p:bg>
    <p:spTree>
      <p:nvGrpSpPr>
        <p:cNvPr id="1" name=""/>
        <p:cNvGrpSpPr/>
        <p:nvPr/>
      </p:nvGrpSpPr>
      <p:grpSpPr>
        <a:xfrm>
          <a:off x="0" y="0"/>
          <a:ext cx="0" cy="0"/>
          <a:chOff x="0" y="0"/>
          <a:chExt cx="0" cy="0"/>
        </a:xfrm>
      </p:grpSpPr>
      <p:pic>
        <p:nvPicPr>
          <p:cNvPr id="8" name="Afbeelding 7"/>
          <p:cNvPicPr/>
          <p:nvPr/>
        </p:nvPicPr>
        <p:blipFill rotWithShape="1">
          <a:blip r:embed="rId2" cstate="print">
            <a:extLst>
              <a:ext uri="{28A0092B-C50C-407E-A947-70E740481C1C}">
                <a14:useLocalDpi xmlns:a14="http://schemas.microsoft.com/office/drawing/2010/main" val="0"/>
              </a:ext>
            </a:extLst>
          </a:blip>
          <a:srcRect t="22216" b="22250"/>
          <a:stretch/>
        </p:blipFill>
        <p:spPr>
          <a:xfrm>
            <a:off x="8062953" y="6244230"/>
            <a:ext cx="829257" cy="460519"/>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936" y="2882968"/>
            <a:ext cx="5384127" cy="1092064"/>
          </a:xfrm>
          <a:prstGeom prst="rect">
            <a:avLst/>
          </a:prstGeom>
        </p:spPr>
      </p:pic>
      <p:sp>
        <p:nvSpPr>
          <p:cNvPr id="6" name="Tekstvak 5"/>
          <p:cNvSpPr txBox="1"/>
          <p:nvPr/>
        </p:nvSpPr>
        <p:spPr>
          <a:xfrm>
            <a:off x="4067944" y="6329224"/>
            <a:ext cx="3960440" cy="276999"/>
          </a:xfrm>
          <a:prstGeom prst="rect">
            <a:avLst/>
          </a:prstGeom>
          <a:noFill/>
        </p:spPr>
        <p:txBody>
          <a:bodyPr wrap="square" rtlCol="0">
            <a:spAutoFit/>
          </a:bodyPr>
          <a:lstStyle/>
          <a:p>
            <a:pPr algn="r"/>
            <a:r>
              <a:rPr lang="nl-NL" sz="1200" spc="300" dirty="0">
                <a:solidFill>
                  <a:schemeClr val="bg1"/>
                </a:solidFill>
                <a:latin typeface="+mj-lt"/>
              </a:rPr>
              <a:t>www.lsvb.nl  </a:t>
            </a:r>
            <a:r>
              <a:rPr lang="nl-NL" sz="800" dirty="0">
                <a:solidFill>
                  <a:schemeClr val="bg1"/>
                </a:solidFill>
              </a:rPr>
              <a:t>●</a:t>
            </a:r>
            <a:r>
              <a:rPr lang="nl-NL" sz="1200" spc="300" dirty="0">
                <a:solidFill>
                  <a:schemeClr val="bg1"/>
                </a:solidFill>
                <a:latin typeface="+mj-lt"/>
              </a:rPr>
              <a:t>     @studentenbond</a:t>
            </a: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224" y="6417243"/>
            <a:ext cx="132967" cy="108101"/>
          </a:xfrm>
          <a:prstGeom prst="rect">
            <a:avLst/>
          </a:prstGeom>
        </p:spPr>
      </p:pic>
    </p:spTree>
    <p:extLst>
      <p:ext uri="{BB962C8B-B14F-4D97-AF65-F5344CB8AC3E}">
        <p14:creationId xmlns:p14="http://schemas.microsoft.com/office/powerpoint/2010/main" val="284130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99592" y="404664"/>
            <a:ext cx="7488833" cy="2185214"/>
          </a:xfrm>
          <a:prstGeom prst="rect">
            <a:avLst/>
          </a:prstGeom>
        </p:spPr>
        <p:txBody>
          <a:bodyPr wrap="square">
            <a:spAutoFit/>
          </a:bodyPr>
          <a:lstStyle/>
          <a:p>
            <a:pPr algn="ctr"/>
            <a:r>
              <a:rPr lang="nl-NL" sz="4400" b="1" dirty="0" smtClean="0">
                <a:solidFill>
                  <a:srgbClr val="C52A30"/>
                </a:solidFill>
                <a:latin typeface="Myriad Pro" pitchFamily="34" charset="0"/>
              </a:rPr>
              <a:t>Wie zijn wij? </a:t>
            </a:r>
            <a:r>
              <a:rPr lang="nl-NL" sz="4400" b="1" dirty="0" smtClean="0">
                <a:solidFill>
                  <a:srgbClr val="C52A30"/>
                </a:solidFill>
                <a:latin typeface="Myriad Pro" pitchFamily="34" charset="0"/>
              </a:rPr>
              <a:t> </a:t>
            </a:r>
            <a:endParaRPr lang="nl-NL" sz="2000" dirty="0">
              <a:solidFill>
                <a:srgbClr val="C00000"/>
              </a:solidFill>
              <a:latin typeface="Myriad Pro" pitchFamily="34" charset="0"/>
            </a:endParaRPr>
          </a:p>
          <a:p>
            <a:pPr marL="457200" indent="-457200" fontAlgn="base">
              <a:buFont typeface="Arial" panose="020B0604020202020204" pitchFamily="34" charset="0"/>
              <a:buChar char="•"/>
            </a:pPr>
            <a:endParaRPr lang="nl-NL" sz="2000" dirty="0">
              <a:solidFill>
                <a:srgbClr val="C00000"/>
              </a:solidFill>
              <a:latin typeface="Myriad Pro" pitchFamily="34" charset="0"/>
            </a:endParaRPr>
          </a:p>
          <a:p>
            <a:pPr lvl="1" indent="-457200" fontAlgn="base">
              <a:buFont typeface="Arial" panose="020B0604020202020204" pitchFamily="34" charset="0"/>
              <a:buChar char="•"/>
            </a:pPr>
            <a:endParaRPr lang="nl-NL" sz="3600" dirty="0">
              <a:solidFill>
                <a:schemeClr val="tx1">
                  <a:lumMod val="75000"/>
                  <a:lumOff val="25000"/>
                </a:schemeClr>
              </a:solidFill>
              <a:latin typeface="Myriad Pro" pitchFamily="34" charset="0"/>
            </a:endParaRPr>
          </a:p>
          <a:p>
            <a:pPr marL="457200" indent="-457200" fontAlgn="base">
              <a:buFont typeface="Arial" panose="020B0604020202020204" pitchFamily="34" charset="0"/>
              <a:buChar char="•"/>
            </a:pPr>
            <a:endParaRPr lang="nl-NL" sz="3600" dirty="0">
              <a:solidFill>
                <a:schemeClr val="tx1">
                  <a:lumMod val="75000"/>
                  <a:lumOff val="25000"/>
                </a:schemeClr>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8" name="Afbeelding 7" descr="Schermafbeelding 2018-01-21 om 18.15.00.p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348" t="-1144" r="9074" b="1144"/>
          <a:stretch/>
        </p:blipFill>
        <p:spPr>
          <a:xfrm>
            <a:off x="251520" y="1104170"/>
            <a:ext cx="8820472" cy="5670384"/>
          </a:xfrm>
          <a:prstGeom prst="rect">
            <a:avLst/>
          </a:prstGeom>
        </p:spPr>
      </p:pic>
    </p:spTree>
    <p:extLst>
      <p:ext uri="{BB962C8B-B14F-4D97-AF65-F5344CB8AC3E}">
        <p14:creationId xmlns:p14="http://schemas.microsoft.com/office/powerpoint/2010/main" val="282707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99592" y="404664"/>
            <a:ext cx="7488833" cy="3970318"/>
          </a:xfrm>
          <a:prstGeom prst="rect">
            <a:avLst/>
          </a:prstGeom>
        </p:spPr>
        <p:txBody>
          <a:bodyPr wrap="square">
            <a:spAutoFit/>
          </a:bodyPr>
          <a:lstStyle/>
          <a:p>
            <a:pPr algn="ctr"/>
            <a:r>
              <a:rPr lang="nl-NL" sz="4400" b="1" dirty="0" smtClean="0">
                <a:solidFill>
                  <a:srgbClr val="C52A30"/>
                </a:solidFill>
                <a:latin typeface="Myriad Pro" pitchFamily="34" charset="0"/>
              </a:rPr>
              <a:t>Maar belangrijker.. </a:t>
            </a:r>
            <a:r>
              <a:rPr lang="nl-NL" sz="4400" b="1" dirty="0">
                <a:solidFill>
                  <a:srgbClr val="C52A30"/>
                </a:solidFill>
                <a:latin typeface="Myriad Pro" pitchFamily="34" charset="0"/>
              </a:rPr>
              <a:t>w</a:t>
            </a:r>
            <a:r>
              <a:rPr lang="nl-NL" sz="4400" b="1" dirty="0" smtClean="0">
                <a:solidFill>
                  <a:srgbClr val="C52A30"/>
                </a:solidFill>
                <a:latin typeface="Myriad Pro" pitchFamily="34" charset="0"/>
              </a:rPr>
              <a:t>ie zijn jullie?  </a:t>
            </a:r>
            <a:r>
              <a:rPr lang="nl-NL" sz="4400" b="1" dirty="0" smtClean="0">
                <a:solidFill>
                  <a:srgbClr val="C52A30"/>
                </a:solidFill>
                <a:latin typeface="Myriad Pro" pitchFamily="34" charset="0"/>
              </a:rPr>
              <a:t> </a:t>
            </a:r>
            <a:endParaRPr lang="nl-NL" sz="2000" dirty="0">
              <a:solidFill>
                <a:srgbClr val="C00000"/>
              </a:solidFill>
              <a:latin typeface="Myriad Pro" pitchFamily="34" charset="0"/>
            </a:endParaRPr>
          </a:p>
          <a:p>
            <a:pPr marL="457200" indent="-457200" fontAlgn="base">
              <a:buFont typeface="Arial" panose="020B0604020202020204" pitchFamily="34" charset="0"/>
              <a:buChar char="•"/>
            </a:pPr>
            <a:endParaRPr lang="nl-NL" sz="2000" dirty="0">
              <a:solidFill>
                <a:srgbClr val="C00000"/>
              </a:solidFill>
              <a:latin typeface="Myriad Pro" pitchFamily="34" charset="0"/>
            </a:endParaRPr>
          </a:p>
          <a:p>
            <a:pPr lvl="1" indent="-457200" algn="ctr" fontAlgn="base">
              <a:buFont typeface="Arial" panose="020B0604020202020204" pitchFamily="34" charset="0"/>
              <a:buChar char="•"/>
            </a:pPr>
            <a:endParaRPr lang="nl-NL" sz="3600" dirty="0">
              <a:solidFill>
                <a:schemeClr val="tx1">
                  <a:lumMod val="75000"/>
                  <a:lumOff val="25000"/>
                </a:schemeClr>
              </a:solidFill>
              <a:latin typeface="Myriad Pro" pitchFamily="34" charset="0"/>
            </a:endParaRPr>
          </a:p>
          <a:p>
            <a:pPr marL="571500" indent="-571500" fontAlgn="base">
              <a:buFont typeface="Arial"/>
              <a:buChar char="•"/>
            </a:pPr>
            <a:r>
              <a:rPr lang="nl-NL" sz="3600" dirty="0" smtClean="0">
                <a:solidFill>
                  <a:schemeClr val="tx1">
                    <a:lumMod val="75000"/>
                    <a:lumOff val="25000"/>
                  </a:schemeClr>
                </a:solidFill>
                <a:latin typeface="Myriad Pro" pitchFamily="34" charset="0"/>
              </a:rPr>
              <a:t>Wie ben je? </a:t>
            </a:r>
            <a:br>
              <a:rPr lang="nl-NL" sz="3600" dirty="0" smtClean="0">
                <a:solidFill>
                  <a:schemeClr val="tx1">
                    <a:lumMod val="75000"/>
                    <a:lumOff val="25000"/>
                  </a:schemeClr>
                </a:solidFill>
                <a:latin typeface="Myriad Pro" pitchFamily="34" charset="0"/>
              </a:rPr>
            </a:br>
            <a:endParaRPr lang="nl-NL" sz="3600" dirty="0" smtClean="0">
              <a:solidFill>
                <a:schemeClr val="tx1">
                  <a:lumMod val="75000"/>
                  <a:lumOff val="25000"/>
                </a:schemeClr>
              </a:solidFill>
              <a:latin typeface="Myriad Pro" pitchFamily="34" charset="0"/>
            </a:endParaRPr>
          </a:p>
          <a:p>
            <a:pPr marL="571500" indent="-571500" fontAlgn="base">
              <a:buFont typeface="Arial"/>
              <a:buChar char="•"/>
            </a:pPr>
            <a:r>
              <a:rPr lang="nl-NL" sz="3600" dirty="0" smtClean="0">
                <a:solidFill>
                  <a:schemeClr val="tx1">
                    <a:lumMod val="75000"/>
                    <a:lumOff val="25000"/>
                  </a:schemeClr>
                </a:solidFill>
                <a:latin typeface="Myriad Pro" pitchFamily="34" charset="0"/>
              </a:rPr>
              <a:t>En wat brengt je hier? </a:t>
            </a:r>
            <a:endParaRPr lang="nl-NL" sz="3600" dirty="0" smtClean="0">
              <a:solidFill>
                <a:schemeClr val="tx1">
                  <a:lumMod val="75000"/>
                  <a:lumOff val="25000"/>
                </a:schemeClr>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spTree>
    <p:extLst>
      <p:ext uri="{BB962C8B-B14F-4D97-AF65-F5344CB8AC3E}">
        <p14:creationId xmlns:p14="http://schemas.microsoft.com/office/powerpoint/2010/main" val="360885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a:solidFill>
                  <a:srgbClr val="C52A30"/>
                </a:solidFill>
                <a:latin typeface="Myriad Pro" pitchFamily="34" charset="0"/>
              </a:rPr>
              <a:t>Doel van vandaag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72816"/>
            <a:ext cx="7488832" cy="3693318"/>
          </a:xfrm>
          <a:prstGeom prst="rect">
            <a:avLst/>
          </a:prstGeom>
          <a:noFill/>
        </p:spPr>
        <p:txBody>
          <a:bodyPr wrap="square" rtlCol="0">
            <a:spAutoFit/>
          </a:bodyPr>
          <a:lstStyle/>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Waarom </a:t>
            </a:r>
            <a:r>
              <a:rPr lang="nl-NL" sz="2600" dirty="0" smtClean="0">
                <a:solidFill>
                  <a:schemeClr val="tx1">
                    <a:lumMod val="75000"/>
                    <a:lumOff val="25000"/>
                  </a:schemeClr>
                </a:solidFill>
                <a:latin typeface="Myriad Pro" pitchFamily="34" charset="0"/>
              </a:rPr>
              <a:t>is goede voorlichting belangrijk?</a:t>
            </a: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smtClean="0">
                <a:solidFill>
                  <a:schemeClr val="tx1">
                    <a:lumMod val="75000"/>
                    <a:lumOff val="25000"/>
                  </a:schemeClr>
                </a:solidFill>
                <a:latin typeface="Myriad Pro" pitchFamily="34" charset="0"/>
              </a:rPr>
              <a:t>Wat weten jullie al? </a:t>
            </a: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Wat </a:t>
            </a:r>
            <a:r>
              <a:rPr lang="nl-NL" sz="2600" dirty="0" smtClean="0">
                <a:solidFill>
                  <a:schemeClr val="tx1">
                    <a:lumMod val="75000"/>
                    <a:lumOff val="25000"/>
                  </a:schemeClr>
                </a:solidFill>
                <a:latin typeface="Myriad Pro" pitchFamily="34" charset="0"/>
              </a:rPr>
              <a:t>gebeurt er al op jullie hogeschool? </a:t>
            </a: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smtClean="0">
                <a:solidFill>
                  <a:schemeClr val="tx1">
                    <a:lumMod val="75000"/>
                    <a:lumOff val="25000"/>
                  </a:schemeClr>
                </a:solidFill>
                <a:latin typeface="Myriad Pro" pitchFamily="34" charset="0"/>
              </a:rPr>
              <a:t>Wat werkt wel en wat werkt niet? </a:t>
            </a: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endParaRPr lang="nl-NL" sz="26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sz="2600" dirty="0">
                <a:solidFill>
                  <a:schemeClr val="tx1">
                    <a:lumMod val="75000"/>
                    <a:lumOff val="25000"/>
                  </a:schemeClr>
                </a:solidFill>
                <a:latin typeface="Myriad Pro" pitchFamily="34" charset="0"/>
              </a:rPr>
              <a:t>Vragen? </a:t>
            </a:r>
          </a:p>
        </p:txBody>
      </p:sp>
    </p:spTree>
    <p:extLst>
      <p:ext uri="{BB962C8B-B14F-4D97-AF65-F5344CB8AC3E}">
        <p14:creationId xmlns:p14="http://schemas.microsoft.com/office/powerpoint/2010/main" val="75242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3416320"/>
          </a:xfrm>
          <a:prstGeom prst="rect">
            <a:avLst/>
          </a:prstGeom>
        </p:spPr>
        <p:txBody>
          <a:bodyPr wrap="square">
            <a:spAutoFit/>
          </a:bodyPr>
          <a:lstStyle/>
          <a:p>
            <a:pPr algn="ctr"/>
            <a:r>
              <a:rPr lang="nl-NL" sz="4400" b="1" dirty="0">
                <a:solidFill>
                  <a:srgbClr val="C52A30"/>
                </a:solidFill>
                <a:latin typeface="Myriad Pro" pitchFamily="34" charset="0"/>
              </a:rPr>
              <a:t>Doel van vandaag </a:t>
            </a:r>
            <a:endParaRPr lang="nl-NL" sz="2800" b="1" dirty="0">
              <a:solidFill>
                <a:srgbClr val="C52A30"/>
              </a:solidFill>
              <a:latin typeface="Myriad Pro" pitchFamily="34" charset="0"/>
            </a:endParaRPr>
          </a:p>
          <a:p>
            <a:pPr algn="ctr"/>
            <a:endParaRPr lang="nl-NL" sz="2800" dirty="0">
              <a:solidFill>
                <a:srgbClr val="C00000"/>
              </a:solidFill>
              <a:latin typeface="Myriad Pro" pitchFamily="34" charset="0"/>
            </a:endParaRPr>
          </a:p>
          <a:p>
            <a:pPr algn="ctr"/>
            <a:endParaRPr lang="nl-NL" sz="3600" dirty="0">
              <a:solidFill>
                <a:srgbClr val="C00000"/>
              </a:solidFill>
              <a:latin typeface="Myriad Pro" pitchFamily="34" charset="0"/>
            </a:endParaRPr>
          </a:p>
          <a:p>
            <a:pPr algn="ctr"/>
            <a:r>
              <a:rPr lang="nl-NL" sz="3600" dirty="0">
                <a:solidFill>
                  <a:schemeClr val="tx1">
                    <a:lumMod val="75000"/>
                    <a:lumOff val="25000"/>
                  </a:schemeClr>
                </a:solidFill>
                <a:latin typeface="Myriad Pro" pitchFamily="34" charset="0"/>
              </a:rPr>
              <a:t>Zijn er vooraf verwachtingen of vragen waar we ook mee aan de slag moeten vandaag? </a:t>
            </a: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Tree>
    <p:extLst>
      <p:ext uri="{BB962C8B-B14F-4D97-AF65-F5344CB8AC3E}">
        <p14:creationId xmlns:p14="http://schemas.microsoft.com/office/powerpoint/2010/main" val="347442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754327"/>
          </a:xfrm>
          <a:prstGeom prst="rect">
            <a:avLst/>
          </a:prstGeom>
        </p:spPr>
        <p:txBody>
          <a:bodyPr wrap="square">
            <a:spAutoFit/>
          </a:bodyPr>
          <a:lstStyle/>
          <a:p>
            <a:pPr algn="ctr"/>
            <a:r>
              <a:rPr lang="nl-NL" sz="4400" b="1" dirty="0">
                <a:solidFill>
                  <a:srgbClr val="C52A30"/>
                </a:solidFill>
                <a:latin typeface="Myriad Pro" pitchFamily="34" charset="0"/>
              </a:rPr>
              <a:t>Waarom </a:t>
            </a:r>
            <a:r>
              <a:rPr lang="nl-NL" sz="4400" b="1" dirty="0" smtClean="0">
                <a:solidFill>
                  <a:srgbClr val="C52A30"/>
                </a:solidFill>
                <a:latin typeface="Myriad Pro" pitchFamily="34" charset="0"/>
              </a:rPr>
              <a:t>is goede voorlichting van belang</a:t>
            </a:r>
            <a:r>
              <a:rPr lang="nl-NL" sz="4400" b="1" dirty="0" smtClean="0">
                <a:solidFill>
                  <a:srgbClr val="C52A30"/>
                </a:solidFill>
                <a:latin typeface="Myriad Pro" pitchFamily="34" charset="0"/>
              </a:rPr>
              <a:t>?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4001096"/>
          </a:xfrm>
          <a:prstGeom prst="rect">
            <a:avLst/>
          </a:prstGeom>
          <a:noFill/>
        </p:spPr>
        <p:txBody>
          <a:bodyPr wrap="square" rtlCol="0">
            <a:spAutoFit/>
          </a:bodyPr>
          <a:lstStyle/>
          <a:p>
            <a:pPr fontAlgn="base"/>
            <a:endParaRPr lang="nl-NL" sz="2800" dirty="0">
              <a:solidFill>
                <a:schemeClr val="tx1">
                  <a:lumMod val="75000"/>
                  <a:lumOff val="25000"/>
                </a:schemeClr>
              </a:solidFill>
              <a:latin typeface="Myriad Pro" pitchFamily="34" charset="0"/>
            </a:endParaRPr>
          </a:p>
          <a:p>
            <a:pPr fontAlgn="base"/>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De studentenmonitor laat zien dat </a:t>
            </a:r>
            <a:r>
              <a:rPr lang="nl-NL" b="1" dirty="0">
                <a:solidFill>
                  <a:schemeClr val="tx1">
                    <a:lumMod val="75000"/>
                    <a:lumOff val="25000"/>
                  </a:schemeClr>
                </a:solidFill>
                <a:latin typeface="Myriad Pro"/>
              </a:rPr>
              <a:t>ongeveer 21% van de studenten in het hoger onderwijs aangeeft een functiebeperking te hebben.</a:t>
            </a:r>
          </a:p>
          <a:p>
            <a:pPr marL="285750" indent="-285750" fontAlgn="base">
              <a:buFont typeface="Arial" panose="020B0604020202020204" pitchFamily="34" charset="0"/>
              <a:buChar char="•"/>
            </a:pPr>
            <a:endParaRPr lang="nl-NL" b="1"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In het hbo geeft </a:t>
            </a:r>
            <a:r>
              <a:rPr lang="nl-NL" b="1" dirty="0">
                <a:solidFill>
                  <a:schemeClr val="tx1">
                    <a:lumMod val="75000"/>
                    <a:lumOff val="25000"/>
                  </a:schemeClr>
                </a:solidFill>
                <a:latin typeface="Myriad Pro"/>
              </a:rPr>
              <a:t>16,3% van de studenten </a:t>
            </a:r>
            <a:r>
              <a:rPr lang="nl-NL" dirty="0">
                <a:solidFill>
                  <a:schemeClr val="tx1">
                    <a:lumMod val="75000"/>
                    <a:lumOff val="25000"/>
                  </a:schemeClr>
                </a:solidFill>
                <a:latin typeface="Myriad Pro"/>
              </a:rPr>
              <a:t>aan een functiebeperking te hebben </a:t>
            </a:r>
            <a:r>
              <a:rPr lang="nl-NL" sz="1400" dirty="0">
                <a:solidFill>
                  <a:schemeClr val="tx1">
                    <a:lumMod val="75000"/>
                    <a:lumOff val="25000"/>
                  </a:schemeClr>
                </a:solidFill>
                <a:latin typeface="Myriad Pro"/>
              </a:rPr>
              <a:t>(C.H.O.I. Jaarrapport ‘Studeren met een functiebeperking’, 2017) </a:t>
            </a:r>
            <a:endParaRPr lang="nl-NL" b="1"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a:p>
            <a:pPr marL="285750" indent="-285750" fontAlgn="base">
              <a:buFont typeface="Arial" panose="020B0604020202020204" pitchFamily="34" charset="0"/>
              <a:buChar char="•"/>
            </a:pPr>
            <a:r>
              <a:rPr lang="nl-NL" dirty="0">
                <a:solidFill>
                  <a:schemeClr val="tx1">
                    <a:lumMod val="75000"/>
                    <a:lumOff val="25000"/>
                  </a:schemeClr>
                </a:solidFill>
                <a:latin typeface="Myriad Pro"/>
              </a:rPr>
              <a:t>Uit de NSE blijkt </a:t>
            </a:r>
            <a:r>
              <a:rPr lang="nl-NL" b="1" dirty="0">
                <a:solidFill>
                  <a:schemeClr val="tx1">
                    <a:lumMod val="75000"/>
                    <a:lumOff val="25000"/>
                  </a:schemeClr>
                </a:solidFill>
                <a:latin typeface="Myriad Pro"/>
              </a:rPr>
              <a:t>dat één derde </a:t>
            </a:r>
            <a:r>
              <a:rPr lang="nl-NL" dirty="0">
                <a:solidFill>
                  <a:schemeClr val="tx1">
                    <a:lumMod val="75000"/>
                    <a:lumOff val="25000"/>
                  </a:schemeClr>
                </a:solidFill>
                <a:latin typeface="Myriad Pro"/>
              </a:rPr>
              <a:t>daarvan hinder ondervindt in het volgen van het onderwijs. </a:t>
            </a:r>
            <a:r>
              <a:rPr lang="nl-NL" dirty="0" smtClean="0">
                <a:solidFill>
                  <a:schemeClr val="tx1">
                    <a:lumMod val="75000"/>
                    <a:lumOff val="25000"/>
                  </a:schemeClr>
                </a:solidFill>
                <a:latin typeface="Myriad Pro"/>
              </a:rPr>
              <a:t>Er zijn voorzieningen mogelijk om studenten te ondersteunen bij deze hinder, </a:t>
            </a:r>
            <a:r>
              <a:rPr lang="nl-NL" b="1" dirty="0" smtClean="0">
                <a:solidFill>
                  <a:schemeClr val="tx1">
                    <a:lumMod val="75000"/>
                    <a:lumOff val="25000"/>
                  </a:schemeClr>
                </a:solidFill>
                <a:latin typeface="Myriad Pro"/>
              </a:rPr>
              <a:t>maar dan moet de student dit wel w</a:t>
            </a:r>
            <a:r>
              <a:rPr lang="nl-NL" b="1" dirty="0" smtClean="0">
                <a:solidFill>
                  <a:schemeClr val="tx1">
                    <a:lumMod val="75000"/>
                    <a:lumOff val="25000"/>
                  </a:schemeClr>
                </a:solidFill>
                <a:latin typeface="Myriad Pro"/>
              </a:rPr>
              <a:t>éten! </a:t>
            </a:r>
            <a:endParaRPr lang="nl-NL" b="1" dirty="0">
              <a:solidFill>
                <a:schemeClr val="tx1">
                  <a:lumMod val="75000"/>
                  <a:lumOff val="25000"/>
                </a:schemeClr>
              </a:solidFill>
              <a:latin typeface="Myriad Pro"/>
            </a:endParaRP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p:txBody>
      </p:sp>
    </p:spTree>
    <p:extLst>
      <p:ext uri="{BB962C8B-B14F-4D97-AF65-F5344CB8AC3E}">
        <p14:creationId xmlns:p14="http://schemas.microsoft.com/office/powerpoint/2010/main" val="359200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3" name="Afbeelding 2" descr="Schermafbeelding 2018-02-06 om 01.36.54.p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3556"/>
          <a:stretch/>
        </p:blipFill>
        <p:spPr>
          <a:xfrm>
            <a:off x="-13279" y="116632"/>
            <a:ext cx="4968552" cy="6275996"/>
          </a:xfrm>
          <a:prstGeom prst="rect">
            <a:avLst/>
          </a:prstGeom>
        </p:spPr>
      </p:pic>
      <p:pic>
        <p:nvPicPr>
          <p:cNvPr id="4" name="Afbeelding 3" descr="Schermafbeelding 2018-02-06 om 01.38.27.png"/>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r="4787"/>
          <a:stretch/>
        </p:blipFill>
        <p:spPr>
          <a:xfrm>
            <a:off x="4691939" y="260648"/>
            <a:ext cx="4427984" cy="3772604"/>
          </a:xfrm>
          <a:prstGeom prst="rect">
            <a:avLst/>
          </a:prstGeom>
        </p:spPr>
      </p:pic>
      <p:sp>
        <p:nvSpPr>
          <p:cNvPr id="10" name="Ovaal 9"/>
          <p:cNvSpPr/>
          <p:nvPr/>
        </p:nvSpPr>
        <p:spPr>
          <a:xfrm>
            <a:off x="4427984" y="332656"/>
            <a:ext cx="4716016" cy="100811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solidFill>
                <a:schemeClr val="bg1">
                  <a:lumMod val="95000"/>
                </a:schemeClr>
              </a:solidFill>
            </a:endParaRPr>
          </a:p>
        </p:txBody>
      </p:sp>
      <p:cxnSp>
        <p:nvCxnSpPr>
          <p:cNvPr id="12" name="Rechte verbindingslijn 11"/>
          <p:cNvCxnSpPr/>
          <p:nvPr/>
        </p:nvCxnSpPr>
        <p:spPr>
          <a:xfrm>
            <a:off x="3995936" y="5805264"/>
            <a:ext cx="864096" cy="0"/>
          </a:xfrm>
          <a:prstGeom prst="line">
            <a:avLst/>
          </a:prstGeom>
          <a:ln>
            <a:solidFill>
              <a:srgbClr val="BC3936"/>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a:off x="0" y="5949280"/>
            <a:ext cx="4860032" cy="0"/>
          </a:xfrm>
          <a:prstGeom prst="line">
            <a:avLst/>
          </a:prstGeom>
          <a:ln>
            <a:solidFill>
              <a:srgbClr val="BC3936"/>
            </a:solidFill>
          </a:ln>
        </p:spPr>
        <p:style>
          <a:lnRef idx="2">
            <a:schemeClr val="accent1"/>
          </a:lnRef>
          <a:fillRef idx="0">
            <a:schemeClr val="accent1"/>
          </a:fillRef>
          <a:effectRef idx="1">
            <a:schemeClr val="accent1"/>
          </a:effectRef>
          <a:fontRef idx="minor">
            <a:schemeClr val="tx1"/>
          </a:fontRef>
        </p:style>
      </p:cxnSp>
      <p:cxnSp>
        <p:nvCxnSpPr>
          <p:cNvPr id="20" name="Rechte verbindingslijn 19"/>
          <p:cNvCxnSpPr/>
          <p:nvPr/>
        </p:nvCxnSpPr>
        <p:spPr>
          <a:xfrm>
            <a:off x="1187624" y="6165304"/>
            <a:ext cx="3024336" cy="0"/>
          </a:xfrm>
          <a:prstGeom prst="line">
            <a:avLst/>
          </a:prstGeom>
          <a:ln>
            <a:solidFill>
              <a:srgbClr val="BC3936"/>
            </a:solidFill>
          </a:ln>
        </p:spPr>
        <p:style>
          <a:lnRef idx="2">
            <a:schemeClr val="accent1"/>
          </a:lnRef>
          <a:fillRef idx="0">
            <a:schemeClr val="accent1"/>
          </a:fillRef>
          <a:effectRef idx="1">
            <a:schemeClr val="accent1"/>
          </a:effectRef>
          <a:fontRef idx="minor">
            <a:schemeClr val="tx1"/>
          </a:fontRef>
        </p:style>
      </p:cxnSp>
      <p:sp>
        <p:nvSpPr>
          <p:cNvPr id="22" name="Ovaal 21"/>
          <p:cNvSpPr/>
          <p:nvPr/>
        </p:nvSpPr>
        <p:spPr>
          <a:xfrm>
            <a:off x="152400" y="2573288"/>
            <a:ext cx="4572000" cy="100811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solidFill>
                <a:schemeClr val="bg1">
                  <a:lumMod val="95000"/>
                </a:schemeClr>
              </a:solidFill>
            </a:endParaRPr>
          </a:p>
        </p:txBody>
      </p:sp>
    </p:spTree>
    <p:extLst>
      <p:ext uri="{BB962C8B-B14F-4D97-AF65-F5344CB8AC3E}">
        <p14:creationId xmlns:p14="http://schemas.microsoft.com/office/powerpoint/2010/main" val="55848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rotWithShape="1">
          <a:blip r:embed="rId2" cstate="print">
            <a:extLst>
              <a:ext uri="{28A0092B-C50C-407E-A947-70E740481C1C}">
                <a14:useLocalDpi xmlns:a14="http://schemas.microsoft.com/office/drawing/2010/main" val="0"/>
              </a:ext>
            </a:extLst>
          </a:blip>
          <a:srcRect b="13215"/>
          <a:stretch/>
        </p:blipFill>
        <p:spPr>
          <a:xfrm>
            <a:off x="8100392" y="6288337"/>
            <a:ext cx="792088" cy="381023"/>
          </a:xfrm>
          <a:prstGeom prst="rect">
            <a:avLst/>
          </a:prstGeom>
        </p:spPr>
      </p:pic>
      <p:sp>
        <p:nvSpPr>
          <p:cNvPr id="7" name="Rechthoek 6"/>
          <p:cNvSpPr/>
          <p:nvPr/>
        </p:nvSpPr>
        <p:spPr>
          <a:xfrm>
            <a:off x="827583" y="731598"/>
            <a:ext cx="7488833" cy="1077218"/>
          </a:xfrm>
          <a:prstGeom prst="rect">
            <a:avLst/>
          </a:prstGeom>
        </p:spPr>
        <p:txBody>
          <a:bodyPr wrap="square">
            <a:spAutoFit/>
          </a:bodyPr>
          <a:lstStyle/>
          <a:p>
            <a:pPr algn="ctr"/>
            <a:r>
              <a:rPr lang="nl-NL" sz="4400" b="1" dirty="0" smtClean="0">
                <a:solidFill>
                  <a:srgbClr val="C52A30"/>
                </a:solidFill>
                <a:latin typeface="Myriad Pro" pitchFamily="34" charset="0"/>
              </a:rPr>
              <a:t>Wat zijn de cijfers? </a:t>
            </a:r>
            <a:endParaRPr lang="nl-NL" sz="2800" b="1" dirty="0">
              <a:solidFill>
                <a:srgbClr val="C52A30"/>
              </a:solidFill>
              <a:latin typeface="Myriad Pro" pitchFamily="34" charset="0"/>
            </a:endParaRPr>
          </a:p>
          <a:p>
            <a:endParaRPr lang="nl-NL" sz="2000" dirty="0">
              <a:solidFill>
                <a:srgbClr val="C00000"/>
              </a:solidFill>
              <a:latin typeface="Myriad Pro" pitchFamily="34" charset="0"/>
            </a:endParaRPr>
          </a:p>
        </p:txBody>
      </p:sp>
      <p:sp>
        <p:nvSpPr>
          <p:cNvPr id="13" name="Tekstvak 12"/>
          <p:cNvSpPr txBox="1"/>
          <p:nvPr/>
        </p:nvSpPr>
        <p:spPr>
          <a:xfrm>
            <a:off x="4067944" y="6329224"/>
            <a:ext cx="3960440" cy="276999"/>
          </a:xfrm>
          <a:prstGeom prst="rect">
            <a:avLst/>
          </a:prstGeom>
          <a:noFill/>
        </p:spPr>
        <p:txBody>
          <a:bodyPr wrap="square" rtlCol="0">
            <a:spAutoFit/>
          </a:bodyPr>
          <a:lstStyle/>
          <a:p>
            <a:pPr algn="r"/>
            <a:r>
              <a:rPr lang="nl-NL" sz="1200" spc="300" dirty="0">
                <a:solidFill>
                  <a:srgbClr val="C52A30"/>
                </a:solidFill>
                <a:latin typeface="+mj-lt"/>
              </a:rPr>
              <a:t>www.lsvb.nl  </a:t>
            </a:r>
            <a:r>
              <a:rPr lang="nl-NL" sz="800" dirty="0">
                <a:solidFill>
                  <a:srgbClr val="C52A30"/>
                </a:solidFill>
              </a:rPr>
              <a:t>●</a:t>
            </a:r>
            <a:r>
              <a:rPr lang="nl-NL" sz="1200" spc="300" dirty="0">
                <a:solidFill>
                  <a:srgbClr val="C52A30"/>
                </a:solidFill>
                <a:latin typeface="+mj-lt"/>
              </a:rPr>
              <a:t>     @studentenbond</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6417875"/>
            <a:ext cx="144016" cy="121945"/>
          </a:xfrm>
          <a:prstGeom prst="rect">
            <a:avLst/>
          </a:prstGeom>
        </p:spPr>
      </p:pic>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6959" y="4147567"/>
            <a:ext cx="1781319" cy="3512538"/>
          </a:xfrm>
          <a:prstGeom prst="rect">
            <a:avLst/>
          </a:prstGeom>
        </p:spPr>
      </p:pic>
      <p:sp>
        <p:nvSpPr>
          <p:cNvPr id="2" name="Tekstvak 1"/>
          <p:cNvSpPr txBox="1"/>
          <p:nvPr/>
        </p:nvSpPr>
        <p:spPr>
          <a:xfrm>
            <a:off x="827584" y="1714330"/>
            <a:ext cx="7488832" cy="6801863"/>
          </a:xfrm>
          <a:prstGeom prst="rect">
            <a:avLst/>
          </a:prstGeom>
          <a:noFill/>
        </p:spPr>
        <p:txBody>
          <a:bodyPr wrap="square" rtlCol="0">
            <a:spAutoFit/>
          </a:bodyPr>
          <a:lstStyle/>
          <a:p>
            <a:pPr marL="457200" indent="-457200" fontAlgn="base">
              <a:buFont typeface="Arial"/>
              <a:buChar char="•"/>
            </a:pPr>
            <a:r>
              <a:rPr lang="nl-NL" b="1" dirty="0">
                <a:solidFill>
                  <a:schemeClr val="tx1">
                    <a:lumMod val="75000"/>
                    <a:lumOff val="25000"/>
                  </a:schemeClr>
                </a:solidFill>
                <a:latin typeface="Myriad Pro"/>
              </a:rPr>
              <a:t>78% van de aspirant-studenten met een functiebeperking </a:t>
            </a:r>
            <a:r>
              <a:rPr lang="nl-NL" dirty="0">
                <a:solidFill>
                  <a:schemeClr val="tx1">
                    <a:lumMod val="75000"/>
                    <a:lumOff val="25000"/>
                  </a:schemeClr>
                </a:solidFill>
                <a:latin typeface="Myriad Pro"/>
              </a:rPr>
              <a:t>hebben </a:t>
            </a:r>
            <a:r>
              <a:rPr lang="nl-NL" b="1" dirty="0">
                <a:solidFill>
                  <a:schemeClr val="tx1">
                    <a:lumMod val="75000"/>
                    <a:lumOff val="25000"/>
                  </a:schemeClr>
                </a:solidFill>
                <a:latin typeface="Myriad Pro"/>
              </a:rPr>
              <a:t>zeer weinig kennis </a:t>
            </a:r>
            <a:r>
              <a:rPr lang="nl-NL" dirty="0">
                <a:solidFill>
                  <a:schemeClr val="tx1">
                    <a:lumMod val="75000"/>
                    <a:lumOff val="25000"/>
                  </a:schemeClr>
                </a:solidFill>
                <a:latin typeface="Myriad Pro"/>
              </a:rPr>
              <a:t>van de beschikbare </a:t>
            </a:r>
            <a:r>
              <a:rPr lang="nl-NL" dirty="0" smtClean="0">
                <a:solidFill>
                  <a:schemeClr val="tx1">
                    <a:lumMod val="75000"/>
                    <a:lumOff val="25000"/>
                  </a:schemeClr>
                </a:solidFill>
                <a:latin typeface="Myriad Pro"/>
              </a:rPr>
              <a:t>ondersteuningsmogelijkheden</a:t>
            </a:r>
          </a:p>
          <a:p>
            <a:pPr marL="457200" indent="-457200" fontAlgn="base">
              <a:buFont typeface="Arial"/>
              <a:buChar char="•"/>
            </a:pPr>
            <a:endParaRPr lang="nl-NL" sz="1600" dirty="0">
              <a:solidFill>
                <a:schemeClr val="tx1">
                  <a:lumMod val="75000"/>
                  <a:lumOff val="25000"/>
                </a:schemeClr>
              </a:solidFill>
              <a:latin typeface="Myriad Pro"/>
            </a:endParaRPr>
          </a:p>
          <a:p>
            <a:pPr marL="457200" indent="-457200" fontAlgn="base">
              <a:buFont typeface="Arial"/>
              <a:buChar char="•"/>
            </a:pPr>
            <a:r>
              <a:rPr lang="nl-NL" b="1" dirty="0">
                <a:solidFill>
                  <a:schemeClr val="tx1">
                    <a:lumMod val="75000"/>
                    <a:lumOff val="25000"/>
                  </a:schemeClr>
                </a:solidFill>
                <a:latin typeface="Myriad Pro"/>
              </a:rPr>
              <a:t>93% van de aspirant-studenten met een functiebeperking </a:t>
            </a:r>
            <a:r>
              <a:rPr lang="nl-NL" dirty="0">
                <a:solidFill>
                  <a:schemeClr val="tx1">
                    <a:lumMod val="75000"/>
                    <a:lumOff val="25000"/>
                  </a:schemeClr>
                </a:solidFill>
                <a:latin typeface="Myriad Pro"/>
              </a:rPr>
              <a:t>heeft geen kennis van het </a:t>
            </a:r>
            <a:r>
              <a:rPr lang="nl-NL" dirty="0" smtClean="0">
                <a:solidFill>
                  <a:schemeClr val="tx1">
                    <a:lumMod val="75000"/>
                    <a:lumOff val="25000"/>
                  </a:schemeClr>
                </a:solidFill>
                <a:latin typeface="Myriad Pro"/>
              </a:rPr>
              <a:t>profileringsfonds</a:t>
            </a:r>
          </a:p>
          <a:p>
            <a:pPr marL="457200" indent="-457200" fontAlgn="base">
              <a:buFont typeface="Arial"/>
              <a:buChar char="•"/>
            </a:pPr>
            <a:endParaRPr lang="nl-NL" sz="1400" dirty="0">
              <a:solidFill>
                <a:schemeClr val="tx1">
                  <a:lumMod val="75000"/>
                  <a:lumOff val="25000"/>
                </a:schemeClr>
              </a:solidFill>
              <a:latin typeface="Myriad Pro"/>
            </a:endParaRPr>
          </a:p>
          <a:p>
            <a:pPr marL="457200" indent="-457200" fontAlgn="base">
              <a:buFont typeface="Arial"/>
              <a:buChar char="•"/>
            </a:pPr>
            <a:r>
              <a:rPr lang="nl-NL" b="1" dirty="0" smtClean="0">
                <a:solidFill>
                  <a:schemeClr val="tx1">
                    <a:lumMod val="75000"/>
                    <a:lumOff val="25000"/>
                  </a:schemeClr>
                </a:solidFill>
                <a:latin typeface="Myriad Pro"/>
              </a:rPr>
              <a:t>Bijna acht van de tien jongeren </a:t>
            </a:r>
            <a:r>
              <a:rPr lang="nl-NL" dirty="0" smtClean="0">
                <a:solidFill>
                  <a:schemeClr val="tx1">
                    <a:lumMod val="75000"/>
                    <a:lumOff val="25000"/>
                  </a:schemeClr>
                </a:solidFill>
                <a:latin typeface="Myriad Pro"/>
              </a:rPr>
              <a:t>hebben tot zeer weinig kennis over de voorzieningen voor studenten met een functiebeperking in het algemeen. </a:t>
            </a:r>
            <a:endParaRPr lang="nl-NL" sz="2000" dirty="0" smtClean="0">
              <a:solidFill>
                <a:schemeClr val="tx1">
                  <a:lumMod val="75000"/>
                  <a:lumOff val="25000"/>
                </a:schemeClr>
              </a:solidFill>
              <a:latin typeface="Myriad Pro"/>
            </a:endParaRPr>
          </a:p>
          <a:p>
            <a:pPr lvl="6" fontAlgn="base"/>
            <a:r>
              <a:rPr lang="nl-NL" sz="1400" dirty="0" smtClean="0">
                <a:solidFill>
                  <a:schemeClr val="tx1">
                    <a:lumMod val="75000"/>
                    <a:lumOff val="25000"/>
                  </a:schemeClr>
                </a:solidFill>
                <a:latin typeface="Myriad Pro"/>
              </a:rPr>
              <a:t>	 (</a:t>
            </a:r>
            <a:r>
              <a:rPr lang="nl-NL" sz="1400" dirty="0">
                <a:solidFill>
                  <a:schemeClr val="tx1">
                    <a:lumMod val="75000"/>
                    <a:lumOff val="25000"/>
                  </a:schemeClr>
                </a:solidFill>
                <a:latin typeface="Myriad Pro"/>
              </a:rPr>
              <a:t>Monitor Beleidsmaatregelen, 2016) </a:t>
            </a:r>
            <a:endParaRPr lang="nl-NL" dirty="0" smtClean="0">
              <a:solidFill>
                <a:schemeClr val="tx1">
                  <a:lumMod val="75000"/>
                  <a:lumOff val="25000"/>
                </a:schemeClr>
              </a:solidFill>
              <a:latin typeface="Myriad Pro"/>
            </a:endParaRPr>
          </a:p>
          <a:p>
            <a:pPr marL="457200" indent="-457200" fontAlgn="base">
              <a:buFont typeface="Arial"/>
              <a:buChar char="•"/>
            </a:pPr>
            <a:endParaRPr lang="nl-NL" dirty="0">
              <a:solidFill>
                <a:schemeClr val="tx1">
                  <a:lumMod val="75000"/>
                  <a:lumOff val="25000"/>
                </a:schemeClr>
              </a:solidFill>
              <a:latin typeface="Myriad Pro"/>
            </a:endParaRPr>
          </a:p>
          <a:p>
            <a:pPr marL="457200" indent="-457200" fontAlgn="base">
              <a:buFont typeface="Arial"/>
              <a:buChar char="•"/>
            </a:pPr>
            <a:r>
              <a:rPr lang="nl-NL" b="1" dirty="0" smtClean="0">
                <a:solidFill>
                  <a:schemeClr val="tx1">
                    <a:lumMod val="75000"/>
                    <a:lumOff val="25000"/>
                  </a:schemeClr>
                </a:solidFill>
                <a:latin typeface="Myriad Pro"/>
              </a:rPr>
              <a:t>58% </a:t>
            </a:r>
            <a:r>
              <a:rPr lang="nl-NL" dirty="0" smtClean="0">
                <a:solidFill>
                  <a:schemeClr val="tx1">
                    <a:lumMod val="75000"/>
                    <a:lumOff val="25000"/>
                  </a:schemeClr>
                </a:solidFill>
                <a:latin typeface="Myriad Pro"/>
              </a:rPr>
              <a:t>van de onderzochte websites geeft informatie over studeren met een functiebeperking 	</a:t>
            </a:r>
            <a:r>
              <a:rPr lang="nl-NL" sz="1400" dirty="0" smtClean="0">
                <a:solidFill>
                  <a:schemeClr val="tx1">
                    <a:lumMod val="75000"/>
                    <a:lumOff val="25000"/>
                  </a:schemeClr>
                </a:solidFill>
                <a:latin typeface="Myriad Pro"/>
              </a:rPr>
              <a:t>(Voorlichtingsonderzoek 2016-2017, LSVb)</a:t>
            </a:r>
            <a:endParaRPr lang="nl-NL" sz="1400" b="1" dirty="0" smtClean="0">
              <a:solidFill>
                <a:schemeClr val="tx1">
                  <a:lumMod val="75000"/>
                  <a:lumOff val="25000"/>
                </a:schemeClr>
              </a:solidFill>
              <a:latin typeface="Myriad Pro"/>
            </a:endParaRPr>
          </a:p>
          <a:p>
            <a:pPr lvl="8" fontAlgn="base"/>
            <a:endParaRPr lang="nl-NL" sz="1400" dirty="0" smtClean="0">
              <a:solidFill>
                <a:schemeClr val="tx1">
                  <a:lumMod val="75000"/>
                  <a:lumOff val="25000"/>
                </a:schemeClr>
              </a:solidFill>
              <a:latin typeface="Myriad Pro"/>
            </a:endParaRPr>
          </a:p>
          <a:p>
            <a:pPr lvl="8" fontAlgn="base"/>
            <a:endParaRPr lang="nl-NL" sz="1400" dirty="0">
              <a:solidFill>
                <a:schemeClr val="tx1">
                  <a:lumMod val="75000"/>
                  <a:lumOff val="25000"/>
                </a:schemeClr>
              </a:solidFill>
              <a:latin typeface="Myriad Pro"/>
            </a:endParaRPr>
          </a:p>
          <a:p>
            <a:pPr marL="457200" indent="-457200" fontAlgn="base">
              <a:buFont typeface="Arial"/>
              <a:buChar char="•"/>
            </a:pPr>
            <a:endParaRPr lang="nl-NL" sz="1600" dirty="0">
              <a:solidFill>
                <a:schemeClr val="tx1">
                  <a:lumMod val="75000"/>
                  <a:lumOff val="25000"/>
                </a:schemeClr>
              </a:solidFill>
              <a:latin typeface="Myriad Pro"/>
            </a:endParaRPr>
          </a:p>
          <a:p>
            <a:pPr marL="457200" indent="-457200" fontAlgn="base">
              <a:buFont typeface="Arial"/>
              <a:buChar char="•"/>
            </a:pPr>
            <a:endParaRPr lang="nl-NL" dirty="0" smtClean="0">
              <a:solidFill>
                <a:schemeClr val="tx1">
                  <a:lumMod val="75000"/>
                  <a:lumOff val="25000"/>
                </a:schemeClr>
              </a:solidFill>
              <a:latin typeface="Myriad Pro"/>
            </a:endParaRPr>
          </a:p>
          <a:p>
            <a:pPr marL="457200" indent="-457200" fontAlgn="base">
              <a:buFont typeface="Arial"/>
              <a:buChar char="•"/>
            </a:pPr>
            <a:endParaRPr lang="nl-NL" dirty="0">
              <a:solidFill>
                <a:schemeClr val="tx1">
                  <a:lumMod val="75000"/>
                  <a:lumOff val="25000"/>
                </a:schemeClr>
              </a:solidFill>
              <a:latin typeface="Myriad Pro"/>
            </a:endParaRPr>
          </a:p>
          <a:p>
            <a:pPr marL="457200" indent="-457200" fontAlgn="base">
              <a:buFont typeface="Arial"/>
              <a:buChar char="•"/>
            </a:pPr>
            <a:endParaRPr lang="nl-NL" dirty="0">
              <a:solidFill>
                <a:schemeClr val="tx1">
                  <a:lumMod val="75000"/>
                  <a:lumOff val="25000"/>
                </a:schemeClr>
              </a:solidFill>
              <a:latin typeface="Myriad Pro"/>
            </a:endParaRPr>
          </a:p>
          <a:p>
            <a:pPr marL="457200" indent="-457200" fontAlgn="base">
              <a:buFont typeface="Arial"/>
              <a:buChar char="•"/>
            </a:pPr>
            <a:endParaRPr lang="nl-NL" dirty="0">
              <a:solidFill>
                <a:schemeClr val="tx1">
                  <a:lumMod val="75000"/>
                  <a:lumOff val="25000"/>
                </a:schemeClr>
              </a:solidFill>
              <a:latin typeface="Myriad Pro"/>
            </a:endParaRPr>
          </a:p>
          <a:p>
            <a:pPr marL="457200" indent="-457200" fontAlgn="base">
              <a:buFont typeface="Arial"/>
              <a:buChar char="•"/>
            </a:pPr>
            <a:endParaRPr lang="nl-NL" dirty="0">
              <a:solidFill>
                <a:schemeClr val="tx1">
                  <a:lumMod val="75000"/>
                  <a:lumOff val="25000"/>
                </a:schemeClr>
              </a:solidFill>
              <a:latin typeface="Myriad Pro" pitchFamily="34" charset="0"/>
            </a:endParaRPr>
          </a:p>
          <a:p>
            <a:pPr marL="457200" indent="-457200" fontAlgn="base">
              <a:buFont typeface="Arial"/>
              <a:buChar char="•"/>
            </a:pPr>
            <a:endParaRPr lang="nl-NL" sz="2800" dirty="0">
              <a:solidFill>
                <a:schemeClr val="tx1">
                  <a:lumMod val="75000"/>
                  <a:lumOff val="25000"/>
                </a:schemeClr>
              </a:solidFill>
              <a:latin typeface="Myriad Pro" pitchFamily="34" charset="0"/>
            </a:endParaRPr>
          </a:p>
          <a:p>
            <a:pPr marL="285750" indent="-285750" fontAlgn="base">
              <a:buFont typeface="Arial" panose="020B0604020202020204" pitchFamily="34" charset="0"/>
              <a:buChar char="•"/>
            </a:pPr>
            <a:endParaRPr lang="nl-NL" dirty="0">
              <a:solidFill>
                <a:schemeClr val="tx1">
                  <a:lumMod val="75000"/>
                  <a:lumOff val="25000"/>
                </a:schemeClr>
              </a:solidFill>
              <a:latin typeface="Myriad Pro"/>
            </a:endParaRPr>
          </a:p>
        </p:txBody>
      </p:sp>
    </p:spTree>
    <p:extLst>
      <p:ext uri="{BB962C8B-B14F-4D97-AF65-F5344CB8AC3E}">
        <p14:creationId xmlns:p14="http://schemas.microsoft.com/office/powerpoint/2010/main" val="333618374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lstStyle>
        <a:defPPr algn="ctr">
          <a:defRPr>
            <a:solidFill>
              <a:schemeClr val="bg1">
                <a:lumMod val="9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561</Words>
  <Application>Microsoft Macintosh PowerPoint</Application>
  <PresentationFormat>Diavoorstelling (4:3)</PresentationFormat>
  <Paragraphs>143</Paragraphs>
  <Slides>20</Slides>
  <Notes>10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Landelijke Studenten Vakbond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Leonie Damink</dc:creator>
  <cp:lastModifiedBy>Joyce</cp:lastModifiedBy>
  <cp:revision>97</cp:revision>
  <dcterms:created xsi:type="dcterms:W3CDTF">2016-05-03T13:02:34Z</dcterms:created>
  <dcterms:modified xsi:type="dcterms:W3CDTF">2018-02-06T01:30:18Z</dcterms:modified>
</cp:coreProperties>
</file>