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6" r:id="rId3"/>
    <p:sldId id="286" r:id="rId4"/>
    <p:sldId id="270" r:id="rId5"/>
    <p:sldId id="289" r:id="rId6"/>
    <p:sldId id="290" r:id="rId7"/>
    <p:sldId id="291" r:id="rId8"/>
    <p:sldId id="292" r:id="rId9"/>
    <p:sldId id="293" r:id="rId10"/>
    <p:sldId id="294" r:id="rId11"/>
    <p:sldId id="295" r:id="rId12"/>
    <p:sldId id="296" r:id="rId13"/>
    <p:sldId id="297" r:id="rId14"/>
    <p:sldId id="299" r:id="rId15"/>
    <p:sldId id="300" r:id="rId16"/>
    <p:sldId id="306" r:id="rId17"/>
    <p:sldId id="301" r:id="rId18"/>
    <p:sldId id="302" r:id="rId19"/>
    <p:sldId id="303" r:id="rId20"/>
    <p:sldId id="305" r:id="rId21"/>
    <p:sldId id="304" r:id="rId22"/>
    <p:sldId id="281"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yce van der Wegen" initials="Jvd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936"/>
    <a:srgbClr val="C52A3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0" y="-5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6748B-858E-4565-A573-3EB99B454C3A}" type="datetimeFigureOut">
              <a:rPr lang="nl-NL" smtClean="0"/>
              <a:t>06-02-18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CF345-27EF-4F41-B331-FEA6D87ADFD2}" type="slidenum">
              <a:rPr lang="nl-NL" smtClean="0"/>
              <a:t>‹nr.›</a:t>
            </a:fld>
            <a:endParaRPr lang="nl-NL"/>
          </a:p>
        </p:txBody>
      </p:sp>
    </p:spTree>
    <p:extLst>
      <p:ext uri="{BB962C8B-B14F-4D97-AF65-F5344CB8AC3E}">
        <p14:creationId xmlns:p14="http://schemas.microsoft.com/office/powerpoint/2010/main" val="364360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8</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17</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18</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19</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20</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21</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9</a:t>
            </a:fld>
            <a:endParaRPr lang="nl-NL"/>
          </a:p>
        </p:txBody>
      </p:sp>
    </p:spTree>
    <p:extLst>
      <p:ext uri="{BB962C8B-B14F-4D97-AF65-F5344CB8AC3E}">
        <p14:creationId xmlns:p14="http://schemas.microsoft.com/office/powerpoint/2010/main" val="42528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10</a:t>
            </a:fld>
            <a:endParaRPr lang="nl-NL"/>
          </a:p>
        </p:txBody>
      </p:sp>
    </p:spTree>
    <p:extLst>
      <p:ext uri="{BB962C8B-B14F-4D97-AF65-F5344CB8AC3E}">
        <p14:creationId xmlns:p14="http://schemas.microsoft.com/office/powerpoint/2010/main" val="425289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11</a:t>
            </a:fld>
            <a:endParaRPr lang="nl-NL"/>
          </a:p>
        </p:txBody>
      </p:sp>
    </p:spTree>
    <p:extLst>
      <p:ext uri="{BB962C8B-B14F-4D97-AF65-F5344CB8AC3E}">
        <p14:creationId xmlns:p14="http://schemas.microsoft.com/office/powerpoint/2010/main" val="425289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12</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13</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14</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15</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16</a:t>
            </a:fld>
            <a:endParaRPr lang="nl-NL"/>
          </a:p>
        </p:txBody>
      </p:sp>
    </p:spTree>
    <p:extLst>
      <p:ext uri="{BB962C8B-B14F-4D97-AF65-F5344CB8AC3E}">
        <p14:creationId xmlns:p14="http://schemas.microsoft.com/office/powerpoint/2010/main" val="162456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06-02-18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29797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06-02-18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386544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06-02-18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264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06-02-18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62809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06-02-18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18455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2C3A55A-79A2-42DE-8DD0-AF218098B9C8}" type="datetimeFigureOut">
              <a:rPr lang="nl-NL" smtClean="0"/>
              <a:t>06-02-18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10631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2C3A55A-79A2-42DE-8DD0-AF218098B9C8}" type="datetimeFigureOut">
              <a:rPr lang="nl-NL" smtClean="0"/>
              <a:t>06-02-18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110748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2C3A55A-79A2-42DE-8DD0-AF218098B9C8}" type="datetimeFigureOut">
              <a:rPr lang="nl-NL" smtClean="0"/>
              <a:t>06-02-18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90553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2C3A55A-79A2-42DE-8DD0-AF218098B9C8}" type="datetimeFigureOut">
              <a:rPr lang="nl-NL" smtClean="0"/>
              <a:t>06-02-18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398284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2C3A55A-79A2-42DE-8DD0-AF218098B9C8}" type="datetimeFigureOut">
              <a:rPr lang="nl-NL" smtClean="0"/>
              <a:t>06-02-18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323669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2C3A55A-79A2-42DE-8DD0-AF218098B9C8}" type="datetimeFigureOut">
              <a:rPr lang="nl-NL" smtClean="0"/>
              <a:t>06-02-18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29095868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3A55A-79A2-42DE-8DD0-AF218098B9C8}" type="datetimeFigureOut">
              <a:rPr lang="nl-NL" smtClean="0"/>
              <a:t>06-02-18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F985A-E2B1-4746-B24B-BEA0D73D5729}" type="slidenum">
              <a:rPr lang="nl-NL" smtClean="0"/>
              <a:t>‹nr.›</a:t>
            </a:fld>
            <a:endParaRPr lang="nl-NL"/>
          </a:p>
        </p:txBody>
      </p:sp>
    </p:spTree>
    <p:extLst>
      <p:ext uri="{BB962C8B-B14F-4D97-AF65-F5344CB8AC3E}">
        <p14:creationId xmlns:p14="http://schemas.microsoft.com/office/powerpoint/2010/main" val="1644544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2A30"/>
        </a:solidFill>
        <a:effectLst/>
      </p:bgPr>
    </p:bg>
    <p:spTree>
      <p:nvGrpSpPr>
        <p:cNvPr id="1" name=""/>
        <p:cNvGrpSpPr/>
        <p:nvPr/>
      </p:nvGrpSpPr>
      <p:grpSpPr>
        <a:xfrm>
          <a:off x="0" y="0"/>
          <a:ext cx="0" cy="0"/>
          <a:chOff x="0" y="0"/>
          <a:chExt cx="0" cy="0"/>
        </a:xfrm>
      </p:grpSpPr>
      <p:pic>
        <p:nvPicPr>
          <p:cNvPr id="8" name="Afbeelding 7"/>
          <p:cNvPicPr/>
          <p:nvPr/>
        </p:nvPicPr>
        <p:blipFill>
          <a:blip r:embed="rId2" cstate="print">
            <a:extLst>
              <a:ext uri="{28A0092B-C50C-407E-A947-70E740481C1C}">
                <a14:useLocalDpi xmlns:a14="http://schemas.microsoft.com/office/drawing/2010/main" val="0"/>
              </a:ext>
            </a:extLst>
          </a:blip>
          <a:stretch>
            <a:fillRect/>
          </a:stretch>
        </p:blipFill>
        <p:spPr>
          <a:xfrm>
            <a:off x="3888023" y="5373216"/>
            <a:ext cx="1230630" cy="1230630"/>
          </a:xfrm>
          <a:prstGeom prst="rect">
            <a:avLst/>
          </a:prstGeo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96" y="987930"/>
            <a:ext cx="8749207" cy="4241270"/>
          </a:xfrm>
          <a:prstGeom prst="rect">
            <a:avLst/>
          </a:prstGeom>
        </p:spPr>
      </p:pic>
      <p:sp>
        <p:nvSpPr>
          <p:cNvPr id="3" name="Tekstvak 2"/>
          <p:cNvSpPr txBox="1"/>
          <p:nvPr/>
        </p:nvSpPr>
        <p:spPr>
          <a:xfrm>
            <a:off x="1259632" y="4685074"/>
            <a:ext cx="6552728" cy="400110"/>
          </a:xfrm>
          <a:prstGeom prst="rect">
            <a:avLst/>
          </a:prstGeom>
          <a:noFill/>
        </p:spPr>
        <p:txBody>
          <a:bodyPr wrap="square" rtlCol="0">
            <a:spAutoFit/>
          </a:bodyPr>
          <a:lstStyle/>
          <a:p>
            <a:pPr algn="ctr"/>
            <a:r>
              <a:rPr lang="nl-NL" sz="2000" spc="600" dirty="0">
                <a:solidFill>
                  <a:schemeClr val="bg1"/>
                </a:solidFill>
                <a:latin typeface="Myriad Pro" pitchFamily="34" charset="0"/>
              </a:rPr>
              <a:t>www.lsvb.nl   </a:t>
            </a:r>
            <a:r>
              <a:rPr lang="nl-NL" sz="1200" dirty="0">
                <a:solidFill>
                  <a:schemeClr val="bg1"/>
                </a:solidFill>
              </a:rPr>
              <a:t>● </a:t>
            </a:r>
            <a:r>
              <a:rPr lang="nl-NL" sz="2000" spc="600" dirty="0">
                <a:solidFill>
                  <a:schemeClr val="bg1"/>
                </a:solidFill>
                <a:latin typeface="Myriad Pro" pitchFamily="34" charset="0"/>
              </a:rPr>
              <a:t>     @studentenbond</a:t>
            </a:r>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797152"/>
            <a:ext cx="265714" cy="216024"/>
          </a:xfrm>
          <a:prstGeom prst="rect">
            <a:avLst/>
          </a:prstGeom>
        </p:spPr>
      </p:pic>
    </p:spTree>
    <p:extLst>
      <p:ext uri="{BB962C8B-B14F-4D97-AF65-F5344CB8AC3E}">
        <p14:creationId xmlns:p14="http://schemas.microsoft.com/office/powerpoint/2010/main" val="367582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a:solidFill>
                  <a:srgbClr val="C52A30"/>
                </a:solidFill>
                <a:latin typeface="Myriad Pro" pitchFamily="34" charset="0"/>
              </a:rPr>
              <a:t>Wat </a:t>
            </a:r>
            <a:r>
              <a:rPr lang="nl-NL" sz="4400" b="1">
                <a:solidFill>
                  <a:srgbClr val="C52A30"/>
                </a:solidFill>
                <a:latin typeface="Myriad Pro" pitchFamily="34" charset="0"/>
              </a:rPr>
              <a:t>weten jullie al?</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1815882"/>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r>
              <a:rPr lang="nl-NL" sz="2800" i="1" dirty="0" smtClean="0">
                <a:solidFill>
                  <a:schemeClr val="tx1">
                    <a:lumMod val="75000"/>
                    <a:lumOff val="25000"/>
                  </a:schemeClr>
                </a:solidFill>
                <a:latin typeface="Myriad Pro"/>
              </a:rPr>
              <a:t>Ik ben bekend met de regeling vanuit het profileringsfonds op mijn hogeschool en de aanvraagprocedure hiervan. </a:t>
            </a:r>
            <a:endParaRPr lang="nl-NL" sz="2800" b="1" i="1" dirty="0">
              <a:solidFill>
                <a:schemeClr val="tx1">
                  <a:lumMod val="75000"/>
                  <a:lumOff val="25000"/>
                </a:schemeClr>
              </a:solidFill>
              <a:latin typeface="Myriad Pro"/>
            </a:endParaRPr>
          </a:p>
        </p:txBody>
      </p:sp>
    </p:spTree>
    <p:extLst>
      <p:ext uri="{BB962C8B-B14F-4D97-AF65-F5344CB8AC3E}">
        <p14:creationId xmlns:p14="http://schemas.microsoft.com/office/powerpoint/2010/main" val="404923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a:solidFill>
                  <a:srgbClr val="C52A30"/>
                </a:solidFill>
                <a:latin typeface="Myriad Pro" pitchFamily="34" charset="0"/>
              </a:rPr>
              <a:t>Wat </a:t>
            </a:r>
            <a:r>
              <a:rPr lang="nl-NL" sz="4400" b="1">
                <a:solidFill>
                  <a:srgbClr val="C52A30"/>
                </a:solidFill>
                <a:latin typeface="Myriad Pro" pitchFamily="34" charset="0"/>
              </a:rPr>
              <a:t>weten jullie al?</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1384995"/>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r>
              <a:rPr lang="nl-NL" sz="2800" i="1" dirty="0" smtClean="0">
                <a:solidFill>
                  <a:schemeClr val="tx1">
                    <a:lumMod val="75000"/>
                    <a:lumOff val="25000"/>
                  </a:schemeClr>
                </a:solidFill>
                <a:latin typeface="Myriad Pro"/>
              </a:rPr>
              <a:t>Ik ben bekend met de regeling vanuit de gemeente en de aanvraagprocedure hiervan. </a:t>
            </a:r>
            <a:endParaRPr lang="nl-NL" sz="2800" b="1" i="1" dirty="0">
              <a:solidFill>
                <a:schemeClr val="tx1">
                  <a:lumMod val="75000"/>
                  <a:lumOff val="25000"/>
                </a:schemeClr>
              </a:solidFill>
              <a:latin typeface="Myriad Pro"/>
            </a:endParaRPr>
          </a:p>
        </p:txBody>
      </p:sp>
    </p:spTree>
    <p:extLst>
      <p:ext uri="{BB962C8B-B14F-4D97-AF65-F5344CB8AC3E}">
        <p14:creationId xmlns:p14="http://schemas.microsoft.com/office/powerpoint/2010/main" val="251798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Wat zijn jullie ervaringen?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3570208"/>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Wie van jullie heeft een student weleens eerder geholpen met het aanvragen van een financiële voorziening; </a:t>
            </a:r>
            <a:br>
              <a:rPr lang="nl-NL" dirty="0" smtClean="0">
                <a:solidFill>
                  <a:schemeClr val="tx1">
                    <a:lumMod val="75000"/>
                    <a:lumOff val="25000"/>
                  </a:schemeClr>
                </a:solidFill>
                <a:latin typeface="Myriad Pro"/>
              </a:rPr>
            </a:br>
            <a:endParaRPr lang="nl-NL" dirty="0" smtClean="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Zo ja, welke?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Hoe ging dit? </a:t>
            </a:r>
            <a:br>
              <a:rPr lang="nl-NL" dirty="0" smtClean="0">
                <a:solidFill>
                  <a:schemeClr val="tx1">
                    <a:lumMod val="75000"/>
                    <a:lumOff val="25000"/>
                  </a:schemeClr>
                </a:solidFill>
                <a:latin typeface="Myriad Pro"/>
              </a:rPr>
            </a:br>
            <a:endParaRPr lang="nl-NL" dirty="0" smtClean="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Hoe kwam de student erbij om deze voorziening aan te vragen en wat wist diegene er al vanaf?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Waren er knelpunten waar je tegen aanliep? </a:t>
            </a:r>
            <a:endParaRPr lang="nl-NL" dirty="0">
              <a:solidFill>
                <a:schemeClr val="tx1">
                  <a:lumMod val="75000"/>
                  <a:lumOff val="25000"/>
                </a:schemeClr>
              </a:solidFill>
              <a:latin typeface="Myriad Pro"/>
            </a:endParaRPr>
          </a:p>
        </p:txBody>
      </p:sp>
    </p:spTree>
    <p:extLst>
      <p:ext uri="{BB962C8B-B14F-4D97-AF65-F5344CB8AC3E}">
        <p14:creationId xmlns:p14="http://schemas.microsoft.com/office/powerpoint/2010/main" val="3746864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Kwijtschelding DUO</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4247317"/>
          </a:xfrm>
          <a:prstGeom prst="rect">
            <a:avLst/>
          </a:prstGeom>
          <a:noFill/>
        </p:spPr>
        <p:txBody>
          <a:bodyPr wrap="square" rtlCol="0">
            <a:spAutoFit/>
          </a:bodyPr>
          <a:lstStyle/>
          <a:p>
            <a:pPr marL="285750" indent="-285750" fontAlgn="base">
              <a:buFont typeface="Arial"/>
              <a:buChar char="•"/>
            </a:pPr>
            <a:r>
              <a:rPr lang="nl-NL" dirty="0" smtClean="0">
                <a:solidFill>
                  <a:schemeClr val="tx1">
                    <a:lumMod val="75000"/>
                    <a:lumOff val="25000"/>
                  </a:schemeClr>
                </a:solidFill>
                <a:latin typeface="Myriad Pro"/>
              </a:rPr>
              <a:t>Oude stelsel: een extra jaar basisbeurs (in- of uitwonend) en een jaar extra ov. Kan alleen als een student nog recht heeft op de basisbeurs.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Nieuwe stelsel: kwijtschelding van ca. 1200 euro. Ook mogelijk om een extra jaar aanvullende beurs aan te vragen en/of ov.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Kwijtschelding kan achteraf gekregen worden als de student binnen 10 jaar een diploma krijgt. Op tijd melden!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Vooral uitwonende studenten worden benadeeld door de invoering van het leenstelsel, zij ontvangen een bedrag van ca. 3435 euro. Daarbij geldt hier geen eis dat het diploma behaald moet zijn.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dirty="0" smtClean="0">
              <a:solidFill>
                <a:schemeClr val="tx1">
                  <a:lumMod val="75000"/>
                  <a:lumOff val="25000"/>
                </a:schemeClr>
              </a:solidFill>
              <a:latin typeface="Myriad Pro"/>
            </a:endParaRPr>
          </a:p>
        </p:txBody>
      </p:sp>
    </p:spTree>
    <p:extLst>
      <p:ext uri="{BB962C8B-B14F-4D97-AF65-F5344CB8AC3E}">
        <p14:creationId xmlns:p14="http://schemas.microsoft.com/office/powerpoint/2010/main" val="173321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Profileringsfonds</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3816429"/>
          </a:xfrm>
          <a:prstGeom prst="rect">
            <a:avLst/>
          </a:prstGeom>
          <a:noFill/>
        </p:spPr>
        <p:txBody>
          <a:bodyPr wrap="square" rtlCol="0">
            <a:spAutoFit/>
          </a:bodyPr>
          <a:lstStyle/>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De WHW regelt voor een aantal groepen recht op een uitkering, waaronder studenten met een chronische ziekte of handicap die vertraging oplopen als gevolg van hun beperking. Bijzondere omstandigheden staan opgesomd in de wet (artikel 7.51)</a:t>
            </a: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Instellingen dienen (op basis van deze bijzondere omstandigheden) studenten vanuit het profileringsfonds financieel te ondersteunen, ook als het beroep op het profileringsfonds hoger is dan eerder begroot. </a:t>
            </a: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Instellingen kunnen een bandbreedte van 200-300 euro aanhouden als uitgangspunt. </a:t>
            </a: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Belangrijk om studenten duidelijk te informeren, dit actief te verspreiden en transparant te zijn over het toekenningsbeleid. </a:t>
            </a:r>
          </a:p>
        </p:txBody>
      </p:sp>
    </p:spTree>
    <p:extLst>
      <p:ext uri="{BB962C8B-B14F-4D97-AF65-F5344CB8AC3E}">
        <p14:creationId xmlns:p14="http://schemas.microsoft.com/office/powerpoint/2010/main" val="111565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Profileringsfonds</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4462760"/>
          </a:xfrm>
          <a:prstGeom prst="rect">
            <a:avLst/>
          </a:prstGeom>
          <a:noFill/>
        </p:spPr>
        <p:txBody>
          <a:bodyPr wrap="square" rtlCol="0">
            <a:spAutoFit/>
          </a:bodyPr>
          <a:lstStyle/>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Profileringsfonds is een fonds </a:t>
            </a:r>
            <a:r>
              <a:rPr lang="nl-NL" sz="1600" b="1" dirty="0" smtClean="0">
                <a:solidFill>
                  <a:schemeClr val="tx1">
                    <a:lumMod val="75000"/>
                    <a:lumOff val="25000"/>
                  </a:schemeClr>
                </a:solidFill>
                <a:latin typeface="Myriad Pro"/>
              </a:rPr>
              <a:t>waarmee instellingen zichzelf kunnen profileren; </a:t>
            </a:r>
            <a:endParaRPr lang="nl-NL" sz="1600" dirty="0" smtClean="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Knelpunt: op dit moment ‘concurreren’ studenten met een functiebeperking met bestuurlijk actieve studenten </a:t>
            </a:r>
            <a:br>
              <a:rPr lang="nl-NL" sz="1600" dirty="0" smtClean="0">
                <a:solidFill>
                  <a:schemeClr val="tx1">
                    <a:lumMod val="75000"/>
                    <a:lumOff val="25000"/>
                  </a:schemeClr>
                </a:solidFill>
                <a:latin typeface="Myriad Pro"/>
              </a:rPr>
            </a:br>
            <a:r>
              <a:rPr lang="nl-NL" sz="1600" dirty="0" smtClean="0">
                <a:solidFill>
                  <a:schemeClr val="tx1">
                    <a:lumMod val="75000"/>
                    <a:lumOff val="25000"/>
                  </a:schemeClr>
                </a:solidFill>
                <a:latin typeface="Myriad Pro"/>
              </a:rPr>
              <a:t/>
            </a:r>
            <a:br>
              <a:rPr lang="nl-NL" sz="1600" dirty="0" smtClean="0">
                <a:solidFill>
                  <a:schemeClr val="tx1">
                    <a:lumMod val="75000"/>
                    <a:lumOff val="25000"/>
                  </a:schemeClr>
                </a:solidFill>
                <a:latin typeface="Myriad Pro"/>
              </a:rPr>
            </a:br>
            <a:r>
              <a:rPr lang="nl-NL" sz="1600" dirty="0" smtClean="0">
                <a:solidFill>
                  <a:schemeClr val="tx1">
                    <a:lumMod val="75000"/>
                    <a:lumOff val="25000"/>
                  </a:schemeClr>
                </a:solidFill>
                <a:latin typeface="Myriad Pro"/>
              </a:rPr>
              <a:t>(hoogte is afhankelijk van studenten die vrijwillige vertraging oplopen en bijv. bestuurlijk actief zijn of in de medezeggenschap opereren). </a:t>
            </a: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Knelpunt: niet alle studenten zijn op de hoogte van het profileringsfonds. Dit lijkt op het hbo een groter probleem te zijn dan in het wo.</a:t>
            </a: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Illustrerend: </a:t>
            </a:r>
            <a:r>
              <a:rPr lang="nl-NL" sz="1600" b="1" dirty="0" smtClean="0">
                <a:solidFill>
                  <a:schemeClr val="tx1">
                    <a:lumMod val="75000"/>
                    <a:lumOff val="25000"/>
                  </a:schemeClr>
                </a:solidFill>
                <a:latin typeface="Myriad Pro"/>
              </a:rPr>
              <a:t>93% van de aspirant-studenten met een functiebeperking </a:t>
            </a:r>
            <a:r>
              <a:rPr lang="nl-NL" sz="1600" dirty="0" smtClean="0">
                <a:solidFill>
                  <a:schemeClr val="tx1">
                    <a:lumMod val="75000"/>
                    <a:lumOff val="25000"/>
                  </a:schemeClr>
                </a:solidFill>
                <a:latin typeface="Myriad Pro"/>
              </a:rPr>
              <a:t>heeft geen kennis van het profileringsfonds</a:t>
            </a:r>
            <a:r>
              <a:rPr lang="nl-NL" sz="1400" dirty="0" smtClean="0">
                <a:solidFill>
                  <a:schemeClr val="tx1">
                    <a:lumMod val="75000"/>
                    <a:lumOff val="25000"/>
                  </a:schemeClr>
                </a:solidFill>
                <a:latin typeface="Myriad Pro"/>
              </a:rPr>
              <a:t> (</a:t>
            </a:r>
            <a:r>
              <a:rPr lang="nl-NL" sz="1400" dirty="0" smtClean="0">
                <a:solidFill>
                  <a:schemeClr val="tx1">
                    <a:lumMod val="75000"/>
                    <a:lumOff val="25000"/>
                  </a:schemeClr>
                </a:solidFill>
                <a:latin typeface="Myriad Pro"/>
              </a:rPr>
              <a:t>Monitor Beleidsmaatregelen, 2016) </a:t>
            </a:r>
            <a:br>
              <a:rPr lang="nl-NL" sz="1400" dirty="0" smtClean="0">
                <a:solidFill>
                  <a:schemeClr val="tx1">
                    <a:lumMod val="75000"/>
                    <a:lumOff val="25000"/>
                  </a:schemeClr>
                </a:solidFill>
                <a:latin typeface="Myriad Pro"/>
              </a:rPr>
            </a:br>
            <a:endParaRPr lang="nl-NL" sz="1400" dirty="0" smtClean="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p:txBody>
      </p:sp>
    </p:spTree>
    <p:extLst>
      <p:ext uri="{BB962C8B-B14F-4D97-AF65-F5344CB8AC3E}">
        <p14:creationId xmlns:p14="http://schemas.microsoft.com/office/powerpoint/2010/main" val="138946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Profileringsfonds</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3231654"/>
          </a:xfrm>
          <a:prstGeom prst="rect">
            <a:avLst/>
          </a:prstGeom>
          <a:noFill/>
        </p:spPr>
        <p:txBody>
          <a:bodyPr wrap="square" rtlCol="0">
            <a:spAutoFit/>
          </a:bodyPr>
          <a:lstStyle/>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Paradoxaal </a:t>
            </a:r>
            <a:r>
              <a:rPr lang="nl-NL" sz="1600" dirty="0" smtClean="0">
                <a:solidFill>
                  <a:schemeClr val="tx1">
                    <a:lumMod val="75000"/>
                    <a:lumOff val="25000"/>
                  </a:schemeClr>
                </a:solidFill>
                <a:latin typeface="Myriad Pro"/>
              </a:rPr>
              <a:t>hieraan blijkt ook nog weleens dat </a:t>
            </a:r>
            <a:r>
              <a:rPr lang="nl-NL" sz="1600" i="1" dirty="0" smtClean="0">
                <a:solidFill>
                  <a:schemeClr val="tx1">
                    <a:lumMod val="75000"/>
                    <a:lumOff val="25000"/>
                  </a:schemeClr>
                </a:solidFill>
                <a:latin typeface="Myriad Pro"/>
              </a:rPr>
              <a:t>‘het niet per se de bedoeling is dat studenten na een uitgebreide voorlichting allemaal beroep gaan doen op dat fonds’ </a:t>
            </a:r>
            <a:r>
              <a:rPr lang="nl-NL" sz="1400" dirty="0" smtClean="0">
                <a:solidFill>
                  <a:schemeClr val="tx1">
                    <a:lumMod val="75000"/>
                    <a:lumOff val="25000"/>
                  </a:schemeClr>
                </a:solidFill>
                <a:latin typeface="Myriad Pro"/>
              </a:rPr>
              <a:t>(Profileringsfondsen in het hoger onderwijs, een </a:t>
            </a:r>
            <a:r>
              <a:rPr lang="nl-NL" sz="1400" dirty="0" err="1" smtClean="0">
                <a:solidFill>
                  <a:schemeClr val="tx1">
                    <a:lumMod val="75000"/>
                    <a:lumOff val="25000"/>
                  </a:schemeClr>
                </a:solidFill>
                <a:latin typeface="Myriad Pro"/>
              </a:rPr>
              <a:t>invenstarisatie</a:t>
            </a:r>
            <a:r>
              <a:rPr lang="nl-NL" sz="1400" dirty="0" smtClean="0">
                <a:solidFill>
                  <a:schemeClr val="tx1">
                    <a:lumMod val="75000"/>
                    <a:lumOff val="25000"/>
                  </a:schemeClr>
                </a:solidFill>
                <a:latin typeface="Myriad Pro"/>
              </a:rPr>
              <a:t>. De LSVb, 2011) </a:t>
            </a:r>
          </a:p>
          <a:p>
            <a:pPr marL="285750" indent="-285750" fontAlgn="base">
              <a:buFont typeface="Arial" panose="020B0604020202020204" pitchFamily="34" charset="0"/>
              <a:buChar char="•"/>
            </a:pPr>
            <a:endParaRPr lang="nl-NL" sz="14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Instellingen verschillen in hoeveel geld zij beschikbaar stellen</a:t>
            </a:r>
            <a:r>
              <a:rPr lang="nl-NL" sz="1600" dirty="0" smtClean="0">
                <a:solidFill>
                  <a:schemeClr val="tx1">
                    <a:lumMod val="75000"/>
                    <a:lumOff val="25000"/>
                  </a:schemeClr>
                </a:solidFill>
                <a:latin typeface="Myriad Pro"/>
              </a:rPr>
              <a:t>.</a:t>
            </a: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sz="1600" dirty="0" smtClean="0">
                <a:solidFill>
                  <a:schemeClr val="tx1">
                    <a:lumMod val="75000"/>
                    <a:lumOff val="25000"/>
                  </a:schemeClr>
                </a:solidFill>
                <a:latin typeface="Myriad Pro"/>
              </a:rPr>
              <a:t>Daarnaast </a:t>
            </a:r>
            <a:r>
              <a:rPr lang="nl-NL" sz="1600" dirty="0" smtClean="0">
                <a:solidFill>
                  <a:schemeClr val="tx1">
                    <a:lumMod val="75000"/>
                    <a:lumOff val="25000"/>
                  </a:schemeClr>
                </a:solidFill>
                <a:latin typeface="Myriad Pro"/>
              </a:rPr>
              <a:t>vaak onduidelijk in jaarrekeningen hoeveel geld er precies is besteed en blijft het soms onduidelijk hoe instellingen zich daadwerkelijk profileren. </a:t>
            </a: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p:txBody>
      </p:sp>
    </p:spTree>
    <p:extLst>
      <p:ext uri="{BB962C8B-B14F-4D97-AF65-F5344CB8AC3E}">
        <p14:creationId xmlns:p14="http://schemas.microsoft.com/office/powerpoint/2010/main" val="416303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Profileringsfonds</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00808"/>
            <a:ext cx="7488832" cy="3046988"/>
          </a:xfrm>
          <a:prstGeom prst="rect">
            <a:avLst/>
          </a:prstGeom>
          <a:noFill/>
        </p:spPr>
        <p:txBody>
          <a:bodyPr wrap="square" rtlCol="0">
            <a:spAutoFit/>
          </a:bodyPr>
          <a:lstStyle/>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Wat zijn jullie ervaringen met het profileringsfonds?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Denken jullie dat dit fonds al voldoende bekend is? </a:t>
            </a: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dirty="0" smtClean="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Hoe zou dit verbeterd kunnen worden?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smtClean="0">
                <a:solidFill>
                  <a:schemeClr val="tx1">
                    <a:lumMod val="75000"/>
                    <a:lumOff val="25000"/>
                  </a:schemeClr>
                </a:solidFill>
                <a:latin typeface="Myriad Pro"/>
              </a:rPr>
              <a:t>Hebben jullie weleens meegemaakt dat een aanvraag werd afgekeurd, zo ja op basis waarvan? </a:t>
            </a: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p:txBody>
      </p:sp>
    </p:spTree>
    <p:extLst>
      <p:ext uri="{BB962C8B-B14F-4D97-AF65-F5344CB8AC3E}">
        <p14:creationId xmlns:p14="http://schemas.microsoft.com/office/powerpoint/2010/main" val="421870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4" y="116632"/>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Gemeentelijke toeslagen</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sp>
        <p:nvSpPr>
          <p:cNvPr id="2" name="Tekstvak 1"/>
          <p:cNvSpPr txBox="1"/>
          <p:nvPr/>
        </p:nvSpPr>
        <p:spPr>
          <a:xfrm>
            <a:off x="827584" y="1700808"/>
            <a:ext cx="7488832" cy="830997"/>
          </a:xfrm>
          <a:prstGeom prst="rect">
            <a:avLst/>
          </a:prstGeom>
          <a:noFill/>
        </p:spPr>
        <p:txBody>
          <a:bodyPr wrap="square" rtlCol="0">
            <a:spAutoFit/>
          </a:bodyPr>
          <a:lstStyle/>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p:txBody>
      </p:sp>
      <p:pic>
        <p:nvPicPr>
          <p:cNvPr id="3" name="Afbeelding 2" descr="Schermafbeelding 2018-02-06 om 01.09.40.png"/>
          <p:cNvPicPr>
            <a:picLocks noChangeAspect="1"/>
          </p:cNvPicPr>
          <p:nvPr/>
        </p:nvPicPr>
        <p:blipFill rotWithShape="1">
          <a:blip r:embed="rId5">
            <a:extLst>
              <a:ext uri="{28A0092B-C50C-407E-A947-70E740481C1C}">
                <a14:useLocalDpi xmlns:a14="http://schemas.microsoft.com/office/drawing/2010/main" val="0"/>
              </a:ext>
            </a:extLst>
          </a:blip>
          <a:srcRect t="22222"/>
          <a:stretch/>
        </p:blipFill>
        <p:spPr>
          <a:xfrm>
            <a:off x="1619672" y="1021918"/>
            <a:ext cx="6264696" cy="5836082"/>
          </a:xfrm>
          <a:prstGeom prst="rect">
            <a:avLst/>
          </a:prstGeom>
        </p:spPr>
      </p:pic>
      <p:sp>
        <p:nvSpPr>
          <p:cNvPr id="4" name="Ovaal 3"/>
          <p:cNvSpPr/>
          <p:nvPr/>
        </p:nvSpPr>
        <p:spPr>
          <a:xfrm>
            <a:off x="2627784" y="4365104"/>
            <a:ext cx="5904656" cy="1512168"/>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solidFill>
                <a:schemeClr val="bg1">
                  <a:lumMod val="95000"/>
                </a:schemeClr>
              </a:solidFill>
            </a:endParaRPr>
          </a:p>
        </p:txBody>
      </p:sp>
      <p:sp>
        <p:nvSpPr>
          <p:cNvPr id="10" name="Ovaal 9"/>
          <p:cNvSpPr/>
          <p:nvPr/>
        </p:nvSpPr>
        <p:spPr>
          <a:xfrm>
            <a:off x="2204120" y="2213248"/>
            <a:ext cx="5688632" cy="1224136"/>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solidFill>
                <a:schemeClr val="bg1">
                  <a:lumMod val="95000"/>
                </a:schemeClr>
              </a:solidFill>
            </a:endParaRPr>
          </a:p>
        </p:txBody>
      </p:sp>
    </p:spTree>
    <p:extLst>
      <p:ext uri="{BB962C8B-B14F-4D97-AF65-F5344CB8AC3E}">
        <p14:creationId xmlns:p14="http://schemas.microsoft.com/office/powerpoint/2010/main" val="364341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Gemeentelijke toeslagen</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00808"/>
            <a:ext cx="7488832" cy="830997"/>
          </a:xfrm>
          <a:prstGeom prst="rect">
            <a:avLst/>
          </a:prstGeom>
          <a:noFill/>
        </p:spPr>
        <p:txBody>
          <a:bodyPr wrap="square" rtlCol="0">
            <a:spAutoFit/>
          </a:bodyPr>
          <a:lstStyle/>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p:txBody>
      </p:sp>
      <p:sp>
        <p:nvSpPr>
          <p:cNvPr id="3" name="Rechthoek 2"/>
          <p:cNvSpPr/>
          <p:nvPr/>
        </p:nvSpPr>
        <p:spPr>
          <a:xfrm>
            <a:off x="1115616" y="1844824"/>
            <a:ext cx="7560840" cy="3539431"/>
          </a:xfrm>
          <a:prstGeom prst="rect">
            <a:avLst/>
          </a:prstGeom>
        </p:spPr>
        <p:txBody>
          <a:bodyPr wrap="square">
            <a:spAutoFit/>
          </a:bodyPr>
          <a:lstStyle/>
          <a:p>
            <a:pPr lvl="0"/>
            <a:r>
              <a:rPr lang="nl-NL" dirty="0" smtClean="0"/>
              <a:t>1. De </a:t>
            </a:r>
            <a:r>
              <a:rPr lang="nl-NL" dirty="0"/>
              <a:t>hoogte van het bedrag is in veel gemeenten ontoereikend en varieert sterk</a:t>
            </a:r>
            <a:r>
              <a:rPr lang="nl-NL" dirty="0" smtClean="0"/>
              <a:t>;</a:t>
            </a:r>
            <a:br>
              <a:rPr lang="nl-NL" dirty="0" smtClean="0"/>
            </a:br>
            <a:endParaRPr lang="nl-NL" dirty="0"/>
          </a:p>
          <a:p>
            <a:pPr lvl="0"/>
            <a:r>
              <a:rPr lang="nl-NL" dirty="0" smtClean="0"/>
              <a:t>2. De </a:t>
            </a:r>
            <a:r>
              <a:rPr lang="nl-NL" dirty="0"/>
              <a:t>aanvraagprocedure is </a:t>
            </a:r>
            <a:r>
              <a:rPr lang="nl-NL" b="1" dirty="0"/>
              <a:t>te ingewikkeld, kost veel werk en heeft hiermee als risico een drempel te vormen</a:t>
            </a:r>
            <a:r>
              <a:rPr lang="nl-NL" dirty="0"/>
              <a:t> voor jongeren om überhaupt aan een dergelijke procedure te beginnen;  </a:t>
            </a:r>
            <a:endParaRPr lang="nl-NL" dirty="0" smtClean="0"/>
          </a:p>
          <a:p>
            <a:pPr lvl="0"/>
            <a:endParaRPr lang="nl-NL" dirty="0"/>
          </a:p>
          <a:p>
            <a:pPr lvl="0"/>
            <a:r>
              <a:rPr lang="nl-NL" dirty="0" smtClean="0"/>
              <a:t>3. De </a:t>
            </a:r>
            <a:r>
              <a:rPr lang="nl-NL" dirty="0"/>
              <a:t>doelgroep is onvoldoende op de hoogte van de mogelijkheid gebruik te maken van de individuele studietoeslag. </a:t>
            </a:r>
            <a:r>
              <a:rPr lang="nl-NL" b="1" dirty="0"/>
              <a:t>Kortom: de voorlichting hierover is niet op peil</a:t>
            </a:r>
            <a:r>
              <a:rPr lang="nl-NL" dirty="0"/>
              <a:t>.  </a:t>
            </a:r>
            <a:endParaRPr lang="nl-NL" dirty="0" smtClean="0"/>
          </a:p>
          <a:p>
            <a:pPr lvl="0"/>
            <a:endParaRPr lang="nl-NL" sz="2000" dirty="0">
              <a:solidFill>
                <a:srgbClr val="C52A30"/>
              </a:solidFill>
            </a:endParaRPr>
          </a:p>
          <a:p>
            <a:pPr lvl="0" algn="r"/>
            <a:r>
              <a:rPr lang="nl-NL" sz="2400" i="1" dirty="0" smtClean="0">
                <a:solidFill>
                  <a:srgbClr val="C52A30"/>
                </a:solidFill>
              </a:rPr>
              <a:t>Herkent iemand zich in deze knelpunten? </a:t>
            </a:r>
            <a:endParaRPr lang="nl-NL" sz="2400" i="1" dirty="0">
              <a:solidFill>
                <a:srgbClr val="C52A30"/>
              </a:solidFill>
            </a:endParaRPr>
          </a:p>
        </p:txBody>
      </p:sp>
    </p:spTree>
    <p:extLst>
      <p:ext uri="{BB962C8B-B14F-4D97-AF65-F5344CB8AC3E}">
        <p14:creationId xmlns:p14="http://schemas.microsoft.com/office/powerpoint/2010/main" val="4449373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72396" y="77609"/>
            <a:ext cx="2821306" cy="1695207"/>
          </a:xfrm>
          <a:prstGeom prst="rect">
            <a:avLst/>
          </a:prstGeom>
        </p:spPr>
      </p:pic>
      <p:pic>
        <p:nvPicPr>
          <p:cNvPr id="5" name="Afbeelding 4"/>
          <p:cNvPicPr/>
          <p:nvPr/>
        </p:nvPicPr>
        <p:blipFill>
          <a:blip r:embed="rId3" cstate="print">
            <a:extLst>
              <a:ext uri="{28A0092B-C50C-407E-A947-70E740481C1C}">
                <a14:useLocalDpi xmlns:a14="http://schemas.microsoft.com/office/drawing/2010/main" val="0"/>
              </a:ext>
            </a:extLst>
          </a:blip>
          <a:stretch>
            <a:fillRect/>
          </a:stretch>
        </p:blipFill>
        <p:spPr>
          <a:xfrm>
            <a:off x="179512" y="5732892"/>
            <a:ext cx="1656184" cy="917999"/>
          </a:xfrm>
          <a:prstGeom prst="rect">
            <a:avLst/>
          </a:prstGeom>
        </p:spPr>
      </p:pic>
      <p:pic>
        <p:nvPicPr>
          <p:cNvPr id="6" name="Afbeelding 5"/>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085184"/>
            <a:ext cx="2803706" cy="1698635"/>
          </a:xfrm>
          <a:prstGeom prst="rect">
            <a:avLst/>
          </a:prstGeom>
          <a:noFill/>
          <a:ln>
            <a:noFill/>
          </a:ln>
        </p:spPr>
      </p:pic>
      <p:sp>
        <p:nvSpPr>
          <p:cNvPr id="7" name="Rechthoek 6"/>
          <p:cNvSpPr/>
          <p:nvPr/>
        </p:nvSpPr>
        <p:spPr>
          <a:xfrm>
            <a:off x="251519" y="2564904"/>
            <a:ext cx="8640961" cy="1077218"/>
          </a:xfrm>
          <a:prstGeom prst="rect">
            <a:avLst/>
          </a:prstGeom>
        </p:spPr>
        <p:txBody>
          <a:bodyPr wrap="square">
            <a:spAutoFit/>
          </a:bodyPr>
          <a:lstStyle/>
          <a:p>
            <a:pPr algn="ctr"/>
            <a:r>
              <a:rPr lang="nl-NL" sz="3600" b="1" dirty="0">
                <a:solidFill>
                  <a:srgbClr val="C00000"/>
                </a:solidFill>
                <a:latin typeface="Myriad Pro" pitchFamily="34" charset="0"/>
              </a:rPr>
              <a:t>Financiële voorzieningen </a:t>
            </a:r>
            <a:endParaRPr lang="nl-NL" sz="3600" dirty="0">
              <a:solidFill>
                <a:srgbClr val="C00000"/>
              </a:solidFill>
              <a:latin typeface="Myriad Pro" pitchFamily="34" charset="0"/>
            </a:endParaRPr>
          </a:p>
          <a:p>
            <a:pPr algn="ctr"/>
            <a:r>
              <a:rPr lang="nl-NL" sz="2800" dirty="0">
                <a:solidFill>
                  <a:schemeClr val="tx1">
                    <a:lumMod val="65000"/>
                    <a:lumOff val="35000"/>
                  </a:schemeClr>
                </a:solidFill>
                <a:latin typeface="Myriad Pro" pitchFamily="34" charset="0"/>
              </a:rPr>
              <a:t>Dinsdag 6 februari 2018</a:t>
            </a:r>
          </a:p>
        </p:txBody>
      </p:sp>
    </p:spTree>
    <p:extLst>
      <p:ext uri="{BB962C8B-B14F-4D97-AF65-F5344CB8AC3E}">
        <p14:creationId xmlns:p14="http://schemas.microsoft.com/office/powerpoint/2010/main" val="112900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1475656" y="116632"/>
            <a:ext cx="7488833" cy="1754327"/>
          </a:xfrm>
          <a:prstGeom prst="rect">
            <a:avLst/>
          </a:prstGeom>
        </p:spPr>
        <p:txBody>
          <a:bodyPr wrap="square">
            <a:spAutoFit/>
          </a:bodyPr>
          <a:lstStyle/>
          <a:p>
            <a:pPr algn="r"/>
            <a:r>
              <a:rPr lang="nl-NL" sz="4400" b="1" dirty="0" smtClean="0">
                <a:solidFill>
                  <a:srgbClr val="C52A30"/>
                </a:solidFill>
                <a:latin typeface="Myriad Pro" pitchFamily="34" charset="0"/>
              </a:rPr>
              <a:t>Goede </a:t>
            </a:r>
          </a:p>
          <a:p>
            <a:pPr algn="r"/>
            <a:r>
              <a:rPr lang="nl-NL" sz="4400" b="1" dirty="0" smtClean="0">
                <a:solidFill>
                  <a:srgbClr val="C52A30"/>
                </a:solidFill>
                <a:latin typeface="Myriad Pro" pitchFamily="34" charset="0"/>
              </a:rPr>
              <a:t>voorlichting</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453336"/>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sp>
        <p:nvSpPr>
          <p:cNvPr id="2" name="Tekstvak 1"/>
          <p:cNvSpPr txBox="1"/>
          <p:nvPr/>
        </p:nvSpPr>
        <p:spPr>
          <a:xfrm>
            <a:off x="827584" y="1700808"/>
            <a:ext cx="7488832" cy="830997"/>
          </a:xfrm>
          <a:prstGeom prst="rect">
            <a:avLst/>
          </a:prstGeom>
          <a:noFill/>
        </p:spPr>
        <p:txBody>
          <a:bodyPr wrap="square" rtlCol="0">
            <a:spAutoFit/>
          </a:bodyPr>
          <a:lstStyle/>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p:txBody>
      </p:sp>
      <p:pic>
        <p:nvPicPr>
          <p:cNvPr id="9" name="Afbeelding 8" descr="OCW_Financieel slim afstudere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700808"/>
            <a:ext cx="7200900" cy="4432300"/>
          </a:xfrm>
          <a:prstGeom prst="rect">
            <a:avLst/>
          </a:prstGeom>
        </p:spPr>
      </p:pic>
    </p:spTree>
    <p:extLst>
      <p:ext uri="{BB962C8B-B14F-4D97-AF65-F5344CB8AC3E}">
        <p14:creationId xmlns:p14="http://schemas.microsoft.com/office/powerpoint/2010/main" val="29488759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Adviezen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00808"/>
            <a:ext cx="7488832" cy="830997"/>
          </a:xfrm>
          <a:prstGeom prst="rect">
            <a:avLst/>
          </a:prstGeom>
          <a:noFill/>
        </p:spPr>
        <p:txBody>
          <a:bodyPr wrap="square" rtlCol="0">
            <a:spAutoFit/>
          </a:bodyPr>
          <a:lstStyle/>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p:txBody>
      </p:sp>
      <p:sp>
        <p:nvSpPr>
          <p:cNvPr id="3" name="Rechthoek 2"/>
          <p:cNvSpPr/>
          <p:nvPr/>
        </p:nvSpPr>
        <p:spPr>
          <a:xfrm>
            <a:off x="1187624" y="1844824"/>
            <a:ext cx="7488832" cy="3785652"/>
          </a:xfrm>
          <a:prstGeom prst="rect">
            <a:avLst/>
          </a:prstGeom>
        </p:spPr>
        <p:txBody>
          <a:bodyPr wrap="square">
            <a:spAutoFit/>
          </a:bodyPr>
          <a:lstStyle/>
          <a:p>
            <a:pPr marL="457200" lvl="0" indent="-457200">
              <a:buAutoNum type="arabicPeriod"/>
            </a:pPr>
            <a:r>
              <a:rPr lang="nl-NL" sz="2000" dirty="0" smtClean="0"/>
              <a:t>Zorg ervoor dat je goed én proactief voorlicht. Zet niet alleen de informatie op de website, maar zorg er ook voor dat een student zijn/haar functiebeperking komt melden. Enkel de juiste informatie digitaal verspreiden is niet genoeg; </a:t>
            </a:r>
          </a:p>
          <a:p>
            <a:pPr lvl="0"/>
            <a:endParaRPr lang="nl-NL" sz="2000" dirty="0" smtClean="0"/>
          </a:p>
          <a:p>
            <a:pPr marL="457200" lvl="0" indent="-457200">
              <a:buAutoNum type="arabicPeriod"/>
            </a:pPr>
            <a:r>
              <a:rPr lang="nl-NL" sz="2000" dirty="0" smtClean="0"/>
              <a:t>Help de student met de aanvraagprocedures, deze kunnen soms ingewikkeld zijn en veel moeite kosten; </a:t>
            </a:r>
          </a:p>
          <a:p>
            <a:pPr marL="457200" lvl="0" indent="-457200">
              <a:buAutoNum type="arabicPeriod"/>
            </a:pPr>
            <a:endParaRPr lang="nl-NL" sz="2000" dirty="0"/>
          </a:p>
          <a:p>
            <a:pPr marL="457200" lvl="0" indent="-457200">
              <a:buAutoNum type="arabicPeriod"/>
            </a:pPr>
            <a:r>
              <a:rPr lang="nl-NL" sz="2000" dirty="0" smtClean="0"/>
              <a:t>Zorg ervoor dat er altijd de juiste informatie wordt verspreid en dat je op de hoogte bent van de actuele ontwikkelingen, de regels veranderen nog weleens! </a:t>
            </a:r>
          </a:p>
          <a:p>
            <a:pPr marL="457200" lvl="0" indent="-457200">
              <a:buAutoNum type="arabicPeriod"/>
            </a:pPr>
            <a:endParaRPr lang="nl-NL" sz="2000" dirty="0" smtClean="0"/>
          </a:p>
        </p:txBody>
      </p:sp>
    </p:spTree>
    <p:extLst>
      <p:ext uri="{BB962C8B-B14F-4D97-AF65-F5344CB8AC3E}">
        <p14:creationId xmlns:p14="http://schemas.microsoft.com/office/powerpoint/2010/main" val="32764322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52A30"/>
        </a:solidFill>
        <a:effectLst/>
      </p:bgPr>
    </p:bg>
    <p:spTree>
      <p:nvGrpSpPr>
        <p:cNvPr id="1" name=""/>
        <p:cNvGrpSpPr/>
        <p:nvPr/>
      </p:nvGrpSpPr>
      <p:grpSpPr>
        <a:xfrm>
          <a:off x="0" y="0"/>
          <a:ext cx="0" cy="0"/>
          <a:chOff x="0" y="0"/>
          <a:chExt cx="0" cy="0"/>
        </a:xfrm>
      </p:grpSpPr>
      <p:pic>
        <p:nvPicPr>
          <p:cNvPr id="8" name="Afbeelding 7"/>
          <p:cNvPicPr/>
          <p:nvPr/>
        </p:nvPicPr>
        <p:blipFill rotWithShape="1">
          <a:blip r:embed="rId2" cstate="print">
            <a:extLst>
              <a:ext uri="{28A0092B-C50C-407E-A947-70E740481C1C}">
                <a14:useLocalDpi xmlns:a14="http://schemas.microsoft.com/office/drawing/2010/main" val="0"/>
              </a:ext>
            </a:extLst>
          </a:blip>
          <a:srcRect t="22216" b="22250"/>
          <a:stretch/>
        </p:blipFill>
        <p:spPr>
          <a:xfrm>
            <a:off x="8062953" y="6244230"/>
            <a:ext cx="829257" cy="460519"/>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936" y="2882968"/>
            <a:ext cx="5384127" cy="1092064"/>
          </a:xfrm>
          <a:prstGeom prst="rect">
            <a:avLst/>
          </a:prstGeom>
        </p:spPr>
      </p:pic>
      <p:sp>
        <p:nvSpPr>
          <p:cNvPr id="6" name="Tekstvak 5"/>
          <p:cNvSpPr txBox="1"/>
          <p:nvPr/>
        </p:nvSpPr>
        <p:spPr>
          <a:xfrm>
            <a:off x="4067944" y="6329224"/>
            <a:ext cx="3960440" cy="276999"/>
          </a:xfrm>
          <a:prstGeom prst="rect">
            <a:avLst/>
          </a:prstGeom>
          <a:noFill/>
        </p:spPr>
        <p:txBody>
          <a:bodyPr wrap="square" rtlCol="0">
            <a:spAutoFit/>
          </a:bodyPr>
          <a:lstStyle/>
          <a:p>
            <a:pPr algn="r"/>
            <a:r>
              <a:rPr lang="nl-NL" sz="1200" spc="300" dirty="0">
                <a:solidFill>
                  <a:schemeClr val="bg1"/>
                </a:solidFill>
                <a:latin typeface="+mj-lt"/>
              </a:rPr>
              <a:t>www.lsvb.nl  </a:t>
            </a:r>
            <a:r>
              <a:rPr lang="nl-NL" sz="800" dirty="0">
                <a:solidFill>
                  <a:schemeClr val="bg1"/>
                </a:solidFill>
              </a:rPr>
              <a:t>●</a:t>
            </a:r>
            <a:r>
              <a:rPr lang="nl-NL" sz="1200" spc="300" dirty="0">
                <a:solidFill>
                  <a:schemeClr val="bg1"/>
                </a:solidFill>
                <a:latin typeface="+mj-lt"/>
              </a:rPr>
              <a:t>     @studentenbond</a:t>
            </a:r>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2224" y="6417243"/>
            <a:ext cx="132967" cy="108101"/>
          </a:xfrm>
          <a:prstGeom prst="rect">
            <a:avLst/>
          </a:prstGeom>
        </p:spPr>
      </p:pic>
    </p:spTree>
    <p:extLst>
      <p:ext uri="{BB962C8B-B14F-4D97-AF65-F5344CB8AC3E}">
        <p14:creationId xmlns:p14="http://schemas.microsoft.com/office/powerpoint/2010/main" val="284130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99592" y="404664"/>
            <a:ext cx="7488833" cy="2185214"/>
          </a:xfrm>
          <a:prstGeom prst="rect">
            <a:avLst/>
          </a:prstGeom>
        </p:spPr>
        <p:txBody>
          <a:bodyPr wrap="square">
            <a:spAutoFit/>
          </a:bodyPr>
          <a:lstStyle/>
          <a:p>
            <a:pPr algn="ctr"/>
            <a:r>
              <a:rPr lang="nl-NL" sz="4400" b="1" dirty="0" smtClean="0">
                <a:solidFill>
                  <a:srgbClr val="C52A30"/>
                </a:solidFill>
                <a:latin typeface="Myriad Pro" pitchFamily="34" charset="0"/>
              </a:rPr>
              <a:t>Wie zijn wij?  </a:t>
            </a:r>
            <a:endParaRPr lang="nl-NL" sz="2000" dirty="0">
              <a:solidFill>
                <a:srgbClr val="C00000"/>
              </a:solidFill>
              <a:latin typeface="Myriad Pro" pitchFamily="34" charset="0"/>
            </a:endParaRPr>
          </a:p>
          <a:p>
            <a:pPr marL="457200" indent="-457200" fontAlgn="base">
              <a:buFont typeface="Arial" panose="020B0604020202020204" pitchFamily="34" charset="0"/>
              <a:buChar char="•"/>
            </a:pPr>
            <a:endParaRPr lang="nl-NL" sz="2000" dirty="0">
              <a:solidFill>
                <a:srgbClr val="C00000"/>
              </a:solidFill>
              <a:latin typeface="Myriad Pro" pitchFamily="34" charset="0"/>
            </a:endParaRPr>
          </a:p>
          <a:p>
            <a:pPr lvl="1" indent="-457200" fontAlgn="base">
              <a:buFont typeface="Arial" panose="020B0604020202020204" pitchFamily="34" charset="0"/>
              <a:buChar char="•"/>
            </a:pPr>
            <a:endParaRPr lang="nl-NL" sz="3600" dirty="0">
              <a:solidFill>
                <a:schemeClr val="tx1">
                  <a:lumMod val="75000"/>
                  <a:lumOff val="25000"/>
                </a:schemeClr>
              </a:solidFill>
              <a:latin typeface="Myriad Pro" pitchFamily="34" charset="0"/>
            </a:endParaRPr>
          </a:p>
          <a:p>
            <a:pPr marL="457200" indent="-457200" fontAlgn="base">
              <a:buFont typeface="Arial" panose="020B0604020202020204" pitchFamily="34" charset="0"/>
              <a:buChar char="•"/>
            </a:pPr>
            <a:endParaRPr lang="nl-NL" sz="3600" dirty="0">
              <a:solidFill>
                <a:schemeClr val="tx1">
                  <a:lumMod val="75000"/>
                  <a:lumOff val="25000"/>
                </a:schemeClr>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8" name="Afbeelding 7" descr="Schermafbeelding 2018-01-21 om 18.15.00.p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5348" t="-1144" r="9074" b="1144"/>
          <a:stretch/>
        </p:blipFill>
        <p:spPr>
          <a:xfrm>
            <a:off x="251520" y="1104170"/>
            <a:ext cx="8820472" cy="5670384"/>
          </a:xfrm>
          <a:prstGeom prst="rect">
            <a:avLst/>
          </a:prstGeom>
        </p:spPr>
      </p:pic>
    </p:spTree>
    <p:extLst>
      <p:ext uri="{BB962C8B-B14F-4D97-AF65-F5344CB8AC3E}">
        <p14:creationId xmlns:p14="http://schemas.microsoft.com/office/powerpoint/2010/main" val="282707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a:solidFill>
                  <a:srgbClr val="C52A30"/>
                </a:solidFill>
                <a:latin typeface="Myriad Pro" pitchFamily="34" charset="0"/>
              </a:rPr>
              <a:t>Doel van vandaag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3693318"/>
          </a:xfrm>
          <a:prstGeom prst="rect">
            <a:avLst/>
          </a:prstGeom>
          <a:noFill/>
        </p:spPr>
        <p:txBody>
          <a:bodyPr wrap="square" rtlCol="0">
            <a:spAutoFit/>
          </a:bodyPr>
          <a:lstStyle/>
          <a:p>
            <a:pPr marL="285750" indent="-285750" fontAlgn="base">
              <a:buFont typeface="Arial" panose="020B0604020202020204" pitchFamily="34" charset="0"/>
              <a:buChar char="•"/>
            </a:pPr>
            <a:r>
              <a:rPr lang="nl-NL" sz="2600" dirty="0">
                <a:solidFill>
                  <a:schemeClr val="tx1">
                    <a:lumMod val="75000"/>
                    <a:lumOff val="25000"/>
                  </a:schemeClr>
                </a:solidFill>
                <a:latin typeface="Myriad Pro" pitchFamily="34" charset="0"/>
              </a:rPr>
              <a:t>Waarom zijn financiële voorzieningen belangrijk?</a:t>
            </a:r>
          </a:p>
          <a:p>
            <a:pPr marL="285750" indent="-285750" fontAlgn="base">
              <a:buFont typeface="Arial" panose="020B0604020202020204" pitchFamily="34" charset="0"/>
              <a:buChar char="•"/>
            </a:pP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sz="2600" dirty="0">
                <a:solidFill>
                  <a:schemeClr val="tx1">
                    <a:lumMod val="75000"/>
                    <a:lumOff val="25000"/>
                  </a:schemeClr>
                </a:solidFill>
                <a:latin typeface="Myriad Pro" pitchFamily="34" charset="0"/>
              </a:rPr>
              <a:t>Wat weten jullie al?</a:t>
            </a:r>
          </a:p>
          <a:p>
            <a:pPr marL="285750" indent="-285750" fontAlgn="base">
              <a:buFont typeface="Arial" panose="020B0604020202020204" pitchFamily="34" charset="0"/>
              <a:buChar char="•"/>
            </a:pP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sz="2600" dirty="0">
                <a:solidFill>
                  <a:schemeClr val="tx1">
                    <a:lumMod val="75000"/>
                    <a:lumOff val="25000"/>
                  </a:schemeClr>
                </a:solidFill>
                <a:latin typeface="Myriad Pro" pitchFamily="34" charset="0"/>
              </a:rPr>
              <a:t>Welke financiële voorzieningen zijn er allemaal en hoe werkt dit? </a:t>
            </a:r>
          </a:p>
          <a:p>
            <a:pPr marL="285750" indent="-285750" fontAlgn="base">
              <a:buFont typeface="Arial" panose="020B0604020202020204" pitchFamily="34" charset="0"/>
              <a:buChar char="•"/>
            </a:pP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sz="2600" dirty="0">
                <a:solidFill>
                  <a:schemeClr val="tx1">
                    <a:lumMod val="75000"/>
                    <a:lumOff val="25000"/>
                  </a:schemeClr>
                </a:solidFill>
                <a:latin typeface="Myriad Pro" pitchFamily="34" charset="0"/>
              </a:rPr>
              <a:t>Vragen? </a:t>
            </a:r>
          </a:p>
        </p:txBody>
      </p:sp>
    </p:spTree>
    <p:extLst>
      <p:ext uri="{BB962C8B-B14F-4D97-AF65-F5344CB8AC3E}">
        <p14:creationId xmlns:p14="http://schemas.microsoft.com/office/powerpoint/2010/main" val="75242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3416320"/>
          </a:xfrm>
          <a:prstGeom prst="rect">
            <a:avLst/>
          </a:prstGeom>
        </p:spPr>
        <p:txBody>
          <a:bodyPr wrap="square">
            <a:spAutoFit/>
          </a:bodyPr>
          <a:lstStyle/>
          <a:p>
            <a:pPr algn="ctr"/>
            <a:r>
              <a:rPr lang="nl-NL" sz="4400" b="1" dirty="0">
                <a:solidFill>
                  <a:srgbClr val="C52A30"/>
                </a:solidFill>
                <a:latin typeface="Myriad Pro" pitchFamily="34" charset="0"/>
              </a:rPr>
              <a:t>Doel van vandaag </a:t>
            </a:r>
            <a:endParaRPr lang="nl-NL" sz="2800" b="1" dirty="0">
              <a:solidFill>
                <a:srgbClr val="C52A30"/>
              </a:solidFill>
              <a:latin typeface="Myriad Pro" pitchFamily="34" charset="0"/>
            </a:endParaRPr>
          </a:p>
          <a:p>
            <a:pPr algn="ctr"/>
            <a:endParaRPr lang="nl-NL" sz="2800" dirty="0">
              <a:solidFill>
                <a:srgbClr val="C00000"/>
              </a:solidFill>
              <a:latin typeface="Myriad Pro" pitchFamily="34" charset="0"/>
            </a:endParaRPr>
          </a:p>
          <a:p>
            <a:pPr algn="ctr"/>
            <a:endParaRPr lang="nl-NL" sz="3600" dirty="0">
              <a:solidFill>
                <a:srgbClr val="C00000"/>
              </a:solidFill>
              <a:latin typeface="Myriad Pro" pitchFamily="34" charset="0"/>
            </a:endParaRPr>
          </a:p>
          <a:p>
            <a:pPr algn="ctr"/>
            <a:r>
              <a:rPr lang="nl-NL" sz="3600" dirty="0">
                <a:solidFill>
                  <a:schemeClr val="tx1">
                    <a:lumMod val="75000"/>
                    <a:lumOff val="25000"/>
                  </a:schemeClr>
                </a:solidFill>
                <a:latin typeface="Myriad Pro" pitchFamily="34" charset="0"/>
              </a:rPr>
              <a:t>Zijn er vooraf verwachtingen of vragen waar we ook mee aan de slag moeten vandaag? </a:t>
            </a: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Tree>
    <p:extLst>
      <p:ext uri="{BB962C8B-B14F-4D97-AF65-F5344CB8AC3E}">
        <p14:creationId xmlns:p14="http://schemas.microsoft.com/office/powerpoint/2010/main" val="347442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754326"/>
          </a:xfrm>
          <a:prstGeom prst="rect">
            <a:avLst/>
          </a:prstGeom>
        </p:spPr>
        <p:txBody>
          <a:bodyPr wrap="square">
            <a:spAutoFit/>
          </a:bodyPr>
          <a:lstStyle/>
          <a:p>
            <a:pPr algn="ctr"/>
            <a:r>
              <a:rPr lang="nl-NL" sz="4400" b="1" dirty="0">
                <a:solidFill>
                  <a:srgbClr val="C52A30"/>
                </a:solidFill>
                <a:latin typeface="Myriad Pro" pitchFamily="34" charset="0"/>
              </a:rPr>
              <a:t>Waarom zijn financiële voorzieningen belangrijk?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3447098"/>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endParaRPr lang="nl-NL" sz="28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De studentenmonitor laat zien dat </a:t>
            </a:r>
            <a:r>
              <a:rPr lang="nl-NL" b="1" dirty="0">
                <a:solidFill>
                  <a:schemeClr val="tx1">
                    <a:lumMod val="75000"/>
                    <a:lumOff val="25000"/>
                  </a:schemeClr>
                </a:solidFill>
                <a:latin typeface="Myriad Pro"/>
              </a:rPr>
              <a:t>ongeveer 21% van de studenten in het hoger onderwijs aangeeft een functiebeperking te hebben.</a:t>
            </a:r>
          </a:p>
          <a:p>
            <a:pPr marL="285750" indent="-285750" fontAlgn="base">
              <a:buFont typeface="Arial" panose="020B0604020202020204" pitchFamily="34" charset="0"/>
              <a:buChar char="•"/>
            </a:pPr>
            <a:endParaRPr lang="nl-NL" b="1"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In het hbo geeft </a:t>
            </a:r>
            <a:r>
              <a:rPr lang="nl-NL" b="1" dirty="0">
                <a:solidFill>
                  <a:schemeClr val="tx1">
                    <a:lumMod val="75000"/>
                    <a:lumOff val="25000"/>
                  </a:schemeClr>
                </a:solidFill>
                <a:latin typeface="Myriad Pro"/>
              </a:rPr>
              <a:t>16,3% van de studenten </a:t>
            </a:r>
            <a:r>
              <a:rPr lang="nl-NL" dirty="0">
                <a:solidFill>
                  <a:schemeClr val="tx1">
                    <a:lumMod val="75000"/>
                    <a:lumOff val="25000"/>
                  </a:schemeClr>
                </a:solidFill>
                <a:latin typeface="Myriad Pro"/>
              </a:rPr>
              <a:t>aan een functiebeperking te hebben </a:t>
            </a:r>
            <a:r>
              <a:rPr lang="nl-NL" sz="1400" dirty="0">
                <a:solidFill>
                  <a:schemeClr val="tx1">
                    <a:lumMod val="75000"/>
                    <a:lumOff val="25000"/>
                  </a:schemeClr>
                </a:solidFill>
                <a:latin typeface="Myriad Pro"/>
              </a:rPr>
              <a:t>(C.H.O.I. Jaarrapport ‘Studeren met een functiebeperking’, 2017) </a:t>
            </a:r>
            <a:endParaRPr lang="nl-NL" b="1"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Uit de NSE blijkt </a:t>
            </a:r>
            <a:r>
              <a:rPr lang="nl-NL" b="1" dirty="0">
                <a:solidFill>
                  <a:schemeClr val="tx1">
                    <a:lumMod val="75000"/>
                    <a:lumOff val="25000"/>
                  </a:schemeClr>
                </a:solidFill>
                <a:latin typeface="Myriad Pro"/>
              </a:rPr>
              <a:t>dat één derde </a:t>
            </a:r>
            <a:r>
              <a:rPr lang="nl-NL" dirty="0">
                <a:solidFill>
                  <a:schemeClr val="tx1">
                    <a:lumMod val="75000"/>
                    <a:lumOff val="25000"/>
                  </a:schemeClr>
                </a:solidFill>
                <a:latin typeface="Myriad Pro"/>
              </a:rPr>
              <a:t>daarvan hinder ondervindt in het volgen van het onderwijs.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p:txBody>
      </p:sp>
    </p:spTree>
    <p:extLst>
      <p:ext uri="{BB962C8B-B14F-4D97-AF65-F5344CB8AC3E}">
        <p14:creationId xmlns:p14="http://schemas.microsoft.com/office/powerpoint/2010/main" val="359200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754326"/>
          </a:xfrm>
          <a:prstGeom prst="rect">
            <a:avLst/>
          </a:prstGeom>
        </p:spPr>
        <p:txBody>
          <a:bodyPr wrap="square">
            <a:spAutoFit/>
          </a:bodyPr>
          <a:lstStyle/>
          <a:p>
            <a:pPr algn="ctr"/>
            <a:r>
              <a:rPr lang="nl-NL" sz="4400" b="1" dirty="0">
                <a:solidFill>
                  <a:srgbClr val="C52A30"/>
                </a:solidFill>
                <a:latin typeface="Myriad Pro" pitchFamily="34" charset="0"/>
              </a:rPr>
              <a:t>Waarom zijn financiële voorzieningen belangrijk?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3877985"/>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endParaRPr lang="nl-NL" sz="28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Uit de Monitor Beleidsmaatregelen 2016 blijkt dat studenten die zich in hun studie belemmerd voelen door een functiebeperking aangeven dat ze zich </a:t>
            </a:r>
            <a:r>
              <a:rPr lang="nl-NL" b="1" dirty="0">
                <a:solidFill>
                  <a:schemeClr val="tx1">
                    <a:lumMod val="75000"/>
                    <a:lumOff val="25000"/>
                  </a:schemeClr>
                </a:solidFill>
                <a:latin typeface="Myriad Pro"/>
              </a:rPr>
              <a:t>minder intensief in (kunnen) </a:t>
            </a:r>
            <a:r>
              <a:rPr lang="nl-NL" dirty="0">
                <a:solidFill>
                  <a:schemeClr val="tx1">
                    <a:lumMod val="75000"/>
                    <a:lumOff val="25000"/>
                  </a:schemeClr>
                </a:solidFill>
                <a:latin typeface="Myriad Pro"/>
              </a:rPr>
              <a:t>zetten in vergelijking met studenten zonder een beperking.</a:t>
            </a:r>
          </a:p>
          <a:p>
            <a:pPr marL="285750" indent="-285750" fontAlgn="base">
              <a:buFont typeface="Arial" panose="020B0604020202020204" pitchFamily="34" charset="0"/>
              <a:buChar char="•"/>
            </a:pPr>
            <a:endParaRPr lang="nl-NL" sz="2800"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De studievoortgang van studenten met een functiebeperking </a:t>
            </a:r>
            <a:r>
              <a:rPr lang="nl-NL" b="1" dirty="0">
                <a:solidFill>
                  <a:schemeClr val="tx1">
                    <a:lumMod val="75000"/>
                    <a:lumOff val="25000"/>
                  </a:schemeClr>
                </a:solidFill>
                <a:latin typeface="Myriad Pro"/>
              </a:rPr>
              <a:t>10% lager dan </a:t>
            </a:r>
            <a:r>
              <a:rPr lang="nl-NL" dirty="0">
                <a:solidFill>
                  <a:schemeClr val="tx1">
                    <a:lumMod val="75000"/>
                    <a:lumOff val="25000"/>
                  </a:schemeClr>
                </a:solidFill>
                <a:latin typeface="Myriad Pro"/>
              </a:rPr>
              <a:t>die van studenten zonder functiebeperking. </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Door deze studievertraging moeten studenten met een functiebeperking </a:t>
            </a:r>
            <a:r>
              <a:rPr lang="nl-NL" b="1" dirty="0">
                <a:solidFill>
                  <a:schemeClr val="tx1">
                    <a:lumMod val="75000"/>
                    <a:lumOff val="25000"/>
                  </a:schemeClr>
                </a:solidFill>
                <a:latin typeface="Myriad Pro"/>
              </a:rPr>
              <a:t>aanzienlijk meer geld lenen. </a:t>
            </a:r>
            <a:endParaRPr lang="nl-NL" sz="2800" b="1" dirty="0">
              <a:solidFill>
                <a:schemeClr val="tx1">
                  <a:lumMod val="75000"/>
                  <a:lumOff val="25000"/>
                </a:schemeClr>
              </a:solidFill>
              <a:latin typeface="Myriad Pro"/>
            </a:endParaRPr>
          </a:p>
        </p:txBody>
      </p:sp>
    </p:spTree>
    <p:extLst>
      <p:ext uri="{BB962C8B-B14F-4D97-AF65-F5344CB8AC3E}">
        <p14:creationId xmlns:p14="http://schemas.microsoft.com/office/powerpoint/2010/main" val="55848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754326"/>
          </a:xfrm>
          <a:prstGeom prst="rect">
            <a:avLst/>
          </a:prstGeom>
        </p:spPr>
        <p:txBody>
          <a:bodyPr wrap="square">
            <a:spAutoFit/>
          </a:bodyPr>
          <a:lstStyle/>
          <a:p>
            <a:pPr algn="ctr"/>
            <a:r>
              <a:rPr lang="nl-NL" sz="4400" b="1" dirty="0">
                <a:solidFill>
                  <a:srgbClr val="C52A30"/>
                </a:solidFill>
                <a:latin typeface="Myriad Pro" pitchFamily="34" charset="0"/>
              </a:rPr>
              <a:t>Waarom zijn financiële voorzieningen belangrijk?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3170099"/>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endParaRPr lang="nl-NL" sz="28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Daarnaast  kost het voor studenten met een functiebeperking vaak meer moeite om te studeren, waardoor zij ook lastiger een bijbaantje hierbij kunnen nemen;</a:t>
            </a: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Echter, zijn veel studenten niet bekend met de beschikbare ondersteuningsmogelijkheden. </a:t>
            </a:r>
            <a:r>
              <a:rPr lang="nl-NL" b="1" dirty="0">
                <a:solidFill>
                  <a:schemeClr val="tx1">
                    <a:lumMod val="75000"/>
                    <a:lumOff val="25000"/>
                  </a:schemeClr>
                </a:solidFill>
                <a:latin typeface="Myriad Pro"/>
              </a:rPr>
              <a:t>78% van de aspirant-studenten met een functiebeperking hebben zeer weinig kennis van de beschikbare ondersteuningsmogelijkheden. </a:t>
            </a:r>
            <a:endParaRPr lang="nl-NL" sz="2800" b="1" dirty="0">
              <a:solidFill>
                <a:schemeClr val="tx1">
                  <a:lumMod val="75000"/>
                  <a:lumOff val="25000"/>
                </a:schemeClr>
              </a:solidFill>
              <a:latin typeface="Myriad Pro"/>
            </a:endParaRPr>
          </a:p>
        </p:txBody>
      </p:sp>
    </p:spTree>
    <p:extLst>
      <p:ext uri="{BB962C8B-B14F-4D97-AF65-F5344CB8AC3E}">
        <p14:creationId xmlns:p14="http://schemas.microsoft.com/office/powerpoint/2010/main" val="200627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a:solidFill>
                  <a:srgbClr val="C52A30"/>
                </a:solidFill>
                <a:latin typeface="Myriad Pro" pitchFamily="34" charset="0"/>
              </a:rPr>
              <a:t>Wat </a:t>
            </a:r>
            <a:r>
              <a:rPr lang="nl-NL" sz="4400" b="1">
                <a:solidFill>
                  <a:srgbClr val="C52A30"/>
                </a:solidFill>
                <a:latin typeface="Myriad Pro" pitchFamily="34" charset="0"/>
              </a:rPr>
              <a:t>weten jullie al?</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2246769"/>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r>
              <a:rPr lang="nl-NL" sz="2800" i="1" dirty="0" smtClean="0">
                <a:solidFill>
                  <a:schemeClr val="tx1">
                    <a:lumMod val="75000"/>
                    <a:lumOff val="25000"/>
                  </a:schemeClr>
                </a:solidFill>
                <a:latin typeface="Myriad Pro"/>
              </a:rPr>
              <a:t>Ik ben bekend met de regelingen vanuit DUO waarop aanspraak gemaakt kan worden, zowel voor studenten uit het nieuwe- als oude stelsel. </a:t>
            </a:r>
            <a:endParaRPr lang="nl-NL" sz="2800" b="1" i="1" dirty="0">
              <a:solidFill>
                <a:schemeClr val="tx1">
                  <a:lumMod val="75000"/>
                  <a:lumOff val="25000"/>
                </a:schemeClr>
              </a:solidFill>
              <a:latin typeface="Myriad Pro"/>
            </a:endParaRPr>
          </a:p>
        </p:txBody>
      </p:sp>
    </p:spTree>
    <p:extLst>
      <p:ext uri="{BB962C8B-B14F-4D97-AF65-F5344CB8AC3E}">
        <p14:creationId xmlns:p14="http://schemas.microsoft.com/office/powerpoint/2010/main" val="1904104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rtlCol="0" anchor="ctr"/>
      <a:lstStyle>
        <a:defPPr algn="ctr">
          <a:defRPr>
            <a:solidFill>
              <a:schemeClr val="bg1">
                <a:lumMod val="9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925</Words>
  <Application>Microsoft Macintosh PowerPoint</Application>
  <PresentationFormat>Diavoorstelling (4:3)</PresentationFormat>
  <Paragraphs>153</Paragraphs>
  <Slides>22</Slides>
  <Notes>14</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Landelijke Studenten Vakbond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Leonie Damink</dc:creator>
  <cp:lastModifiedBy>Joyce</cp:lastModifiedBy>
  <cp:revision>93</cp:revision>
  <dcterms:created xsi:type="dcterms:W3CDTF">2016-05-03T13:02:34Z</dcterms:created>
  <dcterms:modified xsi:type="dcterms:W3CDTF">2018-02-06T00:54:19Z</dcterms:modified>
</cp:coreProperties>
</file>