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67" r:id="rId4"/>
    <p:sldId id="287" r:id="rId5"/>
    <p:sldId id="288" r:id="rId6"/>
    <p:sldId id="289" r:id="rId7"/>
    <p:sldId id="290" r:id="rId8"/>
    <p:sldId id="280" r:id="rId9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/>
    <p:restoredTop sz="70216" autoAdjust="0"/>
  </p:normalViewPr>
  <p:slideViewPr>
    <p:cSldViewPr>
      <p:cViewPr varScale="1">
        <p:scale>
          <a:sx n="78" d="100"/>
          <a:sy n="78" d="100"/>
        </p:scale>
        <p:origin x="17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5590B-AE5A-1B48-BECB-AB6291A14511}" type="doc">
      <dgm:prSet loTypeId="urn:microsoft.com/office/officeart/2005/8/layout/venn1" loCatId="" qsTypeId="urn:microsoft.com/office/officeart/2005/8/quickstyle/simple1" qsCatId="simple" csTypeId="urn:microsoft.com/office/officeart/2005/8/colors/accent0_2" csCatId="mainScheme" phldr="1"/>
      <dgm:spPr/>
    </dgm:pt>
    <dgm:pt modelId="{FBB5ADCE-5816-FD43-B627-88CDCED506F9}">
      <dgm:prSet phldrT="[Tekst]"/>
      <dgm:spPr/>
      <dgm:t>
        <a:bodyPr/>
        <a:lstStyle/>
        <a:p>
          <a:r>
            <a:rPr lang="nl-NL" dirty="0" smtClean="0"/>
            <a:t>Onderwijs</a:t>
          </a:r>
          <a:endParaRPr lang="nl-NL" dirty="0"/>
        </a:p>
      </dgm:t>
    </dgm:pt>
    <dgm:pt modelId="{A0B30A5F-88A9-EE48-ABFF-1DE80DB6EAFD}" type="parTrans" cxnId="{AD5F69A9-3C3B-B946-B479-A1B47A95DDB7}">
      <dgm:prSet/>
      <dgm:spPr/>
      <dgm:t>
        <a:bodyPr/>
        <a:lstStyle/>
        <a:p>
          <a:endParaRPr lang="nl-NL"/>
        </a:p>
      </dgm:t>
    </dgm:pt>
    <dgm:pt modelId="{9B80E748-DD4F-F742-A996-C976C26E7E1D}" type="sibTrans" cxnId="{AD5F69A9-3C3B-B946-B479-A1B47A95DDB7}">
      <dgm:prSet/>
      <dgm:spPr/>
      <dgm:t>
        <a:bodyPr/>
        <a:lstStyle/>
        <a:p>
          <a:endParaRPr lang="nl-NL"/>
        </a:p>
      </dgm:t>
    </dgm:pt>
    <dgm:pt modelId="{91FD45AF-F4CB-274B-897F-42E0EA2E8867}">
      <dgm:prSet phldrT="[Tekst]"/>
      <dgm:spPr/>
      <dgm:t>
        <a:bodyPr/>
        <a:lstStyle/>
        <a:p>
          <a:r>
            <a:rPr lang="nl-NL" dirty="0" smtClean="0"/>
            <a:t>Werkveld</a:t>
          </a:r>
          <a:endParaRPr lang="nl-NL" dirty="0"/>
        </a:p>
      </dgm:t>
    </dgm:pt>
    <dgm:pt modelId="{25C9B536-6FFA-C44E-8DD1-C5296CBCCF42}" type="parTrans" cxnId="{ECE94436-280C-B542-AC90-62EC5504F370}">
      <dgm:prSet/>
      <dgm:spPr/>
      <dgm:t>
        <a:bodyPr/>
        <a:lstStyle/>
        <a:p>
          <a:endParaRPr lang="nl-NL"/>
        </a:p>
      </dgm:t>
    </dgm:pt>
    <dgm:pt modelId="{F0D71DF1-0761-A749-B524-0006C326EAE5}" type="sibTrans" cxnId="{ECE94436-280C-B542-AC90-62EC5504F370}">
      <dgm:prSet/>
      <dgm:spPr/>
      <dgm:t>
        <a:bodyPr/>
        <a:lstStyle/>
        <a:p>
          <a:endParaRPr lang="nl-NL"/>
        </a:p>
      </dgm:t>
    </dgm:pt>
    <dgm:pt modelId="{29FA49F5-9AA9-DD41-9393-E34590B69415}">
      <dgm:prSet phldrT="[Tekst]"/>
      <dgm:spPr/>
      <dgm:t>
        <a:bodyPr/>
        <a:lstStyle/>
        <a:p>
          <a:r>
            <a:rPr lang="nl-NL" dirty="0" smtClean="0"/>
            <a:t>Onderzoek</a:t>
          </a:r>
          <a:endParaRPr lang="nl-NL" dirty="0"/>
        </a:p>
      </dgm:t>
    </dgm:pt>
    <dgm:pt modelId="{34863EA8-750F-B94B-AF81-899D09F70FEC}" type="parTrans" cxnId="{01FBE0F2-4752-CD49-A735-05FCD481631C}">
      <dgm:prSet/>
      <dgm:spPr/>
      <dgm:t>
        <a:bodyPr/>
        <a:lstStyle/>
        <a:p>
          <a:endParaRPr lang="nl-NL"/>
        </a:p>
      </dgm:t>
    </dgm:pt>
    <dgm:pt modelId="{DB6A2A4B-4980-F442-97F9-3FD2D48A25AF}" type="sibTrans" cxnId="{01FBE0F2-4752-CD49-A735-05FCD481631C}">
      <dgm:prSet/>
      <dgm:spPr/>
      <dgm:t>
        <a:bodyPr/>
        <a:lstStyle/>
        <a:p>
          <a:endParaRPr lang="nl-NL"/>
        </a:p>
      </dgm:t>
    </dgm:pt>
    <dgm:pt modelId="{FF31CE26-5089-0340-A32F-4CCE422BD640}" type="pres">
      <dgm:prSet presAssocID="{5645590B-AE5A-1B48-BECB-AB6291A14511}" presName="compositeShape" presStyleCnt="0">
        <dgm:presLayoutVars>
          <dgm:chMax val="7"/>
          <dgm:dir/>
          <dgm:resizeHandles val="exact"/>
        </dgm:presLayoutVars>
      </dgm:prSet>
      <dgm:spPr/>
    </dgm:pt>
    <dgm:pt modelId="{B9BB26CA-379F-7745-B0E3-042F6B5A8112}" type="pres">
      <dgm:prSet presAssocID="{FBB5ADCE-5816-FD43-B627-88CDCED506F9}" presName="circ1" presStyleLbl="vennNode1" presStyleIdx="0" presStyleCnt="3" custAng="0"/>
      <dgm:spPr/>
      <dgm:t>
        <a:bodyPr/>
        <a:lstStyle/>
        <a:p>
          <a:endParaRPr lang="nl-NL"/>
        </a:p>
      </dgm:t>
    </dgm:pt>
    <dgm:pt modelId="{C0253305-C842-5641-8E02-DD35192B7298}" type="pres">
      <dgm:prSet presAssocID="{FBB5ADCE-5816-FD43-B627-88CDCED506F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EB3F9E-582A-7F44-8F17-1755F2A0864E}" type="pres">
      <dgm:prSet presAssocID="{91FD45AF-F4CB-274B-897F-42E0EA2E8867}" presName="circ2" presStyleLbl="vennNode1" presStyleIdx="1" presStyleCnt="3"/>
      <dgm:spPr/>
      <dgm:t>
        <a:bodyPr/>
        <a:lstStyle/>
        <a:p>
          <a:endParaRPr lang="nl-NL"/>
        </a:p>
      </dgm:t>
    </dgm:pt>
    <dgm:pt modelId="{D88CCD22-588F-E04A-944F-27B3A44DA2F6}" type="pres">
      <dgm:prSet presAssocID="{91FD45AF-F4CB-274B-897F-42E0EA2E88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43A8D1-7558-DA4C-BC02-A2E8531281E2}" type="pres">
      <dgm:prSet presAssocID="{29FA49F5-9AA9-DD41-9393-E34590B69415}" presName="circ3" presStyleLbl="vennNode1" presStyleIdx="2" presStyleCnt="3"/>
      <dgm:spPr/>
      <dgm:t>
        <a:bodyPr/>
        <a:lstStyle/>
        <a:p>
          <a:endParaRPr lang="nl-NL"/>
        </a:p>
      </dgm:t>
    </dgm:pt>
    <dgm:pt modelId="{92361E20-95E4-DB49-B016-7EC8E0C39254}" type="pres">
      <dgm:prSet presAssocID="{29FA49F5-9AA9-DD41-9393-E34590B694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87DEB3-0713-F942-AA76-311584B4929B}" type="presOf" srcId="{91FD45AF-F4CB-274B-897F-42E0EA2E8867}" destId="{D88CCD22-588F-E04A-944F-27B3A44DA2F6}" srcOrd="1" destOrd="0" presId="urn:microsoft.com/office/officeart/2005/8/layout/venn1"/>
    <dgm:cxn modelId="{5CED89E6-5AB3-EF4A-B266-364C8EC8D571}" type="presOf" srcId="{29FA49F5-9AA9-DD41-9393-E34590B69415}" destId="{0243A8D1-7558-DA4C-BC02-A2E8531281E2}" srcOrd="0" destOrd="0" presId="urn:microsoft.com/office/officeart/2005/8/layout/venn1"/>
    <dgm:cxn modelId="{1DB1526C-B0E7-954B-A05D-CED3D7E3CACB}" type="presOf" srcId="{29FA49F5-9AA9-DD41-9393-E34590B69415}" destId="{92361E20-95E4-DB49-B016-7EC8E0C39254}" srcOrd="1" destOrd="0" presId="urn:microsoft.com/office/officeart/2005/8/layout/venn1"/>
    <dgm:cxn modelId="{3E83B5C6-366C-514A-9A7D-58164BABADB1}" type="presOf" srcId="{FBB5ADCE-5816-FD43-B627-88CDCED506F9}" destId="{B9BB26CA-379F-7745-B0E3-042F6B5A8112}" srcOrd="0" destOrd="0" presId="urn:microsoft.com/office/officeart/2005/8/layout/venn1"/>
    <dgm:cxn modelId="{DA42709F-4D0E-674E-9386-584E0BE685E3}" type="presOf" srcId="{91FD45AF-F4CB-274B-897F-42E0EA2E8867}" destId="{3FEB3F9E-582A-7F44-8F17-1755F2A0864E}" srcOrd="0" destOrd="0" presId="urn:microsoft.com/office/officeart/2005/8/layout/venn1"/>
    <dgm:cxn modelId="{ECE94436-280C-B542-AC90-62EC5504F370}" srcId="{5645590B-AE5A-1B48-BECB-AB6291A14511}" destId="{91FD45AF-F4CB-274B-897F-42E0EA2E8867}" srcOrd="1" destOrd="0" parTransId="{25C9B536-6FFA-C44E-8DD1-C5296CBCCF42}" sibTransId="{F0D71DF1-0761-A749-B524-0006C326EAE5}"/>
    <dgm:cxn modelId="{01FBE0F2-4752-CD49-A735-05FCD481631C}" srcId="{5645590B-AE5A-1B48-BECB-AB6291A14511}" destId="{29FA49F5-9AA9-DD41-9393-E34590B69415}" srcOrd="2" destOrd="0" parTransId="{34863EA8-750F-B94B-AF81-899D09F70FEC}" sibTransId="{DB6A2A4B-4980-F442-97F9-3FD2D48A25AF}"/>
    <dgm:cxn modelId="{6B0423FB-DB9B-8848-98C2-A78F1549133B}" type="presOf" srcId="{5645590B-AE5A-1B48-BECB-AB6291A14511}" destId="{FF31CE26-5089-0340-A32F-4CCE422BD640}" srcOrd="0" destOrd="0" presId="urn:microsoft.com/office/officeart/2005/8/layout/venn1"/>
    <dgm:cxn modelId="{0A44E553-A2CE-5644-96DE-1D8F0E3D1F49}" type="presOf" srcId="{FBB5ADCE-5816-FD43-B627-88CDCED506F9}" destId="{C0253305-C842-5641-8E02-DD35192B7298}" srcOrd="1" destOrd="0" presId="urn:microsoft.com/office/officeart/2005/8/layout/venn1"/>
    <dgm:cxn modelId="{AD5F69A9-3C3B-B946-B479-A1B47A95DDB7}" srcId="{5645590B-AE5A-1B48-BECB-AB6291A14511}" destId="{FBB5ADCE-5816-FD43-B627-88CDCED506F9}" srcOrd="0" destOrd="0" parTransId="{A0B30A5F-88A9-EE48-ABFF-1DE80DB6EAFD}" sibTransId="{9B80E748-DD4F-F742-A996-C976C26E7E1D}"/>
    <dgm:cxn modelId="{42387984-4D56-1B42-AE71-9C8298C2F13C}" type="presParOf" srcId="{FF31CE26-5089-0340-A32F-4CCE422BD640}" destId="{B9BB26CA-379F-7745-B0E3-042F6B5A8112}" srcOrd="0" destOrd="0" presId="urn:microsoft.com/office/officeart/2005/8/layout/venn1"/>
    <dgm:cxn modelId="{6AF1DD3F-504F-874A-8999-E233853A9177}" type="presParOf" srcId="{FF31CE26-5089-0340-A32F-4CCE422BD640}" destId="{C0253305-C842-5641-8E02-DD35192B7298}" srcOrd="1" destOrd="0" presId="urn:microsoft.com/office/officeart/2005/8/layout/venn1"/>
    <dgm:cxn modelId="{7F33C015-05BF-E947-8756-0DBD9C656F3E}" type="presParOf" srcId="{FF31CE26-5089-0340-A32F-4CCE422BD640}" destId="{3FEB3F9E-582A-7F44-8F17-1755F2A0864E}" srcOrd="2" destOrd="0" presId="urn:microsoft.com/office/officeart/2005/8/layout/venn1"/>
    <dgm:cxn modelId="{BF0DA135-30A0-3D46-826B-53DD33B5E16B}" type="presParOf" srcId="{FF31CE26-5089-0340-A32F-4CCE422BD640}" destId="{D88CCD22-588F-E04A-944F-27B3A44DA2F6}" srcOrd="3" destOrd="0" presId="urn:microsoft.com/office/officeart/2005/8/layout/venn1"/>
    <dgm:cxn modelId="{7F28CEAD-9FE7-9E40-9CF4-1289BFCC9ED6}" type="presParOf" srcId="{FF31CE26-5089-0340-A32F-4CCE422BD640}" destId="{0243A8D1-7558-DA4C-BC02-A2E8531281E2}" srcOrd="4" destOrd="0" presId="urn:microsoft.com/office/officeart/2005/8/layout/venn1"/>
    <dgm:cxn modelId="{2E908D87-F81B-2A47-A007-228C20965C87}" type="presParOf" srcId="{FF31CE26-5089-0340-A32F-4CCE422BD640}" destId="{92361E20-95E4-DB49-B016-7EC8E0C3925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B26CA-379F-7745-B0E3-042F6B5A8112}">
      <dsp:nvSpPr>
        <dsp:cNvPr id="0" name=""/>
        <dsp:cNvSpPr/>
      </dsp:nvSpPr>
      <dsp:spPr>
        <a:xfrm>
          <a:off x="957945" y="42650"/>
          <a:ext cx="2047235" cy="204723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Onderwijs</a:t>
          </a:r>
          <a:endParaRPr lang="nl-NL" sz="2100" kern="1200" dirty="0"/>
        </a:p>
      </dsp:txBody>
      <dsp:txXfrm>
        <a:off x="1230910" y="400916"/>
        <a:ext cx="1501305" cy="921255"/>
      </dsp:txXfrm>
    </dsp:sp>
    <dsp:sp modelId="{3FEB3F9E-582A-7F44-8F17-1755F2A0864E}">
      <dsp:nvSpPr>
        <dsp:cNvPr id="0" name=""/>
        <dsp:cNvSpPr/>
      </dsp:nvSpPr>
      <dsp:spPr>
        <a:xfrm>
          <a:off x="1696656" y="1322172"/>
          <a:ext cx="2047235" cy="204723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Werkveld</a:t>
          </a:r>
          <a:endParaRPr lang="nl-NL" sz="2100" kern="1200" dirty="0"/>
        </a:p>
      </dsp:txBody>
      <dsp:txXfrm>
        <a:off x="2322768" y="1851042"/>
        <a:ext cx="1228341" cy="1125979"/>
      </dsp:txXfrm>
    </dsp:sp>
    <dsp:sp modelId="{0243A8D1-7558-DA4C-BC02-A2E8531281E2}">
      <dsp:nvSpPr>
        <dsp:cNvPr id="0" name=""/>
        <dsp:cNvSpPr/>
      </dsp:nvSpPr>
      <dsp:spPr>
        <a:xfrm>
          <a:off x="219234" y="1322172"/>
          <a:ext cx="2047235" cy="204723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Onderzoek</a:t>
          </a:r>
          <a:endParaRPr lang="nl-NL" sz="2100" kern="1200" dirty="0"/>
        </a:p>
      </dsp:txBody>
      <dsp:txXfrm>
        <a:off x="412015" y="1851042"/>
        <a:ext cx="1228341" cy="112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B8D6-9CB4-4242-B969-19A81AD786D1}" type="datetimeFigureOut">
              <a:rPr lang="nl-NL" smtClean="0"/>
              <a:pPr/>
              <a:t>10-4-2017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7DA61-72CC-46CC-BAD1-5CBBDA6FBC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11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DA61-72CC-46CC-BAD1-5CBBDA6FBC77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0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Doel: 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Inzicht krijgen in hoe publiek-private samenwerking in Innovatiewerkplaatsen vorm krijgt en welke verschillende verschijningsvormen IWP’s kunnen hebben, en 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Kennismaken met het kwartet waarin kenmerken van IWP’s centraal staan. </a:t>
            </a:r>
          </a:p>
          <a:p>
            <a:pPr marL="228600" indent="-228600">
              <a:buAutoNum type="arabicPeriod"/>
            </a:pPr>
            <a:endParaRPr lang="nl-NL" baseline="0" dirty="0" smtClean="0"/>
          </a:p>
          <a:p>
            <a:pPr marL="0" indent="0">
              <a:buNone/>
            </a:pPr>
            <a:r>
              <a:rPr lang="nl-NL" baseline="0" dirty="0" smtClean="0"/>
              <a:t>Waarom IWP’s:</a:t>
            </a:r>
          </a:p>
          <a:p>
            <a:pPr marL="0" indent="0">
              <a:buNone/>
            </a:pPr>
            <a:r>
              <a:rPr lang="nl-NL" baseline="0" dirty="0" smtClean="0"/>
              <a:t>HG-Onderwijsvisie 2020: Onderwijs, onderzoek en werkveld overlappen elkaar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DA61-72CC-46CC-BAD1-5CBBDA6FBC7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53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Publiek-private samenwerking krijgt binnen de HG vorm in innovatiewerkplaatsen. Het idee achter IWP’s wordt toegelicht a.d.h.v. de praatplaat.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DA61-72CC-46CC-BAD1-5CBBDA6FBC7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80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De theorie over IWP’s krijgt gestalte in een voorbeeld uit de praktijk ‘Innoveren op Noord’.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DA61-72CC-46CC-BAD1-5CBBDA6FBC7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53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DA61-72CC-46CC-BAD1-5CBBDA6FBC7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56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DA61-72CC-46CC-BAD1-5CBBDA6FBC77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08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DA61-72CC-46CC-BAD1-5CBBDA6FBC77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686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7DA61-72CC-46CC-BAD1-5CBBDA6FBC7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93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EBB5-44B1-4B4E-925A-1E75EDE2C91E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4FB1-397E-4B39-AB7E-9AA0EE2D3AD9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6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E531-C6AD-4313-BAD3-CC7AD098895B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08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1A54-F174-4D33-8227-B8EAC4AB995A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5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1F63-8BEB-41C3-92A5-3A93B1919630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35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FE94-4C2B-4AAC-B6C2-7D8A62B913C4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70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85E-A5D6-4736-A74F-3C7EF709517D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29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1CCA-DE51-4F8C-860F-F7046ED627F4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08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579-B354-4CDB-B861-360642A1D837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09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7BCB-802D-4EF8-B872-248111CA9E30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37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070-0459-4B3D-A0B2-F997A2F519FF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9D3F-1A31-479B-B4D2-0E4758B8F117}" type="datetime1">
              <a:rPr lang="nl-NL" smtClean="0"/>
              <a:pPr/>
              <a:t>10-4-2017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0C2-4E06-433C-9B27-CB911402C9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1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Mf2D4aO1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.k.sturing@pl.hanze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hyperlink" Target="mailto:j.j.m.volker@pl.hanze.n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 bwMode="auto">
          <a:xfrm>
            <a:off x="893633" y="4659372"/>
            <a:ext cx="8270875" cy="1731962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 dirty="0"/>
          </a:p>
        </p:txBody>
      </p:sp>
      <p:pic>
        <p:nvPicPr>
          <p:cNvPr id="7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72" y="5739434"/>
            <a:ext cx="143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146424" y="4950847"/>
            <a:ext cx="7560448" cy="6495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sz="2800" dirty="0" smtClean="0"/>
              <a:t>Game on! Innoveren met onderwijs, onderzoek en werkveld</a:t>
            </a:r>
            <a:endParaRPr lang="nl-NL" sz="2800" dirty="0"/>
          </a:p>
        </p:txBody>
      </p:sp>
      <p:sp>
        <p:nvSpPr>
          <p:cNvPr id="9" name="Tijdelijke aanduiding voor tekst 11"/>
          <p:cNvSpPr txBox="1">
            <a:spLocks/>
          </p:cNvSpPr>
          <p:nvPr/>
        </p:nvSpPr>
        <p:spPr>
          <a:xfrm>
            <a:off x="1146424" y="5837382"/>
            <a:ext cx="7560840" cy="298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Lidwien Sturing MSc. &amp; Judith Volker MSc.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61357" cy="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nl-NL" sz="2800" i="1" dirty="0" smtClean="0"/>
              <a:t>Een innovatiewerkplaats (IWP) is een fysieke of virtuele vorm waar onderzoek, onderwijs en beroepspraktijk bij elkaar komen. </a:t>
            </a:r>
          </a:p>
          <a:p>
            <a:pPr marL="0" indent="0">
              <a:buNone/>
            </a:pPr>
            <a:r>
              <a:rPr lang="nl-NL" sz="2400" i="1" dirty="0" smtClean="0"/>
              <a:t>(HG Strategisch Plan, 2016)</a:t>
            </a:r>
          </a:p>
          <a:p>
            <a:endParaRPr lang="nl-NL" dirty="0"/>
          </a:p>
          <a:p>
            <a:r>
              <a:rPr lang="nl-NL" dirty="0" smtClean="0"/>
              <a:t>Doel workshop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Waarom IWP’s?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85" y="6475155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06B-F75B-4FC7-A3E4-DB9A73C85E8E}" type="datetime1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Welkom!</a:t>
            </a:r>
            <a:endParaRPr lang="nl-NL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ijdelijke aanduiding voor inhoud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74702"/>
              </p:ext>
            </p:extLst>
          </p:nvPr>
        </p:nvGraphicFramePr>
        <p:xfrm>
          <a:off x="4569687" y="2714104"/>
          <a:ext cx="3963126" cy="341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5-puntige ster 2"/>
          <p:cNvSpPr/>
          <p:nvPr/>
        </p:nvSpPr>
        <p:spPr>
          <a:xfrm>
            <a:off x="6156176" y="4365104"/>
            <a:ext cx="580746" cy="554360"/>
          </a:xfrm>
          <a:prstGeom prst="star5">
            <a:avLst>
              <a:gd name="adj" fmla="val 18706"/>
              <a:gd name="hf" fmla="val 105146"/>
              <a:gd name="vf" fmla="val 110557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08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85" y="6475155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06B-F75B-4FC7-A3E4-DB9A73C85E8E}" type="datetime1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80" y="35759"/>
            <a:ext cx="4896544" cy="6800756"/>
          </a:xfrm>
          <a:prstGeom prst="rect">
            <a:avLst/>
          </a:prstGeom>
        </p:spPr>
      </p:pic>
      <p:sp>
        <p:nvSpPr>
          <p:cNvPr id="16" name="Titel 8"/>
          <p:cNvSpPr>
            <a:spLocks noGrp="1"/>
          </p:cNvSpPr>
          <p:nvPr>
            <p:ph type="title"/>
          </p:nvPr>
        </p:nvSpPr>
        <p:spPr>
          <a:xfrm>
            <a:off x="505276" y="980728"/>
            <a:ext cx="3250704" cy="720080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IWP’s bij </a:t>
            </a:r>
            <a:br>
              <a:rPr lang="nl-NL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HG</a:t>
            </a:r>
            <a:endParaRPr lang="nl-NL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 uit de praktijk</a:t>
            </a:r>
            <a:endParaRPr lang="nl-NL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nl-NL" dirty="0" smtClean="0">
                <a:hlinkClick r:id="rId3"/>
              </a:rPr>
              <a:t>Innoveren </a:t>
            </a:r>
            <a:r>
              <a:rPr lang="nl-NL" dirty="0">
                <a:hlinkClick r:id="rId3"/>
              </a:rPr>
              <a:t>op Noord </a:t>
            </a:r>
            <a:r>
              <a:rPr lang="nl-NL" dirty="0"/>
              <a:t>is een experiment van 3 dagen waarin een creatief team van studenten en docenten van de Hanzehogeschool samen met marketeers en productontwikkelaars van Noordhoff Uitgevers innoveren door </a:t>
            </a:r>
            <a:r>
              <a:rPr lang="nl-NL" dirty="0" smtClean="0"/>
              <a:t>co-creëren.</a:t>
            </a:r>
          </a:p>
          <a:p>
            <a:pPr marL="0" lvl="1" indent="0">
              <a:spcBef>
                <a:spcPts val="0"/>
              </a:spcBef>
              <a:buNone/>
            </a:pPr>
            <a:endParaRPr lang="nl-NL" dirty="0"/>
          </a:p>
          <a:p>
            <a:pPr marL="0" lvl="1" indent="0">
              <a:spcBef>
                <a:spcPts val="0"/>
              </a:spcBef>
              <a:buNone/>
            </a:pPr>
            <a:r>
              <a:rPr lang="nl-NL" dirty="0" err="1" smtClean="0"/>
              <a:t>www.innoverenopnoord.nl</a:t>
            </a:r>
            <a:endParaRPr lang="nl-NL" dirty="0" smtClean="0"/>
          </a:p>
          <a:p>
            <a:pPr marL="0" lvl="1" indent="0">
              <a:spcBef>
                <a:spcPts val="0"/>
              </a:spcBef>
              <a:buNone/>
            </a:pPr>
            <a:endParaRPr lang="nl-NL" dirty="0" smtClean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43208" y="1624969"/>
            <a:ext cx="3060452" cy="4173344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06B-F75B-4FC7-A3E4-DB9A73C85E8E}" type="datetime1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85" y="6475155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0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nl-NL" dirty="0" smtClean="0"/>
              <a:t>Doel: kenmerken van innovatiewerkplaatsen leren kennen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8 kwartetten </a:t>
            </a:r>
          </a:p>
          <a:p>
            <a:pPr>
              <a:buFont typeface="Arial" charset="0"/>
              <a:buChar char="•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Spelinstructie: 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Schud de kaarten;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Deel 6 kaarten uit en leg de rest op een stapel in het midden;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Persoon met de voornaam die het eerste in het alfabet voorkomt mag beginnen;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Kwartet compleet? Ligt de kaarten toe en leg uit welk voorbeeld je het meeste aanspreekt.</a:t>
            </a:r>
          </a:p>
        </p:txBody>
      </p:sp>
      <p:sp>
        <p:nvSpPr>
          <p:cNvPr id="4" name="Rechthoek 3"/>
          <p:cNvSpPr/>
          <p:nvPr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85" y="6475155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06B-F75B-4FC7-A3E4-DB9A73C85E8E}" type="datetime1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Kwartet IWP</a:t>
            </a:r>
            <a:endParaRPr lang="nl-NL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06B-F75B-4FC7-A3E4-DB9A73C85E8E}" type="datetime1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796136" y="1628800"/>
            <a:ext cx="3250704" cy="720080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Typologieën IWP’s</a:t>
            </a:r>
            <a:endParaRPr lang="nl-NL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0" y="-1235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marL="0" indent="0" algn="r">
              <a:buNone/>
            </a:pPr>
            <a:r>
              <a:rPr lang="nl-NL" sz="2400" dirty="0" smtClean="0"/>
              <a:t>Lidwien Sturing</a:t>
            </a:r>
          </a:p>
          <a:p>
            <a:pPr marL="0" indent="0" algn="r">
              <a:buNone/>
            </a:pPr>
            <a:r>
              <a:rPr lang="nl-NL" sz="2400" dirty="0" smtClean="0">
                <a:hlinkClick r:id="rId3"/>
              </a:rPr>
              <a:t>e.k.sturing@pl.hanze.nl</a:t>
            </a:r>
            <a:r>
              <a:rPr lang="nl-NL" sz="2400" dirty="0" smtClean="0"/>
              <a:t> </a:t>
            </a:r>
          </a:p>
          <a:p>
            <a:pPr marL="0" indent="0" algn="r">
              <a:buNone/>
            </a:pPr>
            <a:endParaRPr lang="nl-NL" sz="2400" dirty="0"/>
          </a:p>
          <a:p>
            <a:pPr marL="0" indent="0" algn="r">
              <a:buNone/>
            </a:pPr>
            <a:r>
              <a:rPr lang="nl-NL" sz="2400" dirty="0" smtClean="0"/>
              <a:t>Judith Volker</a:t>
            </a:r>
          </a:p>
          <a:p>
            <a:pPr marL="0" indent="0" algn="r">
              <a:buNone/>
            </a:pPr>
            <a:r>
              <a:rPr lang="nl-NL" sz="2400" dirty="0" smtClean="0">
                <a:hlinkClick r:id="rId4"/>
              </a:rPr>
              <a:t>j.j.m.volker@pl.hanze.nl</a:t>
            </a:r>
            <a:r>
              <a:rPr lang="nl-NL" sz="2400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85" y="6475155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06B-F75B-4FC7-A3E4-DB9A73C85E8E}" type="datetime1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0C2-4E06-433C-9B27-CB911402C9E3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nl-NL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 bwMode="auto">
          <a:xfrm>
            <a:off x="873124" y="4666601"/>
            <a:ext cx="8270875" cy="1731962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7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24" y="5947665"/>
            <a:ext cx="143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146424" y="4653136"/>
            <a:ext cx="7560448" cy="6495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smtClean="0"/>
              <a:t>Bedankt voor uw aandacht!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61357" cy="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278</Words>
  <Application>Microsoft Office PowerPoint</Application>
  <PresentationFormat>Diavoorstelling (4:3)</PresentationFormat>
  <Paragraphs>67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PowerPoint-presentatie</vt:lpstr>
      <vt:lpstr>Welkom!</vt:lpstr>
      <vt:lpstr>IWP’s bij  de HG</vt:lpstr>
      <vt:lpstr>Voorbeeld uit de praktijk</vt:lpstr>
      <vt:lpstr>Kwartet IWP</vt:lpstr>
      <vt:lpstr>Typologieën IWP’s</vt:lpstr>
      <vt:lpstr>Afsluiting</vt:lpstr>
      <vt:lpstr>PowerPoint-presentatie</vt:lpstr>
    </vt:vector>
  </TitlesOfParts>
  <Company>Hanzehogeschool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Judith Volker</dc:creator>
  <cp:lastModifiedBy>W. van Veen</cp:lastModifiedBy>
  <cp:revision>80</cp:revision>
  <cp:lastPrinted>2015-04-23T06:56:58Z</cp:lastPrinted>
  <dcterms:created xsi:type="dcterms:W3CDTF">2015-04-22T08:34:08Z</dcterms:created>
  <dcterms:modified xsi:type="dcterms:W3CDTF">2017-04-10T10:03:52Z</dcterms:modified>
</cp:coreProperties>
</file>