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7"/>
  </p:notesMasterIdLst>
  <p:handoutMasterIdLst>
    <p:handoutMasterId r:id="rId18"/>
  </p:handoutMasterIdLst>
  <p:sldIdLst>
    <p:sldId id="256" r:id="rId4"/>
    <p:sldId id="258" r:id="rId5"/>
    <p:sldId id="291" r:id="rId6"/>
    <p:sldId id="261" r:id="rId7"/>
    <p:sldId id="296" r:id="rId8"/>
    <p:sldId id="293" r:id="rId9"/>
    <p:sldId id="292" r:id="rId10"/>
    <p:sldId id="290" r:id="rId11"/>
    <p:sldId id="277" r:id="rId12"/>
    <p:sldId id="295" r:id="rId13"/>
    <p:sldId id="294" r:id="rId14"/>
    <p:sldId id="278" r:id="rId15"/>
    <p:sldId id="284" r:id="rId16"/>
  </p:sldIdLst>
  <p:sldSz cx="9144000" cy="6858000" type="screen4x3"/>
  <p:notesSz cx="6669088" cy="9872663"/>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3310" autoAdjust="0"/>
  </p:normalViewPr>
  <p:slideViewPr>
    <p:cSldViewPr>
      <p:cViewPr varScale="1">
        <p:scale>
          <a:sx n="47" d="100"/>
          <a:sy n="47" d="100"/>
        </p:scale>
        <p:origin x="1310"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02F3B5C0-AB5F-4F21-B8F3-126A7D24C077}" type="datetimeFigureOut">
              <a:rPr lang="nl-NL" smtClean="0"/>
              <a:pPr/>
              <a:t>27-3-2017</a:t>
            </a:fld>
            <a:endParaRPr lang="nl-NL"/>
          </a:p>
        </p:txBody>
      </p:sp>
      <p:sp>
        <p:nvSpPr>
          <p:cNvPr id="4" name="Tijdelijke aanduiding voor voettekst 3"/>
          <p:cNvSpPr>
            <a:spLocks noGrp="1"/>
          </p:cNvSpPr>
          <p:nvPr>
            <p:ph type="ftr" sz="quarter" idx="2"/>
          </p:nvPr>
        </p:nvSpPr>
        <p:spPr>
          <a:xfrm>
            <a:off x="0" y="9377317"/>
            <a:ext cx="2889938" cy="49534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377317"/>
            <a:ext cx="2889938" cy="495347"/>
          </a:xfrm>
          <a:prstGeom prst="rect">
            <a:avLst/>
          </a:prstGeom>
        </p:spPr>
        <p:txBody>
          <a:bodyPr vert="horz" lIns="91440" tIns="45720" rIns="91440" bIns="45720" rtlCol="0" anchor="b"/>
          <a:lstStyle>
            <a:lvl1pPr algn="r">
              <a:defRPr sz="1200"/>
            </a:lvl1pPr>
          </a:lstStyle>
          <a:p>
            <a:fld id="{A850FA58-AAA6-4DB2-8861-7660EDAF10B2}" type="slidenum">
              <a:rPr lang="nl-NL" smtClean="0"/>
              <a:pPr/>
              <a:t>‹nr.›</a:t>
            </a:fld>
            <a:endParaRPr lang="nl-NL"/>
          </a:p>
        </p:txBody>
      </p:sp>
    </p:spTree>
    <p:extLst>
      <p:ext uri="{BB962C8B-B14F-4D97-AF65-F5344CB8AC3E}">
        <p14:creationId xmlns:p14="http://schemas.microsoft.com/office/powerpoint/2010/main" val="24381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pPr>
              <a:defRPr/>
            </a:pPr>
            <a:endParaRPr lang="nl-NL" dirty="0"/>
          </a:p>
        </p:txBody>
      </p:sp>
      <p:sp>
        <p:nvSpPr>
          <p:cNvPr id="3" name="Tijdelijke aanduiding voor datum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pPr>
              <a:defRPr/>
            </a:pPr>
            <a:fld id="{E80EAFF8-C25A-43F4-8176-95BCBFED98FC}" type="datetimeFigureOut">
              <a:rPr lang="nl-NL"/>
              <a:pPr>
                <a:defRPr/>
              </a:pPr>
              <a:t>27-3-2017</a:t>
            </a:fld>
            <a:endParaRPr lang="nl-NL" dirty="0"/>
          </a:p>
        </p:txBody>
      </p:sp>
      <p:sp>
        <p:nvSpPr>
          <p:cNvPr id="4" name="Tijdelijke aanduiding voor dia-afbeelding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pPr lvl="0"/>
            <a:endParaRPr lang="nl-NL" noProof="0" dirty="0" smtClean="0"/>
          </a:p>
        </p:txBody>
      </p:sp>
      <p:sp>
        <p:nvSpPr>
          <p:cNvPr id="5" name="Tijdelijke aanduiding voor notities 4"/>
          <p:cNvSpPr>
            <a:spLocks noGrp="1"/>
          </p:cNvSpPr>
          <p:nvPr>
            <p:ph type="body" sz="quarter" idx="3"/>
          </p:nvPr>
        </p:nvSpPr>
        <p:spPr>
          <a:xfrm>
            <a:off x="666909" y="4689515"/>
            <a:ext cx="5335270" cy="4442698"/>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pPr>
              <a:defRPr/>
            </a:pPr>
            <a:endParaRPr lang="nl-NL" dirty="0"/>
          </a:p>
        </p:txBody>
      </p:sp>
      <p:sp>
        <p:nvSpPr>
          <p:cNvPr id="7" name="Tijdelijke aanduiding voor dianumm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pPr>
              <a:defRPr/>
            </a:pPr>
            <a:fld id="{2DA8EC32-2A65-419C-B2B5-E5688A58B34C}" type="slidenum">
              <a:rPr lang="nl-NL"/>
              <a:pPr>
                <a:defRPr/>
              </a:pPr>
              <a:t>‹nr.›</a:t>
            </a:fld>
            <a:endParaRPr lang="nl-NL" dirty="0"/>
          </a:p>
        </p:txBody>
      </p:sp>
    </p:spTree>
    <p:extLst>
      <p:ext uri="{BB962C8B-B14F-4D97-AF65-F5344CB8AC3E}">
        <p14:creationId xmlns:p14="http://schemas.microsoft.com/office/powerpoint/2010/main" val="20765368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253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dirty="0" smtClean="0"/>
          </a:p>
        </p:txBody>
      </p:sp>
      <p:sp>
        <p:nvSpPr>
          <p:cNvPr id="2253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64595A-C3A1-4486-BB97-9809647B458A}" type="slidenum">
              <a:rPr lang="nl-NL" smtClean="0"/>
              <a:pPr/>
              <a:t>1</a:t>
            </a:fld>
            <a:endParaRPr lang="nl-NL" dirty="0" smtClean="0"/>
          </a:p>
        </p:txBody>
      </p:sp>
    </p:spTree>
    <p:extLst>
      <p:ext uri="{BB962C8B-B14F-4D97-AF65-F5344CB8AC3E}">
        <p14:creationId xmlns:p14="http://schemas.microsoft.com/office/powerpoint/2010/main" val="193762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993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nl-NL" dirty="0" smtClean="0"/>
              <a:t>Vraag: als je met het model gaat valideren: wat vind je dan van niveau? In welke fase van de opleiding schat je in dat deze student zit? </a:t>
            </a:r>
          </a:p>
        </p:txBody>
      </p:sp>
      <p:sp>
        <p:nvSpPr>
          <p:cNvPr id="3994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1603A8-8A8A-41EB-AB28-B506B54676BD}" type="slidenum">
              <a:rPr lang="nl-NL" smtClean="0"/>
              <a:pPr/>
              <a:t>10</a:t>
            </a:fld>
            <a:endParaRPr lang="nl-NL" dirty="0" smtClean="0"/>
          </a:p>
        </p:txBody>
      </p:sp>
    </p:spTree>
    <p:extLst>
      <p:ext uri="{BB962C8B-B14F-4D97-AF65-F5344CB8AC3E}">
        <p14:creationId xmlns:p14="http://schemas.microsoft.com/office/powerpoint/2010/main" val="229080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993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nl-NL" dirty="0" smtClean="0"/>
              <a:t>Eerst ervaringen Carla dan Jeroen:</a:t>
            </a:r>
          </a:p>
          <a:p>
            <a:r>
              <a:rPr lang="nl-NL" dirty="0" smtClean="0"/>
              <a:t>Kost veel tijd om je serieus te verdiepen, levert ook veel op:</a:t>
            </a:r>
          </a:p>
          <a:p>
            <a:r>
              <a:rPr lang="nl-NL" sz="1200" kern="1200" dirty="0" smtClean="0">
                <a:solidFill>
                  <a:schemeClr val="tx1"/>
                </a:solidFill>
                <a:latin typeface="+mn-lt"/>
                <a:ea typeface="+mn-ea"/>
                <a:cs typeface="+mn-cs"/>
              </a:rPr>
              <a:t>·        </a:t>
            </a:r>
            <a:r>
              <a:rPr lang="nl-NL" dirty="0" smtClean="0"/>
              <a:t>Fijn om af te kijken bij een ander</a:t>
            </a:r>
          </a:p>
          <a:p>
            <a:r>
              <a:rPr lang="nl-NL" sz="1200" kern="1200" dirty="0" smtClean="0">
                <a:solidFill>
                  <a:schemeClr val="tx1"/>
                </a:solidFill>
                <a:latin typeface="+mn-lt"/>
                <a:ea typeface="+mn-ea"/>
                <a:cs typeface="+mn-cs"/>
              </a:rPr>
              <a:t>·        </a:t>
            </a:r>
            <a:r>
              <a:rPr lang="nl-NL" dirty="0" smtClean="0"/>
              <a:t>Dwingt jezelf de theorie te gebruiken voor onderbouwing</a:t>
            </a:r>
          </a:p>
          <a:p>
            <a:r>
              <a:rPr lang="nl-NL" sz="1200" kern="1200" dirty="0" smtClean="0">
                <a:solidFill>
                  <a:schemeClr val="tx1"/>
                </a:solidFill>
                <a:latin typeface="+mn-lt"/>
                <a:ea typeface="+mn-ea"/>
                <a:cs typeface="+mn-cs"/>
              </a:rPr>
              <a:t>·        </a:t>
            </a:r>
            <a:r>
              <a:rPr lang="nl-NL" dirty="0" smtClean="0"/>
              <a:t>Door het lezen ga je in je hoofd de stukken vergelijken en denk je ook na over je eigen opzet, </a:t>
            </a:r>
            <a:r>
              <a:rPr lang="nl-NL" dirty="0" err="1" smtClean="0"/>
              <a:t>bijv</a:t>
            </a:r>
            <a:r>
              <a:rPr lang="nl-NL" dirty="0" smtClean="0"/>
              <a:t> onderzoeksvraag</a:t>
            </a:r>
          </a:p>
          <a:p>
            <a:r>
              <a:rPr lang="nl-NL" sz="1200" kern="1200" dirty="0" smtClean="0">
                <a:solidFill>
                  <a:schemeClr val="tx1"/>
                </a:solidFill>
                <a:latin typeface="+mn-lt"/>
                <a:ea typeface="+mn-ea"/>
                <a:cs typeface="+mn-cs"/>
              </a:rPr>
              <a:t>·        </a:t>
            </a:r>
            <a:r>
              <a:rPr lang="nl-NL" dirty="0" smtClean="0"/>
              <a:t>Bij de ander is het makkelijker de grote lijn te zien/herkennen dus dat oefen je hiermee</a:t>
            </a:r>
          </a:p>
          <a:p>
            <a:r>
              <a:rPr lang="nl-NL" sz="1200" kern="1200" dirty="0" smtClean="0">
                <a:solidFill>
                  <a:schemeClr val="tx1"/>
                </a:solidFill>
                <a:latin typeface="+mn-lt"/>
                <a:ea typeface="+mn-ea"/>
                <a:cs typeface="+mn-cs"/>
              </a:rPr>
              <a:t>·        </a:t>
            </a:r>
            <a:r>
              <a:rPr lang="nl-NL" dirty="0" smtClean="0"/>
              <a:t>Het modelletje helpt de stappen bewust te zetten</a:t>
            </a:r>
          </a:p>
          <a:p>
            <a:r>
              <a:rPr lang="nl-NL" sz="1200" kern="1200" dirty="0" smtClean="0">
                <a:solidFill>
                  <a:schemeClr val="tx1"/>
                </a:solidFill>
                <a:latin typeface="+mn-lt"/>
                <a:ea typeface="+mn-ea"/>
                <a:cs typeface="+mn-cs"/>
              </a:rPr>
              <a:t>·        </a:t>
            </a:r>
            <a:r>
              <a:rPr lang="nl-NL" dirty="0" smtClean="0"/>
              <a:t>Spiegelbijeenkomsten leren jou feedback mondeling te geven, anderen observeren en geven feedback op feedback</a:t>
            </a:r>
          </a:p>
          <a:p>
            <a:r>
              <a:rPr lang="nl-NL" sz="1200" kern="1200" dirty="0" smtClean="0">
                <a:solidFill>
                  <a:schemeClr val="tx1"/>
                </a:solidFill>
                <a:latin typeface="+mn-lt"/>
                <a:ea typeface="+mn-ea"/>
                <a:cs typeface="+mn-cs"/>
              </a:rPr>
              <a:t>·        </a:t>
            </a:r>
            <a:r>
              <a:rPr lang="nl-NL" dirty="0" smtClean="0"/>
              <a:t>De eerste les was het afgelopen met mijn tere ziel “je doet heel erg je best en ik wil je niet kwetsen maar ik zou toch…”. Fijn om de afspraak te hebben het op inhoudsniveau te bespreken en er in de basis vanuit te gaan dat de ander zijn best doet en jou niet wil kwetsen </a:t>
            </a:r>
          </a:p>
          <a:p>
            <a:r>
              <a:rPr lang="nl-NL" sz="1200" kern="1200" dirty="0" smtClean="0">
                <a:solidFill>
                  <a:schemeClr val="tx1"/>
                </a:solidFill>
                <a:latin typeface="+mn-lt"/>
                <a:ea typeface="+mn-ea"/>
                <a:cs typeface="+mn-cs"/>
              </a:rPr>
              <a:t>·        </a:t>
            </a:r>
            <a:r>
              <a:rPr lang="nl-NL" dirty="0" smtClean="0"/>
              <a:t>In mijn portfolio moest een kopie van al mijn gegeven feedback en dat werd beoordeeld </a:t>
            </a:r>
            <a:r>
              <a:rPr lang="nl-NL" dirty="0" err="1" smtClean="0"/>
              <a:t>a.d.h.v</a:t>
            </a:r>
            <a:r>
              <a:rPr lang="nl-NL" dirty="0" smtClean="0"/>
              <a:t> het schema van Popta: stok achter de deur</a:t>
            </a:r>
          </a:p>
          <a:p>
            <a:r>
              <a:rPr lang="nl-NL" sz="1200" kern="1200" dirty="0" smtClean="0">
                <a:solidFill>
                  <a:schemeClr val="tx1"/>
                </a:solidFill>
                <a:latin typeface="+mn-lt"/>
                <a:ea typeface="+mn-ea"/>
                <a:cs typeface="+mn-cs"/>
              </a:rPr>
              <a:t>·        </a:t>
            </a:r>
            <a:r>
              <a:rPr lang="nl-NL" dirty="0" smtClean="0"/>
              <a:t>Ontvangen feedback raakte toch mijn tere ziel “je oordeel klinkt door in je betoog” oeps…maar waar</a:t>
            </a:r>
          </a:p>
          <a:p>
            <a:r>
              <a:rPr lang="nl-NL" sz="1200" kern="1200" dirty="0" smtClean="0">
                <a:solidFill>
                  <a:schemeClr val="tx1"/>
                </a:solidFill>
                <a:latin typeface="+mn-lt"/>
                <a:ea typeface="+mn-ea"/>
                <a:cs typeface="+mn-cs"/>
              </a:rPr>
              <a:t>·        </a:t>
            </a:r>
            <a:r>
              <a:rPr lang="nl-NL" dirty="0" smtClean="0"/>
              <a:t>De stappen loop ik nu ook na en ik wil feedback geven meegeven aan de studenten, maar dat valt niet mee</a:t>
            </a:r>
          </a:p>
          <a:p>
            <a:endParaRPr lang="nl-NL" dirty="0" smtClean="0"/>
          </a:p>
        </p:txBody>
      </p:sp>
      <p:sp>
        <p:nvSpPr>
          <p:cNvPr id="3994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1603A8-8A8A-41EB-AB28-B506B54676BD}" type="slidenum">
              <a:rPr lang="nl-NL" smtClean="0"/>
              <a:pPr/>
              <a:t>11</a:t>
            </a:fld>
            <a:endParaRPr lang="nl-NL" dirty="0" smtClean="0"/>
          </a:p>
        </p:txBody>
      </p:sp>
    </p:spTree>
    <p:extLst>
      <p:ext uri="{BB962C8B-B14F-4D97-AF65-F5344CB8AC3E}">
        <p14:creationId xmlns:p14="http://schemas.microsoft.com/office/powerpoint/2010/main" val="229080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993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nl-NL" dirty="0" smtClean="0"/>
              <a:t>Ervaring MSW: goed integreren in je hele programma </a:t>
            </a:r>
          </a:p>
        </p:txBody>
      </p:sp>
      <p:sp>
        <p:nvSpPr>
          <p:cNvPr id="3994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1603A8-8A8A-41EB-AB28-B506B54676BD}" type="slidenum">
              <a:rPr lang="nl-NL" smtClean="0"/>
              <a:pPr/>
              <a:t>12</a:t>
            </a:fld>
            <a:endParaRPr lang="nl-NL" dirty="0" smtClean="0"/>
          </a:p>
        </p:txBody>
      </p:sp>
    </p:spTree>
    <p:extLst>
      <p:ext uri="{BB962C8B-B14F-4D97-AF65-F5344CB8AC3E}">
        <p14:creationId xmlns:p14="http://schemas.microsoft.com/office/powerpoint/2010/main" val="229080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096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dirty="0" smtClean="0"/>
          </a:p>
        </p:txBody>
      </p:sp>
      <p:sp>
        <p:nvSpPr>
          <p:cNvPr id="4096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B1D928-0993-409C-B65E-802126347061}" type="slidenum">
              <a:rPr lang="nl-NL" smtClean="0"/>
              <a:pPr/>
              <a:t>13</a:t>
            </a:fld>
            <a:endParaRPr lang="nl-NL" dirty="0" smtClean="0"/>
          </a:p>
        </p:txBody>
      </p:sp>
    </p:spTree>
    <p:extLst>
      <p:ext uri="{BB962C8B-B14F-4D97-AF65-F5344CB8AC3E}">
        <p14:creationId xmlns:p14="http://schemas.microsoft.com/office/powerpoint/2010/main" val="952343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457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nl-NL" dirty="0" smtClean="0"/>
              <a:t>Carla</a:t>
            </a:r>
          </a:p>
        </p:txBody>
      </p:sp>
      <p:sp>
        <p:nvSpPr>
          <p:cNvPr id="2458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40B6AA-9B38-4B9F-AC94-DD50F0328826}" type="slidenum">
              <a:rPr lang="nl-NL" smtClean="0"/>
              <a:pPr/>
              <a:t>2</a:t>
            </a:fld>
            <a:endParaRPr lang="nl-NL" dirty="0" smtClean="0"/>
          </a:p>
        </p:txBody>
      </p:sp>
    </p:spTree>
    <p:extLst>
      <p:ext uri="{BB962C8B-B14F-4D97-AF65-F5344CB8AC3E}">
        <p14:creationId xmlns:p14="http://schemas.microsoft.com/office/powerpoint/2010/main" val="1529283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662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nl-NL" dirty="0" smtClean="0"/>
              <a:t>Carla: interactief</a:t>
            </a:r>
          </a:p>
          <a:p>
            <a:r>
              <a:rPr lang="nl-NL" dirty="0" smtClean="0"/>
              <a:t>Wie heeft de meeste kilometers afgelegd om van de eigen hogeschool naar </a:t>
            </a:r>
            <a:r>
              <a:rPr lang="nl-NL" dirty="0" err="1" smtClean="0"/>
              <a:t>Windesheim</a:t>
            </a:r>
            <a:r>
              <a:rPr lang="nl-NL" dirty="0" smtClean="0"/>
              <a:t> te komen?</a:t>
            </a:r>
          </a:p>
          <a:p>
            <a:r>
              <a:rPr lang="nl-NL" dirty="0" smtClean="0"/>
              <a:t>2.</a:t>
            </a:r>
            <a:r>
              <a:rPr lang="nl-NL" sz="1200" kern="1200" dirty="0" smtClean="0">
                <a:solidFill>
                  <a:schemeClr val="tx1"/>
                </a:solidFill>
                <a:latin typeface="+mn-lt"/>
                <a:ea typeface="+mn-ea"/>
                <a:cs typeface="+mn-cs"/>
              </a:rPr>
              <a:t>      </a:t>
            </a:r>
            <a:r>
              <a:rPr lang="nl-NL" dirty="0" smtClean="0"/>
              <a:t>Wie heeft geen- een beetje- veel aandacht voor peer feedback in de opleiding?</a:t>
            </a:r>
          </a:p>
          <a:p>
            <a:r>
              <a:rPr lang="nl-NL" dirty="0" smtClean="0"/>
              <a:t>3.</a:t>
            </a:r>
            <a:r>
              <a:rPr lang="nl-NL" sz="1200" kern="1200" dirty="0" smtClean="0">
                <a:solidFill>
                  <a:schemeClr val="tx1"/>
                </a:solidFill>
                <a:latin typeface="+mn-lt"/>
                <a:ea typeface="+mn-ea"/>
                <a:cs typeface="+mn-cs"/>
              </a:rPr>
              <a:t>      </a:t>
            </a:r>
            <a:r>
              <a:rPr lang="nl-NL" dirty="0" smtClean="0"/>
              <a:t>Hoe zie je dat terug in de opleiding? </a:t>
            </a:r>
          </a:p>
          <a:p>
            <a:r>
              <a:rPr lang="nl-NL" dirty="0" smtClean="0"/>
              <a:t>4.</a:t>
            </a:r>
            <a:r>
              <a:rPr lang="nl-NL" sz="1200" kern="1200" dirty="0" smtClean="0">
                <a:solidFill>
                  <a:schemeClr val="tx1"/>
                </a:solidFill>
                <a:latin typeface="+mn-lt"/>
                <a:ea typeface="+mn-ea"/>
                <a:cs typeface="+mn-cs"/>
              </a:rPr>
              <a:t>      </a:t>
            </a:r>
            <a:r>
              <a:rPr lang="nl-NL" dirty="0" smtClean="0"/>
              <a:t>Wie geeft zelf peerfeedback? Wat geeft het jou? Wat geef je de ander?</a:t>
            </a:r>
          </a:p>
          <a:p>
            <a:endParaRPr lang="nl-NL" dirty="0" smtClean="0"/>
          </a:p>
        </p:txBody>
      </p:sp>
      <p:sp>
        <p:nvSpPr>
          <p:cNvPr id="2662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6FAA86-2820-4B00-B9D1-A1FEC538D092}" type="slidenum">
              <a:rPr lang="nl-NL" smtClean="0"/>
              <a:pPr/>
              <a:t>3</a:t>
            </a:fld>
            <a:endParaRPr lang="nl-NL" dirty="0" smtClean="0"/>
          </a:p>
        </p:txBody>
      </p:sp>
    </p:spTree>
    <p:extLst>
      <p:ext uri="{BB962C8B-B14F-4D97-AF65-F5344CB8AC3E}">
        <p14:creationId xmlns:p14="http://schemas.microsoft.com/office/powerpoint/2010/main" val="3987993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765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nl-NL" dirty="0" smtClean="0"/>
              <a:t>Jeroen: uitleg</a:t>
            </a:r>
          </a:p>
        </p:txBody>
      </p:sp>
      <p:sp>
        <p:nvSpPr>
          <p:cNvPr id="2765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406DBD-73EE-4B7D-903E-8B696DA76120}" type="slidenum">
              <a:rPr lang="nl-NL" smtClean="0"/>
              <a:pPr/>
              <a:t>4</a:t>
            </a:fld>
            <a:endParaRPr lang="nl-NL" dirty="0" smtClean="0"/>
          </a:p>
        </p:txBody>
      </p:sp>
    </p:spTree>
    <p:extLst>
      <p:ext uri="{BB962C8B-B14F-4D97-AF65-F5344CB8AC3E}">
        <p14:creationId xmlns:p14="http://schemas.microsoft.com/office/powerpoint/2010/main" val="1362346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765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nl-NL" dirty="0" smtClean="0"/>
              <a:t>Jeroen: uitleg</a:t>
            </a:r>
          </a:p>
        </p:txBody>
      </p:sp>
      <p:sp>
        <p:nvSpPr>
          <p:cNvPr id="2765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406DBD-73EE-4B7D-903E-8B696DA76120}" type="slidenum">
              <a:rPr lang="nl-NL" smtClean="0"/>
              <a:pPr/>
              <a:t>5</a:t>
            </a:fld>
            <a:endParaRPr lang="nl-NL" dirty="0" smtClean="0"/>
          </a:p>
        </p:txBody>
      </p:sp>
    </p:spTree>
    <p:extLst>
      <p:ext uri="{BB962C8B-B14F-4D97-AF65-F5344CB8AC3E}">
        <p14:creationId xmlns:p14="http://schemas.microsoft.com/office/powerpoint/2010/main" val="1362346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765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nl-NL" dirty="0" smtClean="0"/>
              <a:t>Jeroen: Uitleg</a:t>
            </a:r>
          </a:p>
        </p:txBody>
      </p:sp>
      <p:sp>
        <p:nvSpPr>
          <p:cNvPr id="2765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406DBD-73EE-4B7D-903E-8B696DA76120}" type="slidenum">
              <a:rPr lang="nl-NL" smtClean="0"/>
              <a:pPr/>
              <a:t>6</a:t>
            </a:fld>
            <a:endParaRPr lang="nl-NL" dirty="0" smtClean="0"/>
          </a:p>
        </p:txBody>
      </p:sp>
    </p:spTree>
    <p:extLst>
      <p:ext uri="{BB962C8B-B14F-4D97-AF65-F5344CB8AC3E}">
        <p14:creationId xmlns:p14="http://schemas.microsoft.com/office/powerpoint/2010/main" val="1362346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765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nl-NL" dirty="0" smtClean="0"/>
              <a:t>Jeroen uitleg</a:t>
            </a:r>
          </a:p>
        </p:txBody>
      </p:sp>
      <p:sp>
        <p:nvSpPr>
          <p:cNvPr id="2765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406DBD-73EE-4B7D-903E-8B696DA76120}" type="slidenum">
              <a:rPr lang="nl-NL" smtClean="0"/>
              <a:pPr/>
              <a:t>7</a:t>
            </a:fld>
            <a:endParaRPr lang="nl-NL" dirty="0" smtClean="0"/>
          </a:p>
        </p:txBody>
      </p:sp>
    </p:spTree>
    <p:extLst>
      <p:ext uri="{BB962C8B-B14F-4D97-AF65-F5344CB8AC3E}">
        <p14:creationId xmlns:p14="http://schemas.microsoft.com/office/powerpoint/2010/main" val="1362346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Mariël: uitleg zo doen we dat bij de MSW. </a:t>
            </a:r>
            <a:endParaRPr lang="nl-NL" dirty="0"/>
          </a:p>
        </p:txBody>
      </p:sp>
      <p:sp>
        <p:nvSpPr>
          <p:cNvPr id="4" name="Tijdelijke aanduiding voor dianummer 3"/>
          <p:cNvSpPr>
            <a:spLocks noGrp="1"/>
          </p:cNvSpPr>
          <p:nvPr>
            <p:ph type="sldNum" sz="quarter" idx="10"/>
          </p:nvPr>
        </p:nvSpPr>
        <p:spPr/>
        <p:txBody>
          <a:bodyPr/>
          <a:lstStyle/>
          <a:p>
            <a:pPr>
              <a:defRPr/>
            </a:pPr>
            <a:fld id="{2DA8EC32-2A65-419C-B2B5-E5688A58B34C}" type="slidenum">
              <a:rPr lang="nl-NL" smtClean="0"/>
              <a:pPr>
                <a:defRPr/>
              </a:pPr>
              <a:t>8</a:t>
            </a:fld>
            <a:endParaRPr lang="nl-NL"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891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dirty="0" smtClean="0"/>
          </a:p>
        </p:txBody>
      </p:sp>
      <p:sp>
        <p:nvSpPr>
          <p:cNvPr id="3891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B3493D-C13E-4ECA-B60C-C901312D7951}" type="slidenum">
              <a:rPr lang="nl-NL" smtClean="0"/>
              <a:pPr/>
              <a:t>9</a:t>
            </a:fld>
            <a:endParaRPr lang="nl-NL" dirty="0" smtClean="0"/>
          </a:p>
        </p:txBody>
      </p:sp>
    </p:spTree>
    <p:extLst>
      <p:ext uri="{BB962C8B-B14F-4D97-AF65-F5344CB8AC3E}">
        <p14:creationId xmlns:p14="http://schemas.microsoft.com/office/powerpoint/2010/main" val="1114185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BB711C99-437C-4169-9F1E-2329F46F79C9}" type="datetime1">
              <a:rPr lang="nl-NL"/>
              <a:pPr>
                <a:defRPr/>
              </a:pPr>
              <a:t>27-3-2017</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E1B44841-17C6-4FF0-BAF1-CBF7D943FF39}" type="slidenum">
              <a:rPr lang="nl-NL"/>
              <a:pPr>
                <a:defRPr/>
              </a:pPr>
              <a:t>‹nr.›</a:t>
            </a:fld>
            <a:endParaRPr lang="nl-N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762467C9-300A-4ECA-8DA3-7B5EB5154F5A}" type="datetime1">
              <a:rPr lang="nl-NL"/>
              <a:pPr>
                <a:defRPr/>
              </a:pPr>
              <a:t>27-3-2017</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FE27D61D-F2BA-4826-A6D9-959889F2F978}" type="slidenum">
              <a:rPr lang="nl-NL"/>
              <a:pPr>
                <a:defRPr/>
              </a:pPr>
              <a:t>‹nr.›</a:t>
            </a:fld>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00933D22-33C9-4AD7-A260-F37844EC8F70}" type="datetime1">
              <a:rPr lang="nl-NL"/>
              <a:pPr>
                <a:defRPr/>
              </a:pPr>
              <a:t>27-3-2017</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3C426156-2D6D-45BD-9631-C8751DAF783B}" type="slidenum">
              <a:rPr lang="nl-NL"/>
              <a:pPr>
                <a:defRPr/>
              </a:pPr>
              <a:t>‹nr.›</a:t>
            </a:fld>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A93D1BAB-5AA2-4A82-94AD-BFED8AD8D237}" type="datetime1">
              <a:rPr lang="nl-NL"/>
              <a:pPr>
                <a:defRPr/>
              </a:pPr>
              <a:t>27-3-2017</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F81F693C-0BF9-432D-9F8B-AB6BA74C62F1}" type="slidenum">
              <a:rPr lang="nl-NL"/>
              <a:pPr>
                <a:defRPr/>
              </a:pPr>
              <a:t>‹nr.›</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2A21DDE2-F505-4FD1-85AC-D3ADD540ED4D}" type="datetime1">
              <a:rPr lang="nl-NL"/>
              <a:pPr>
                <a:defRPr/>
              </a:pPr>
              <a:t>27-3-2017</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61D632E6-7AEF-46FF-8658-8E2C9929147E}" type="slidenum">
              <a:rPr lang="nl-NL"/>
              <a:pPr>
                <a:defRPr/>
              </a:pPr>
              <a:t>‹nr.›</a:t>
            </a:fld>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09732648-D171-4F44-960B-46AA9BFE8228}" type="datetime1">
              <a:rPr lang="nl-NL"/>
              <a:pPr>
                <a:defRPr/>
              </a:pPr>
              <a:t>27-3-2017</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6C811C5C-E235-423E-BF04-655B4EDDAF8E}" type="slidenum">
              <a:rPr lang="nl-NL"/>
              <a:pPr>
                <a:defRPr/>
              </a:pPr>
              <a:t>‹nr.›</a:t>
            </a:fld>
            <a:endParaRPr lang="nl-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99149546-871F-47F8-812C-8ACCFB9885DD}" type="datetime1">
              <a:rPr lang="nl-NL"/>
              <a:pPr>
                <a:defRPr/>
              </a:pPr>
              <a:t>27-3-2017</a:t>
            </a:fld>
            <a:endParaRPr lang="nl-NL" dirty="0"/>
          </a:p>
        </p:txBody>
      </p:sp>
      <p:sp>
        <p:nvSpPr>
          <p:cNvPr id="8" name="Tijdelijke aanduiding voor voettekst 4"/>
          <p:cNvSpPr>
            <a:spLocks noGrp="1"/>
          </p:cNvSpPr>
          <p:nvPr>
            <p:ph type="ftr" sz="quarter" idx="11"/>
          </p:nvPr>
        </p:nvSpPr>
        <p:spPr/>
        <p:txBody>
          <a:bodyPr/>
          <a:lstStyle>
            <a:lvl1pPr>
              <a:defRPr/>
            </a:lvl1pPr>
          </a:lstStyle>
          <a:p>
            <a:pPr>
              <a:defRPr/>
            </a:pPr>
            <a:endParaRPr lang="nl-NL" dirty="0"/>
          </a:p>
        </p:txBody>
      </p:sp>
      <p:sp>
        <p:nvSpPr>
          <p:cNvPr id="9" name="Tijdelijke aanduiding voor dianummer 5"/>
          <p:cNvSpPr>
            <a:spLocks noGrp="1"/>
          </p:cNvSpPr>
          <p:nvPr>
            <p:ph type="sldNum" sz="quarter" idx="12"/>
          </p:nvPr>
        </p:nvSpPr>
        <p:spPr/>
        <p:txBody>
          <a:bodyPr/>
          <a:lstStyle>
            <a:lvl1pPr>
              <a:defRPr/>
            </a:lvl1pPr>
          </a:lstStyle>
          <a:p>
            <a:pPr>
              <a:defRPr/>
            </a:pPr>
            <a:fld id="{2E56ABE2-442B-4CBF-9278-2D183D07ACB3}" type="slidenum">
              <a:rPr lang="nl-NL"/>
              <a:pPr>
                <a:defRPr/>
              </a:pPr>
              <a:t>‹nr.›</a:t>
            </a:fld>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06987CE8-D6DE-4793-9837-1557FCD03C8F}" type="datetime1">
              <a:rPr lang="nl-NL"/>
              <a:pPr>
                <a:defRPr/>
              </a:pPr>
              <a:t>27-3-2017</a:t>
            </a:fld>
            <a:endParaRPr lang="nl-NL" dirty="0"/>
          </a:p>
        </p:txBody>
      </p:sp>
      <p:sp>
        <p:nvSpPr>
          <p:cNvPr id="4" name="Tijdelijke aanduiding voor voettekst 4"/>
          <p:cNvSpPr>
            <a:spLocks noGrp="1"/>
          </p:cNvSpPr>
          <p:nvPr>
            <p:ph type="ftr" sz="quarter" idx="11"/>
          </p:nvPr>
        </p:nvSpPr>
        <p:spPr/>
        <p:txBody>
          <a:bodyPr/>
          <a:lstStyle>
            <a:lvl1pPr>
              <a:defRPr/>
            </a:lvl1pPr>
          </a:lstStyle>
          <a:p>
            <a:pPr>
              <a:defRPr/>
            </a:pPr>
            <a:endParaRPr lang="nl-NL" dirty="0"/>
          </a:p>
        </p:txBody>
      </p:sp>
      <p:sp>
        <p:nvSpPr>
          <p:cNvPr id="5" name="Tijdelijke aanduiding voor dianummer 5"/>
          <p:cNvSpPr>
            <a:spLocks noGrp="1"/>
          </p:cNvSpPr>
          <p:nvPr>
            <p:ph type="sldNum" sz="quarter" idx="12"/>
          </p:nvPr>
        </p:nvSpPr>
        <p:spPr/>
        <p:txBody>
          <a:bodyPr/>
          <a:lstStyle>
            <a:lvl1pPr>
              <a:defRPr/>
            </a:lvl1pPr>
          </a:lstStyle>
          <a:p>
            <a:pPr>
              <a:defRPr/>
            </a:pPr>
            <a:fld id="{B1E864A4-6281-48F4-9483-7DD9D36525CE}" type="slidenum">
              <a:rPr lang="nl-NL"/>
              <a:pPr>
                <a:defRPr/>
              </a:pPr>
              <a:t>‹nr.›</a:t>
            </a:fld>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E1A468D2-6D11-4D4B-A8D6-43B6B094F68A}" type="datetime1">
              <a:rPr lang="nl-NL"/>
              <a:pPr>
                <a:defRPr/>
              </a:pPr>
              <a:t>27-3-2017</a:t>
            </a:fld>
            <a:endParaRPr lang="nl-NL" dirty="0"/>
          </a:p>
        </p:txBody>
      </p:sp>
      <p:sp>
        <p:nvSpPr>
          <p:cNvPr id="3" name="Tijdelijke aanduiding voor voettekst 4"/>
          <p:cNvSpPr>
            <a:spLocks noGrp="1"/>
          </p:cNvSpPr>
          <p:nvPr>
            <p:ph type="ftr" sz="quarter" idx="11"/>
          </p:nvPr>
        </p:nvSpPr>
        <p:spPr/>
        <p:txBody>
          <a:bodyPr/>
          <a:lstStyle>
            <a:lvl1pPr>
              <a:defRPr/>
            </a:lvl1pPr>
          </a:lstStyle>
          <a:p>
            <a:pPr>
              <a:defRPr/>
            </a:pPr>
            <a:endParaRPr lang="nl-NL" dirty="0"/>
          </a:p>
        </p:txBody>
      </p:sp>
      <p:sp>
        <p:nvSpPr>
          <p:cNvPr id="4" name="Tijdelijke aanduiding voor dianummer 5"/>
          <p:cNvSpPr>
            <a:spLocks noGrp="1"/>
          </p:cNvSpPr>
          <p:nvPr>
            <p:ph type="sldNum" sz="quarter" idx="12"/>
          </p:nvPr>
        </p:nvSpPr>
        <p:spPr/>
        <p:txBody>
          <a:bodyPr/>
          <a:lstStyle>
            <a:lvl1pPr>
              <a:defRPr/>
            </a:lvl1pPr>
          </a:lstStyle>
          <a:p>
            <a:pPr>
              <a:defRPr/>
            </a:pPr>
            <a:fld id="{7109FB5F-DEB1-4D00-98A6-EBC61249562A}" type="slidenum">
              <a:rPr lang="nl-NL"/>
              <a:pPr>
                <a:defRPr/>
              </a:pPr>
              <a:t>‹nr.›</a:t>
            </a:fld>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26818DE7-8CAA-43A5-94B6-181EB2A5DC0C}" type="datetime1">
              <a:rPr lang="nl-NL"/>
              <a:pPr>
                <a:defRPr/>
              </a:pPr>
              <a:t>27-3-2017</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D89E62DE-AF12-4158-BA42-55A310CF509E}" type="slidenum">
              <a:rPr lang="nl-NL"/>
              <a:pPr>
                <a:defRPr/>
              </a:pPr>
              <a:t>‹nr.›</a:t>
            </a:fld>
            <a:endParaRPr lang="nl-N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EF1C1754-4AC6-492E-9430-74245D65FCA1}" type="datetime1">
              <a:rPr lang="nl-NL"/>
              <a:pPr>
                <a:defRPr/>
              </a:pPr>
              <a:t>27-3-2017</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135DE203-7A87-4872-83AA-6BEF38790833}" type="slidenum">
              <a:rPr lang="nl-NL"/>
              <a:pPr>
                <a:defRPr/>
              </a:pPr>
              <a:t>‹nr.›</a:t>
            </a:fld>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D80DA8B-DCBA-4362-9631-50D24BDE64FC}" type="datetime1">
              <a:rPr lang="nl-NL"/>
              <a:pPr>
                <a:defRPr/>
              </a:pPr>
              <a:t>27-3-2017</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85A4B2C-1D33-4477-A0BE-1B656B1F0124}" type="slidenum">
              <a:rPr lang="nl-NL"/>
              <a:pPr>
                <a:defRPr/>
              </a:pPr>
              <a:t>‹nr.›</a:t>
            </a:fld>
            <a:endParaRPr 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nl/url?sa=i&amp;rct=j&amp;q=&amp;esrc=s&amp;source=images&amp;cd=&amp;cad=rja&amp;uact=8&amp;ved=0ahUKEwjlv5js3-7RAhWCWxQKHSvvAfYQjRwIBw&amp;url=http://www.allesoverfeedback.nl/&amp;bvm=bv.145822982,d.ZGg&amp;psig=AFQjCNHHUphhfCws6vLFa8vGU3Fd30ghgg&amp;ust=1486033319719272"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nl/url?sa=i&amp;rct=j&amp;q=&amp;esrc=s&amp;source=images&amp;cd=&amp;cad=rja&amp;uact=8&amp;ved=0ahUKEwj4uruw5e7RAhVFNhoKHSpECBgQjRwIBw&amp;url=http://gogo-academy.nl/feedback-tijdens-de-dansles/&amp;psig=AFQjCNFH-e4iRwAgOrs5ubu3hQ2J10J1cQ&amp;ust=1486034847764063"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google.nl/imgres?imgurl=http://www.allesoverfeedback.nl/upload/images/header/carousel-pindakaas.jpg&amp;imgrefurl=http://www.allesoverfeedback.nl/&amp;docid=KBXwreSP7inTHM&amp;tbnid=jx3ZS96LX03WkM:&amp;vet=1&amp;w=873&amp;h=370&amp;bih=643&amp;biw=1366&amp;q=plaatje%20over%20feedback&amp;ved=0ahUKEwjns5XS3-7RAhWCKcAKHV0JBuYQMwg3KBQwFA&amp;iact=mrc&amp;uact=8"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p:txBody>
          <a:bodyPr/>
          <a:lstStyle/>
          <a:p>
            <a:pPr eaLnBrk="1" hangingPunct="1"/>
            <a:endParaRPr lang="nl-NL" dirty="0" smtClean="0"/>
          </a:p>
        </p:txBody>
      </p:sp>
      <p:sp>
        <p:nvSpPr>
          <p:cNvPr id="3" name="Ondertitel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nl-NL" dirty="0" smtClean="0"/>
          </a:p>
        </p:txBody>
      </p:sp>
      <p:pic>
        <p:nvPicPr>
          <p:cNvPr id="2052" name="Afbeelding 3" descr="09365 PPT HMP_NL_Start.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53" name="Rechthoek 4"/>
          <p:cNvSpPr>
            <a:spLocks noChangeArrowheads="1"/>
          </p:cNvSpPr>
          <p:nvPr/>
        </p:nvSpPr>
        <p:spPr bwMode="auto">
          <a:xfrm>
            <a:off x="571500" y="1857375"/>
            <a:ext cx="8572500" cy="3416320"/>
          </a:xfrm>
          <a:prstGeom prst="rect">
            <a:avLst/>
          </a:prstGeom>
          <a:noFill/>
          <a:ln w="9525">
            <a:noFill/>
            <a:miter lim="800000"/>
            <a:headEnd/>
            <a:tailEnd/>
          </a:ln>
        </p:spPr>
        <p:txBody>
          <a:bodyPr wrap="square">
            <a:spAutoFit/>
          </a:bodyPr>
          <a:lstStyle/>
          <a:p>
            <a:pPr algn="ctr"/>
            <a:r>
              <a:rPr lang="nl-NL" sz="4800" b="1" dirty="0" smtClean="0">
                <a:solidFill>
                  <a:srgbClr val="000066"/>
                </a:solidFill>
              </a:rPr>
              <a:t>Peer Feedback</a:t>
            </a:r>
          </a:p>
          <a:p>
            <a:pPr algn="ctr"/>
            <a:endParaRPr lang="nl-NL" sz="4800" b="1" dirty="0" smtClean="0">
              <a:solidFill>
                <a:srgbClr val="000066"/>
              </a:solidFill>
            </a:endParaRPr>
          </a:p>
          <a:p>
            <a:pPr algn="ctr"/>
            <a:r>
              <a:rPr lang="nl-NL" sz="2400" b="1" dirty="0" smtClean="0">
                <a:solidFill>
                  <a:srgbClr val="000066"/>
                </a:solidFill>
              </a:rPr>
              <a:t>Congres Kwaliteit van Professionele </a:t>
            </a:r>
            <a:r>
              <a:rPr lang="nl-NL" sz="2400" b="1" dirty="0" err="1" smtClean="0">
                <a:solidFill>
                  <a:srgbClr val="000066"/>
                </a:solidFill>
              </a:rPr>
              <a:t>Masteropleidingen</a:t>
            </a:r>
            <a:endParaRPr lang="nl-NL" sz="2400" b="1" dirty="0" smtClean="0">
              <a:solidFill>
                <a:srgbClr val="000066"/>
              </a:solidFill>
            </a:endParaRPr>
          </a:p>
          <a:p>
            <a:pPr algn="ctr"/>
            <a:endParaRPr lang="nl-NL" sz="2400" b="1" dirty="0" smtClean="0">
              <a:solidFill>
                <a:srgbClr val="000066"/>
              </a:solidFill>
            </a:endParaRPr>
          </a:p>
          <a:p>
            <a:pPr algn="ctr"/>
            <a:r>
              <a:rPr lang="nl-NL" sz="2400" b="1" dirty="0" smtClean="0">
                <a:solidFill>
                  <a:srgbClr val="000066"/>
                </a:solidFill>
              </a:rPr>
              <a:t>Carla van Gotum, Jeroen Peters, Mariël van Pelt</a:t>
            </a:r>
          </a:p>
          <a:p>
            <a:pPr algn="ctr"/>
            <a:endParaRPr lang="nl-NL" sz="4800" b="1" dirty="0"/>
          </a:p>
        </p:txBody>
      </p:sp>
      <p:sp>
        <p:nvSpPr>
          <p:cNvPr id="7" name="Tijdelijke aanduiding voor dianummer 6"/>
          <p:cNvSpPr>
            <a:spLocks noGrp="1"/>
          </p:cNvSpPr>
          <p:nvPr>
            <p:ph type="sldNum" sz="quarter" idx="12"/>
          </p:nvPr>
        </p:nvSpPr>
        <p:spPr/>
        <p:txBody>
          <a:bodyPr/>
          <a:lstStyle/>
          <a:p>
            <a:pPr>
              <a:defRPr/>
            </a:pPr>
            <a:fld id="{D3D532C7-8D1E-4CD9-B5B7-98EF41348F0B}" type="slidenum">
              <a:rPr lang="nl-NL" smtClean="0"/>
              <a:pPr>
                <a:defRPr/>
              </a:pPr>
              <a:t>1</a:t>
            </a:fld>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pPr eaLnBrk="1" hangingPunct="1"/>
            <a:endParaRPr lang="nl-NL" dirty="0" smtClean="0"/>
          </a:p>
        </p:txBody>
      </p:sp>
      <p:pic>
        <p:nvPicPr>
          <p:cNvPr id="19459" name="Tijdelijke aanduiding voor inhoud 3" descr="09365 PPT HMP_NL_Volg (2).JPG"/>
          <p:cNvPicPr>
            <a:picLocks noGrp="1" noChangeAspect="1"/>
          </p:cNvPicPr>
          <p:nvPr>
            <p:ph idx="1"/>
          </p:nvPr>
        </p:nvPicPr>
        <p:blipFill>
          <a:blip r:embed="rId3" cstate="print"/>
          <a:srcRect/>
          <a:stretch>
            <a:fillRect/>
          </a:stretch>
        </p:blipFill>
        <p:spPr>
          <a:xfrm>
            <a:off x="0" y="0"/>
            <a:ext cx="9144000" cy="6858000"/>
          </a:xfrm>
        </p:spPr>
      </p:pic>
      <p:sp>
        <p:nvSpPr>
          <p:cNvPr id="5" name="Tijdelijke aanduiding voor dianummer 4"/>
          <p:cNvSpPr>
            <a:spLocks noGrp="1"/>
          </p:cNvSpPr>
          <p:nvPr>
            <p:ph type="sldNum" sz="quarter" idx="12"/>
          </p:nvPr>
        </p:nvSpPr>
        <p:spPr/>
        <p:txBody>
          <a:bodyPr/>
          <a:lstStyle/>
          <a:p>
            <a:pPr>
              <a:defRPr/>
            </a:pPr>
            <a:fld id="{1FB82D52-AEC1-406F-9B33-35021108A951}" type="slidenum">
              <a:rPr lang="nl-NL" smtClean="0"/>
              <a:pPr>
                <a:defRPr/>
              </a:pPr>
              <a:t>10</a:t>
            </a:fld>
            <a:endParaRPr lang="nl-NL" dirty="0"/>
          </a:p>
        </p:txBody>
      </p:sp>
      <p:sp>
        <p:nvSpPr>
          <p:cNvPr id="6" name="Rectangle 7"/>
          <p:cNvSpPr txBox="1">
            <a:spLocks noChangeArrowheads="1"/>
          </p:cNvSpPr>
          <p:nvPr/>
        </p:nvSpPr>
        <p:spPr bwMode="auto">
          <a:xfrm>
            <a:off x="571500" y="1285875"/>
            <a:ext cx="8039100" cy="928688"/>
          </a:xfrm>
          <a:prstGeom prst="rect">
            <a:avLst/>
          </a:prstGeom>
          <a:noFill/>
          <a:ln w="9525">
            <a:noFill/>
            <a:miter lim="800000"/>
            <a:headEnd/>
            <a:tailEnd/>
          </a:ln>
        </p:spPr>
        <p:txBody>
          <a:bodyPr anchor="ctr"/>
          <a:lstStyle/>
          <a:p>
            <a:pPr eaLnBrk="0" hangingPunct="0">
              <a:defRPr/>
            </a:pPr>
            <a:r>
              <a:rPr lang="nl-NL" sz="3600" b="1" dirty="0" smtClean="0">
                <a:solidFill>
                  <a:srgbClr val="002060"/>
                </a:solidFill>
                <a:latin typeface="Arial" pitchFamily="34" charset="0"/>
                <a:ea typeface="+mj-ea"/>
                <a:cs typeface="Arial" pitchFamily="34" charset="0"/>
              </a:rPr>
              <a:t>Voorbeeld gegeven feedback </a:t>
            </a:r>
            <a:endParaRPr lang="nl-NL" sz="3600" b="1" dirty="0">
              <a:solidFill>
                <a:srgbClr val="002060"/>
              </a:solidFill>
              <a:latin typeface="Arial" pitchFamily="34" charset="0"/>
              <a:ea typeface="+mj-ea"/>
              <a:cs typeface="Arial" pitchFamily="34" charset="0"/>
            </a:endParaRPr>
          </a:p>
        </p:txBody>
      </p:sp>
      <p:sp>
        <p:nvSpPr>
          <p:cNvPr id="19462" name="Rectangle 8"/>
          <p:cNvSpPr txBox="1">
            <a:spLocks noChangeArrowheads="1"/>
          </p:cNvSpPr>
          <p:nvPr/>
        </p:nvSpPr>
        <p:spPr bwMode="auto">
          <a:xfrm>
            <a:off x="642938" y="2286000"/>
            <a:ext cx="7967662" cy="4000500"/>
          </a:xfrm>
          <a:prstGeom prst="rect">
            <a:avLst/>
          </a:prstGeom>
          <a:noFill/>
          <a:ln w="9525">
            <a:noFill/>
            <a:miter lim="800000"/>
            <a:headEnd/>
            <a:tailEnd/>
          </a:ln>
        </p:spPr>
        <p:txBody>
          <a:bodyPr/>
          <a:lstStyle/>
          <a:p>
            <a:pPr marL="342900" indent="-342900" eaLnBrk="0" hangingPunct="0">
              <a:spcBef>
                <a:spcPct val="20000"/>
              </a:spcBef>
              <a:buFont typeface="Arial" charset="0"/>
              <a:buChar char="•"/>
            </a:pPr>
            <a:endParaRPr lang="nl-NL" sz="2800" dirty="0">
              <a:solidFill>
                <a:srgbClr val="002060"/>
              </a:solidFill>
              <a:cs typeface="Arial" charset="0"/>
            </a:endParaRPr>
          </a:p>
        </p:txBody>
      </p:sp>
      <p:sp>
        <p:nvSpPr>
          <p:cNvPr id="7" name="Rechthoek 6"/>
          <p:cNvSpPr/>
          <p:nvPr/>
        </p:nvSpPr>
        <p:spPr>
          <a:xfrm>
            <a:off x="611560" y="1988840"/>
            <a:ext cx="7704856" cy="4524315"/>
          </a:xfrm>
          <a:prstGeom prst="rect">
            <a:avLst/>
          </a:prstGeom>
        </p:spPr>
        <p:txBody>
          <a:bodyPr wrap="square">
            <a:spAutoFit/>
          </a:bodyPr>
          <a:lstStyle/>
          <a:p>
            <a:r>
              <a:rPr lang="nl-NL" sz="2400" dirty="0" smtClean="0">
                <a:solidFill>
                  <a:srgbClr val="002060"/>
                </a:solidFill>
              </a:rPr>
              <a:t>Hierbij mijn feedback op jouw praktijktheoretisch kader. Je hebt gevraagd om specifiek te kijken of je verhaal duidelijk is en of je geen onderdeel bent vergeten.</a:t>
            </a:r>
          </a:p>
          <a:p>
            <a:r>
              <a:rPr lang="nl-NL" sz="2400" dirty="0" smtClean="0">
                <a:solidFill>
                  <a:srgbClr val="002060"/>
                </a:solidFill>
              </a:rPr>
              <a:t>Ik vind je verhaal over het algemeen goed te volgen. Het verhaal is naar mijn idee in een chronologische volgorde geschreven en je werkpraktijk wordt goed toegelicht. Mogelijk wordt het document nog overzichtelijker wanneer je meer gebruik maakt van paragraven, zodat het geen hele grote stukken tekst worden. Verder is het van belang om een goede </a:t>
            </a:r>
            <a:r>
              <a:rPr lang="nl-NL" sz="2400" dirty="0" err="1" smtClean="0">
                <a:solidFill>
                  <a:srgbClr val="002060"/>
                </a:solidFill>
              </a:rPr>
              <a:t>spellingscheck</a:t>
            </a:r>
            <a:r>
              <a:rPr lang="nl-NL" sz="2400" dirty="0" smtClean="0">
                <a:solidFill>
                  <a:srgbClr val="002060"/>
                </a:solidFill>
              </a:rPr>
              <a:t> te laten doen en overal een bron bij te vermelden</a:t>
            </a:r>
            <a:endParaRPr lang="nl-NL"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pPr eaLnBrk="1" hangingPunct="1"/>
            <a:endParaRPr lang="nl-NL" dirty="0" smtClean="0"/>
          </a:p>
        </p:txBody>
      </p:sp>
      <p:pic>
        <p:nvPicPr>
          <p:cNvPr id="19459" name="Tijdelijke aanduiding voor inhoud 3" descr="09365 PPT HMP_NL_Volg (2).JPG"/>
          <p:cNvPicPr>
            <a:picLocks noGrp="1" noChangeAspect="1"/>
          </p:cNvPicPr>
          <p:nvPr>
            <p:ph idx="1"/>
          </p:nvPr>
        </p:nvPicPr>
        <p:blipFill>
          <a:blip r:embed="rId3" cstate="print"/>
          <a:srcRect/>
          <a:stretch>
            <a:fillRect/>
          </a:stretch>
        </p:blipFill>
        <p:spPr>
          <a:xfrm>
            <a:off x="0" y="0"/>
            <a:ext cx="9144000" cy="6858000"/>
          </a:xfrm>
        </p:spPr>
      </p:pic>
      <p:sp>
        <p:nvSpPr>
          <p:cNvPr id="5" name="Tijdelijke aanduiding voor dianummer 4"/>
          <p:cNvSpPr>
            <a:spLocks noGrp="1"/>
          </p:cNvSpPr>
          <p:nvPr>
            <p:ph type="sldNum" sz="quarter" idx="12"/>
          </p:nvPr>
        </p:nvSpPr>
        <p:spPr/>
        <p:txBody>
          <a:bodyPr/>
          <a:lstStyle/>
          <a:p>
            <a:pPr>
              <a:defRPr/>
            </a:pPr>
            <a:fld id="{1FB82D52-AEC1-406F-9B33-35021108A951}" type="slidenum">
              <a:rPr lang="nl-NL" smtClean="0"/>
              <a:pPr>
                <a:defRPr/>
              </a:pPr>
              <a:t>11</a:t>
            </a:fld>
            <a:endParaRPr lang="nl-NL" dirty="0"/>
          </a:p>
        </p:txBody>
      </p:sp>
      <p:sp>
        <p:nvSpPr>
          <p:cNvPr id="6" name="Rectangle 7"/>
          <p:cNvSpPr txBox="1">
            <a:spLocks noChangeArrowheads="1"/>
          </p:cNvSpPr>
          <p:nvPr/>
        </p:nvSpPr>
        <p:spPr bwMode="auto">
          <a:xfrm>
            <a:off x="571500" y="1285875"/>
            <a:ext cx="8039100" cy="928688"/>
          </a:xfrm>
          <a:prstGeom prst="rect">
            <a:avLst/>
          </a:prstGeom>
          <a:noFill/>
          <a:ln w="9525">
            <a:noFill/>
            <a:miter lim="800000"/>
            <a:headEnd/>
            <a:tailEnd/>
          </a:ln>
        </p:spPr>
        <p:txBody>
          <a:bodyPr anchor="ctr"/>
          <a:lstStyle/>
          <a:p>
            <a:pPr eaLnBrk="0" hangingPunct="0">
              <a:defRPr/>
            </a:pPr>
            <a:r>
              <a:rPr lang="nl-NL" sz="3600" b="1" dirty="0" smtClean="0">
                <a:solidFill>
                  <a:srgbClr val="002060"/>
                </a:solidFill>
                <a:latin typeface="Arial" pitchFamily="34" charset="0"/>
                <a:ea typeface="+mj-ea"/>
                <a:cs typeface="Arial" pitchFamily="34" charset="0"/>
              </a:rPr>
              <a:t>Ervaringen van student en docent</a:t>
            </a:r>
            <a:endParaRPr lang="nl-NL" sz="3600" b="1" dirty="0">
              <a:solidFill>
                <a:srgbClr val="002060"/>
              </a:solidFill>
              <a:latin typeface="Arial" pitchFamily="34" charset="0"/>
              <a:ea typeface="+mj-ea"/>
              <a:cs typeface="Arial" pitchFamily="34" charset="0"/>
            </a:endParaRPr>
          </a:p>
        </p:txBody>
      </p:sp>
      <p:sp>
        <p:nvSpPr>
          <p:cNvPr id="19462" name="Rectangle 8"/>
          <p:cNvSpPr txBox="1">
            <a:spLocks noChangeArrowheads="1"/>
          </p:cNvSpPr>
          <p:nvPr/>
        </p:nvSpPr>
        <p:spPr bwMode="auto">
          <a:xfrm>
            <a:off x="642938" y="2286000"/>
            <a:ext cx="7967662" cy="4000500"/>
          </a:xfrm>
          <a:prstGeom prst="rect">
            <a:avLst/>
          </a:prstGeom>
          <a:noFill/>
          <a:ln w="9525">
            <a:noFill/>
            <a:miter lim="800000"/>
            <a:headEnd/>
            <a:tailEnd/>
          </a:ln>
        </p:spPr>
        <p:txBody>
          <a:bodyPr/>
          <a:lstStyle/>
          <a:p>
            <a:pPr marL="342900" indent="-342900" eaLnBrk="0" hangingPunct="0">
              <a:spcBef>
                <a:spcPct val="20000"/>
              </a:spcBef>
              <a:buFont typeface="Arial" charset="0"/>
              <a:buChar char="•"/>
            </a:pPr>
            <a:endParaRPr lang="nl-NL" sz="2800" dirty="0">
              <a:solidFill>
                <a:srgbClr val="002060"/>
              </a:solidFill>
              <a:cs typeface="Arial" charset="0"/>
            </a:endParaRPr>
          </a:p>
        </p:txBody>
      </p:sp>
      <p:pic>
        <p:nvPicPr>
          <p:cNvPr id="7" name="irc_mi" descr="Afbeeldingsresultaat voor plaatje over feedback">
            <a:hlinkClick r:id="rId4"/>
          </p:cNvPr>
          <p:cNvPicPr/>
          <p:nvPr/>
        </p:nvPicPr>
        <p:blipFill>
          <a:blip r:embed="rId5" cstate="print"/>
          <a:srcRect/>
          <a:stretch>
            <a:fillRect/>
          </a:stretch>
        </p:blipFill>
        <p:spPr bwMode="auto">
          <a:xfrm>
            <a:off x="2195736" y="2276872"/>
            <a:ext cx="4362450" cy="377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pPr eaLnBrk="1" hangingPunct="1"/>
            <a:endParaRPr lang="nl-NL" dirty="0" smtClean="0"/>
          </a:p>
        </p:txBody>
      </p:sp>
      <p:pic>
        <p:nvPicPr>
          <p:cNvPr id="19459" name="Tijdelijke aanduiding voor inhoud 3" descr="09365 PPT HMP_NL_Volg (2).JPG"/>
          <p:cNvPicPr>
            <a:picLocks noGrp="1" noChangeAspect="1"/>
          </p:cNvPicPr>
          <p:nvPr>
            <p:ph idx="1"/>
          </p:nvPr>
        </p:nvPicPr>
        <p:blipFill>
          <a:blip r:embed="rId3" cstate="print"/>
          <a:srcRect/>
          <a:stretch>
            <a:fillRect/>
          </a:stretch>
        </p:blipFill>
        <p:spPr>
          <a:xfrm>
            <a:off x="0" y="0"/>
            <a:ext cx="9144000" cy="6858000"/>
          </a:xfrm>
        </p:spPr>
      </p:pic>
      <p:sp>
        <p:nvSpPr>
          <p:cNvPr id="5" name="Tijdelijke aanduiding voor dianummer 4"/>
          <p:cNvSpPr>
            <a:spLocks noGrp="1"/>
          </p:cNvSpPr>
          <p:nvPr>
            <p:ph type="sldNum" sz="quarter" idx="12"/>
          </p:nvPr>
        </p:nvSpPr>
        <p:spPr/>
        <p:txBody>
          <a:bodyPr/>
          <a:lstStyle/>
          <a:p>
            <a:pPr>
              <a:defRPr/>
            </a:pPr>
            <a:fld id="{1FB82D52-AEC1-406F-9B33-35021108A951}" type="slidenum">
              <a:rPr lang="nl-NL" smtClean="0"/>
              <a:pPr>
                <a:defRPr/>
              </a:pPr>
              <a:t>12</a:t>
            </a:fld>
            <a:endParaRPr lang="nl-NL" dirty="0"/>
          </a:p>
        </p:txBody>
      </p:sp>
      <p:sp>
        <p:nvSpPr>
          <p:cNvPr id="6" name="Rectangle 7"/>
          <p:cNvSpPr txBox="1">
            <a:spLocks noChangeArrowheads="1"/>
          </p:cNvSpPr>
          <p:nvPr/>
        </p:nvSpPr>
        <p:spPr bwMode="auto">
          <a:xfrm>
            <a:off x="571500" y="1285875"/>
            <a:ext cx="8039100" cy="928688"/>
          </a:xfrm>
          <a:prstGeom prst="rect">
            <a:avLst/>
          </a:prstGeom>
          <a:noFill/>
          <a:ln w="9525">
            <a:noFill/>
            <a:miter lim="800000"/>
            <a:headEnd/>
            <a:tailEnd/>
          </a:ln>
        </p:spPr>
        <p:txBody>
          <a:bodyPr anchor="ctr"/>
          <a:lstStyle/>
          <a:p>
            <a:pPr eaLnBrk="0" hangingPunct="0">
              <a:defRPr/>
            </a:pPr>
            <a:r>
              <a:rPr lang="nl-NL" sz="3600" b="1" dirty="0" smtClean="0">
                <a:solidFill>
                  <a:srgbClr val="002060"/>
                </a:solidFill>
                <a:latin typeface="Arial" pitchFamily="34" charset="0"/>
                <a:ea typeface="+mj-ea"/>
                <a:cs typeface="Arial" pitchFamily="34" charset="0"/>
              </a:rPr>
              <a:t>Integreren in didactiek /programma</a:t>
            </a:r>
            <a:endParaRPr lang="nl-NL" sz="3600" b="1" dirty="0">
              <a:solidFill>
                <a:srgbClr val="002060"/>
              </a:solidFill>
              <a:latin typeface="Arial" pitchFamily="34" charset="0"/>
              <a:ea typeface="+mj-ea"/>
              <a:cs typeface="Arial" pitchFamily="34" charset="0"/>
            </a:endParaRPr>
          </a:p>
        </p:txBody>
      </p:sp>
      <p:sp>
        <p:nvSpPr>
          <p:cNvPr id="19462" name="Rectangle 8"/>
          <p:cNvSpPr txBox="1">
            <a:spLocks noChangeArrowheads="1"/>
          </p:cNvSpPr>
          <p:nvPr/>
        </p:nvSpPr>
        <p:spPr bwMode="auto">
          <a:xfrm>
            <a:off x="642938" y="2286000"/>
            <a:ext cx="7967662" cy="4000500"/>
          </a:xfrm>
          <a:prstGeom prst="rect">
            <a:avLst/>
          </a:prstGeom>
          <a:noFill/>
          <a:ln w="9525">
            <a:noFill/>
            <a:miter lim="800000"/>
            <a:headEnd/>
            <a:tailEnd/>
          </a:ln>
        </p:spPr>
        <p:txBody>
          <a:bodyPr/>
          <a:lstStyle/>
          <a:p>
            <a:pPr marL="342900" indent="-342900" eaLnBrk="0" hangingPunct="0">
              <a:spcBef>
                <a:spcPct val="20000"/>
              </a:spcBef>
              <a:buFont typeface="Arial" charset="0"/>
              <a:buChar char="•"/>
            </a:pPr>
            <a:r>
              <a:rPr lang="nl-NL" sz="2800" dirty="0" smtClean="0">
                <a:solidFill>
                  <a:srgbClr val="002060"/>
                </a:solidFill>
                <a:cs typeface="Arial" charset="0"/>
              </a:rPr>
              <a:t>In online leeromgeving</a:t>
            </a:r>
          </a:p>
          <a:p>
            <a:pPr marL="342900" indent="-342900" eaLnBrk="0" hangingPunct="0">
              <a:spcBef>
                <a:spcPct val="20000"/>
              </a:spcBef>
              <a:buFont typeface="Arial" charset="0"/>
              <a:buChar char="•"/>
            </a:pPr>
            <a:r>
              <a:rPr lang="nl-NL" sz="2800" dirty="0" smtClean="0">
                <a:solidFill>
                  <a:srgbClr val="002060"/>
                </a:solidFill>
                <a:cs typeface="Arial" charset="0"/>
              </a:rPr>
              <a:t>Uitleg over peerfeedback en model in de les</a:t>
            </a:r>
          </a:p>
          <a:p>
            <a:pPr marL="342900" indent="-342900" eaLnBrk="0" hangingPunct="0">
              <a:spcBef>
                <a:spcPct val="20000"/>
              </a:spcBef>
              <a:buFont typeface="Arial" charset="0"/>
              <a:buChar char="•"/>
            </a:pPr>
            <a:r>
              <a:rPr lang="nl-NL" sz="2800" dirty="0" smtClean="0">
                <a:solidFill>
                  <a:srgbClr val="002060"/>
                </a:solidFill>
                <a:cs typeface="Arial" charset="0"/>
              </a:rPr>
              <a:t>Feedback op de peer feedback in lessen/werkgroepen</a:t>
            </a:r>
          </a:p>
          <a:p>
            <a:pPr marL="342900" indent="-342900" eaLnBrk="0" hangingPunct="0">
              <a:spcBef>
                <a:spcPct val="20000"/>
              </a:spcBef>
              <a:buFont typeface="Arial" charset="0"/>
              <a:buChar char="•"/>
            </a:pPr>
            <a:r>
              <a:rPr lang="nl-NL" sz="2800" dirty="0" smtClean="0">
                <a:solidFill>
                  <a:srgbClr val="002060"/>
                </a:solidFill>
                <a:cs typeface="Arial" charset="0"/>
              </a:rPr>
              <a:t>Spiegelbijeenkomsten</a:t>
            </a:r>
          </a:p>
          <a:p>
            <a:pPr marL="342900" indent="-342900" eaLnBrk="0" hangingPunct="0">
              <a:spcBef>
                <a:spcPct val="20000"/>
              </a:spcBef>
              <a:buFont typeface="Arial" charset="0"/>
              <a:buChar char="•"/>
            </a:pPr>
            <a:r>
              <a:rPr lang="nl-NL" sz="2800" dirty="0" smtClean="0">
                <a:solidFill>
                  <a:srgbClr val="002060"/>
                </a:solidFill>
                <a:cs typeface="Arial" charset="0"/>
              </a:rPr>
              <a:t>Valideren kwaliteit feedback door docenten </a:t>
            </a:r>
          </a:p>
          <a:p>
            <a:pPr marL="342900" indent="-342900" eaLnBrk="0" hangingPunct="0">
              <a:spcBef>
                <a:spcPct val="20000"/>
              </a:spcBef>
              <a:buFont typeface="Arial" charset="0"/>
              <a:buChar char="•"/>
            </a:pPr>
            <a:r>
              <a:rPr lang="nl-NL" sz="2800" dirty="0" smtClean="0">
                <a:solidFill>
                  <a:srgbClr val="002060"/>
                </a:solidFill>
                <a:cs typeface="Arial" charset="0"/>
              </a:rPr>
              <a:t>Opnemen in (toets)opdrachten</a:t>
            </a:r>
          </a:p>
          <a:p>
            <a:pPr marL="342900" indent="-342900" eaLnBrk="0" hangingPunct="0">
              <a:spcBef>
                <a:spcPct val="20000"/>
              </a:spcBef>
              <a:buFont typeface="Arial" charset="0"/>
              <a:buChar char="•"/>
            </a:pPr>
            <a:r>
              <a:rPr lang="nl-NL" sz="2800" dirty="0" smtClean="0">
                <a:solidFill>
                  <a:srgbClr val="002060"/>
                </a:solidFill>
                <a:cs typeface="Arial" charset="0"/>
              </a:rPr>
              <a:t>Tijd voor inruimen en EC</a:t>
            </a:r>
            <a:endParaRPr lang="nl-NL" sz="2800" dirty="0">
              <a:solidFill>
                <a:srgbClr val="002060"/>
              </a:solidFill>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lstStyle/>
          <a:p>
            <a:pPr eaLnBrk="1" hangingPunct="1"/>
            <a:endParaRPr lang="nl-NL" dirty="0" smtClean="0"/>
          </a:p>
        </p:txBody>
      </p:sp>
      <p:sp>
        <p:nvSpPr>
          <p:cNvPr id="5" name="Tijdelijke aanduiding voor dianummer 4"/>
          <p:cNvSpPr>
            <a:spLocks noGrp="1"/>
          </p:cNvSpPr>
          <p:nvPr>
            <p:ph type="sldNum" sz="quarter" idx="12"/>
          </p:nvPr>
        </p:nvSpPr>
        <p:spPr/>
        <p:txBody>
          <a:bodyPr/>
          <a:lstStyle/>
          <a:p>
            <a:pPr>
              <a:defRPr/>
            </a:pPr>
            <a:fld id="{8899DF8D-A7A2-4B55-8927-10A9DE1CAEA1}" type="slidenum">
              <a:rPr lang="nl-NL" smtClean="0"/>
              <a:pPr>
                <a:defRPr/>
              </a:pPr>
              <a:t>13</a:t>
            </a:fld>
            <a:endParaRPr lang="nl-NL" dirty="0"/>
          </a:p>
        </p:txBody>
      </p:sp>
      <p:sp>
        <p:nvSpPr>
          <p:cNvPr id="6" name="Rectangle 7"/>
          <p:cNvSpPr txBox="1">
            <a:spLocks noChangeArrowheads="1"/>
          </p:cNvSpPr>
          <p:nvPr/>
        </p:nvSpPr>
        <p:spPr bwMode="auto">
          <a:xfrm>
            <a:off x="571500" y="1285875"/>
            <a:ext cx="8039100" cy="928688"/>
          </a:xfrm>
          <a:prstGeom prst="rect">
            <a:avLst/>
          </a:prstGeom>
          <a:noFill/>
          <a:ln w="9525">
            <a:noFill/>
            <a:miter lim="800000"/>
            <a:headEnd/>
            <a:tailEnd/>
          </a:ln>
        </p:spPr>
        <p:txBody>
          <a:bodyPr anchor="ctr"/>
          <a:lstStyle/>
          <a:p>
            <a:pPr eaLnBrk="0" hangingPunct="0">
              <a:defRPr/>
            </a:pPr>
            <a:endParaRPr lang="nl-NL" sz="3600" b="1" dirty="0">
              <a:solidFill>
                <a:srgbClr val="002060"/>
              </a:solidFill>
              <a:latin typeface="Arial" pitchFamily="34" charset="0"/>
              <a:ea typeface="+mj-ea"/>
              <a:cs typeface="Arial" pitchFamily="34" charset="0"/>
            </a:endParaRPr>
          </a:p>
        </p:txBody>
      </p:sp>
      <p:sp>
        <p:nvSpPr>
          <p:cNvPr id="20486" name="Rectangle 8"/>
          <p:cNvSpPr txBox="1">
            <a:spLocks noChangeArrowheads="1"/>
          </p:cNvSpPr>
          <p:nvPr/>
        </p:nvSpPr>
        <p:spPr bwMode="auto">
          <a:xfrm>
            <a:off x="642938" y="2286000"/>
            <a:ext cx="7967662" cy="4000500"/>
          </a:xfrm>
          <a:prstGeom prst="rect">
            <a:avLst/>
          </a:prstGeom>
          <a:noFill/>
          <a:ln w="9525">
            <a:noFill/>
            <a:miter lim="800000"/>
            <a:headEnd/>
            <a:tailEnd/>
          </a:ln>
        </p:spPr>
        <p:txBody>
          <a:bodyPr/>
          <a:lstStyle/>
          <a:p>
            <a:pPr marL="342900" indent="-342900" eaLnBrk="0" hangingPunct="0">
              <a:spcBef>
                <a:spcPct val="20000"/>
              </a:spcBef>
            </a:pPr>
            <a:r>
              <a:rPr lang="nl-NL" sz="3600" dirty="0" smtClean="0">
                <a:solidFill>
                  <a:srgbClr val="002060"/>
                </a:solidFill>
                <a:cs typeface="Arial" charset="0"/>
              </a:rPr>
              <a:t>Vragen of</a:t>
            </a:r>
          </a:p>
          <a:p>
            <a:pPr marL="342900" indent="-342900" eaLnBrk="0" hangingPunct="0">
              <a:spcBef>
                <a:spcPct val="20000"/>
              </a:spcBef>
            </a:pPr>
            <a:endParaRPr lang="nl-NL" sz="3600" dirty="0" smtClean="0">
              <a:solidFill>
                <a:srgbClr val="002060"/>
              </a:solidFill>
              <a:cs typeface="Arial" charset="0"/>
            </a:endParaRPr>
          </a:p>
          <a:p>
            <a:pPr marL="342900" indent="-342900" eaLnBrk="0" hangingPunct="0">
              <a:spcBef>
                <a:spcPct val="20000"/>
              </a:spcBef>
            </a:pPr>
            <a:endParaRPr lang="nl-NL" sz="3600" dirty="0" smtClean="0">
              <a:solidFill>
                <a:srgbClr val="002060"/>
              </a:solidFill>
              <a:cs typeface="Arial" charset="0"/>
            </a:endParaRPr>
          </a:p>
          <a:p>
            <a:pPr marL="342900" indent="-342900" eaLnBrk="0" hangingPunct="0">
              <a:spcBef>
                <a:spcPct val="20000"/>
              </a:spcBef>
            </a:pPr>
            <a:endParaRPr lang="nl-NL" sz="3600" dirty="0" smtClean="0">
              <a:solidFill>
                <a:srgbClr val="002060"/>
              </a:solidFill>
              <a:cs typeface="Arial" charset="0"/>
            </a:endParaRPr>
          </a:p>
          <a:p>
            <a:pPr marL="342900" indent="-342900" eaLnBrk="0" hangingPunct="0">
              <a:spcBef>
                <a:spcPct val="20000"/>
              </a:spcBef>
            </a:pPr>
            <a:r>
              <a:rPr lang="nl-NL" sz="3600" dirty="0" smtClean="0">
                <a:solidFill>
                  <a:srgbClr val="002060"/>
                </a:solidFill>
                <a:cs typeface="Arial" charset="0"/>
              </a:rPr>
              <a:t> </a:t>
            </a:r>
          </a:p>
        </p:txBody>
      </p:sp>
      <p:pic>
        <p:nvPicPr>
          <p:cNvPr id="9218" name="Picture 2" descr="Afbeeldingsresultaat voor plaatje feedback">
            <a:hlinkClick r:id="rId3"/>
          </p:cNvPr>
          <p:cNvPicPr>
            <a:picLocks noGrp="1" noChangeAspect="1" noChangeArrowheads="1"/>
          </p:cNvPicPr>
          <p:nvPr>
            <p:ph idx="1"/>
          </p:nvPr>
        </p:nvPicPr>
        <p:blipFill>
          <a:blip r:embed="rId4" cstate="print"/>
          <a:srcRect/>
          <a:stretch>
            <a:fillRect/>
          </a:stretch>
        </p:blipFill>
        <p:spPr bwMode="auto">
          <a:xfrm>
            <a:off x="3059832" y="1268760"/>
            <a:ext cx="5544616" cy="2673064"/>
          </a:xfrm>
          <a:prstGeom prst="rect">
            <a:avLst/>
          </a:prstGeom>
          <a:noFill/>
        </p:spPr>
      </p:pic>
      <p:sp>
        <p:nvSpPr>
          <p:cNvPr id="7" name="Rechthoek 6"/>
          <p:cNvSpPr/>
          <p:nvPr/>
        </p:nvSpPr>
        <p:spPr>
          <a:xfrm>
            <a:off x="971600" y="4869160"/>
            <a:ext cx="5544616" cy="646331"/>
          </a:xfrm>
          <a:prstGeom prst="rect">
            <a:avLst/>
          </a:prstGeom>
        </p:spPr>
        <p:txBody>
          <a:bodyPr wrap="square">
            <a:spAutoFit/>
          </a:bodyPr>
          <a:lstStyle/>
          <a:p>
            <a:pPr marL="342900" indent="-342900" eaLnBrk="0" hangingPunct="0">
              <a:spcBef>
                <a:spcPct val="20000"/>
              </a:spcBef>
            </a:pPr>
            <a:r>
              <a:rPr lang="nl-NL" sz="3600" dirty="0" smtClean="0">
                <a:solidFill>
                  <a:srgbClr val="002060"/>
                </a:solidFill>
                <a:cs typeface="Arial" charset="0"/>
              </a:rPr>
              <a:t>Meer weten?  </a:t>
            </a:r>
          </a:p>
        </p:txBody>
      </p:sp>
      <p:sp>
        <p:nvSpPr>
          <p:cNvPr id="8" name="Rechthoek 7"/>
          <p:cNvSpPr/>
          <p:nvPr/>
        </p:nvSpPr>
        <p:spPr>
          <a:xfrm>
            <a:off x="1043608" y="5445224"/>
            <a:ext cx="6930102" cy="646331"/>
          </a:xfrm>
          <a:prstGeom prst="rect">
            <a:avLst/>
          </a:prstGeom>
        </p:spPr>
        <p:txBody>
          <a:bodyPr wrap="none">
            <a:spAutoFit/>
          </a:bodyPr>
          <a:lstStyle/>
          <a:p>
            <a:r>
              <a:rPr lang="nl-NL" sz="3600" dirty="0" smtClean="0">
                <a:solidFill>
                  <a:srgbClr val="002060"/>
                </a:solidFill>
              </a:rPr>
              <a:t>http://blog.han.nl/e-peerfeedback</a:t>
            </a:r>
            <a:endParaRPr lang="nl-NL"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pPr eaLnBrk="1" hangingPunct="1"/>
            <a:endParaRPr lang="nl-NL" dirty="0" smtClean="0"/>
          </a:p>
        </p:txBody>
      </p:sp>
      <p:pic>
        <p:nvPicPr>
          <p:cNvPr id="4099" name="Tijdelijke aanduiding voor inhoud 3" descr="09365 PPT HMP_NL_Volg (2).JPG"/>
          <p:cNvPicPr>
            <a:picLocks noGrp="1" noChangeAspect="1"/>
          </p:cNvPicPr>
          <p:nvPr>
            <p:ph idx="1"/>
          </p:nvPr>
        </p:nvPicPr>
        <p:blipFill>
          <a:blip r:embed="rId3" cstate="print"/>
          <a:srcRect/>
          <a:stretch>
            <a:fillRect/>
          </a:stretch>
        </p:blipFill>
        <p:spPr>
          <a:xfrm>
            <a:off x="1331640" y="0"/>
            <a:ext cx="9144000" cy="6858000"/>
          </a:xfrm>
        </p:spPr>
      </p:pic>
      <p:sp>
        <p:nvSpPr>
          <p:cNvPr id="4100" name="Rechthoek 5"/>
          <p:cNvSpPr>
            <a:spLocks noChangeArrowheads="1"/>
          </p:cNvSpPr>
          <p:nvPr/>
        </p:nvSpPr>
        <p:spPr bwMode="auto">
          <a:xfrm>
            <a:off x="642938" y="1285875"/>
            <a:ext cx="8001000" cy="584200"/>
          </a:xfrm>
          <a:prstGeom prst="rect">
            <a:avLst/>
          </a:prstGeom>
          <a:noFill/>
          <a:ln w="9525">
            <a:noFill/>
            <a:miter lim="800000"/>
            <a:headEnd/>
            <a:tailEnd/>
          </a:ln>
        </p:spPr>
        <p:txBody>
          <a:bodyPr>
            <a:spAutoFit/>
          </a:bodyPr>
          <a:lstStyle/>
          <a:p>
            <a:r>
              <a:rPr lang="nl-NL" sz="3200" b="1" dirty="0" smtClean="0">
                <a:solidFill>
                  <a:srgbClr val="002060"/>
                </a:solidFill>
              </a:rPr>
              <a:t>Doel en inhoud</a:t>
            </a:r>
            <a:endParaRPr lang="nl-NL" sz="3200" b="1" dirty="0">
              <a:solidFill>
                <a:srgbClr val="002060"/>
              </a:solidFill>
            </a:endParaRPr>
          </a:p>
        </p:txBody>
      </p:sp>
      <p:sp>
        <p:nvSpPr>
          <p:cNvPr id="8" name="Tijdelijke aanduiding voor dianummer 7"/>
          <p:cNvSpPr>
            <a:spLocks noGrp="1"/>
          </p:cNvSpPr>
          <p:nvPr>
            <p:ph type="sldNum" sz="quarter" idx="12"/>
          </p:nvPr>
        </p:nvSpPr>
        <p:spPr/>
        <p:txBody>
          <a:bodyPr/>
          <a:lstStyle/>
          <a:p>
            <a:pPr>
              <a:defRPr/>
            </a:pPr>
            <a:fld id="{39637F20-BCCF-4F4B-A06A-DA6D95F90C87}" type="slidenum">
              <a:rPr lang="nl-NL" smtClean="0"/>
              <a:pPr>
                <a:defRPr/>
              </a:pPr>
              <a:t>2</a:t>
            </a:fld>
            <a:endParaRPr lang="nl-NL" dirty="0"/>
          </a:p>
        </p:txBody>
      </p:sp>
      <p:sp>
        <p:nvSpPr>
          <p:cNvPr id="4102" name="Tijdelijke aanduiding voor inhoud 2"/>
          <p:cNvSpPr txBox="1">
            <a:spLocks/>
          </p:cNvSpPr>
          <p:nvPr/>
        </p:nvSpPr>
        <p:spPr bwMode="auto">
          <a:xfrm>
            <a:off x="571500" y="2071688"/>
            <a:ext cx="8039100" cy="4143375"/>
          </a:xfrm>
          <a:prstGeom prst="rect">
            <a:avLst/>
          </a:prstGeom>
          <a:noFill/>
          <a:ln w="9525">
            <a:noFill/>
            <a:miter lim="800000"/>
            <a:headEnd/>
            <a:tailEnd/>
          </a:ln>
        </p:spPr>
        <p:txBody>
          <a:bodyPr/>
          <a:lstStyle/>
          <a:p>
            <a:pPr marL="342900" indent="-342900" eaLnBrk="0" hangingPunct="0">
              <a:spcBef>
                <a:spcPct val="20000"/>
              </a:spcBef>
              <a:buFont typeface="Arial" charset="0"/>
              <a:buChar char="•"/>
            </a:pPr>
            <a:r>
              <a:rPr lang="nl-NL" sz="2800" i="1" dirty="0" smtClean="0">
                <a:solidFill>
                  <a:srgbClr val="002060"/>
                </a:solidFill>
                <a:cs typeface="Arial" charset="0"/>
              </a:rPr>
              <a:t>Meer inzicht geven in wat peer feedback is, waarom dat van belang is en hoe je dat in de opleiding kunt integreren </a:t>
            </a:r>
          </a:p>
          <a:p>
            <a:pPr marL="342900" indent="-342900" eaLnBrk="0" hangingPunct="0">
              <a:spcBef>
                <a:spcPct val="20000"/>
              </a:spcBef>
              <a:buFont typeface="Arial" charset="0"/>
              <a:buChar char="•"/>
            </a:pPr>
            <a:r>
              <a:rPr lang="nl-NL" sz="2800" i="1" dirty="0" smtClean="0">
                <a:solidFill>
                  <a:srgbClr val="002060"/>
                </a:solidFill>
                <a:cs typeface="Arial" charset="0"/>
              </a:rPr>
              <a:t>Jullie enthousiast maken om met peer feedback in de opleiding te gaan werken</a:t>
            </a:r>
          </a:p>
          <a:p>
            <a:pPr marL="342900" indent="-342900" eaLnBrk="0" hangingPunct="0">
              <a:spcBef>
                <a:spcPct val="20000"/>
              </a:spcBef>
              <a:buFont typeface="Arial" charset="0"/>
              <a:buChar char="•"/>
            </a:pPr>
            <a:endParaRPr lang="nl-NL" sz="2800" i="1" dirty="0" smtClean="0">
              <a:solidFill>
                <a:srgbClr val="002060"/>
              </a:solidFill>
              <a:cs typeface="Arial" charset="0"/>
            </a:endParaRPr>
          </a:p>
          <a:p>
            <a:pPr marL="342900" indent="-342900" eaLnBrk="0" hangingPunct="0">
              <a:spcBef>
                <a:spcPct val="20000"/>
              </a:spcBef>
              <a:buFont typeface="Arial" charset="0"/>
              <a:buChar char="•"/>
            </a:pPr>
            <a:r>
              <a:rPr lang="nl-NL" sz="2400" dirty="0" smtClean="0">
                <a:solidFill>
                  <a:srgbClr val="002060"/>
                </a:solidFill>
                <a:cs typeface="Arial" charset="0"/>
              </a:rPr>
              <a:t>Kennismaking en introductie</a:t>
            </a:r>
          </a:p>
          <a:p>
            <a:pPr marL="342900" indent="-342900" eaLnBrk="0" hangingPunct="0">
              <a:spcBef>
                <a:spcPct val="20000"/>
              </a:spcBef>
              <a:buFont typeface="Arial" charset="0"/>
              <a:buChar char="•"/>
            </a:pPr>
            <a:r>
              <a:rPr lang="nl-NL" sz="2400" dirty="0" smtClean="0">
                <a:solidFill>
                  <a:srgbClr val="002060"/>
                </a:solidFill>
                <a:cs typeface="Arial" charset="0"/>
              </a:rPr>
              <a:t>Wat, waarom, waar, wanneer, hoe peer feedback? </a:t>
            </a:r>
          </a:p>
          <a:p>
            <a:pPr marL="342900" indent="-342900" eaLnBrk="0" hangingPunct="0">
              <a:spcBef>
                <a:spcPct val="20000"/>
              </a:spcBef>
              <a:buFont typeface="Arial" charset="0"/>
              <a:buChar char="•"/>
            </a:pPr>
            <a:r>
              <a:rPr lang="nl-NL" sz="2400" dirty="0" smtClean="0">
                <a:solidFill>
                  <a:srgbClr val="002060"/>
                </a:solidFill>
                <a:cs typeface="Arial" charset="0"/>
              </a:rPr>
              <a:t>Ervaringen van (oud)student en opleiding </a:t>
            </a:r>
          </a:p>
          <a:p>
            <a:pPr marL="342900" indent="-342900" eaLnBrk="0" hangingPunct="0">
              <a:spcBef>
                <a:spcPct val="20000"/>
              </a:spcBef>
              <a:buFont typeface="Arial" charset="0"/>
              <a:buChar char="•"/>
            </a:pPr>
            <a:endParaRPr lang="nl-NL" sz="2400" dirty="0" smtClean="0">
              <a:solidFill>
                <a:srgbClr val="002060"/>
              </a:solidFill>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eaLnBrk="1" hangingPunct="1"/>
            <a:endParaRPr lang="nl-NL" dirty="0" smtClean="0"/>
          </a:p>
        </p:txBody>
      </p:sp>
      <p:pic>
        <p:nvPicPr>
          <p:cNvPr id="6147" name="Tijdelijke aanduiding voor inhoud 3" descr="09365 PPT HMP_NL_Volg (2).JPG"/>
          <p:cNvPicPr>
            <a:picLocks noGrp="1" noChangeAspect="1"/>
          </p:cNvPicPr>
          <p:nvPr>
            <p:ph idx="1"/>
          </p:nvPr>
        </p:nvPicPr>
        <p:blipFill>
          <a:blip r:embed="rId3" cstate="print"/>
          <a:srcRect/>
          <a:stretch>
            <a:fillRect/>
          </a:stretch>
        </p:blipFill>
        <p:spPr>
          <a:xfrm>
            <a:off x="0" y="0"/>
            <a:ext cx="9144000" cy="6858000"/>
          </a:xfrm>
        </p:spPr>
      </p:pic>
      <p:sp>
        <p:nvSpPr>
          <p:cNvPr id="5" name="Tijdelijke aanduiding voor dianummer 4"/>
          <p:cNvSpPr>
            <a:spLocks noGrp="1"/>
          </p:cNvSpPr>
          <p:nvPr>
            <p:ph type="sldNum" sz="quarter" idx="12"/>
          </p:nvPr>
        </p:nvSpPr>
        <p:spPr/>
        <p:txBody>
          <a:bodyPr/>
          <a:lstStyle/>
          <a:p>
            <a:pPr>
              <a:defRPr/>
            </a:pPr>
            <a:fld id="{FC05DEBA-383A-47E9-BBC3-130E539E7BBA}" type="slidenum">
              <a:rPr lang="nl-NL" smtClean="0"/>
              <a:pPr>
                <a:defRPr/>
              </a:pPr>
              <a:t>3</a:t>
            </a:fld>
            <a:endParaRPr lang="nl-NL" dirty="0"/>
          </a:p>
        </p:txBody>
      </p:sp>
      <p:sp>
        <p:nvSpPr>
          <p:cNvPr id="6149" name="Text Box 4"/>
          <p:cNvSpPr txBox="1">
            <a:spLocks noChangeArrowheads="1"/>
          </p:cNvSpPr>
          <p:nvPr/>
        </p:nvSpPr>
        <p:spPr bwMode="auto">
          <a:xfrm>
            <a:off x="611188" y="1428750"/>
            <a:ext cx="5118100" cy="654475"/>
          </a:xfrm>
          <a:prstGeom prst="rect">
            <a:avLst/>
          </a:prstGeom>
          <a:noFill/>
          <a:ln w="9525">
            <a:noFill/>
            <a:miter lim="800000"/>
            <a:headEnd/>
            <a:tailEnd/>
          </a:ln>
        </p:spPr>
        <p:txBody>
          <a:bodyPr>
            <a:spAutoFit/>
          </a:bodyPr>
          <a:lstStyle/>
          <a:p>
            <a:pPr marL="342900" indent="-342900">
              <a:lnSpc>
                <a:spcPct val="110000"/>
              </a:lnSpc>
              <a:spcBef>
                <a:spcPct val="20000"/>
              </a:spcBef>
              <a:buClr>
                <a:srgbClr val="000050"/>
              </a:buClr>
              <a:buSzPct val="60000"/>
              <a:buFont typeface="Wingdings" pitchFamily="2" charset="2"/>
              <a:buNone/>
            </a:pPr>
            <a:r>
              <a:rPr lang="nl-NL" sz="3600" b="1" dirty="0" smtClean="0">
                <a:solidFill>
                  <a:srgbClr val="002060"/>
                </a:solidFill>
              </a:rPr>
              <a:t> </a:t>
            </a:r>
            <a:endParaRPr lang="nl-NL" sz="3600" b="1" dirty="0">
              <a:solidFill>
                <a:srgbClr val="002060"/>
              </a:solidFill>
            </a:endParaRPr>
          </a:p>
        </p:txBody>
      </p:sp>
      <p:sp>
        <p:nvSpPr>
          <p:cNvPr id="6150" name="Rechthoek 6"/>
          <p:cNvSpPr>
            <a:spLocks noChangeArrowheads="1"/>
          </p:cNvSpPr>
          <p:nvPr/>
        </p:nvSpPr>
        <p:spPr bwMode="auto">
          <a:xfrm>
            <a:off x="539552" y="2780928"/>
            <a:ext cx="7921252" cy="2166747"/>
          </a:xfrm>
          <a:prstGeom prst="rect">
            <a:avLst/>
          </a:prstGeom>
          <a:noFill/>
          <a:ln w="9525">
            <a:noFill/>
            <a:miter lim="800000"/>
            <a:headEnd/>
            <a:tailEnd/>
          </a:ln>
        </p:spPr>
        <p:txBody>
          <a:bodyPr wrap="square">
            <a:spAutoFit/>
          </a:bodyPr>
          <a:lstStyle/>
          <a:p>
            <a:pPr marL="457200" indent="-457200">
              <a:lnSpc>
                <a:spcPct val="110000"/>
              </a:lnSpc>
              <a:spcBef>
                <a:spcPct val="20000"/>
              </a:spcBef>
              <a:buClr>
                <a:srgbClr val="000050"/>
              </a:buClr>
              <a:buSzPct val="60000"/>
              <a:buFont typeface="Wingdings" pitchFamily="2" charset="2"/>
              <a:buAutoNum type="arabicPeriod"/>
            </a:pPr>
            <a:endParaRPr lang="nl-NL" sz="2800" dirty="0" smtClean="0">
              <a:solidFill>
                <a:srgbClr val="002060"/>
              </a:solidFill>
            </a:endParaRPr>
          </a:p>
          <a:p>
            <a:pPr marL="457200" indent="-457200">
              <a:lnSpc>
                <a:spcPct val="110000"/>
              </a:lnSpc>
              <a:spcBef>
                <a:spcPct val="20000"/>
              </a:spcBef>
              <a:buClr>
                <a:srgbClr val="000050"/>
              </a:buClr>
              <a:buSzPct val="60000"/>
              <a:buFont typeface="Arial" pitchFamily="34" charset="0"/>
              <a:buChar char="•"/>
            </a:pPr>
            <a:endParaRPr lang="nl-NL" sz="2800" dirty="0" smtClean="0">
              <a:solidFill>
                <a:srgbClr val="002060"/>
              </a:solidFill>
            </a:endParaRPr>
          </a:p>
          <a:p>
            <a:pPr marL="457200" indent="-457200">
              <a:lnSpc>
                <a:spcPct val="110000"/>
              </a:lnSpc>
              <a:spcBef>
                <a:spcPct val="20000"/>
              </a:spcBef>
              <a:buClr>
                <a:srgbClr val="000050"/>
              </a:buClr>
              <a:buSzPct val="60000"/>
            </a:pPr>
            <a:r>
              <a:rPr lang="nl-NL" sz="2800" dirty="0" smtClean="0">
                <a:solidFill>
                  <a:srgbClr val="002060"/>
                </a:solidFill>
              </a:rPr>
              <a:t>Introductie en kennismaking</a:t>
            </a:r>
          </a:p>
          <a:p>
            <a:pPr marL="457200" indent="-457200">
              <a:lnSpc>
                <a:spcPct val="110000"/>
              </a:lnSpc>
              <a:spcBef>
                <a:spcPct val="20000"/>
              </a:spcBef>
              <a:buClr>
                <a:srgbClr val="000050"/>
              </a:buClr>
              <a:buSzPct val="60000"/>
              <a:buFont typeface="Wingdings" pitchFamily="2" charset="2"/>
              <a:buAutoNum type="arabicPeriod"/>
            </a:pPr>
            <a:endParaRPr lang="nl-NL" sz="2400" dirty="0">
              <a:solidFill>
                <a:srgbClr val="002060"/>
              </a:solidFill>
            </a:endParaRPr>
          </a:p>
        </p:txBody>
      </p:sp>
      <p:pic>
        <p:nvPicPr>
          <p:cNvPr id="7" name="Afbeelding 6" descr="Afbeeldingsresultaat voor plaatje over feedback">
            <a:hlinkClick r:id="rId4"/>
          </p:cNvPr>
          <p:cNvPicPr/>
          <p:nvPr/>
        </p:nvPicPr>
        <p:blipFill>
          <a:blip r:embed="rId5" cstate="print"/>
          <a:srcRect/>
          <a:stretch>
            <a:fillRect/>
          </a:stretch>
        </p:blipFill>
        <p:spPr bwMode="auto">
          <a:xfrm>
            <a:off x="4283968" y="1340768"/>
            <a:ext cx="4032448" cy="22322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eaLnBrk="1" hangingPunct="1"/>
            <a:endParaRPr lang="nl-NL" dirty="0" smtClean="0"/>
          </a:p>
        </p:txBody>
      </p:sp>
      <p:pic>
        <p:nvPicPr>
          <p:cNvPr id="7171" name="Tijdelijke aanduiding voor inhoud 3" descr="09365 PPT HMP_NL_Volg (2).JPG"/>
          <p:cNvPicPr>
            <a:picLocks noGrp="1" noChangeAspect="1"/>
          </p:cNvPicPr>
          <p:nvPr>
            <p:ph idx="1"/>
          </p:nvPr>
        </p:nvPicPr>
        <p:blipFill>
          <a:blip r:embed="rId3" cstate="print"/>
          <a:srcRect/>
          <a:stretch>
            <a:fillRect/>
          </a:stretch>
        </p:blipFill>
        <p:spPr>
          <a:xfrm>
            <a:off x="0" y="0"/>
            <a:ext cx="9144000" cy="6858000"/>
          </a:xfrm>
        </p:spPr>
      </p:pic>
      <p:sp>
        <p:nvSpPr>
          <p:cNvPr id="5" name="Tijdelijke aanduiding voor dianummer 4"/>
          <p:cNvSpPr>
            <a:spLocks noGrp="1"/>
          </p:cNvSpPr>
          <p:nvPr>
            <p:ph type="sldNum" sz="quarter" idx="12"/>
          </p:nvPr>
        </p:nvSpPr>
        <p:spPr/>
        <p:txBody>
          <a:bodyPr/>
          <a:lstStyle/>
          <a:p>
            <a:pPr>
              <a:defRPr/>
            </a:pPr>
            <a:fld id="{D8910862-2C44-414C-A292-3932176BAB32}" type="slidenum">
              <a:rPr lang="nl-NL" smtClean="0"/>
              <a:pPr>
                <a:defRPr/>
              </a:pPr>
              <a:t>4</a:t>
            </a:fld>
            <a:endParaRPr lang="nl-NL" dirty="0"/>
          </a:p>
        </p:txBody>
      </p:sp>
      <p:sp>
        <p:nvSpPr>
          <p:cNvPr id="7173" name="Rechthoek 6"/>
          <p:cNvSpPr>
            <a:spLocks noChangeArrowheads="1"/>
          </p:cNvSpPr>
          <p:nvPr/>
        </p:nvSpPr>
        <p:spPr bwMode="auto">
          <a:xfrm>
            <a:off x="571500" y="1357313"/>
            <a:ext cx="8001000" cy="646112"/>
          </a:xfrm>
          <a:prstGeom prst="rect">
            <a:avLst/>
          </a:prstGeom>
          <a:noFill/>
          <a:ln w="9525">
            <a:noFill/>
            <a:miter lim="800000"/>
            <a:headEnd/>
            <a:tailEnd/>
          </a:ln>
        </p:spPr>
        <p:txBody>
          <a:bodyPr>
            <a:spAutoFit/>
          </a:bodyPr>
          <a:lstStyle/>
          <a:p>
            <a:r>
              <a:rPr lang="nl-NL" sz="3600" b="1" dirty="0" smtClean="0">
                <a:solidFill>
                  <a:srgbClr val="002060"/>
                </a:solidFill>
              </a:rPr>
              <a:t>Verschillende vormen feedback</a:t>
            </a:r>
            <a:endParaRPr lang="nl-NL" sz="3600" b="1" dirty="0">
              <a:solidFill>
                <a:srgbClr val="002060"/>
              </a:solidFill>
            </a:endParaRPr>
          </a:p>
        </p:txBody>
      </p:sp>
      <p:sp>
        <p:nvSpPr>
          <p:cNvPr id="7174" name="Tijdelijke aanduiding voor inhoud 2"/>
          <p:cNvSpPr txBox="1">
            <a:spLocks/>
          </p:cNvSpPr>
          <p:nvPr/>
        </p:nvSpPr>
        <p:spPr bwMode="auto">
          <a:xfrm>
            <a:off x="642938" y="2000250"/>
            <a:ext cx="7929562" cy="4143375"/>
          </a:xfrm>
          <a:prstGeom prst="rect">
            <a:avLst/>
          </a:prstGeom>
          <a:noFill/>
          <a:ln w="9525">
            <a:noFill/>
            <a:miter lim="800000"/>
            <a:headEnd/>
            <a:tailEnd/>
          </a:ln>
        </p:spPr>
        <p:txBody>
          <a:bodyPr/>
          <a:lstStyle/>
          <a:p>
            <a:pPr marL="342900" indent="-342900" eaLnBrk="0" hangingPunct="0">
              <a:spcBef>
                <a:spcPct val="20000"/>
              </a:spcBef>
              <a:buFont typeface="Arial" charset="0"/>
              <a:buChar char="•"/>
            </a:pPr>
            <a:endParaRPr lang="nl-NL" sz="2400" dirty="0" smtClean="0">
              <a:cs typeface="Arial" charset="0"/>
            </a:endParaRPr>
          </a:p>
          <a:p>
            <a:pPr marL="342900" indent="-342900" eaLnBrk="0" hangingPunct="0">
              <a:spcBef>
                <a:spcPct val="20000"/>
              </a:spcBef>
              <a:buFont typeface="Arial" charset="0"/>
              <a:buChar char="•"/>
            </a:pPr>
            <a:r>
              <a:rPr lang="nl-NL" sz="3200" dirty="0" smtClean="0">
                <a:solidFill>
                  <a:srgbClr val="002060"/>
                </a:solidFill>
                <a:cs typeface="Arial" charset="0"/>
              </a:rPr>
              <a:t>Tips &amp; Tops</a:t>
            </a:r>
          </a:p>
          <a:p>
            <a:pPr marL="342900" indent="-342900" eaLnBrk="0" hangingPunct="0">
              <a:spcBef>
                <a:spcPct val="20000"/>
              </a:spcBef>
              <a:buFont typeface="Arial" charset="0"/>
              <a:buChar char="•"/>
            </a:pPr>
            <a:r>
              <a:rPr lang="nl-NL" sz="3200" dirty="0" smtClean="0">
                <a:solidFill>
                  <a:srgbClr val="002060"/>
                </a:solidFill>
                <a:cs typeface="Arial" charset="0"/>
              </a:rPr>
              <a:t>Sandwich methode</a:t>
            </a:r>
          </a:p>
          <a:p>
            <a:pPr marL="342900" indent="-342900" eaLnBrk="0" hangingPunct="0">
              <a:spcBef>
                <a:spcPct val="20000"/>
              </a:spcBef>
              <a:buFont typeface="Arial" charset="0"/>
              <a:buChar char="•"/>
            </a:pPr>
            <a:r>
              <a:rPr lang="nl-NL" sz="3200" dirty="0" err="1" smtClean="0">
                <a:solidFill>
                  <a:srgbClr val="002060"/>
                </a:solidFill>
                <a:cs typeface="Arial" charset="0"/>
              </a:rPr>
              <a:t>Pendleton</a:t>
            </a:r>
            <a:endParaRPr lang="nl-NL" sz="3200" dirty="0" smtClean="0">
              <a:solidFill>
                <a:srgbClr val="002060"/>
              </a:solidFill>
              <a:cs typeface="Arial" charset="0"/>
            </a:endParaRPr>
          </a:p>
          <a:p>
            <a:pPr marL="342900" indent="-342900" eaLnBrk="0" hangingPunct="0">
              <a:spcBef>
                <a:spcPct val="20000"/>
              </a:spcBef>
              <a:buFont typeface="Arial" charset="0"/>
              <a:buChar char="•"/>
            </a:pPr>
            <a:r>
              <a:rPr lang="nl-NL" sz="3200" dirty="0" smtClean="0">
                <a:solidFill>
                  <a:srgbClr val="002060"/>
                </a:solidFill>
                <a:cs typeface="Arial" charset="0"/>
              </a:rPr>
              <a:t>Peer feedback</a:t>
            </a:r>
          </a:p>
          <a:p>
            <a:pPr marL="342900" indent="-342900" eaLnBrk="0" hangingPunct="0">
              <a:spcBef>
                <a:spcPct val="20000"/>
              </a:spcBef>
              <a:buFont typeface="Arial" charset="0"/>
              <a:buChar char="•"/>
            </a:pPr>
            <a:endParaRPr lang="nl-NL" sz="3200" dirty="0">
              <a:solidFill>
                <a:srgbClr val="002060"/>
              </a:solidFill>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eaLnBrk="1" hangingPunct="1"/>
            <a:endParaRPr lang="nl-NL" dirty="0" smtClean="0"/>
          </a:p>
        </p:txBody>
      </p:sp>
      <p:pic>
        <p:nvPicPr>
          <p:cNvPr id="7171" name="Tijdelijke aanduiding voor inhoud 3" descr="09365 PPT HMP_NL_Volg (2).JPG"/>
          <p:cNvPicPr>
            <a:picLocks noGrp="1" noChangeAspect="1"/>
          </p:cNvPicPr>
          <p:nvPr>
            <p:ph idx="1"/>
          </p:nvPr>
        </p:nvPicPr>
        <p:blipFill>
          <a:blip r:embed="rId3" cstate="print"/>
          <a:srcRect/>
          <a:stretch>
            <a:fillRect/>
          </a:stretch>
        </p:blipFill>
        <p:spPr>
          <a:xfrm>
            <a:off x="0" y="0"/>
            <a:ext cx="9144000" cy="6858000"/>
          </a:xfrm>
        </p:spPr>
      </p:pic>
      <p:sp>
        <p:nvSpPr>
          <p:cNvPr id="5" name="Tijdelijke aanduiding voor dianummer 4"/>
          <p:cNvSpPr>
            <a:spLocks noGrp="1"/>
          </p:cNvSpPr>
          <p:nvPr>
            <p:ph type="sldNum" sz="quarter" idx="12"/>
          </p:nvPr>
        </p:nvSpPr>
        <p:spPr/>
        <p:txBody>
          <a:bodyPr/>
          <a:lstStyle/>
          <a:p>
            <a:pPr>
              <a:defRPr/>
            </a:pPr>
            <a:fld id="{D8910862-2C44-414C-A292-3932176BAB32}" type="slidenum">
              <a:rPr lang="nl-NL" smtClean="0"/>
              <a:pPr>
                <a:defRPr/>
              </a:pPr>
              <a:t>5</a:t>
            </a:fld>
            <a:endParaRPr lang="nl-NL" dirty="0"/>
          </a:p>
        </p:txBody>
      </p:sp>
      <p:sp>
        <p:nvSpPr>
          <p:cNvPr id="7173" name="Rechthoek 6"/>
          <p:cNvSpPr>
            <a:spLocks noChangeArrowheads="1"/>
          </p:cNvSpPr>
          <p:nvPr/>
        </p:nvSpPr>
        <p:spPr bwMode="auto">
          <a:xfrm>
            <a:off x="571500" y="1357313"/>
            <a:ext cx="8001000" cy="646112"/>
          </a:xfrm>
          <a:prstGeom prst="rect">
            <a:avLst/>
          </a:prstGeom>
          <a:noFill/>
          <a:ln w="9525">
            <a:noFill/>
            <a:miter lim="800000"/>
            <a:headEnd/>
            <a:tailEnd/>
          </a:ln>
        </p:spPr>
        <p:txBody>
          <a:bodyPr>
            <a:spAutoFit/>
          </a:bodyPr>
          <a:lstStyle/>
          <a:p>
            <a:r>
              <a:rPr lang="nl-NL" sz="3600" b="1" dirty="0" smtClean="0">
                <a:solidFill>
                  <a:srgbClr val="002060"/>
                </a:solidFill>
              </a:rPr>
              <a:t>Wat is peer feedback</a:t>
            </a:r>
            <a:endParaRPr lang="nl-NL" sz="3600" b="1" dirty="0">
              <a:solidFill>
                <a:srgbClr val="002060"/>
              </a:solidFill>
            </a:endParaRPr>
          </a:p>
        </p:txBody>
      </p:sp>
      <p:sp>
        <p:nvSpPr>
          <p:cNvPr id="7174" name="Tijdelijke aanduiding voor inhoud 2"/>
          <p:cNvSpPr txBox="1">
            <a:spLocks/>
          </p:cNvSpPr>
          <p:nvPr/>
        </p:nvSpPr>
        <p:spPr bwMode="auto">
          <a:xfrm>
            <a:off x="642938" y="2000250"/>
            <a:ext cx="7929562" cy="4143375"/>
          </a:xfrm>
          <a:prstGeom prst="rect">
            <a:avLst/>
          </a:prstGeom>
          <a:noFill/>
          <a:ln w="9525">
            <a:noFill/>
            <a:miter lim="800000"/>
            <a:headEnd/>
            <a:tailEnd/>
          </a:ln>
        </p:spPr>
        <p:txBody>
          <a:bodyPr/>
          <a:lstStyle/>
          <a:p>
            <a:pPr marL="342900" indent="-342900" eaLnBrk="0" hangingPunct="0">
              <a:spcBef>
                <a:spcPct val="20000"/>
              </a:spcBef>
              <a:buFont typeface="Arial" charset="0"/>
              <a:buChar char="•"/>
            </a:pPr>
            <a:endParaRPr lang="nl-NL" sz="2400" dirty="0" smtClean="0">
              <a:cs typeface="Arial" charset="0"/>
            </a:endParaRPr>
          </a:p>
          <a:p>
            <a:pPr marL="342900" indent="-342900" eaLnBrk="0" hangingPunct="0">
              <a:spcBef>
                <a:spcPct val="20000"/>
              </a:spcBef>
              <a:buFont typeface="Arial" charset="0"/>
              <a:buChar char="•"/>
            </a:pPr>
            <a:r>
              <a:rPr lang="nl-NL" sz="3200" dirty="0" smtClean="0">
                <a:solidFill>
                  <a:srgbClr val="002060"/>
                </a:solidFill>
                <a:cs typeface="Arial" charset="0"/>
              </a:rPr>
              <a:t>Feedback tussen </a:t>
            </a:r>
            <a:r>
              <a:rPr lang="nl-NL" sz="3200" dirty="0" err="1" smtClean="0">
                <a:solidFill>
                  <a:srgbClr val="002060"/>
                </a:solidFill>
                <a:cs typeface="Arial" charset="0"/>
              </a:rPr>
              <a:t>peers</a:t>
            </a:r>
            <a:r>
              <a:rPr lang="nl-NL" sz="3200" dirty="0" smtClean="0">
                <a:solidFill>
                  <a:srgbClr val="002060"/>
                </a:solidFill>
                <a:cs typeface="Arial" charset="0"/>
              </a:rPr>
              <a:t>: in dit geval studenten</a:t>
            </a:r>
          </a:p>
          <a:p>
            <a:pPr marL="342900" indent="-342900" eaLnBrk="0" hangingPunct="0">
              <a:spcBef>
                <a:spcPct val="20000"/>
              </a:spcBef>
              <a:buFont typeface="Arial" charset="0"/>
              <a:buChar char="•"/>
            </a:pPr>
            <a:r>
              <a:rPr lang="nl-NL" sz="3200" dirty="0" smtClean="0">
                <a:solidFill>
                  <a:srgbClr val="002060"/>
                </a:solidFill>
                <a:cs typeface="Arial" charset="0"/>
              </a:rPr>
              <a:t>Focus ligt op dieper leren</a:t>
            </a:r>
          </a:p>
          <a:p>
            <a:pPr marL="342900" indent="-342900" eaLnBrk="0" hangingPunct="0">
              <a:spcBef>
                <a:spcPct val="20000"/>
              </a:spcBef>
              <a:buFont typeface="Arial" charset="0"/>
              <a:buChar char="•"/>
            </a:pPr>
            <a:r>
              <a:rPr lang="nl-NL" sz="3200" dirty="0" smtClean="0">
                <a:solidFill>
                  <a:srgbClr val="002060"/>
                </a:solidFill>
                <a:cs typeface="Arial" charset="0"/>
              </a:rPr>
              <a:t>Leren van de feedback</a:t>
            </a:r>
            <a:r>
              <a:rPr lang="nl-NL" sz="3200" b="1" i="1" dirty="0" smtClean="0">
                <a:solidFill>
                  <a:srgbClr val="002060"/>
                </a:solidFill>
                <a:cs typeface="Arial" charset="0"/>
              </a:rPr>
              <a:t>gever</a:t>
            </a:r>
            <a:r>
              <a:rPr lang="nl-NL" sz="3200" dirty="0" smtClean="0">
                <a:solidFill>
                  <a:srgbClr val="002060"/>
                </a:solidFill>
                <a:cs typeface="Arial" charset="0"/>
              </a:rPr>
              <a:t>, niet de ontvanger</a:t>
            </a:r>
          </a:p>
          <a:p>
            <a:pPr marL="342900" indent="-342900" eaLnBrk="0" hangingPunct="0">
              <a:spcBef>
                <a:spcPct val="20000"/>
              </a:spcBef>
              <a:buFont typeface="Arial" charset="0"/>
              <a:buChar char="•"/>
            </a:pPr>
            <a:r>
              <a:rPr lang="nl-NL" sz="3200" dirty="0" smtClean="0">
                <a:solidFill>
                  <a:srgbClr val="002060"/>
                </a:solidFill>
                <a:cs typeface="Arial" charset="0"/>
              </a:rPr>
              <a:t>Online peer feedback</a:t>
            </a:r>
          </a:p>
          <a:p>
            <a:pPr marL="342900" indent="-342900" eaLnBrk="0" hangingPunct="0">
              <a:spcBef>
                <a:spcPct val="20000"/>
              </a:spcBef>
              <a:buFont typeface="Arial" charset="0"/>
              <a:buChar char="•"/>
            </a:pPr>
            <a:endParaRPr lang="nl-NL" sz="3200" dirty="0">
              <a:solidFill>
                <a:srgbClr val="002060"/>
              </a:solidFill>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eaLnBrk="1" hangingPunct="1"/>
            <a:endParaRPr lang="nl-NL" dirty="0" smtClean="0"/>
          </a:p>
        </p:txBody>
      </p:sp>
      <p:pic>
        <p:nvPicPr>
          <p:cNvPr id="7171" name="Tijdelijke aanduiding voor inhoud 3" descr="09365 PPT HMP_NL_Volg (2).JPG"/>
          <p:cNvPicPr>
            <a:picLocks noGrp="1" noChangeAspect="1"/>
          </p:cNvPicPr>
          <p:nvPr>
            <p:ph idx="1"/>
          </p:nvPr>
        </p:nvPicPr>
        <p:blipFill>
          <a:blip r:embed="rId3" cstate="print"/>
          <a:srcRect/>
          <a:stretch>
            <a:fillRect/>
          </a:stretch>
        </p:blipFill>
        <p:spPr>
          <a:xfrm>
            <a:off x="0" y="0"/>
            <a:ext cx="9144000" cy="6858000"/>
          </a:xfrm>
        </p:spPr>
      </p:pic>
      <p:sp>
        <p:nvSpPr>
          <p:cNvPr id="5" name="Tijdelijke aanduiding voor dianummer 4"/>
          <p:cNvSpPr>
            <a:spLocks noGrp="1"/>
          </p:cNvSpPr>
          <p:nvPr>
            <p:ph type="sldNum" sz="quarter" idx="12"/>
          </p:nvPr>
        </p:nvSpPr>
        <p:spPr/>
        <p:txBody>
          <a:bodyPr/>
          <a:lstStyle/>
          <a:p>
            <a:pPr>
              <a:defRPr/>
            </a:pPr>
            <a:fld id="{D8910862-2C44-414C-A292-3932176BAB32}" type="slidenum">
              <a:rPr lang="nl-NL" smtClean="0"/>
              <a:pPr>
                <a:defRPr/>
              </a:pPr>
              <a:t>6</a:t>
            </a:fld>
            <a:endParaRPr lang="nl-NL" dirty="0"/>
          </a:p>
        </p:txBody>
      </p:sp>
      <p:sp>
        <p:nvSpPr>
          <p:cNvPr id="7173" name="Rechthoek 6"/>
          <p:cNvSpPr>
            <a:spLocks noChangeArrowheads="1"/>
          </p:cNvSpPr>
          <p:nvPr/>
        </p:nvSpPr>
        <p:spPr bwMode="auto">
          <a:xfrm>
            <a:off x="571500" y="1357313"/>
            <a:ext cx="8001000" cy="646112"/>
          </a:xfrm>
          <a:prstGeom prst="rect">
            <a:avLst/>
          </a:prstGeom>
          <a:noFill/>
          <a:ln w="9525">
            <a:noFill/>
            <a:miter lim="800000"/>
            <a:headEnd/>
            <a:tailEnd/>
          </a:ln>
        </p:spPr>
        <p:txBody>
          <a:bodyPr>
            <a:spAutoFit/>
          </a:bodyPr>
          <a:lstStyle/>
          <a:p>
            <a:r>
              <a:rPr lang="nl-NL" sz="3600" b="1" dirty="0" smtClean="0">
                <a:solidFill>
                  <a:srgbClr val="002060"/>
                </a:solidFill>
              </a:rPr>
              <a:t>Dieper leren</a:t>
            </a:r>
            <a:endParaRPr lang="nl-NL" sz="3600" b="1" dirty="0">
              <a:solidFill>
                <a:srgbClr val="002060"/>
              </a:solidFill>
            </a:endParaRPr>
          </a:p>
        </p:txBody>
      </p:sp>
      <p:pic>
        <p:nvPicPr>
          <p:cNvPr id="2" name="Afbeelding 1"/>
          <p:cNvPicPr>
            <a:picLocks noChangeAspect="1"/>
          </p:cNvPicPr>
          <p:nvPr/>
        </p:nvPicPr>
        <p:blipFill rotWithShape="1">
          <a:blip r:embed="rId4" cstate="print"/>
          <a:srcRect l="62797" t="16401" r="11413" b="14300"/>
          <a:stretch/>
        </p:blipFill>
        <p:spPr>
          <a:xfrm>
            <a:off x="571500" y="2387948"/>
            <a:ext cx="4067672" cy="3074042"/>
          </a:xfrm>
          <a:prstGeom prst="rect">
            <a:avLst/>
          </a:prstGeom>
          <a:ln>
            <a:noFill/>
          </a:ln>
          <a:effectLst>
            <a:outerShdw blurRad="292100" dist="139700" dir="2700000" algn="tl" rotWithShape="0">
              <a:srgbClr val="333333">
                <a:alpha val="65000"/>
              </a:srgbClr>
            </a:outerShdw>
          </a:effectLst>
        </p:spPr>
      </p:pic>
      <p:sp>
        <p:nvSpPr>
          <p:cNvPr id="3" name="Tekstvak 2"/>
          <p:cNvSpPr txBox="1"/>
          <p:nvPr/>
        </p:nvSpPr>
        <p:spPr>
          <a:xfrm>
            <a:off x="1187624" y="6474822"/>
            <a:ext cx="6624736" cy="338554"/>
          </a:xfrm>
          <a:prstGeom prst="rect">
            <a:avLst/>
          </a:prstGeom>
          <a:noFill/>
        </p:spPr>
        <p:txBody>
          <a:bodyPr wrap="square" rtlCol="0">
            <a:spAutoFit/>
          </a:bodyPr>
          <a:lstStyle/>
          <a:p>
            <a:r>
              <a:rPr lang="en-US" sz="1600" i="1" dirty="0" err="1" smtClean="0">
                <a:solidFill>
                  <a:schemeClr val="tx2"/>
                </a:solidFill>
              </a:rPr>
              <a:t>Azer</a:t>
            </a:r>
            <a:r>
              <a:rPr lang="en-US" sz="1600" i="1" dirty="0" smtClean="0">
                <a:solidFill>
                  <a:schemeClr val="tx2"/>
                </a:solidFill>
              </a:rPr>
              <a:t> et al. Med Teach 2013:35;433-43</a:t>
            </a:r>
            <a:endParaRPr lang="nl-NL" sz="1600" i="1" dirty="0">
              <a:solidFill>
                <a:schemeClr val="tx2"/>
              </a:solidFill>
            </a:endParaRPr>
          </a:p>
        </p:txBody>
      </p:sp>
      <p:sp>
        <p:nvSpPr>
          <p:cNvPr id="6" name="Tekstvak 5"/>
          <p:cNvSpPr txBox="1"/>
          <p:nvPr/>
        </p:nvSpPr>
        <p:spPr>
          <a:xfrm>
            <a:off x="5076056" y="2325119"/>
            <a:ext cx="3610744" cy="3231654"/>
          </a:xfrm>
          <a:prstGeom prst="rect">
            <a:avLst/>
          </a:prstGeom>
          <a:noFill/>
        </p:spPr>
        <p:txBody>
          <a:bodyPr wrap="square" rtlCol="0">
            <a:spAutoFit/>
          </a:bodyPr>
          <a:lstStyle/>
          <a:p>
            <a:r>
              <a:rPr lang="en-US" sz="1200" b="1" i="1" dirty="0" smtClean="0">
                <a:solidFill>
                  <a:srgbClr val="002060"/>
                </a:solidFill>
              </a:rPr>
              <a:t>Theme 1: Apply specific techniques that foster deep learning</a:t>
            </a:r>
          </a:p>
          <a:p>
            <a:pPr marL="228600" indent="-228600">
              <a:buFont typeface="+mj-lt"/>
              <a:buAutoNum type="arabicPeriod"/>
            </a:pPr>
            <a:r>
              <a:rPr lang="en-US" sz="1200" b="1" dirty="0" smtClean="0">
                <a:solidFill>
                  <a:srgbClr val="FFC000"/>
                </a:solidFill>
              </a:rPr>
              <a:t>Learn how to ask good questions</a:t>
            </a:r>
          </a:p>
          <a:p>
            <a:pPr marL="228600" indent="-228600">
              <a:buFont typeface="+mj-lt"/>
              <a:buAutoNum type="arabicPeriod"/>
            </a:pPr>
            <a:r>
              <a:rPr lang="en-US" sz="1200" b="1" dirty="0" smtClean="0">
                <a:solidFill>
                  <a:srgbClr val="002060"/>
                </a:solidFill>
              </a:rPr>
              <a:t>use analogy</a:t>
            </a:r>
          </a:p>
          <a:p>
            <a:pPr marL="228600" indent="-228600">
              <a:buFont typeface="+mj-lt"/>
              <a:buAutoNum type="arabicPeriod"/>
            </a:pPr>
            <a:r>
              <a:rPr lang="en-US" sz="1200" b="1" dirty="0" smtClean="0">
                <a:solidFill>
                  <a:srgbClr val="002060"/>
                </a:solidFill>
              </a:rPr>
              <a:t>construct mechanisms and concept maps</a:t>
            </a:r>
          </a:p>
          <a:p>
            <a:pPr marL="228600" indent="-228600">
              <a:buFont typeface="+mj-lt"/>
              <a:buAutoNum type="arabicPeriod"/>
            </a:pPr>
            <a:r>
              <a:rPr lang="en-US" sz="1200" b="1" dirty="0" smtClean="0">
                <a:solidFill>
                  <a:srgbClr val="002060"/>
                </a:solidFill>
              </a:rPr>
              <a:t>join a peer-tutoring group</a:t>
            </a:r>
          </a:p>
          <a:p>
            <a:pPr marL="228600" indent="-228600">
              <a:buFont typeface="+mj-lt"/>
              <a:buAutoNum type="arabicPeriod"/>
            </a:pPr>
            <a:r>
              <a:rPr lang="en-US" sz="1200" b="1" dirty="0" smtClean="0">
                <a:solidFill>
                  <a:srgbClr val="FFC000"/>
                </a:solidFill>
              </a:rPr>
              <a:t>develop critical thinking skills</a:t>
            </a:r>
          </a:p>
          <a:p>
            <a:pPr marL="228600" indent="-228600">
              <a:buFont typeface="+mj-lt"/>
              <a:buAutoNum type="arabicPeriod"/>
            </a:pPr>
            <a:r>
              <a:rPr lang="en-US" sz="1200" b="1" dirty="0" smtClean="0">
                <a:solidFill>
                  <a:srgbClr val="002060"/>
                </a:solidFill>
              </a:rPr>
              <a:t>use self-reflection</a:t>
            </a:r>
          </a:p>
          <a:p>
            <a:r>
              <a:rPr lang="en-US" sz="1200" b="1" i="1" dirty="0" smtClean="0">
                <a:solidFill>
                  <a:srgbClr val="002060"/>
                </a:solidFill>
              </a:rPr>
              <a:t>Theme 2: master active learning</a:t>
            </a:r>
          </a:p>
          <a:p>
            <a:pPr marL="228600" indent="-228600">
              <a:buFont typeface="+mj-lt"/>
              <a:buAutoNum type="arabicPeriod"/>
            </a:pPr>
            <a:r>
              <a:rPr lang="en-US" sz="1200" b="1" dirty="0" smtClean="0">
                <a:solidFill>
                  <a:srgbClr val="002060"/>
                </a:solidFill>
              </a:rPr>
              <a:t>use appropriate range of learning resources</a:t>
            </a:r>
          </a:p>
          <a:p>
            <a:pPr marL="228600" indent="-228600">
              <a:buFont typeface="+mj-lt"/>
              <a:buAutoNum type="arabicPeriod"/>
            </a:pPr>
            <a:r>
              <a:rPr lang="en-US" sz="1200" b="1" dirty="0" smtClean="0">
                <a:solidFill>
                  <a:srgbClr val="FFC000"/>
                </a:solidFill>
              </a:rPr>
              <a:t>ask for feedback</a:t>
            </a:r>
          </a:p>
          <a:p>
            <a:r>
              <a:rPr lang="en-US" sz="1200" b="1" i="1" dirty="0" smtClean="0">
                <a:solidFill>
                  <a:srgbClr val="002060"/>
                </a:solidFill>
              </a:rPr>
              <a:t>Theme 3: Practice learning beyond the classroom</a:t>
            </a:r>
          </a:p>
          <a:p>
            <a:pPr marL="228600" indent="-228600">
              <a:buFont typeface="+mj-lt"/>
              <a:buAutoNum type="arabicPeriod"/>
            </a:pPr>
            <a:r>
              <a:rPr lang="en-US" sz="1200" b="1" dirty="0" smtClean="0">
                <a:solidFill>
                  <a:srgbClr val="FFC000"/>
                </a:solidFill>
              </a:rPr>
              <a:t>apply knowledge learnt to new problems</a:t>
            </a:r>
          </a:p>
          <a:p>
            <a:pPr marL="228600" indent="-228600">
              <a:buFont typeface="+mj-lt"/>
              <a:buAutoNum type="arabicPeriod"/>
            </a:pPr>
            <a:r>
              <a:rPr lang="en-US" sz="1200" b="1" dirty="0" smtClean="0">
                <a:solidFill>
                  <a:srgbClr val="002060"/>
                </a:solidFill>
              </a:rPr>
              <a:t>practice learning by using simulation</a:t>
            </a:r>
          </a:p>
          <a:p>
            <a:pPr marL="228600" indent="-228600">
              <a:buFont typeface="+mj-lt"/>
              <a:buAutoNum type="arabicPeriod"/>
            </a:pPr>
            <a:r>
              <a:rPr lang="en-US" sz="1200" b="1" dirty="0" smtClean="0">
                <a:solidFill>
                  <a:srgbClr val="FFC000"/>
                </a:solidFill>
              </a:rPr>
              <a:t>learn by doing and service learning</a:t>
            </a:r>
          </a:p>
          <a:p>
            <a:pPr marL="228600" indent="-228600">
              <a:buFont typeface="+mj-lt"/>
              <a:buAutoNum type="arabicPeriod"/>
            </a:pPr>
            <a:r>
              <a:rPr lang="en-US" sz="1200" b="1" dirty="0" smtClean="0">
                <a:solidFill>
                  <a:srgbClr val="002060"/>
                </a:solidFill>
              </a:rPr>
              <a:t>learn from patients</a:t>
            </a:r>
            <a:endParaRPr lang="nl-NL" sz="1200" b="1"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eaLnBrk="1" hangingPunct="1"/>
            <a:endParaRPr lang="nl-NL" dirty="0" smtClean="0"/>
          </a:p>
        </p:txBody>
      </p:sp>
      <p:pic>
        <p:nvPicPr>
          <p:cNvPr id="7171" name="Tijdelijke aanduiding voor inhoud 3" descr="09365 PPT HMP_NL_Volg (2).JPG"/>
          <p:cNvPicPr>
            <a:picLocks noGrp="1" noChangeAspect="1"/>
          </p:cNvPicPr>
          <p:nvPr>
            <p:ph idx="1"/>
          </p:nvPr>
        </p:nvPicPr>
        <p:blipFill>
          <a:blip r:embed="rId3" cstate="print"/>
          <a:srcRect/>
          <a:stretch>
            <a:fillRect/>
          </a:stretch>
        </p:blipFill>
        <p:spPr>
          <a:xfrm>
            <a:off x="0" y="0"/>
            <a:ext cx="9144000" cy="6858000"/>
          </a:xfrm>
        </p:spPr>
      </p:pic>
      <p:sp>
        <p:nvSpPr>
          <p:cNvPr id="5" name="Tijdelijke aanduiding voor dianummer 4"/>
          <p:cNvSpPr>
            <a:spLocks noGrp="1"/>
          </p:cNvSpPr>
          <p:nvPr>
            <p:ph type="sldNum" sz="quarter" idx="12"/>
          </p:nvPr>
        </p:nvSpPr>
        <p:spPr/>
        <p:txBody>
          <a:bodyPr/>
          <a:lstStyle/>
          <a:p>
            <a:pPr>
              <a:defRPr/>
            </a:pPr>
            <a:fld id="{D8910862-2C44-414C-A292-3932176BAB32}" type="slidenum">
              <a:rPr lang="nl-NL" smtClean="0"/>
              <a:pPr>
                <a:defRPr/>
              </a:pPr>
              <a:t>7</a:t>
            </a:fld>
            <a:endParaRPr lang="nl-NL" dirty="0"/>
          </a:p>
        </p:txBody>
      </p:sp>
      <p:sp>
        <p:nvSpPr>
          <p:cNvPr id="7173" name="Rechthoek 6"/>
          <p:cNvSpPr>
            <a:spLocks noChangeArrowheads="1"/>
          </p:cNvSpPr>
          <p:nvPr/>
        </p:nvSpPr>
        <p:spPr bwMode="auto">
          <a:xfrm>
            <a:off x="571500" y="1357313"/>
            <a:ext cx="8001000" cy="646112"/>
          </a:xfrm>
          <a:prstGeom prst="rect">
            <a:avLst/>
          </a:prstGeom>
          <a:noFill/>
          <a:ln w="9525">
            <a:noFill/>
            <a:miter lim="800000"/>
            <a:headEnd/>
            <a:tailEnd/>
          </a:ln>
        </p:spPr>
        <p:txBody>
          <a:bodyPr>
            <a:spAutoFit/>
          </a:bodyPr>
          <a:lstStyle/>
          <a:p>
            <a:r>
              <a:rPr lang="nl-NL" sz="3600" b="1" dirty="0" smtClean="0">
                <a:solidFill>
                  <a:srgbClr val="002060"/>
                </a:solidFill>
              </a:rPr>
              <a:t>Proces van feedback geven</a:t>
            </a:r>
            <a:endParaRPr lang="nl-NL" sz="3600" b="1" dirty="0">
              <a:solidFill>
                <a:srgbClr val="002060"/>
              </a:solidFill>
            </a:endParaRPr>
          </a:p>
        </p:txBody>
      </p:sp>
      <p:sp>
        <p:nvSpPr>
          <p:cNvPr id="7174" name="Tijdelijke aanduiding voor inhoud 2"/>
          <p:cNvSpPr txBox="1">
            <a:spLocks/>
          </p:cNvSpPr>
          <p:nvPr/>
        </p:nvSpPr>
        <p:spPr bwMode="auto">
          <a:xfrm>
            <a:off x="642938" y="2000250"/>
            <a:ext cx="7929562" cy="4143375"/>
          </a:xfrm>
          <a:prstGeom prst="rect">
            <a:avLst/>
          </a:prstGeom>
          <a:noFill/>
          <a:ln w="9525">
            <a:noFill/>
            <a:miter lim="800000"/>
            <a:headEnd/>
            <a:tailEnd/>
          </a:ln>
        </p:spPr>
        <p:txBody>
          <a:bodyPr/>
          <a:lstStyle/>
          <a:p>
            <a:pPr marL="342900" indent="-342900" eaLnBrk="0" hangingPunct="0">
              <a:spcBef>
                <a:spcPct val="20000"/>
              </a:spcBef>
              <a:buFont typeface="Arial" charset="0"/>
              <a:buChar char="•"/>
            </a:pPr>
            <a:endParaRPr lang="nl-NL" sz="2400" dirty="0" smtClean="0">
              <a:cs typeface="Arial" charset="0"/>
            </a:endParaRPr>
          </a:p>
          <a:p>
            <a:pPr marL="342900" indent="-342900" eaLnBrk="0" hangingPunct="0">
              <a:spcBef>
                <a:spcPct val="20000"/>
              </a:spcBef>
              <a:buFont typeface="Arial" charset="0"/>
              <a:buChar char="•"/>
            </a:pPr>
            <a:r>
              <a:rPr lang="nl-NL" sz="3200" dirty="0" smtClean="0">
                <a:solidFill>
                  <a:srgbClr val="002060"/>
                </a:solidFill>
                <a:cs typeface="Arial" charset="0"/>
              </a:rPr>
              <a:t>Lezen / bekijken leerproduct</a:t>
            </a:r>
          </a:p>
          <a:p>
            <a:pPr marL="342900" indent="-342900" eaLnBrk="0" hangingPunct="0">
              <a:spcBef>
                <a:spcPct val="20000"/>
              </a:spcBef>
              <a:buFont typeface="Arial" charset="0"/>
              <a:buChar char="•"/>
            </a:pPr>
            <a:r>
              <a:rPr lang="nl-NL" sz="3200" dirty="0" smtClean="0">
                <a:solidFill>
                  <a:srgbClr val="002060"/>
                </a:solidFill>
                <a:cs typeface="Arial" charset="0"/>
              </a:rPr>
              <a:t>Vergelijken, bevragen, ter discussie stellen</a:t>
            </a:r>
          </a:p>
          <a:p>
            <a:pPr marL="342900" indent="-342900" eaLnBrk="0" hangingPunct="0">
              <a:spcBef>
                <a:spcPct val="20000"/>
              </a:spcBef>
              <a:buFont typeface="Arial" charset="0"/>
              <a:buChar char="•"/>
            </a:pPr>
            <a:r>
              <a:rPr lang="nl-NL" sz="3200" dirty="0" smtClean="0">
                <a:solidFill>
                  <a:srgbClr val="002060"/>
                </a:solidFill>
                <a:cs typeface="Arial" charset="0"/>
              </a:rPr>
              <a:t>Verbetersuggestie bepalen</a:t>
            </a:r>
          </a:p>
          <a:p>
            <a:pPr marL="342900" indent="-342900" eaLnBrk="0" hangingPunct="0">
              <a:spcBef>
                <a:spcPct val="20000"/>
              </a:spcBef>
              <a:buFont typeface="Arial" charset="0"/>
              <a:buChar char="•"/>
            </a:pPr>
            <a:r>
              <a:rPr lang="nl-NL" sz="3200" dirty="0" smtClean="0">
                <a:solidFill>
                  <a:srgbClr val="002060"/>
                </a:solidFill>
                <a:cs typeface="Arial" charset="0"/>
              </a:rPr>
              <a:t>Reflecteren</a:t>
            </a:r>
          </a:p>
          <a:p>
            <a:pPr marL="342900" indent="-342900" eaLnBrk="0" hangingPunct="0">
              <a:spcBef>
                <a:spcPct val="20000"/>
              </a:spcBef>
              <a:buFont typeface="Arial" charset="0"/>
              <a:buChar char="•"/>
            </a:pPr>
            <a:r>
              <a:rPr lang="nl-NL" sz="3200" dirty="0" smtClean="0">
                <a:solidFill>
                  <a:srgbClr val="002060"/>
                </a:solidFill>
                <a:cs typeface="Arial" charset="0"/>
              </a:rPr>
              <a:t>Verbetersuggestie doorgeven</a:t>
            </a:r>
            <a:endParaRPr lang="nl-NL" sz="3200" dirty="0">
              <a:solidFill>
                <a:srgbClr val="002060"/>
              </a:solidFill>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545" y="-351420"/>
            <a:ext cx="8229600" cy="1143000"/>
          </a:xfrm>
        </p:spPr>
        <p:txBody>
          <a:bodyPr>
            <a:normAutofit/>
          </a:bodyPr>
          <a:lstStyle/>
          <a:p>
            <a:r>
              <a:rPr lang="nl-NL" sz="2400" dirty="0" smtClean="0"/>
              <a:t>Model for </a:t>
            </a:r>
            <a:r>
              <a:rPr lang="nl-NL" sz="2400" dirty="0" err="1"/>
              <a:t>l</a:t>
            </a:r>
            <a:r>
              <a:rPr lang="nl-NL" sz="2400" dirty="0" err="1" smtClean="0"/>
              <a:t>earning</a:t>
            </a:r>
            <a:r>
              <a:rPr lang="nl-NL" sz="2400" dirty="0" smtClean="0"/>
              <a:t> </a:t>
            </a:r>
            <a:r>
              <a:rPr lang="nl-NL" sz="2400" dirty="0" err="1" smtClean="0"/>
              <a:t>by</a:t>
            </a:r>
            <a:r>
              <a:rPr lang="nl-NL" sz="2400" dirty="0" smtClean="0"/>
              <a:t> </a:t>
            </a:r>
            <a:r>
              <a:rPr lang="nl-NL" sz="2400" dirty="0" err="1" smtClean="0"/>
              <a:t>providing</a:t>
            </a:r>
            <a:r>
              <a:rPr lang="nl-NL" sz="2400" dirty="0" smtClean="0"/>
              <a:t> </a:t>
            </a:r>
            <a:r>
              <a:rPr lang="nl-NL" sz="2400" dirty="0"/>
              <a:t>o</a:t>
            </a:r>
            <a:r>
              <a:rPr lang="nl-NL" sz="2400" dirty="0" smtClean="0"/>
              <a:t>nline </a:t>
            </a:r>
            <a:r>
              <a:rPr lang="nl-NL" sz="2400" dirty="0"/>
              <a:t>p</a:t>
            </a:r>
            <a:r>
              <a:rPr lang="nl-NL" sz="2400" dirty="0" smtClean="0"/>
              <a:t>eer feedback (</a:t>
            </a:r>
            <a:r>
              <a:rPr lang="nl-NL" sz="1600" dirty="0" smtClean="0"/>
              <a:t>Popta, 2015)</a:t>
            </a:r>
            <a:endParaRPr lang="nl-NL" sz="1600" dirty="0"/>
          </a:p>
        </p:txBody>
      </p:sp>
      <p:sp>
        <p:nvSpPr>
          <p:cNvPr id="7" name="Rechthoek 6"/>
          <p:cNvSpPr/>
          <p:nvPr/>
        </p:nvSpPr>
        <p:spPr>
          <a:xfrm>
            <a:off x="3894666" y="799562"/>
            <a:ext cx="2279267" cy="590603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 name="Tekstvak 4"/>
          <p:cNvSpPr txBox="1"/>
          <p:nvPr/>
        </p:nvSpPr>
        <p:spPr>
          <a:xfrm>
            <a:off x="130260" y="799561"/>
            <a:ext cx="1791387" cy="5906037"/>
          </a:xfrm>
          <a:prstGeom prst="rect">
            <a:avLst/>
          </a:prstGeom>
          <a:noFill/>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nl-NL"/>
            </a:defPPr>
            <a:lvl1pPr>
              <a:defRPr sz="1200" b="1"/>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nl-NL" dirty="0" err="1">
                <a:solidFill>
                  <a:schemeClr val="tx1"/>
                </a:solidFill>
              </a:rPr>
              <a:t>Conditions</a:t>
            </a:r>
            <a:r>
              <a:rPr lang="nl-NL" dirty="0">
                <a:solidFill>
                  <a:schemeClr val="tx1"/>
                </a:solidFill>
              </a:rPr>
              <a:t> </a:t>
            </a:r>
            <a:r>
              <a:rPr lang="nl-NL" dirty="0" err="1" smtClean="0">
                <a:solidFill>
                  <a:schemeClr val="tx1"/>
                </a:solidFill>
              </a:rPr>
              <a:t>regarding</a:t>
            </a:r>
            <a:r>
              <a:rPr lang="nl-NL" dirty="0" smtClean="0">
                <a:solidFill>
                  <a:schemeClr val="tx1"/>
                </a:solidFill>
              </a:rPr>
              <a:t> </a:t>
            </a:r>
          </a:p>
          <a:p>
            <a:pPr algn="ctr"/>
            <a:r>
              <a:rPr lang="nl-NL" dirty="0" smtClean="0">
                <a:solidFill>
                  <a:schemeClr val="tx1"/>
                </a:solidFill>
              </a:rPr>
              <a:t>the </a:t>
            </a:r>
            <a:r>
              <a:rPr lang="nl-NL" dirty="0" err="1">
                <a:solidFill>
                  <a:schemeClr val="tx1"/>
                </a:solidFill>
              </a:rPr>
              <a:t>instructional</a:t>
            </a:r>
            <a:r>
              <a:rPr lang="nl-NL" dirty="0">
                <a:solidFill>
                  <a:schemeClr val="tx1"/>
                </a:solidFill>
              </a:rPr>
              <a:t> </a:t>
            </a:r>
            <a:r>
              <a:rPr lang="nl-NL" dirty="0" smtClean="0">
                <a:solidFill>
                  <a:schemeClr val="tx1"/>
                </a:solidFill>
              </a:rPr>
              <a:t>context</a:t>
            </a:r>
          </a:p>
          <a:p>
            <a:endParaRPr lang="nl-NL" dirty="0">
              <a:solidFill>
                <a:schemeClr val="tx1"/>
              </a:solidFill>
            </a:endParaRPr>
          </a:p>
          <a:p>
            <a:pPr indent="-122400">
              <a:buFont typeface="+mj-lt"/>
              <a:buAutoNum type="arabicPeriod"/>
            </a:pPr>
            <a:r>
              <a:rPr lang="nl-NL" b="0" dirty="0" err="1" smtClean="0">
                <a:solidFill>
                  <a:schemeClr val="tx1"/>
                </a:solidFill>
              </a:rPr>
              <a:t>All</a:t>
            </a:r>
            <a:r>
              <a:rPr lang="nl-NL" b="0" dirty="0" smtClean="0">
                <a:solidFill>
                  <a:schemeClr val="tx1"/>
                </a:solidFill>
              </a:rPr>
              <a:t> </a:t>
            </a:r>
            <a:r>
              <a:rPr lang="nl-NL" b="0" dirty="0" err="1" smtClean="0">
                <a:solidFill>
                  <a:schemeClr val="tx1"/>
                </a:solidFill>
              </a:rPr>
              <a:t>peers</a:t>
            </a:r>
            <a:r>
              <a:rPr lang="nl-NL" b="0" dirty="0" smtClean="0">
                <a:solidFill>
                  <a:schemeClr val="tx1"/>
                </a:solidFill>
              </a:rPr>
              <a:t> have </a:t>
            </a:r>
            <a:r>
              <a:rPr lang="nl-NL" b="0" dirty="0" err="1" smtClean="0">
                <a:solidFill>
                  <a:schemeClr val="tx1"/>
                </a:solidFill>
              </a:rPr>
              <a:t>similar</a:t>
            </a:r>
            <a:r>
              <a:rPr lang="nl-NL" b="0" dirty="0" smtClean="0">
                <a:solidFill>
                  <a:schemeClr val="tx1"/>
                </a:solidFill>
              </a:rPr>
              <a:t> </a:t>
            </a:r>
            <a:r>
              <a:rPr lang="nl-NL" b="0" dirty="0" err="1" smtClean="0">
                <a:solidFill>
                  <a:schemeClr val="tx1"/>
                </a:solidFill>
              </a:rPr>
              <a:t>assignments</a:t>
            </a:r>
            <a:endParaRPr lang="nl-NL" sz="700" b="0" dirty="0">
              <a:solidFill>
                <a:schemeClr val="tx1"/>
              </a:solidFill>
            </a:endParaRPr>
          </a:p>
          <a:p>
            <a:pPr indent="-122400">
              <a:buFont typeface="+mj-lt"/>
              <a:buAutoNum type="arabicPeriod"/>
            </a:pPr>
            <a:r>
              <a:rPr lang="nl-NL" b="0" dirty="0" smtClean="0">
                <a:solidFill>
                  <a:schemeClr val="tx1"/>
                </a:solidFill>
              </a:rPr>
              <a:t>A </a:t>
            </a:r>
            <a:r>
              <a:rPr lang="nl-NL" b="0" dirty="0" err="1" smtClean="0">
                <a:solidFill>
                  <a:schemeClr val="tx1"/>
                </a:solidFill>
              </a:rPr>
              <a:t>collaborative</a:t>
            </a:r>
            <a:r>
              <a:rPr lang="nl-NL" b="0" dirty="0" smtClean="0">
                <a:solidFill>
                  <a:schemeClr val="tx1"/>
                </a:solidFill>
              </a:rPr>
              <a:t> </a:t>
            </a:r>
            <a:r>
              <a:rPr lang="nl-NL" b="0" dirty="0" err="1">
                <a:solidFill>
                  <a:schemeClr val="tx1"/>
                </a:solidFill>
              </a:rPr>
              <a:t>learning</a:t>
            </a:r>
            <a:r>
              <a:rPr lang="nl-NL" b="0" dirty="0">
                <a:solidFill>
                  <a:schemeClr val="tx1"/>
                </a:solidFill>
              </a:rPr>
              <a:t> </a:t>
            </a:r>
            <a:r>
              <a:rPr lang="nl-NL" b="0" dirty="0" err="1" smtClean="0">
                <a:solidFill>
                  <a:schemeClr val="tx1"/>
                </a:solidFill>
              </a:rPr>
              <a:t>climate</a:t>
            </a:r>
            <a:r>
              <a:rPr lang="nl-NL" b="0" dirty="0" smtClean="0">
                <a:solidFill>
                  <a:schemeClr val="tx1"/>
                </a:solidFill>
              </a:rPr>
              <a:t> is </a:t>
            </a:r>
            <a:r>
              <a:rPr lang="nl-NL" b="0" dirty="0" err="1" smtClean="0">
                <a:solidFill>
                  <a:schemeClr val="tx1"/>
                </a:solidFill>
              </a:rPr>
              <a:t>created</a:t>
            </a:r>
            <a:endParaRPr lang="nl-NL" sz="700" b="0" dirty="0">
              <a:solidFill>
                <a:schemeClr val="tx1"/>
              </a:solidFill>
            </a:endParaRPr>
          </a:p>
          <a:p>
            <a:pPr indent="-122400">
              <a:buFont typeface="+mj-lt"/>
              <a:buAutoNum type="arabicPeriod"/>
            </a:pPr>
            <a:r>
              <a:rPr lang="nl-NL" b="0" dirty="0" smtClean="0">
                <a:solidFill>
                  <a:schemeClr val="tx1"/>
                </a:solidFill>
              </a:rPr>
              <a:t>Feedback statements are brief, </a:t>
            </a:r>
            <a:r>
              <a:rPr lang="nl-NL" b="0" dirty="0" err="1" smtClean="0">
                <a:solidFill>
                  <a:schemeClr val="tx1"/>
                </a:solidFill>
              </a:rPr>
              <a:t>written</a:t>
            </a:r>
            <a:r>
              <a:rPr lang="nl-NL" b="0" dirty="0" smtClean="0">
                <a:solidFill>
                  <a:schemeClr val="tx1"/>
                </a:solidFill>
              </a:rPr>
              <a:t> </a:t>
            </a:r>
            <a:r>
              <a:rPr lang="nl-NL" b="0" dirty="0" err="1" smtClean="0">
                <a:solidFill>
                  <a:schemeClr val="tx1"/>
                </a:solidFill>
              </a:rPr>
              <a:t>and</a:t>
            </a:r>
            <a:r>
              <a:rPr lang="nl-NL" b="0" dirty="0" smtClean="0">
                <a:solidFill>
                  <a:schemeClr val="tx1"/>
                </a:solidFill>
              </a:rPr>
              <a:t> </a:t>
            </a:r>
            <a:r>
              <a:rPr lang="nl-NL" b="0" dirty="0" err="1" smtClean="0">
                <a:solidFill>
                  <a:schemeClr val="tx1"/>
                </a:solidFill>
              </a:rPr>
              <a:t>not</a:t>
            </a:r>
            <a:r>
              <a:rPr lang="nl-NL" b="0" dirty="0" smtClean="0">
                <a:solidFill>
                  <a:schemeClr val="tx1"/>
                </a:solidFill>
              </a:rPr>
              <a:t> </a:t>
            </a:r>
            <a:r>
              <a:rPr lang="nl-NL" b="0" dirty="0" err="1" smtClean="0">
                <a:solidFill>
                  <a:schemeClr val="tx1"/>
                </a:solidFill>
              </a:rPr>
              <a:t>anonymous</a:t>
            </a:r>
            <a:endParaRPr lang="nl-NL" b="0" dirty="0" smtClean="0">
              <a:solidFill>
                <a:schemeClr val="tx1"/>
              </a:solidFill>
            </a:endParaRPr>
          </a:p>
          <a:p>
            <a:pPr indent="-122400">
              <a:buFont typeface="+mj-lt"/>
              <a:buAutoNum type="arabicPeriod"/>
            </a:pPr>
            <a:r>
              <a:rPr lang="nl-NL" b="0" dirty="0" smtClean="0">
                <a:solidFill>
                  <a:schemeClr val="tx1"/>
                </a:solidFill>
              </a:rPr>
              <a:t>Feedback </a:t>
            </a:r>
            <a:r>
              <a:rPr lang="nl-NL" b="0" dirty="0" err="1" smtClean="0">
                <a:solidFill>
                  <a:schemeClr val="tx1"/>
                </a:solidFill>
              </a:rPr>
              <a:t>process</a:t>
            </a:r>
            <a:r>
              <a:rPr lang="nl-NL" b="0" dirty="0" smtClean="0">
                <a:solidFill>
                  <a:schemeClr val="tx1"/>
                </a:solidFill>
              </a:rPr>
              <a:t> is open </a:t>
            </a:r>
            <a:r>
              <a:rPr lang="nl-NL" b="0" dirty="0" err="1" smtClean="0">
                <a:solidFill>
                  <a:schemeClr val="tx1"/>
                </a:solidFill>
              </a:rPr>
              <a:t>and</a:t>
            </a:r>
            <a:r>
              <a:rPr lang="nl-NL" b="0" dirty="0" smtClean="0">
                <a:solidFill>
                  <a:schemeClr val="tx1"/>
                </a:solidFill>
              </a:rPr>
              <a:t> </a:t>
            </a:r>
            <a:r>
              <a:rPr lang="nl-NL" b="0" dirty="0" err="1" smtClean="0">
                <a:solidFill>
                  <a:schemeClr val="tx1"/>
                </a:solidFill>
              </a:rPr>
              <a:t>transparent</a:t>
            </a:r>
            <a:r>
              <a:rPr lang="nl-NL" b="0" dirty="0" smtClean="0">
                <a:solidFill>
                  <a:schemeClr val="tx1"/>
                </a:solidFill>
              </a:rPr>
              <a:t> </a:t>
            </a:r>
            <a:r>
              <a:rPr lang="nl-NL" b="0" dirty="0" err="1" smtClean="0">
                <a:solidFill>
                  <a:schemeClr val="tx1"/>
                </a:solidFill>
              </a:rPr>
              <a:t>for</a:t>
            </a:r>
            <a:r>
              <a:rPr lang="nl-NL" b="0" dirty="0" smtClean="0">
                <a:solidFill>
                  <a:schemeClr val="tx1"/>
                </a:solidFill>
              </a:rPr>
              <a:t> </a:t>
            </a:r>
            <a:r>
              <a:rPr lang="nl-NL" b="0" dirty="0" err="1" smtClean="0">
                <a:solidFill>
                  <a:schemeClr val="tx1"/>
                </a:solidFill>
              </a:rPr>
              <a:t>all</a:t>
            </a:r>
            <a:r>
              <a:rPr lang="nl-NL" b="0" dirty="0" smtClean="0">
                <a:solidFill>
                  <a:schemeClr val="tx1"/>
                </a:solidFill>
              </a:rPr>
              <a:t> members of the </a:t>
            </a:r>
            <a:r>
              <a:rPr lang="nl-NL" b="0" dirty="0" err="1" smtClean="0">
                <a:solidFill>
                  <a:schemeClr val="tx1"/>
                </a:solidFill>
              </a:rPr>
              <a:t>learning</a:t>
            </a:r>
            <a:r>
              <a:rPr lang="nl-NL" b="0" dirty="0" smtClean="0">
                <a:solidFill>
                  <a:schemeClr val="tx1"/>
                </a:solidFill>
              </a:rPr>
              <a:t> community</a:t>
            </a:r>
          </a:p>
          <a:p>
            <a:pPr indent="-122400">
              <a:buFont typeface="+mj-lt"/>
              <a:buAutoNum type="arabicPeriod"/>
            </a:pPr>
            <a:r>
              <a:rPr lang="nl-NL" b="0" dirty="0" err="1" smtClean="0">
                <a:solidFill>
                  <a:schemeClr val="tx1"/>
                </a:solidFill>
              </a:rPr>
              <a:t>Students</a:t>
            </a:r>
            <a:r>
              <a:rPr lang="nl-NL" b="0" dirty="0" smtClean="0">
                <a:solidFill>
                  <a:schemeClr val="tx1"/>
                </a:solidFill>
              </a:rPr>
              <a:t> have online access </a:t>
            </a:r>
            <a:r>
              <a:rPr lang="nl-NL" b="0" dirty="0" err="1" smtClean="0">
                <a:solidFill>
                  <a:schemeClr val="tx1"/>
                </a:solidFill>
              </a:rPr>
              <a:t>to</a:t>
            </a:r>
            <a:r>
              <a:rPr lang="nl-NL" b="0" dirty="0" smtClean="0">
                <a:solidFill>
                  <a:schemeClr val="tx1"/>
                </a:solidFill>
              </a:rPr>
              <a:t> the </a:t>
            </a:r>
            <a:r>
              <a:rPr lang="nl-NL" b="0" dirty="0" err="1" smtClean="0">
                <a:solidFill>
                  <a:schemeClr val="tx1"/>
                </a:solidFill>
              </a:rPr>
              <a:t>products</a:t>
            </a:r>
            <a:r>
              <a:rPr lang="nl-NL" b="0" dirty="0" smtClean="0">
                <a:solidFill>
                  <a:schemeClr val="tx1"/>
                </a:solidFill>
              </a:rPr>
              <a:t> of </a:t>
            </a:r>
            <a:r>
              <a:rPr lang="nl-NL" b="0" dirty="0" err="1" smtClean="0">
                <a:solidFill>
                  <a:schemeClr val="tx1"/>
                </a:solidFill>
              </a:rPr>
              <a:t>peers</a:t>
            </a:r>
            <a:endParaRPr lang="nl-NL" b="0" dirty="0" smtClean="0">
              <a:solidFill>
                <a:schemeClr val="tx1"/>
              </a:solidFill>
            </a:endParaRPr>
          </a:p>
          <a:p>
            <a:pPr indent="-122400">
              <a:buFont typeface="+mj-lt"/>
              <a:buAutoNum type="arabicPeriod"/>
            </a:pPr>
            <a:r>
              <a:rPr lang="nl-NL" b="0" dirty="0" err="1" smtClean="0">
                <a:solidFill>
                  <a:schemeClr val="tx1"/>
                </a:solidFill>
              </a:rPr>
              <a:t>Reciprocity</a:t>
            </a:r>
            <a:r>
              <a:rPr lang="nl-NL" b="0" dirty="0" smtClean="0">
                <a:solidFill>
                  <a:schemeClr val="tx1"/>
                </a:solidFill>
              </a:rPr>
              <a:t> of the feedback </a:t>
            </a:r>
            <a:r>
              <a:rPr lang="nl-NL" b="0" dirty="0" err="1" smtClean="0">
                <a:solidFill>
                  <a:schemeClr val="tx1"/>
                </a:solidFill>
              </a:rPr>
              <a:t>process</a:t>
            </a:r>
            <a:endParaRPr lang="nl-NL" b="0" dirty="0" smtClean="0">
              <a:solidFill>
                <a:schemeClr val="tx1"/>
              </a:solidFill>
            </a:endParaRPr>
          </a:p>
          <a:p>
            <a:endParaRPr lang="nl-NL" sz="900" b="0" dirty="0" smtClean="0">
              <a:solidFill>
                <a:schemeClr val="tx1"/>
              </a:solidFill>
            </a:endParaRPr>
          </a:p>
          <a:p>
            <a:endParaRPr lang="nl-NL" sz="900" b="0" dirty="0">
              <a:solidFill>
                <a:schemeClr val="tx1"/>
              </a:solidFill>
            </a:endParaRPr>
          </a:p>
          <a:p>
            <a:endParaRPr lang="nl-NL" sz="900" b="0" dirty="0" smtClean="0">
              <a:solidFill>
                <a:schemeClr val="tx1"/>
              </a:solidFill>
            </a:endParaRPr>
          </a:p>
          <a:p>
            <a:endParaRPr lang="nl-NL" sz="900" b="0" dirty="0">
              <a:solidFill>
                <a:schemeClr val="tx1"/>
              </a:solidFill>
            </a:endParaRPr>
          </a:p>
          <a:p>
            <a:endParaRPr lang="nl-NL" sz="900" b="0" dirty="0" smtClean="0">
              <a:solidFill>
                <a:schemeClr val="tx1"/>
              </a:solidFill>
            </a:endParaRPr>
          </a:p>
          <a:p>
            <a:endParaRPr lang="nl-NL" sz="900" b="0" dirty="0">
              <a:solidFill>
                <a:schemeClr val="tx1"/>
              </a:solidFill>
            </a:endParaRPr>
          </a:p>
          <a:p>
            <a:endParaRPr lang="nl-NL" sz="900" b="0" dirty="0" smtClean="0">
              <a:solidFill>
                <a:schemeClr val="tx1"/>
              </a:solidFill>
            </a:endParaRPr>
          </a:p>
          <a:p>
            <a:endParaRPr lang="nl-NL" sz="900" b="0" dirty="0">
              <a:solidFill>
                <a:schemeClr val="tx1"/>
              </a:solidFill>
            </a:endParaRPr>
          </a:p>
          <a:p>
            <a:endParaRPr lang="nl-NL" sz="900" b="0" dirty="0" smtClean="0">
              <a:solidFill>
                <a:schemeClr val="tx1"/>
              </a:solidFill>
            </a:endParaRPr>
          </a:p>
          <a:p>
            <a:endParaRPr lang="nl-NL" sz="900" b="0" dirty="0" smtClean="0">
              <a:solidFill>
                <a:schemeClr val="tx1"/>
              </a:solidFill>
            </a:endParaRPr>
          </a:p>
          <a:p>
            <a:endParaRPr lang="nl-NL" sz="900" b="0" dirty="0">
              <a:solidFill>
                <a:schemeClr val="tx1"/>
              </a:solidFill>
            </a:endParaRPr>
          </a:p>
          <a:p>
            <a:pPr algn="r"/>
            <a:endParaRPr lang="nl-NL" sz="900" b="0" dirty="0">
              <a:solidFill>
                <a:schemeClr val="tx1"/>
              </a:solidFill>
            </a:endParaRPr>
          </a:p>
          <a:p>
            <a:pPr algn="r"/>
            <a:endParaRPr lang="nl-NL" sz="900" b="0" dirty="0" smtClean="0">
              <a:solidFill>
                <a:schemeClr val="tx1"/>
              </a:solidFill>
            </a:endParaRPr>
          </a:p>
          <a:p>
            <a:pPr algn="r"/>
            <a:endParaRPr lang="nl-NL" sz="900" b="0" dirty="0">
              <a:solidFill>
                <a:schemeClr val="tx1"/>
              </a:solidFill>
            </a:endParaRPr>
          </a:p>
          <a:p>
            <a:pPr algn="r"/>
            <a:endParaRPr lang="nl-NL" sz="900" b="0" dirty="0" smtClean="0">
              <a:solidFill>
                <a:schemeClr val="tx1"/>
              </a:solidFill>
            </a:endParaRPr>
          </a:p>
        </p:txBody>
      </p:sp>
      <p:sp>
        <p:nvSpPr>
          <p:cNvPr id="10" name="Tekstvak 9"/>
          <p:cNvSpPr txBox="1"/>
          <p:nvPr/>
        </p:nvSpPr>
        <p:spPr>
          <a:xfrm>
            <a:off x="2053167" y="827146"/>
            <a:ext cx="1841499" cy="630942"/>
          </a:xfrm>
          <a:prstGeom prst="rect">
            <a:avLst/>
          </a:prstGeom>
          <a:noFill/>
          <a:ln>
            <a:noFill/>
          </a:ln>
        </p:spPr>
        <p:txBody>
          <a:bodyPr wrap="square" rtlCol="0">
            <a:spAutoFit/>
          </a:bodyPr>
          <a:lstStyle>
            <a:defPPr>
              <a:defRPr lang="nl-NL"/>
            </a:defPPr>
            <a:lvl1pPr>
              <a:defRPr sz="1400"/>
            </a:lvl1pPr>
          </a:lstStyle>
          <a:p>
            <a:pPr algn="ctr"/>
            <a:r>
              <a:rPr lang="nl-NL" sz="1200" b="1" dirty="0" err="1" smtClean="0"/>
              <a:t>Process</a:t>
            </a:r>
            <a:r>
              <a:rPr lang="nl-NL" sz="1200" b="1" dirty="0" smtClean="0"/>
              <a:t> of </a:t>
            </a:r>
          </a:p>
          <a:p>
            <a:pPr algn="ctr"/>
            <a:r>
              <a:rPr lang="nl-NL" sz="1200" b="1" dirty="0" err="1"/>
              <a:t>p</a:t>
            </a:r>
            <a:r>
              <a:rPr lang="nl-NL" sz="1200" b="1" dirty="0" err="1" smtClean="0"/>
              <a:t>roviding</a:t>
            </a:r>
            <a:r>
              <a:rPr lang="nl-NL" sz="1200" b="1" dirty="0" smtClean="0"/>
              <a:t> feedback</a:t>
            </a:r>
          </a:p>
          <a:p>
            <a:pPr algn="ctr"/>
            <a:endParaRPr lang="nl-NL" sz="1100" dirty="0"/>
          </a:p>
        </p:txBody>
      </p:sp>
      <p:sp>
        <p:nvSpPr>
          <p:cNvPr id="15" name="Tekstvak 14"/>
          <p:cNvSpPr txBox="1"/>
          <p:nvPr/>
        </p:nvSpPr>
        <p:spPr>
          <a:xfrm>
            <a:off x="6913743" y="799562"/>
            <a:ext cx="2099295" cy="5906038"/>
          </a:xfrm>
          <a:prstGeom prst="rect">
            <a:avLst/>
          </a:prstGeom>
          <a:noFill/>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nl-NL"/>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nl-NL" sz="1200" b="1" dirty="0">
                <a:solidFill>
                  <a:schemeClr val="tx1"/>
                </a:solidFill>
              </a:rPr>
              <a:t>Learning </a:t>
            </a:r>
            <a:r>
              <a:rPr lang="nl-NL" sz="1200" b="1" dirty="0" err="1" smtClean="0">
                <a:solidFill>
                  <a:schemeClr val="tx1"/>
                </a:solidFill>
              </a:rPr>
              <a:t>results</a:t>
            </a:r>
            <a:r>
              <a:rPr lang="nl-NL" sz="1200" b="1" dirty="0" smtClean="0">
                <a:solidFill>
                  <a:schemeClr val="tx1"/>
                </a:solidFill>
              </a:rPr>
              <a:t> </a:t>
            </a:r>
            <a:r>
              <a:rPr lang="nl-NL" sz="1200" b="1" dirty="0" err="1" smtClean="0">
                <a:solidFill>
                  <a:schemeClr val="tx1"/>
                </a:solidFill>
              </a:rPr>
              <a:t>for</a:t>
            </a:r>
            <a:r>
              <a:rPr lang="nl-NL" sz="1200" b="1" dirty="0" smtClean="0">
                <a:solidFill>
                  <a:schemeClr val="tx1"/>
                </a:solidFill>
              </a:rPr>
              <a:t> the provider</a:t>
            </a:r>
          </a:p>
          <a:p>
            <a:pPr algn="l"/>
            <a:endParaRPr lang="nl-NL" sz="1200" b="1" dirty="0">
              <a:solidFill>
                <a:schemeClr val="tx1"/>
              </a:solidFill>
            </a:endParaRPr>
          </a:p>
          <a:p>
            <a:pPr indent="-126000" algn="l">
              <a:buFont typeface="+mj-lt"/>
              <a:buAutoNum type="arabicPeriod"/>
            </a:pPr>
            <a:r>
              <a:rPr lang="nl-NL" sz="1200" dirty="0" err="1">
                <a:solidFill>
                  <a:schemeClr val="tx1"/>
                </a:solidFill>
              </a:rPr>
              <a:t>Learn</a:t>
            </a:r>
            <a:r>
              <a:rPr lang="nl-NL" sz="1200" dirty="0">
                <a:solidFill>
                  <a:schemeClr val="tx1"/>
                </a:solidFill>
              </a:rPr>
              <a:t> </a:t>
            </a:r>
            <a:r>
              <a:rPr lang="nl-NL" sz="1200" dirty="0" err="1">
                <a:solidFill>
                  <a:schemeClr val="tx1"/>
                </a:solidFill>
              </a:rPr>
              <a:t>to</a:t>
            </a:r>
            <a:r>
              <a:rPr lang="nl-NL" sz="1200" dirty="0">
                <a:solidFill>
                  <a:schemeClr val="tx1"/>
                </a:solidFill>
              </a:rPr>
              <a:t> make </a:t>
            </a:r>
            <a:r>
              <a:rPr lang="nl-NL" sz="1200" dirty="0" err="1">
                <a:solidFill>
                  <a:schemeClr val="tx1"/>
                </a:solidFill>
              </a:rPr>
              <a:t>evaluative</a:t>
            </a:r>
            <a:r>
              <a:rPr lang="nl-NL" sz="1200" dirty="0">
                <a:solidFill>
                  <a:schemeClr val="tx1"/>
                </a:solidFill>
              </a:rPr>
              <a:t> </a:t>
            </a:r>
            <a:r>
              <a:rPr lang="nl-NL" sz="1200" dirty="0" err="1" smtClean="0">
                <a:solidFill>
                  <a:schemeClr val="tx1"/>
                </a:solidFill>
              </a:rPr>
              <a:t>judgements</a:t>
            </a:r>
            <a:r>
              <a:rPr lang="nl-NL" sz="1200" dirty="0" smtClean="0">
                <a:solidFill>
                  <a:schemeClr val="tx1"/>
                </a:solidFill>
              </a:rPr>
              <a:t> </a:t>
            </a:r>
          </a:p>
          <a:p>
            <a:pPr indent="-126000" algn="l">
              <a:buFont typeface="+mj-lt"/>
              <a:buAutoNum type="arabicPeriod"/>
            </a:pPr>
            <a:r>
              <a:rPr lang="nl-NL" sz="1200" dirty="0" err="1" smtClean="0">
                <a:solidFill>
                  <a:schemeClr val="tx1"/>
                </a:solidFill>
              </a:rPr>
              <a:t>Better</a:t>
            </a:r>
            <a:r>
              <a:rPr lang="nl-NL" sz="1200" dirty="0" smtClean="0">
                <a:solidFill>
                  <a:schemeClr val="tx1"/>
                </a:solidFill>
              </a:rPr>
              <a:t> </a:t>
            </a:r>
            <a:r>
              <a:rPr lang="nl-NL" sz="1200" dirty="0">
                <a:solidFill>
                  <a:schemeClr val="tx1"/>
                </a:solidFill>
              </a:rPr>
              <a:t>monitor, </a:t>
            </a:r>
            <a:r>
              <a:rPr lang="nl-NL" sz="1200" dirty="0" err="1">
                <a:solidFill>
                  <a:schemeClr val="tx1"/>
                </a:solidFill>
              </a:rPr>
              <a:t>evaluate</a:t>
            </a:r>
            <a:r>
              <a:rPr lang="nl-NL" sz="1200" dirty="0">
                <a:solidFill>
                  <a:schemeClr val="tx1"/>
                </a:solidFill>
              </a:rPr>
              <a:t> </a:t>
            </a:r>
            <a:r>
              <a:rPr lang="nl-NL" sz="1200" dirty="0" err="1">
                <a:solidFill>
                  <a:schemeClr val="tx1"/>
                </a:solidFill>
              </a:rPr>
              <a:t>and</a:t>
            </a:r>
            <a:r>
              <a:rPr lang="nl-NL" sz="1200" dirty="0">
                <a:solidFill>
                  <a:schemeClr val="tx1"/>
                </a:solidFill>
              </a:rPr>
              <a:t> </a:t>
            </a:r>
            <a:r>
              <a:rPr lang="nl-NL" sz="1200" dirty="0" err="1">
                <a:solidFill>
                  <a:schemeClr val="tx1"/>
                </a:solidFill>
              </a:rPr>
              <a:t>regulate</a:t>
            </a:r>
            <a:r>
              <a:rPr lang="nl-NL" sz="1200" dirty="0">
                <a:solidFill>
                  <a:schemeClr val="tx1"/>
                </a:solidFill>
              </a:rPr>
              <a:t> </a:t>
            </a:r>
            <a:r>
              <a:rPr lang="nl-NL" sz="1200" dirty="0" err="1">
                <a:solidFill>
                  <a:schemeClr val="tx1"/>
                </a:solidFill>
              </a:rPr>
              <a:t>their</a:t>
            </a:r>
            <a:r>
              <a:rPr lang="nl-NL" sz="1200" dirty="0">
                <a:solidFill>
                  <a:schemeClr val="tx1"/>
                </a:solidFill>
              </a:rPr>
              <a:t> </a:t>
            </a:r>
            <a:r>
              <a:rPr lang="nl-NL" sz="1200" dirty="0" err="1">
                <a:solidFill>
                  <a:schemeClr val="tx1"/>
                </a:solidFill>
              </a:rPr>
              <a:t>own</a:t>
            </a:r>
            <a:r>
              <a:rPr lang="nl-NL" sz="1200" dirty="0">
                <a:solidFill>
                  <a:schemeClr val="tx1"/>
                </a:solidFill>
              </a:rPr>
              <a:t> </a:t>
            </a:r>
            <a:r>
              <a:rPr lang="nl-NL" sz="1200" dirty="0" err="1">
                <a:solidFill>
                  <a:schemeClr val="tx1"/>
                </a:solidFill>
              </a:rPr>
              <a:t>learning</a:t>
            </a:r>
            <a:r>
              <a:rPr lang="nl-NL" sz="1200" dirty="0">
                <a:solidFill>
                  <a:schemeClr val="tx1"/>
                </a:solidFill>
              </a:rPr>
              <a:t> </a:t>
            </a:r>
            <a:r>
              <a:rPr lang="nl-NL" sz="1200" dirty="0" err="1">
                <a:solidFill>
                  <a:schemeClr val="tx1"/>
                </a:solidFill>
              </a:rPr>
              <a:t>independently</a:t>
            </a:r>
            <a:r>
              <a:rPr lang="nl-NL" sz="1200" dirty="0">
                <a:solidFill>
                  <a:schemeClr val="tx1"/>
                </a:solidFill>
              </a:rPr>
              <a:t> of the </a:t>
            </a:r>
            <a:r>
              <a:rPr lang="nl-NL" sz="1200" dirty="0" smtClean="0">
                <a:solidFill>
                  <a:schemeClr val="tx1"/>
                </a:solidFill>
              </a:rPr>
              <a:t>teacher </a:t>
            </a:r>
            <a:endParaRPr lang="nl-NL" sz="700" dirty="0">
              <a:solidFill>
                <a:schemeClr val="tx1"/>
              </a:solidFill>
            </a:endParaRPr>
          </a:p>
          <a:p>
            <a:pPr indent="-126000" algn="l">
              <a:buFont typeface="+mj-lt"/>
              <a:buAutoNum type="arabicPeriod"/>
            </a:pPr>
            <a:r>
              <a:rPr lang="nl-NL" sz="1200" dirty="0" err="1">
                <a:solidFill>
                  <a:schemeClr val="tx1"/>
                </a:solidFill>
              </a:rPr>
              <a:t>Develop</a:t>
            </a:r>
            <a:r>
              <a:rPr lang="nl-NL" sz="1200" dirty="0">
                <a:solidFill>
                  <a:schemeClr val="tx1"/>
                </a:solidFill>
              </a:rPr>
              <a:t> a </a:t>
            </a:r>
            <a:r>
              <a:rPr lang="nl-NL" sz="1200" dirty="0" err="1">
                <a:solidFill>
                  <a:schemeClr val="tx1"/>
                </a:solidFill>
              </a:rPr>
              <a:t>better</a:t>
            </a:r>
            <a:r>
              <a:rPr lang="nl-NL" sz="1200" dirty="0">
                <a:solidFill>
                  <a:schemeClr val="tx1"/>
                </a:solidFill>
              </a:rPr>
              <a:t> </a:t>
            </a:r>
            <a:r>
              <a:rPr lang="nl-NL" sz="1200" dirty="0" err="1">
                <a:solidFill>
                  <a:schemeClr val="tx1"/>
                </a:solidFill>
              </a:rPr>
              <a:t>understanding</a:t>
            </a:r>
            <a:r>
              <a:rPr lang="nl-NL" sz="1200" dirty="0">
                <a:solidFill>
                  <a:schemeClr val="tx1"/>
                </a:solidFill>
              </a:rPr>
              <a:t> of </a:t>
            </a:r>
            <a:r>
              <a:rPr lang="nl-NL" sz="1200" dirty="0" err="1">
                <a:solidFill>
                  <a:schemeClr val="tx1"/>
                </a:solidFill>
              </a:rPr>
              <a:t>what</a:t>
            </a:r>
            <a:r>
              <a:rPr lang="nl-NL" sz="1200" dirty="0">
                <a:solidFill>
                  <a:schemeClr val="tx1"/>
                </a:solidFill>
              </a:rPr>
              <a:t> </a:t>
            </a:r>
            <a:r>
              <a:rPr lang="nl-NL" sz="1200" dirty="0" err="1">
                <a:solidFill>
                  <a:schemeClr val="tx1"/>
                </a:solidFill>
              </a:rPr>
              <a:t>makes</a:t>
            </a:r>
            <a:r>
              <a:rPr lang="nl-NL" sz="1200" dirty="0">
                <a:solidFill>
                  <a:schemeClr val="tx1"/>
                </a:solidFill>
              </a:rPr>
              <a:t> </a:t>
            </a:r>
            <a:r>
              <a:rPr lang="nl-NL" sz="1200" dirty="0" err="1">
                <a:solidFill>
                  <a:schemeClr val="tx1"/>
                </a:solidFill>
              </a:rPr>
              <a:t>work</a:t>
            </a:r>
            <a:r>
              <a:rPr lang="nl-NL" sz="1200" dirty="0">
                <a:solidFill>
                  <a:schemeClr val="tx1"/>
                </a:solidFill>
              </a:rPr>
              <a:t> </a:t>
            </a:r>
            <a:r>
              <a:rPr lang="nl-NL" sz="1200" dirty="0" err="1">
                <a:solidFill>
                  <a:schemeClr val="tx1"/>
                </a:solidFill>
              </a:rPr>
              <a:t>good</a:t>
            </a:r>
            <a:r>
              <a:rPr lang="nl-NL" sz="1200" dirty="0">
                <a:solidFill>
                  <a:schemeClr val="tx1"/>
                </a:solidFill>
              </a:rPr>
              <a:t> or bad: </a:t>
            </a:r>
            <a:r>
              <a:rPr lang="nl-NL" sz="1200" dirty="0" err="1">
                <a:solidFill>
                  <a:schemeClr val="tx1"/>
                </a:solidFill>
              </a:rPr>
              <a:t>better</a:t>
            </a:r>
            <a:r>
              <a:rPr lang="nl-NL" sz="1200" dirty="0">
                <a:solidFill>
                  <a:schemeClr val="tx1"/>
                </a:solidFill>
              </a:rPr>
              <a:t> </a:t>
            </a:r>
            <a:r>
              <a:rPr lang="nl-NL" sz="1200" dirty="0" err="1">
                <a:solidFill>
                  <a:schemeClr val="tx1"/>
                </a:solidFill>
              </a:rPr>
              <a:t>able</a:t>
            </a:r>
            <a:r>
              <a:rPr lang="nl-NL" sz="1200" dirty="0">
                <a:solidFill>
                  <a:schemeClr val="tx1"/>
                </a:solidFill>
              </a:rPr>
              <a:t> </a:t>
            </a:r>
            <a:r>
              <a:rPr lang="nl-NL" sz="1200" dirty="0" err="1">
                <a:solidFill>
                  <a:schemeClr val="tx1"/>
                </a:solidFill>
              </a:rPr>
              <a:t>to</a:t>
            </a:r>
            <a:r>
              <a:rPr lang="nl-NL" sz="1200" dirty="0">
                <a:solidFill>
                  <a:schemeClr val="tx1"/>
                </a:solidFill>
              </a:rPr>
              <a:t> </a:t>
            </a:r>
            <a:r>
              <a:rPr lang="nl-NL" sz="1200" dirty="0" err="1">
                <a:solidFill>
                  <a:schemeClr val="tx1"/>
                </a:solidFill>
              </a:rPr>
              <a:t>apply</a:t>
            </a:r>
            <a:r>
              <a:rPr lang="nl-NL" sz="1200" dirty="0">
                <a:solidFill>
                  <a:schemeClr val="tx1"/>
                </a:solidFill>
              </a:rPr>
              <a:t> </a:t>
            </a:r>
            <a:r>
              <a:rPr lang="nl-NL" sz="1200" dirty="0" err="1">
                <a:solidFill>
                  <a:schemeClr val="tx1"/>
                </a:solidFill>
              </a:rPr>
              <a:t>objectivity</a:t>
            </a:r>
            <a:r>
              <a:rPr lang="nl-NL" sz="1200" dirty="0">
                <a:solidFill>
                  <a:schemeClr val="tx1"/>
                </a:solidFill>
              </a:rPr>
              <a:t> in </a:t>
            </a:r>
            <a:r>
              <a:rPr lang="nl-NL" sz="1200" dirty="0" err="1">
                <a:solidFill>
                  <a:schemeClr val="tx1"/>
                </a:solidFill>
              </a:rPr>
              <a:t>evaluating</a:t>
            </a:r>
            <a:r>
              <a:rPr lang="nl-NL" sz="1200" dirty="0">
                <a:solidFill>
                  <a:schemeClr val="tx1"/>
                </a:solidFill>
              </a:rPr>
              <a:t> </a:t>
            </a:r>
            <a:r>
              <a:rPr lang="nl-NL" sz="1200" dirty="0" err="1">
                <a:solidFill>
                  <a:schemeClr val="tx1"/>
                </a:solidFill>
              </a:rPr>
              <a:t>own</a:t>
            </a:r>
            <a:r>
              <a:rPr lang="nl-NL" sz="1200" dirty="0">
                <a:solidFill>
                  <a:schemeClr val="tx1"/>
                </a:solidFill>
              </a:rPr>
              <a:t> </a:t>
            </a:r>
            <a:r>
              <a:rPr lang="nl-NL" sz="1200" dirty="0" err="1" smtClean="0">
                <a:solidFill>
                  <a:schemeClr val="tx1"/>
                </a:solidFill>
              </a:rPr>
              <a:t>work</a:t>
            </a:r>
            <a:endParaRPr lang="nl-NL" sz="700" dirty="0">
              <a:solidFill>
                <a:schemeClr val="tx1"/>
              </a:solidFill>
            </a:endParaRPr>
          </a:p>
          <a:p>
            <a:pPr indent="-126000" algn="l">
              <a:buFont typeface="+mj-lt"/>
              <a:buAutoNum type="arabicPeriod"/>
            </a:pPr>
            <a:r>
              <a:rPr lang="nl-NL" sz="1200" dirty="0" err="1">
                <a:solidFill>
                  <a:schemeClr val="tx1"/>
                </a:solidFill>
              </a:rPr>
              <a:t>Develop</a:t>
            </a:r>
            <a:r>
              <a:rPr lang="nl-NL" sz="1200" dirty="0">
                <a:solidFill>
                  <a:schemeClr val="tx1"/>
                </a:solidFill>
              </a:rPr>
              <a:t> </a:t>
            </a:r>
            <a:r>
              <a:rPr lang="nl-NL" sz="1200" dirty="0" err="1">
                <a:solidFill>
                  <a:schemeClr val="tx1"/>
                </a:solidFill>
              </a:rPr>
              <a:t>reflective</a:t>
            </a:r>
            <a:r>
              <a:rPr lang="nl-NL" sz="1200" dirty="0">
                <a:solidFill>
                  <a:schemeClr val="tx1"/>
                </a:solidFill>
              </a:rPr>
              <a:t> skills </a:t>
            </a:r>
            <a:r>
              <a:rPr lang="nl-NL" sz="1200" dirty="0" err="1">
                <a:solidFill>
                  <a:schemeClr val="tx1"/>
                </a:solidFill>
              </a:rPr>
              <a:t>through</a:t>
            </a:r>
            <a:r>
              <a:rPr lang="nl-NL" sz="1200" dirty="0">
                <a:solidFill>
                  <a:schemeClr val="tx1"/>
                </a:solidFill>
              </a:rPr>
              <a:t> backward </a:t>
            </a:r>
            <a:r>
              <a:rPr lang="nl-NL" sz="1200" dirty="0" err="1">
                <a:solidFill>
                  <a:schemeClr val="tx1"/>
                </a:solidFill>
              </a:rPr>
              <a:t>reflection</a:t>
            </a:r>
            <a:r>
              <a:rPr lang="nl-NL" sz="1200" dirty="0">
                <a:solidFill>
                  <a:schemeClr val="tx1"/>
                </a:solidFill>
              </a:rPr>
              <a:t> </a:t>
            </a:r>
            <a:r>
              <a:rPr lang="nl-NL" sz="1200" dirty="0" smtClean="0">
                <a:solidFill>
                  <a:schemeClr val="tx1"/>
                </a:solidFill>
              </a:rPr>
              <a:t>of </a:t>
            </a:r>
            <a:r>
              <a:rPr lang="nl-NL" sz="1200" dirty="0" err="1" smtClean="0">
                <a:solidFill>
                  <a:schemeClr val="tx1"/>
                </a:solidFill>
              </a:rPr>
              <a:t>own</a:t>
            </a:r>
            <a:r>
              <a:rPr lang="nl-NL" sz="1200" dirty="0" smtClean="0">
                <a:solidFill>
                  <a:schemeClr val="tx1"/>
                </a:solidFill>
              </a:rPr>
              <a:t> </a:t>
            </a:r>
            <a:r>
              <a:rPr lang="nl-NL" sz="1200" dirty="0" err="1">
                <a:solidFill>
                  <a:schemeClr val="tx1"/>
                </a:solidFill>
              </a:rPr>
              <a:t>work</a:t>
            </a:r>
            <a:r>
              <a:rPr lang="nl-NL" sz="1200" dirty="0">
                <a:solidFill>
                  <a:schemeClr val="tx1"/>
                </a:solidFill>
              </a:rPr>
              <a:t> </a:t>
            </a:r>
            <a:r>
              <a:rPr lang="nl-NL" sz="1200" dirty="0" smtClean="0">
                <a:solidFill>
                  <a:schemeClr val="tx1"/>
                </a:solidFill>
              </a:rPr>
              <a:t> </a:t>
            </a:r>
          </a:p>
          <a:p>
            <a:pPr indent="-126000" algn="l">
              <a:buFont typeface="+mj-lt"/>
              <a:buAutoNum type="arabicPeriod"/>
            </a:pPr>
            <a:r>
              <a:rPr lang="nl-NL" sz="1200" dirty="0" err="1" smtClean="0">
                <a:solidFill>
                  <a:schemeClr val="tx1"/>
                </a:solidFill>
              </a:rPr>
              <a:t>Articulate</a:t>
            </a:r>
            <a:r>
              <a:rPr lang="nl-NL" sz="1200" dirty="0" smtClean="0">
                <a:solidFill>
                  <a:schemeClr val="tx1"/>
                </a:solidFill>
              </a:rPr>
              <a:t> </a:t>
            </a:r>
            <a:r>
              <a:rPr lang="nl-NL" sz="1200" dirty="0" err="1" smtClean="0">
                <a:solidFill>
                  <a:schemeClr val="tx1"/>
                </a:solidFill>
              </a:rPr>
              <a:t>own</a:t>
            </a:r>
            <a:r>
              <a:rPr lang="nl-NL" sz="1200" dirty="0" smtClean="0">
                <a:solidFill>
                  <a:schemeClr val="tx1"/>
                </a:solidFill>
              </a:rPr>
              <a:t> </a:t>
            </a:r>
            <a:r>
              <a:rPr lang="nl-NL" sz="1200" dirty="0">
                <a:solidFill>
                  <a:schemeClr val="tx1"/>
                </a:solidFill>
              </a:rPr>
              <a:t>views </a:t>
            </a:r>
            <a:r>
              <a:rPr lang="nl-NL" sz="1200" dirty="0" err="1">
                <a:solidFill>
                  <a:schemeClr val="tx1"/>
                </a:solidFill>
              </a:rPr>
              <a:t>and</a:t>
            </a:r>
            <a:r>
              <a:rPr lang="nl-NL" sz="1200" dirty="0">
                <a:solidFill>
                  <a:schemeClr val="tx1"/>
                </a:solidFill>
              </a:rPr>
              <a:t> </a:t>
            </a:r>
            <a:r>
              <a:rPr lang="nl-NL" sz="1200" dirty="0" err="1">
                <a:solidFill>
                  <a:schemeClr val="tx1"/>
                </a:solidFill>
              </a:rPr>
              <a:t>ideas</a:t>
            </a:r>
            <a:r>
              <a:rPr lang="nl-NL" sz="1200" dirty="0">
                <a:solidFill>
                  <a:schemeClr val="tx1"/>
                </a:solidFill>
              </a:rPr>
              <a:t>, </a:t>
            </a:r>
            <a:r>
              <a:rPr lang="nl-NL" sz="1200" dirty="0" err="1">
                <a:solidFill>
                  <a:schemeClr val="tx1"/>
                </a:solidFill>
              </a:rPr>
              <a:t>improving</a:t>
            </a:r>
            <a:r>
              <a:rPr lang="nl-NL" sz="1200" dirty="0">
                <a:solidFill>
                  <a:schemeClr val="tx1"/>
                </a:solidFill>
              </a:rPr>
              <a:t> </a:t>
            </a:r>
            <a:r>
              <a:rPr lang="nl-NL" sz="1200" dirty="0" err="1">
                <a:solidFill>
                  <a:schemeClr val="tx1"/>
                </a:solidFill>
              </a:rPr>
              <a:t>their</a:t>
            </a:r>
            <a:r>
              <a:rPr lang="nl-NL" sz="1200" dirty="0">
                <a:solidFill>
                  <a:schemeClr val="tx1"/>
                </a:solidFill>
              </a:rPr>
              <a:t> </a:t>
            </a:r>
            <a:r>
              <a:rPr lang="nl-NL" sz="1200" dirty="0" err="1">
                <a:solidFill>
                  <a:schemeClr val="tx1"/>
                </a:solidFill>
              </a:rPr>
              <a:t>own</a:t>
            </a:r>
            <a:r>
              <a:rPr lang="nl-NL" sz="1200" dirty="0">
                <a:solidFill>
                  <a:schemeClr val="tx1"/>
                </a:solidFill>
              </a:rPr>
              <a:t> </a:t>
            </a:r>
            <a:r>
              <a:rPr lang="nl-NL" sz="1200" dirty="0" err="1" smtClean="0">
                <a:solidFill>
                  <a:schemeClr val="tx1"/>
                </a:solidFill>
              </a:rPr>
              <a:t>work</a:t>
            </a:r>
            <a:r>
              <a:rPr lang="nl-NL" sz="1200" dirty="0" smtClean="0">
                <a:solidFill>
                  <a:schemeClr val="tx1"/>
                </a:solidFill>
              </a:rPr>
              <a:t> </a:t>
            </a:r>
          </a:p>
          <a:p>
            <a:pPr indent="-126000" algn="l">
              <a:buFont typeface="+mj-lt"/>
              <a:buAutoNum type="arabicPeriod"/>
            </a:pPr>
            <a:r>
              <a:rPr lang="nl-NL" sz="1200" dirty="0" err="1" smtClean="0">
                <a:solidFill>
                  <a:schemeClr val="tx1"/>
                </a:solidFill>
              </a:rPr>
              <a:t>Engage</a:t>
            </a:r>
            <a:r>
              <a:rPr lang="nl-NL" sz="1200" dirty="0" smtClean="0">
                <a:solidFill>
                  <a:schemeClr val="tx1"/>
                </a:solidFill>
              </a:rPr>
              <a:t> </a:t>
            </a:r>
            <a:r>
              <a:rPr lang="nl-NL" sz="1200" dirty="0" err="1">
                <a:solidFill>
                  <a:schemeClr val="tx1"/>
                </a:solidFill>
              </a:rPr>
              <a:t>with</a:t>
            </a:r>
            <a:r>
              <a:rPr lang="nl-NL" sz="1200" dirty="0">
                <a:solidFill>
                  <a:schemeClr val="tx1"/>
                </a:solidFill>
              </a:rPr>
              <a:t> </a:t>
            </a:r>
            <a:r>
              <a:rPr lang="nl-NL" sz="1200" dirty="0" smtClean="0">
                <a:solidFill>
                  <a:schemeClr val="tx1"/>
                </a:solidFill>
              </a:rPr>
              <a:t>content </a:t>
            </a:r>
            <a:r>
              <a:rPr lang="nl-NL" sz="1200" dirty="0">
                <a:solidFill>
                  <a:schemeClr val="tx1"/>
                </a:solidFill>
              </a:rPr>
              <a:t>on a </a:t>
            </a:r>
            <a:r>
              <a:rPr lang="nl-NL" sz="1200" dirty="0" err="1">
                <a:solidFill>
                  <a:schemeClr val="tx1"/>
                </a:solidFill>
              </a:rPr>
              <a:t>deeper</a:t>
            </a:r>
            <a:r>
              <a:rPr lang="nl-NL" sz="1200" dirty="0">
                <a:solidFill>
                  <a:schemeClr val="tx1"/>
                </a:solidFill>
              </a:rPr>
              <a:t> level, </a:t>
            </a:r>
            <a:r>
              <a:rPr lang="nl-NL" sz="1200" dirty="0" err="1">
                <a:solidFill>
                  <a:schemeClr val="tx1"/>
                </a:solidFill>
              </a:rPr>
              <a:t>improve</a:t>
            </a:r>
            <a:r>
              <a:rPr lang="nl-NL" sz="1200" dirty="0">
                <a:solidFill>
                  <a:schemeClr val="tx1"/>
                </a:solidFill>
              </a:rPr>
              <a:t> </a:t>
            </a:r>
            <a:r>
              <a:rPr lang="nl-NL" sz="1200" dirty="0" err="1">
                <a:solidFill>
                  <a:schemeClr val="tx1"/>
                </a:solidFill>
              </a:rPr>
              <a:t>knowledge</a:t>
            </a:r>
            <a:r>
              <a:rPr lang="nl-NL" sz="1200" dirty="0">
                <a:solidFill>
                  <a:schemeClr val="tx1"/>
                </a:solidFill>
              </a:rPr>
              <a:t> on the </a:t>
            </a:r>
            <a:r>
              <a:rPr lang="nl-NL" sz="1200" dirty="0" smtClean="0">
                <a:solidFill>
                  <a:schemeClr val="tx1"/>
                </a:solidFill>
              </a:rPr>
              <a:t>topic </a:t>
            </a:r>
          </a:p>
          <a:p>
            <a:pPr indent="-126000" algn="l">
              <a:buFont typeface="+mj-lt"/>
              <a:buAutoNum type="arabicPeriod"/>
            </a:pPr>
            <a:r>
              <a:rPr lang="nl-NL" sz="1200" dirty="0" smtClean="0">
                <a:solidFill>
                  <a:schemeClr val="tx1"/>
                </a:solidFill>
              </a:rPr>
              <a:t>Connect </a:t>
            </a:r>
            <a:r>
              <a:rPr lang="nl-NL" sz="1200" dirty="0">
                <a:solidFill>
                  <a:schemeClr val="tx1"/>
                </a:solidFill>
              </a:rPr>
              <a:t>new </a:t>
            </a:r>
            <a:r>
              <a:rPr lang="nl-NL" sz="1200" dirty="0" err="1">
                <a:solidFill>
                  <a:schemeClr val="tx1"/>
                </a:solidFill>
              </a:rPr>
              <a:t>concepts</a:t>
            </a:r>
            <a:r>
              <a:rPr lang="nl-NL" sz="1200" dirty="0">
                <a:solidFill>
                  <a:schemeClr val="tx1"/>
                </a:solidFill>
              </a:rPr>
              <a:t> </a:t>
            </a:r>
            <a:r>
              <a:rPr lang="nl-NL" sz="1200" dirty="0" err="1">
                <a:solidFill>
                  <a:schemeClr val="tx1"/>
                </a:solidFill>
              </a:rPr>
              <a:t>to</a:t>
            </a:r>
            <a:r>
              <a:rPr lang="nl-NL" sz="1200" dirty="0">
                <a:solidFill>
                  <a:schemeClr val="tx1"/>
                </a:solidFill>
              </a:rPr>
              <a:t> </a:t>
            </a:r>
            <a:r>
              <a:rPr lang="nl-NL" sz="1200" dirty="0" err="1">
                <a:solidFill>
                  <a:schemeClr val="tx1"/>
                </a:solidFill>
              </a:rPr>
              <a:t>what</a:t>
            </a:r>
            <a:r>
              <a:rPr lang="nl-NL" sz="1200" dirty="0">
                <a:solidFill>
                  <a:schemeClr val="tx1"/>
                </a:solidFill>
              </a:rPr>
              <a:t> a student </a:t>
            </a:r>
            <a:r>
              <a:rPr lang="nl-NL" sz="1200" dirty="0" err="1">
                <a:solidFill>
                  <a:schemeClr val="tx1"/>
                </a:solidFill>
              </a:rPr>
              <a:t>already</a:t>
            </a:r>
            <a:r>
              <a:rPr lang="nl-NL" sz="1200" dirty="0">
                <a:solidFill>
                  <a:schemeClr val="tx1"/>
                </a:solidFill>
              </a:rPr>
              <a:t> </a:t>
            </a:r>
            <a:r>
              <a:rPr lang="nl-NL" sz="1200" dirty="0" err="1" smtClean="0">
                <a:solidFill>
                  <a:schemeClr val="tx1"/>
                </a:solidFill>
              </a:rPr>
              <a:t>knows</a:t>
            </a:r>
            <a:r>
              <a:rPr lang="nl-NL" sz="1200" dirty="0" smtClean="0">
                <a:solidFill>
                  <a:schemeClr val="tx1"/>
                </a:solidFill>
              </a:rPr>
              <a:t> </a:t>
            </a:r>
            <a:r>
              <a:rPr lang="nl-NL" sz="1200" dirty="0">
                <a:solidFill>
                  <a:schemeClr val="tx1"/>
                </a:solidFill>
              </a:rPr>
              <a:t>(</a:t>
            </a:r>
            <a:r>
              <a:rPr lang="nl-NL" sz="1200" dirty="0" err="1">
                <a:solidFill>
                  <a:schemeClr val="tx1"/>
                </a:solidFill>
              </a:rPr>
              <a:t>meaning</a:t>
            </a:r>
            <a:r>
              <a:rPr lang="nl-NL" sz="1200" dirty="0">
                <a:solidFill>
                  <a:schemeClr val="tx1"/>
                </a:solidFill>
              </a:rPr>
              <a:t> making </a:t>
            </a:r>
            <a:r>
              <a:rPr lang="nl-NL" sz="1200" dirty="0" err="1">
                <a:solidFill>
                  <a:schemeClr val="tx1"/>
                </a:solidFill>
              </a:rPr>
              <a:t>and</a:t>
            </a:r>
            <a:r>
              <a:rPr lang="nl-NL" sz="1200" dirty="0">
                <a:solidFill>
                  <a:schemeClr val="tx1"/>
                </a:solidFill>
              </a:rPr>
              <a:t> </a:t>
            </a:r>
            <a:r>
              <a:rPr lang="nl-NL" sz="1200" dirty="0" err="1">
                <a:solidFill>
                  <a:schemeClr val="tx1"/>
                </a:solidFill>
              </a:rPr>
              <a:t>knowledge</a:t>
            </a:r>
            <a:r>
              <a:rPr lang="nl-NL" sz="1200" dirty="0">
                <a:solidFill>
                  <a:schemeClr val="tx1"/>
                </a:solidFill>
              </a:rPr>
              <a:t> </a:t>
            </a:r>
            <a:r>
              <a:rPr lang="nl-NL" sz="1200" dirty="0" err="1">
                <a:solidFill>
                  <a:schemeClr val="tx1"/>
                </a:solidFill>
              </a:rPr>
              <a:t>construction</a:t>
            </a:r>
            <a:r>
              <a:rPr lang="nl-NL" sz="1200" dirty="0" smtClean="0">
                <a:solidFill>
                  <a:schemeClr val="tx1"/>
                </a:solidFill>
              </a:rPr>
              <a:t>) </a:t>
            </a:r>
            <a:r>
              <a:rPr lang="nl-NL" sz="1200" dirty="0" err="1" smtClean="0">
                <a:solidFill>
                  <a:schemeClr val="tx1"/>
                </a:solidFill>
              </a:rPr>
              <a:t>and</a:t>
            </a:r>
            <a:r>
              <a:rPr lang="nl-NL" sz="1200" dirty="0" smtClean="0">
                <a:solidFill>
                  <a:schemeClr val="tx1"/>
                </a:solidFill>
              </a:rPr>
              <a:t> feed </a:t>
            </a:r>
            <a:r>
              <a:rPr lang="nl-NL" sz="1200" dirty="0">
                <a:solidFill>
                  <a:schemeClr val="tx1"/>
                </a:solidFill>
              </a:rPr>
              <a:t>transfer of </a:t>
            </a:r>
            <a:r>
              <a:rPr lang="nl-NL" sz="1200" dirty="0" err="1" smtClean="0">
                <a:solidFill>
                  <a:schemeClr val="tx1"/>
                </a:solidFill>
              </a:rPr>
              <a:t>learning</a:t>
            </a:r>
            <a:r>
              <a:rPr lang="nl-NL" sz="1200" dirty="0" smtClean="0">
                <a:solidFill>
                  <a:schemeClr val="tx1"/>
                </a:solidFill>
              </a:rPr>
              <a:t> </a:t>
            </a:r>
            <a:endParaRPr lang="nl-NL" sz="900" dirty="0" smtClean="0">
              <a:solidFill>
                <a:schemeClr val="tx1"/>
              </a:solidFill>
            </a:endParaRPr>
          </a:p>
        </p:txBody>
      </p:sp>
      <p:sp>
        <p:nvSpPr>
          <p:cNvPr id="20" name="Tekstvak 19"/>
          <p:cNvSpPr txBox="1"/>
          <p:nvPr/>
        </p:nvSpPr>
        <p:spPr>
          <a:xfrm>
            <a:off x="3894665" y="827146"/>
            <a:ext cx="2279267" cy="461665"/>
          </a:xfrm>
          <a:prstGeom prst="rect">
            <a:avLst/>
          </a:prstGeom>
          <a:noFill/>
          <a:ln>
            <a:noFill/>
          </a:ln>
        </p:spPr>
        <p:txBody>
          <a:bodyPr wrap="square" rtlCol="0">
            <a:spAutoFit/>
          </a:bodyPr>
          <a:lstStyle>
            <a:defPPr>
              <a:defRPr lang="nl-NL"/>
            </a:defPPr>
            <a:lvl1pPr>
              <a:defRPr sz="1400"/>
            </a:lvl1pPr>
          </a:lstStyle>
          <a:p>
            <a:pPr algn="ctr"/>
            <a:r>
              <a:rPr lang="nl-NL" sz="1200" b="1" dirty="0" err="1" smtClean="0"/>
              <a:t>Conditions</a:t>
            </a:r>
            <a:r>
              <a:rPr lang="nl-NL" sz="1200" b="1" dirty="0" smtClean="0"/>
              <a:t> </a:t>
            </a:r>
            <a:r>
              <a:rPr lang="nl-NL" sz="1200" b="1" dirty="0" err="1" smtClean="0"/>
              <a:t>regarding</a:t>
            </a:r>
            <a:endParaRPr lang="nl-NL" sz="1200" b="1" dirty="0" smtClean="0"/>
          </a:p>
          <a:p>
            <a:pPr algn="ctr"/>
            <a:r>
              <a:rPr lang="nl-NL" sz="1200" b="1" dirty="0"/>
              <a:t>t</a:t>
            </a:r>
            <a:r>
              <a:rPr lang="nl-NL" sz="1200" b="1" dirty="0" smtClean="0"/>
              <a:t>he content of feedback</a:t>
            </a:r>
          </a:p>
        </p:txBody>
      </p:sp>
      <p:sp>
        <p:nvSpPr>
          <p:cNvPr id="24" name="Toelichting met pijl omlaag 23"/>
          <p:cNvSpPr/>
          <p:nvPr/>
        </p:nvSpPr>
        <p:spPr>
          <a:xfrm>
            <a:off x="2360338" y="1384437"/>
            <a:ext cx="1253346" cy="1253346"/>
          </a:xfrm>
          <a:prstGeom prst="down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NL" sz="1400" dirty="0" err="1" smtClean="0"/>
              <a:t>read</a:t>
            </a:r>
            <a:r>
              <a:rPr lang="nl-NL" sz="1400" dirty="0" smtClean="0"/>
              <a:t>, </a:t>
            </a:r>
            <a:r>
              <a:rPr lang="nl-NL" sz="1400" dirty="0" err="1" smtClean="0"/>
              <a:t>compare</a:t>
            </a:r>
            <a:r>
              <a:rPr lang="nl-NL" sz="1400" dirty="0" smtClean="0"/>
              <a:t>, question</a:t>
            </a:r>
            <a:endParaRPr lang="nl-NL" sz="1400" dirty="0"/>
          </a:p>
        </p:txBody>
      </p:sp>
      <p:sp>
        <p:nvSpPr>
          <p:cNvPr id="25" name="Toelichting met pijl omlaag 24"/>
          <p:cNvSpPr/>
          <p:nvPr/>
        </p:nvSpPr>
        <p:spPr>
          <a:xfrm>
            <a:off x="2360338" y="2637783"/>
            <a:ext cx="1253346" cy="1253346"/>
          </a:xfrm>
          <a:prstGeom prst="down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NL" sz="1400" dirty="0" err="1" smtClean="0"/>
              <a:t>suggest</a:t>
            </a:r>
            <a:endParaRPr lang="nl-NL" sz="1400" dirty="0"/>
          </a:p>
        </p:txBody>
      </p:sp>
      <p:sp>
        <p:nvSpPr>
          <p:cNvPr id="26" name="Toelichting met pijl omlaag 25"/>
          <p:cNvSpPr/>
          <p:nvPr/>
        </p:nvSpPr>
        <p:spPr>
          <a:xfrm>
            <a:off x="2360338" y="3891130"/>
            <a:ext cx="1253346" cy="1253346"/>
          </a:xfrm>
          <a:prstGeom prst="down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NL" sz="1400" dirty="0" err="1" smtClean="0"/>
              <a:t>reflect</a:t>
            </a:r>
            <a:endParaRPr lang="nl-NL" sz="1400" dirty="0"/>
          </a:p>
        </p:txBody>
      </p:sp>
      <p:sp>
        <p:nvSpPr>
          <p:cNvPr id="27" name="Toelichting met pijl omlaag 26"/>
          <p:cNvSpPr/>
          <p:nvPr/>
        </p:nvSpPr>
        <p:spPr>
          <a:xfrm>
            <a:off x="2360338" y="5144476"/>
            <a:ext cx="1253346" cy="1253346"/>
          </a:xfrm>
          <a:prstGeom prst="down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NL" sz="1400" dirty="0" err="1" smtClean="0"/>
              <a:t>send</a:t>
            </a:r>
            <a:endParaRPr lang="nl-NL" sz="1400" dirty="0"/>
          </a:p>
        </p:txBody>
      </p:sp>
      <p:sp>
        <p:nvSpPr>
          <p:cNvPr id="28" name="Document 27"/>
          <p:cNvSpPr/>
          <p:nvPr/>
        </p:nvSpPr>
        <p:spPr>
          <a:xfrm>
            <a:off x="4289301" y="1349953"/>
            <a:ext cx="1318438" cy="883353"/>
          </a:xfrm>
          <a:prstGeom prst="flowChartDocumen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NL" sz="1100" i="1" dirty="0" smtClean="0"/>
              <a:t>1.G</a:t>
            </a:r>
            <a:r>
              <a:rPr lang="nl-NL" sz="1100" i="1" dirty="0" smtClean="0">
                <a:solidFill>
                  <a:schemeClr val="dk1"/>
                </a:solidFill>
              </a:rPr>
              <a:t>ive </a:t>
            </a:r>
            <a:r>
              <a:rPr lang="nl-NL" sz="1100" i="1" dirty="0" err="1" smtClean="0">
                <a:solidFill>
                  <a:schemeClr val="dk1"/>
                </a:solidFill>
              </a:rPr>
              <a:t>evaluative</a:t>
            </a:r>
            <a:r>
              <a:rPr lang="nl-NL" sz="1100" i="1" dirty="0" smtClean="0">
                <a:solidFill>
                  <a:schemeClr val="dk1"/>
                </a:solidFill>
              </a:rPr>
              <a:t> </a:t>
            </a:r>
            <a:r>
              <a:rPr lang="nl-NL" sz="1100" i="1" dirty="0" err="1" smtClean="0">
                <a:solidFill>
                  <a:schemeClr val="dk1"/>
                </a:solidFill>
              </a:rPr>
              <a:t>judgment</a:t>
            </a:r>
            <a:endParaRPr lang="nl-NL" sz="1100" i="1" dirty="0">
              <a:solidFill>
                <a:schemeClr val="dk1"/>
              </a:solidFill>
            </a:endParaRPr>
          </a:p>
        </p:txBody>
      </p:sp>
      <p:sp>
        <p:nvSpPr>
          <p:cNvPr id="29" name="Document 28"/>
          <p:cNvSpPr/>
          <p:nvPr/>
        </p:nvSpPr>
        <p:spPr>
          <a:xfrm>
            <a:off x="4289301" y="2603299"/>
            <a:ext cx="1318438" cy="883353"/>
          </a:xfrm>
          <a:prstGeom prst="flowChartDocumen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NL" sz="1100" i="1" dirty="0" smtClean="0"/>
              <a:t>2.G</a:t>
            </a:r>
            <a:r>
              <a:rPr lang="nl-NL" sz="1100" i="1" dirty="0" smtClean="0">
                <a:solidFill>
                  <a:schemeClr val="dk1"/>
                </a:solidFill>
              </a:rPr>
              <a:t>ive </a:t>
            </a:r>
            <a:r>
              <a:rPr lang="nl-NL" sz="1100" i="1" dirty="0" err="1" smtClean="0">
                <a:solidFill>
                  <a:schemeClr val="dk1"/>
                </a:solidFill>
              </a:rPr>
              <a:t>suggestion</a:t>
            </a:r>
            <a:r>
              <a:rPr lang="nl-NL" sz="1100" i="1" dirty="0" smtClean="0">
                <a:solidFill>
                  <a:schemeClr val="dk1"/>
                </a:solidFill>
              </a:rPr>
              <a:t> </a:t>
            </a:r>
            <a:r>
              <a:rPr lang="nl-NL" sz="1100" i="1" dirty="0" err="1" smtClean="0">
                <a:solidFill>
                  <a:schemeClr val="dk1"/>
                </a:solidFill>
              </a:rPr>
              <a:t>for</a:t>
            </a:r>
            <a:r>
              <a:rPr lang="nl-NL" sz="1100" i="1" dirty="0" smtClean="0">
                <a:solidFill>
                  <a:schemeClr val="dk1"/>
                </a:solidFill>
              </a:rPr>
              <a:t> </a:t>
            </a:r>
            <a:r>
              <a:rPr lang="nl-NL" sz="1100" i="1" dirty="0" err="1" smtClean="0">
                <a:solidFill>
                  <a:schemeClr val="dk1"/>
                </a:solidFill>
              </a:rPr>
              <a:t>improvement</a:t>
            </a:r>
            <a:endParaRPr lang="nl-NL" sz="1100" i="1" dirty="0">
              <a:solidFill>
                <a:schemeClr val="dk1"/>
              </a:solidFill>
            </a:endParaRPr>
          </a:p>
        </p:txBody>
      </p:sp>
      <p:sp>
        <p:nvSpPr>
          <p:cNvPr id="30" name="Document 29"/>
          <p:cNvSpPr/>
          <p:nvPr/>
        </p:nvSpPr>
        <p:spPr>
          <a:xfrm>
            <a:off x="4289301" y="3856646"/>
            <a:ext cx="1318438" cy="883353"/>
          </a:xfrm>
          <a:prstGeom prst="flowChartDocumen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NL" sz="1100" i="1" dirty="0" smtClean="0"/>
              <a:t>3.G</a:t>
            </a:r>
            <a:r>
              <a:rPr lang="nl-NL" sz="1100" i="1" dirty="0" smtClean="0">
                <a:solidFill>
                  <a:schemeClr val="dk1"/>
                </a:solidFill>
              </a:rPr>
              <a:t>ive </a:t>
            </a:r>
            <a:r>
              <a:rPr lang="nl-NL" sz="1100" i="1" dirty="0" err="1" smtClean="0">
                <a:solidFill>
                  <a:schemeClr val="dk1"/>
                </a:solidFill>
              </a:rPr>
              <a:t>explanation</a:t>
            </a:r>
            <a:r>
              <a:rPr lang="nl-NL" sz="1100" i="1" dirty="0" smtClean="0">
                <a:solidFill>
                  <a:schemeClr val="dk1"/>
                </a:solidFill>
              </a:rPr>
              <a:t> </a:t>
            </a:r>
            <a:r>
              <a:rPr lang="nl-NL" sz="1100" i="1" dirty="0" err="1" smtClean="0">
                <a:solidFill>
                  <a:schemeClr val="dk1"/>
                </a:solidFill>
              </a:rPr>
              <a:t>for</a:t>
            </a:r>
            <a:r>
              <a:rPr lang="nl-NL" sz="1100" i="1" dirty="0" smtClean="0">
                <a:solidFill>
                  <a:schemeClr val="dk1"/>
                </a:solidFill>
              </a:rPr>
              <a:t> </a:t>
            </a:r>
            <a:r>
              <a:rPr lang="nl-NL" sz="1100" i="1" dirty="0" err="1" smtClean="0">
                <a:solidFill>
                  <a:schemeClr val="dk1"/>
                </a:solidFill>
              </a:rPr>
              <a:t>judgment</a:t>
            </a:r>
            <a:r>
              <a:rPr lang="nl-NL" sz="1100" i="1" dirty="0" smtClean="0">
                <a:solidFill>
                  <a:schemeClr val="dk1"/>
                </a:solidFill>
              </a:rPr>
              <a:t> </a:t>
            </a:r>
            <a:r>
              <a:rPr lang="nl-NL" sz="1100" i="1" dirty="0" err="1" smtClean="0">
                <a:solidFill>
                  <a:schemeClr val="dk1"/>
                </a:solidFill>
              </a:rPr>
              <a:t>and</a:t>
            </a:r>
            <a:r>
              <a:rPr lang="nl-NL" sz="1100" i="1" dirty="0" smtClean="0">
                <a:solidFill>
                  <a:schemeClr val="dk1"/>
                </a:solidFill>
              </a:rPr>
              <a:t>/or </a:t>
            </a:r>
            <a:r>
              <a:rPr lang="nl-NL" sz="1100" i="1" dirty="0" err="1" smtClean="0">
                <a:solidFill>
                  <a:schemeClr val="dk1"/>
                </a:solidFill>
              </a:rPr>
              <a:t>suggestion</a:t>
            </a:r>
            <a:endParaRPr lang="nl-NL" sz="1100" i="1" dirty="0">
              <a:solidFill>
                <a:schemeClr val="dk1"/>
              </a:solidFill>
            </a:endParaRPr>
          </a:p>
        </p:txBody>
      </p:sp>
      <p:sp>
        <p:nvSpPr>
          <p:cNvPr id="31" name="Document 30"/>
          <p:cNvSpPr/>
          <p:nvPr/>
        </p:nvSpPr>
        <p:spPr>
          <a:xfrm>
            <a:off x="4478997" y="4572716"/>
            <a:ext cx="1318438" cy="883353"/>
          </a:xfrm>
          <a:prstGeom prst="flowChartDocumen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NL" sz="1050" i="1" dirty="0" smtClean="0"/>
              <a:t>4.Give </a:t>
            </a:r>
            <a:r>
              <a:rPr lang="nl-NL" sz="1050" i="1" dirty="0" err="1" smtClean="0"/>
              <a:t>reference</a:t>
            </a:r>
            <a:r>
              <a:rPr lang="nl-NL" sz="1050" i="1" dirty="0" smtClean="0"/>
              <a:t> </a:t>
            </a:r>
            <a:r>
              <a:rPr lang="nl-NL" sz="1050" i="1" dirty="0" err="1" smtClean="0"/>
              <a:t>to</a:t>
            </a:r>
            <a:r>
              <a:rPr lang="nl-NL" sz="1050" i="1" dirty="0" smtClean="0"/>
              <a:t> relevant </a:t>
            </a:r>
            <a:r>
              <a:rPr lang="nl-NL" sz="1050" i="1" dirty="0" err="1" smtClean="0"/>
              <a:t>theoretical</a:t>
            </a:r>
            <a:r>
              <a:rPr lang="nl-NL" sz="1050" i="1" dirty="0" smtClean="0"/>
              <a:t> </a:t>
            </a:r>
            <a:r>
              <a:rPr lang="nl-NL" sz="1000" i="1" dirty="0" err="1" smtClean="0"/>
              <a:t>concepts</a:t>
            </a:r>
            <a:r>
              <a:rPr lang="nl-NL" sz="1050" i="1" dirty="0" smtClean="0"/>
              <a:t> </a:t>
            </a:r>
            <a:r>
              <a:rPr lang="nl-NL" sz="1050" i="1" dirty="0" err="1" smtClean="0"/>
              <a:t>to</a:t>
            </a:r>
            <a:r>
              <a:rPr lang="nl-NL" sz="1050" i="1" dirty="0" smtClean="0"/>
              <a:t> support </a:t>
            </a:r>
            <a:r>
              <a:rPr lang="nl-NL" sz="1050" i="1" dirty="0" err="1" smtClean="0"/>
              <a:t>explanation</a:t>
            </a:r>
            <a:endParaRPr lang="nl-NL" sz="1050" i="1" dirty="0">
              <a:solidFill>
                <a:schemeClr val="dk1"/>
              </a:solidFill>
            </a:endParaRPr>
          </a:p>
        </p:txBody>
      </p:sp>
      <p:sp>
        <p:nvSpPr>
          <p:cNvPr id="41" name="Rechthoek 40"/>
          <p:cNvSpPr/>
          <p:nvPr/>
        </p:nvSpPr>
        <p:spPr>
          <a:xfrm>
            <a:off x="2053168" y="799562"/>
            <a:ext cx="1841499" cy="590603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cxnSp>
        <p:nvCxnSpPr>
          <p:cNvPr id="11" name="Rechte verbindingslijn 10"/>
          <p:cNvCxnSpPr>
            <a:stCxn id="24" idx="3"/>
            <a:endCxn id="28" idx="1"/>
          </p:cNvCxnSpPr>
          <p:nvPr/>
        </p:nvCxnSpPr>
        <p:spPr>
          <a:xfrm>
            <a:off x="3613684" y="1791630"/>
            <a:ext cx="67561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Rechte verbindingslijn 41"/>
          <p:cNvCxnSpPr>
            <a:stCxn id="25" idx="3"/>
            <a:endCxn id="29" idx="1"/>
          </p:cNvCxnSpPr>
          <p:nvPr/>
        </p:nvCxnSpPr>
        <p:spPr>
          <a:xfrm>
            <a:off x="3613684" y="3044976"/>
            <a:ext cx="67561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Rechte verbindingslijn 45"/>
          <p:cNvCxnSpPr>
            <a:stCxn id="26" idx="3"/>
            <a:endCxn id="30" idx="1"/>
          </p:cNvCxnSpPr>
          <p:nvPr/>
        </p:nvCxnSpPr>
        <p:spPr>
          <a:xfrm>
            <a:off x="3613684" y="4298323"/>
            <a:ext cx="67561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Gebogen verbindingslijn 54"/>
          <p:cNvCxnSpPr>
            <a:stCxn id="30" idx="3"/>
            <a:endCxn id="31" idx="3"/>
          </p:cNvCxnSpPr>
          <p:nvPr/>
        </p:nvCxnSpPr>
        <p:spPr>
          <a:xfrm>
            <a:off x="5607739" y="4298323"/>
            <a:ext cx="189696" cy="716070"/>
          </a:xfrm>
          <a:prstGeom prst="bentConnector3">
            <a:avLst>
              <a:gd name="adj1" fmla="val 220509"/>
            </a:avLst>
          </a:prstGeom>
        </p:spPr>
        <p:style>
          <a:lnRef idx="2">
            <a:schemeClr val="accent1"/>
          </a:lnRef>
          <a:fillRef idx="0">
            <a:schemeClr val="accent1"/>
          </a:fillRef>
          <a:effectRef idx="1">
            <a:schemeClr val="accent1"/>
          </a:effectRef>
          <a:fontRef idx="minor">
            <a:schemeClr val="tx1"/>
          </a:fontRef>
        </p:style>
      </p:cxnSp>
      <p:cxnSp>
        <p:nvCxnSpPr>
          <p:cNvPr id="57" name="Rechte verbindingslijn met pijl 56"/>
          <p:cNvCxnSpPr/>
          <p:nvPr/>
        </p:nvCxnSpPr>
        <p:spPr>
          <a:xfrm>
            <a:off x="6514677" y="2218173"/>
            <a:ext cx="0" cy="14217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1" name="Tekstvak 60"/>
          <p:cNvSpPr txBox="1"/>
          <p:nvPr/>
        </p:nvSpPr>
        <p:spPr>
          <a:xfrm>
            <a:off x="6197427" y="2731337"/>
            <a:ext cx="634500" cy="461665"/>
          </a:xfrm>
          <a:prstGeom prst="rect">
            <a:avLst/>
          </a:prstGeom>
          <a:solidFill>
            <a:schemeClr val="bg1"/>
          </a:solidFill>
        </p:spPr>
        <p:txBody>
          <a:bodyPr wrap="square" rtlCol="0">
            <a:spAutoFit/>
          </a:bodyPr>
          <a:lstStyle/>
          <a:p>
            <a:pPr algn="ctr"/>
            <a:r>
              <a:rPr lang="nl-NL" sz="800" dirty="0" smtClean="0"/>
              <a:t>Feedback on feedback</a:t>
            </a:r>
            <a:endParaRPr lang="nl-NL" sz="800" dirty="0"/>
          </a:p>
        </p:txBody>
      </p:sp>
      <p:cxnSp>
        <p:nvCxnSpPr>
          <p:cNvPr id="85" name="Rechte verbindingslijn met pijl 84"/>
          <p:cNvCxnSpPr/>
          <p:nvPr/>
        </p:nvCxnSpPr>
        <p:spPr>
          <a:xfrm>
            <a:off x="1798320" y="3833711"/>
            <a:ext cx="423750"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8" name="Rechte verbindingslijn met pijl 87"/>
          <p:cNvCxnSpPr/>
          <p:nvPr/>
        </p:nvCxnSpPr>
        <p:spPr>
          <a:xfrm>
            <a:off x="6121918" y="3833712"/>
            <a:ext cx="79182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 name="Rechthoek 2"/>
          <p:cNvSpPr/>
          <p:nvPr/>
        </p:nvSpPr>
        <p:spPr>
          <a:xfrm>
            <a:off x="0" y="0"/>
            <a:ext cx="2051720" cy="6858000"/>
          </a:xfrm>
          <a:prstGeom prst="rect">
            <a:avLst/>
          </a:prstGeom>
          <a:solidFill>
            <a:schemeClr val="accent6">
              <a:alpha val="3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32" name="Rechthoek 31"/>
          <p:cNvSpPr/>
          <p:nvPr/>
        </p:nvSpPr>
        <p:spPr>
          <a:xfrm>
            <a:off x="3941930" y="0"/>
            <a:ext cx="2051720" cy="6858000"/>
          </a:xfrm>
          <a:prstGeom prst="rect">
            <a:avLst/>
          </a:prstGeom>
          <a:solidFill>
            <a:schemeClr val="accent6">
              <a:alpha val="3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10733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500" fill="hold"/>
                                        <p:tgtEl>
                                          <p:spTgt spid="32"/>
                                        </p:tgtEl>
                                        <p:attrNameLst>
                                          <p:attrName>ppt_x</p:attrName>
                                        </p:attrNameLst>
                                      </p:cBhvr>
                                      <p:tavLst>
                                        <p:tav tm="0">
                                          <p:val>
                                            <p:strVal val="#ppt_x"/>
                                          </p:val>
                                        </p:tav>
                                        <p:tav tm="100000">
                                          <p:val>
                                            <p:strVal val="#ppt_x"/>
                                          </p:val>
                                        </p:tav>
                                      </p:tavLst>
                                    </p:anim>
                                    <p:anim calcmode="lin" valueType="num">
                                      <p:cBhvr additive="base">
                                        <p:cTn id="1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pPr eaLnBrk="1" hangingPunct="1"/>
            <a:r>
              <a:rPr lang="nl-NL" b="1" dirty="0" smtClean="0">
                <a:solidFill>
                  <a:srgbClr val="002060"/>
                </a:solidFill>
              </a:rPr>
              <a:t>Eisen aan inhoud feedback (MSW)</a:t>
            </a:r>
          </a:p>
        </p:txBody>
      </p:sp>
      <p:sp>
        <p:nvSpPr>
          <p:cNvPr id="5" name="Tijdelijke aanduiding voor dianummer 4"/>
          <p:cNvSpPr>
            <a:spLocks noGrp="1"/>
          </p:cNvSpPr>
          <p:nvPr>
            <p:ph type="sldNum" sz="quarter" idx="12"/>
          </p:nvPr>
        </p:nvSpPr>
        <p:spPr/>
        <p:txBody>
          <a:bodyPr/>
          <a:lstStyle/>
          <a:p>
            <a:pPr>
              <a:defRPr/>
            </a:pPr>
            <a:fld id="{5ED07BB1-C73D-4229-8AA2-66F71CE76354}" type="slidenum">
              <a:rPr lang="nl-NL" smtClean="0"/>
              <a:pPr>
                <a:defRPr/>
              </a:pPr>
              <a:t>9</a:t>
            </a:fld>
            <a:endParaRPr lang="nl-NL" dirty="0"/>
          </a:p>
        </p:txBody>
      </p:sp>
      <p:sp>
        <p:nvSpPr>
          <p:cNvPr id="7" name="Tijdelijke aanduiding voor inhoud 5"/>
          <p:cNvSpPr txBox="1">
            <a:spLocks/>
          </p:cNvSpPr>
          <p:nvPr/>
        </p:nvSpPr>
        <p:spPr bwMode="auto">
          <a:xfrm>
            <a:off x="611188" y="1916113"/>
            <a:ext cx="7967662" cy="4357687"/>
          </a:xfrm>
          <a:prstGeom prst="rect">
            <a:avLst/>
          </a:prstGeom>
          <a:noFill/>
          <a:ln w="9525">
            <a:noFill/>
            <a:miter lim="800000"/>
            <a:headEnd/>
            <a:tailEnd/>
          </a:ln>
        </p:spPr>
        <p:txBody>
          <a:bodyPr/>
          <a:lstStyle/>
          <a:p>
            <a:pPr marL="342900" indent="-342900" eaLnBrk="0" hangingPunct="0">
              <a:spcBef>
                <a:spcPct val="20000"/>
              </a:spcBef>
              <a:buFont typeface="Arial" charset="0"/>
              <a:buChar char="•"/>
              <a:defRPr/>
            </a:pPr>
            <a:endParaRPr lang="nl-NL" sz="2000" dirty="0">
              <a:latin typeface="Arial" pitchFamily="34" charset="0"/>
              <a:cs typeface="Arial" pitchFamily="34" charset="0"/>
            </a:endParaRPr>
          </a:p>
          <a:p>
            <a:pPr marL="742950" lvl="1" indent="-285750" eaLnBrk="0" hangingPunct="0">
              <a:spcBef>
                <a:spcPct val="20000"/>
              </a:spcBef>
              <a:buFont typeface="Arial" charset="0"/>
              <a:buChar char="•"/>
              <a:defRPr/>
            </a:pPr>
            <a:endParaRPr lang="nl-NL" sz="2800" dirty="0">
              <a:latin typeface="+mn-lt"/>
            </a:endParaRPr>
          </a:p>
          <a:p>
            <a:pPr marL="742950" lvl="1" indent="-285750" eaLnBrk="0" hangingPunct="0">
              <a:spcBef>
                <a:spcPct val="20000"/>
              </a:spcBef>
              <a:buFont typeface="Arial" charset="0"/>
              <a:buChar char="–"/>
              <a:defRPr/>
            </a:pPr>
            <a:endParaRPr lang="nl-NL" sz="2800" dirty="0">
              <a:latin typeface="+mn-lt"/>
            </a:endParaRPr>
          </a:p>
          <a:p>
            <a:pPr marL="742950" lvl="1" indent="-285750" eaLnBrk="0" hangingPunct="0">
              <a:spcBef>
                <a:spcPct val="20000"/>
              </a:spcBef>
              <a:buFont typeface="Arial" charset="0"/>
              <a:buChar char="–"/>
              <a:defRPr/>
            </a:pPr>
            <a:endParaRPr lang="nl-NL" sz="2800" dirty="0">
              <a:latin typeface="+mn-lt"/>
            </a:endParaRPr>
          </a:p>
          <a:p>
            <a:pPr marL="742950" lvl="1" indent="-285750" eaLnBrk="0" hangingPunct="0">
              <a:spcBef>
                <a:spcPct val="20000"/>
              </a:spcBef>
              <a:buFont typeface="Arial" charset="0"/>
              <a:buChar char="–"/>
              <a:defRPr/>
            </a:pPr>
            <a:endParaRPr lang="nl-NL" sz="2800" dirty="0">
              <a:latin typeface="+mn-lt"/>
            </a:endParaRPr>
          </a:p>
          <a:p>
            <a:pPr marL="742950" lvl="1" indent="-285750" eaLnBrk="0" hangingPunct="0">
              <a:spcBef>
                <a:spcPct val="20000"/>
              </a:spcBef>
              <a:defRPr/>
            </a:pPr>
            <a:r>
              <a:rPr lang="nl-NL" sz="2800" dirty="0">
                <a:latin typeface="+mn-lt"/>
              </a:rPr>
              <a:t>  </a:t>
            </a:r>
          </a:p>
        </p:txBody>
      </p:sp>
      <p:sp>
        <p:nvSpPr>
          <p:cNvPr id="8" name="Tijdelijke aanduiding voor inhoud 7"/>
          <p:cNvSpPr>
            <a:spLocks noGrp="1"/>
          </p:cNvSpPr>
          <p:nvPr>
            <p:ph idx="1"/>
          </p:nvPr>
        </p:nvSpPr>
        <p:spPr>
          <a:xfrm>
            <a:off x="467544" y="2276872"/>
            <a:ext cx="8219256" cy="3849291"/>
          </a:xfrm>
        </p:spPr>
        <p:txBody>
          <a:bodyPr/>
          <a:lstStyle/>
          <a:p>
            <a:endParaRPr lang="nl-NL" dirty="0"/>
          </a:p>
        </p:txBody>
      </p:sp>
      <p:graphicFrame>
        <p:nvGraphicFramePr>
          <p:cNvPr id="9" name="Tabel 8"/>
          <p:cNvGraphicFramePr>
            <a:graphicFrameLocks noGrp="1"/>
          </p:cNvGraphicFramePr>
          <p:nvPr/>
        </p:nvGraphicFramePr>
        <p:xfrm>
          <a:off x="395536" y="1340768"/>
          <a:ext cx="8352925" cy="5112568"/>
        </p:xfrm>
        <a:graphic>
          <a:graphicData uri="http://schemas.openxmlformats.org/drawingml/2006/table">
            <a:tbl>
              <a:tblPr firstRow="1" bandRow="1">
                <a:tableStyleId>{5C22544A-7EE6-4342-B048-85BDC9FD1C3A}</a:tableStyleId>
              </a:tblPr>
              <a:tblGrid>
                <a:gridCol w="1670585">
                  <a:extLst>
                    <a:ext uri="{9D8B030D-6E8A-4147-A177-3AD203B41FA5}">
                      <a16:colId xmlns:a16="http://schemas.microsoft.com/office/drawing/2014/main" val="20000"/>
                    </a:ext>
                  </a:extLst>
                </a:gridCol>
                <a:gridCol w="1670585">
                  <a:extLst>
                    <a:ext uri="{9D8B030D-6E8A-4147-A177-3AD203B41FA5}">
                      <a16:colId xmlns:a16="http://schemas.microsoft.com/office/drawing/2014/main" val="20001"/>
                    </a:ext>
                  </a:extLst>
                </a:gridCol>
                <a:gridCol w="1670585">
                  <a:extLst>
                    <a:ext uri="{9D8B030D-6E8A-4147-A177-3AD203B41FA5}">
                      <a16:colId xmlns:a16="http://schemas.microsoft.com/office/drawing/2014/main" val="20002"/>
                    </a:ext>
                  </a:extLst>
                </a:gridCol>
                <a:gridCol w="1670585">
                  <a:extLst>
                    <a:ext uri="{9D8B030D-6E8A-4147-A177-3AD203B41FA5}">
                      <a16:colId xmlns:a16="http://schemas.microsoft.com/office/drawing/2014/main" val="20003"/>
                    </a:ext>
                  </a:extLst>
                </a:gridCol>
                <a:gridCol w="1670585">
                  <a:extLst>
                    <a:ext uri="{9D8B030D-6E8A-4147-A177-3AD203B41FA5}">
                      <a16:colId xmlns:a16="http://schemas.microsoft.com/office/drawing/2014/main" val="20004"/>
                    </a:ext>
                  </a:extLst>
                </a:gridCol>
              </a:tblGrid>
              <a:tr h="897464">
                <a:tc>
                  <a:txBody>
                    <a:bodyPr/>
                    <a:lstStyle/>
                    <a:p>
                      <a:pPr>
                        <a:lnSpc>
                          <a:spcPct val="115000"/>
                        </a:lnSpc>
                        <a:spcAft>
                          <a:spcPts val="0"/>
                        </a:spcAft>
                      </a:pPr>
                      <a:r>
                        <a:rPr lang="nl-NL" sz="4000" dirty="0">
                          <a:latin typeface="+mj-lt"/>
                          <a:ea typeface="Calibri"/>
                          <a:cs typeface="Times New Roman"/>
                        </a:rPr>
                        <a:t>*</a:t>
                      </a:r>
                    </a:p>
                  </a:txBody>
                  <a:tcPr marL="68580" marR="68580" marT="0" marB="0"/>
                </a:tc>
                <a:tc>
                  <a:txBody>
                    <a:bodyPr/>
                    <a:lstStyle/>
                    <a:p>
                      <a:pPr>
                        <a:lnSpc>
                          <a:spcPct val="115000"/>
                        </a:lnSpc>
                        <a:spcAft>
                          <a:spcPts val="0"/>
                        </a:spcAft>
                      </a:pPr>
                      <a:r>
                        <a:rPr lang="nl-NL" sz="4000" dirty="0">
                          <a:latin typeface="+mj-lt"/>
                          <a:ea typeface="Calibri"/>
                          <a:cs typeface="Times New Roman"/>
                        </a:rPr>
                        <a:t>**</a:t>
                      </a:r>
                    </a:p>
                  </a:txBody>
                  <a:tcPr marL="68580" marR="68580" marT="0" marB="0"/>
                </a:tc>
                <a:tc>
                  <a:txBody>
                    <a:bodyPr/>
                    <a:lstStyle/>
                    <a:p>
                      <a:pPr>
                        <a:lnSpc>
                          <a:spcPct val="115000"/>
                        </a:lnSpc>
                        <a:spcAft>
                          <a:spcPts val="0"/>
                        </a:spcAft>
                      </a:pPr>
                      <a:r>
                        <a:rPr lang="nl-NL" sz="4000" dirty="0">
                          <a:latin typeface="+mj-lt"/>
                          <a:ea typeface="Calibri"/>
                          <a:cs typeface="Times New Roman"/>
                        </a:rPr>
                        <a:t>***</a:t>
                      </a:r>
                    </a:p>
                  </a:txBody>
                  <a:tcPr marL="68580" marR="68580" marT="0" marB="0"/>
                </a:tc>
                <a:tc>
                  <a:txBody>
                    <a:bodyPr/>
                    <a:lstStyle/>
                    <a:p>
                      <a:pPr>
                        <a:lnSpc>
                          <a:spcPct val="115000"/>
                        </a:lnSpc>
                        <a:spcAft>
                          <a:spcPts val="0"/>
                        </a:spcAft>
                      </a:pPr>
                      <a:r>
                        <a:rPr lang="nl-NL" sz="4000" dirty="0">
                          <a:latin typeface="+mj-lt"/>
                          <a:ea typeface="Calibri"/>
                          <a:cs typeface="Times New Roman"/>
                        </a:rPr>
                        <a:t>****</a:t>
                      </a:r>
                    </a:p>
                  </a:txBody>
                  <a:tcPr marL="68580" marR="68580" marT="0" marB="0"/>
                </a:tc>
                <a:tc>
                  <a:txBody>
                    <a:bodyPr/>
                    <a:lstStyle/>
                    <a:p>
                      <a:pPr>
                        <a:lnSpc>
                          <a:spcPct val="115000"/>
                        </a:lnSpc>
                        <a:spcAft>
                          <a:spcPts val="0"/>
                        </a:spcAft>
                      </a:pPr>
                      <a:r>
                        <a:rPr lang="nl-NL" sz="4000" dirty="0">
                          <a:latin typeface="+mj-lt"/>
                          <a:ea typeface="Calibri"/>
                          <a:cs typeface="Times New Roman"/>
                        </a:rPr>
                        <a:t>*****</a:t>
                      </a:r>
                    </a:p>
                  </a:txBody>
                  <a:tcPr marL="68580" marR="68580" marT="0" marB="0"/>
                </a:tc>
                <a:extLst>
                  <a:ext uri="{0D108BD9-81ED-4DB2-BD59-A6C34878D82A}">
                    <a16:rowId xmlns:a16="http://schemas.microsoft.com/office/drawing/2014/main" val="10000"/>
                  </a:ext>
                </a:extLst>
              </a:tr>
              <a:tr h="843020">
                <a:tc>
                  <a:txBody>
                    <a:bodyPr/>
                    <a:lstStyle/>
                    <a:p>
                      <a:pPr>
                        <a:lnSpc>
                          <a:spcPct val="115000"/>
                        </a:lnSpc>
                        <a:spcAft>
                          <a:spcPts val="0"/>
                        </a:spcAft>
                      </a:pPr>
                      <a:r>
                        <a:rPr lang="nl-NL" sz="1800" b="1" dirty="0">
                          <a:solidFill>
                            <a:srgbClr val="002060"/>
                          </a:solidFill>
                          <a:latin typeface="+mj-lt"/>
                          <a:ea typeface="Calibri"/>
                          <a:cs typeface="Times New Roman"/>
                        </a:rPr>
                        <a:t>Feitelijke weergave</a:t>
                      </a:r>
                    </a:p>
                  </a:txBody>
                  <a:tcPr marL="68580" marR="68580" marT="0" marB="0"/>
                </a:tc>
                <a:tc>
                  <a:txBody>
                    <a:bodyPr/>
                    <a:lstStyle/>
                    <a:p>
                      <a:pPr>
                        <a:lnSpc>
                          <a:spcPct val="115000"/>
                        </a:lnSpc>
                        <a:spcAft>
                          <a:spcPts val="0"/>
                        </a:spcAft>
                      </a:pPr>
                      <a:r>
                        <a:rPr lang="nl-NL" sz="1800" b="1" dirty="0">
                          <a:solidFill>
                            <a:srgbClr val="002060"/>
                          </a:solidFill>
                          <a:latin typeface="+mj-lt"/>
                          <a:ea typeface="Calibri"/>
                          <a:cs typeface="Times New Roman"/>
                        </a:rPr>
                        <a:t>Evaluatief oordeel</a:t>
                      </a:r>
                    </a:p>
                  </a:txBody>
                  <a:tcPr marL="68580" marR="68580" marT="0" marB="0"/>
                </a:tc>
                <a:tc>
                  <a:txBody>
                    <a:bodyPr/>
                    <a:lstStyle/>
                    <a:p>
                      <a:pPr>
                        <a:lnSpc>
                          <a:spcPct val="115000"/>
                        </a:lnSpc>
                        <a:spcAft>
                          <a:spcPts val="0"/>
                        </a:spcAft>
                      </a:pPr>
                      <a:r>
                        <a:rPr lang="nl-NL" sz="1800" b="1" dirty="0" err="1" smtClean="0">
                          <a:solidFill>
                            <a:srgbClr val="002060"/>
                          </a:solidFill>
                          <a:latin typeface="+mj-lt"/>
                          <a:ea typeface="Calibri"/>
                          <a:cs typeface="Times New Roman"/>
                        </a:rPr>
                        <a:t>Verbeter-suggestie</a:t>
                      </a:r>
                      <a:endParaRPr lang="nl-NL" sz="1800" b="1" dirty="0">
                        <a:solidFill>
                          <a:srgbClr val="002060"/>
                        </a:solidFill>
                        <a:latin typeface="+mj-lt"/>
                        <a:ea typeface="Calibri"/>
                        <a:cs typeface="Times New Roman"/>
                      </a:endParaRPr>
                    </a:p>
                  </a:txBody>
                  <a:tcPr marL="68580" marR="68580" marT="0" marB="0"/>
                </a:tc>
                <a:tc>
                  <a:txBody>
                    <a:bodyPr/>
                    <a:lstStyle/>
                    <a:p>
                      <a:pPr>
                        <a:lnSpc>
                          <a:spcPct val="115000"/>
                        </a:lnSpc>
                        <a:spcAft>
                          <a:spcPts val="0"/>
                        </a:spcAft>
                      </a:pPr>
                      <a:r>
                        <a:rPr lang="nl-NL" sz="1800" b="1" dirty="0">
                          <a:solidFill>
                            <a:srgbClr val="002060"/>
                          </a:solidFill>
                          <a:latin typeface="+mj-lt"/>
                          <a:ea typeface="Calibri"/>
                          <a:cs typeface="Times New Roman"/>
                        </a:rPr>
                        <a:t>Verklaring</a:t>
                      </a:r>
                    </a:p>
                  </a:txBody>
                  <a:tcPr marL="68580" marR="68580" marT="0" marB="0"/>
                </a:tc>
                <a:tc>
                  <a:txBody>
                    <a:bodyPr/>
                    <a:lstStyle/>
                    <a:p>
                      <a:pPr>
                        <a:lnSpc>
                          <a:spcPct val="115000"/>
                        </a:lnSpc>
                        <a:spcAft>
                          <a:spcPts val="0"/>
                        </a:spcAft>
                      </a:pPr>
                      <a:r>
                        <a:rPr lang="nl-NL" sz="1800" b="1" dirty="0">
                          <a:solidFill>
                            <a:srgbClr val="002060"/>
                          </a:solidFill>
                          <a:latin typeface="+mj-lt"/>
                          <a:ea typeface="Calibri"/>
                          <a:cs typeface="Times New Roman"/>
                        </a:rPr>
                        <a:t>Theoretische onderbouwing</a:t>
                      </a:r>
                    </a:p>
                  </a:txBody>
                  <a:tcPr marL="68580" marR="68580" marT="0" marB="0"/>
                </a:tc>
                <a:extLst>
                  <a:ext uri="{0D108BD9-81ED-4DB2-BD59-A6C34878D82A}">
                    <a16:rowId xmlns:a16="http://schemas.microsoft.com/office/drawing/2014/main" val="10001"/>
                  </a:ext>
                </a:extLst>
              </a:tr>
              <a:tr h="3372084">
                <a:tc>
                  <a:txBody>
                    <a:bodyPr/>
                    <a:lstStyle/>
                    <a:p>
                      <a:pPr>
                        <a:lnSpc>
                          <a:spcPct val="115000"/>
                        </a:lnSpc>
                        <a:spcAft>
                          <a:spcPts val="0"/>
                        </a:spcAft>
                      </a:pPr>
                      <a:r>
                        <a:rPr lang="nl-NL" sz="1800" dirty="0">
                          <a:solidFill>
                            <a:srgbClr val="002060"/>
                          </a:solidFill>
                          <a:latin typeface="+mj-lt"/>
                          <a:ea typeface="Calibri"/>
                          <a:cs typeface="Times New Roman"/>
                        </a:rPr>
                        <a:t>Student verwijst met feedback, </a:t>
                      </a:r>
                      <a:r>
                        <a:rPr lang="nl-NL" sz="1800" dirty="0" smtClean="0">
                          <a:solidFill>
                            <a:srgbClr val="002060"/>
                          </a:solidFill>
                          <a:latin typeface="+mj-lt"/>
                          <a:ea typeface="Calibri"/>
                          <a:cs typeface="Times New Roman"/>
                        </a:rPr>
                        <a:t>feitelijk en gericht </a:t>
                      </a:r>
                      <a:r>
                        <a:rPr lang="nl-NL" sz="1800" dirty="0">
                          <a:solidFill>
                            <a:srgbClr val="002060"/>
                          </a:solidFill>
                          <a:latin typeface="+mj-lt"/>
                          <a:ea typeface="Calibri"/>
                          <a:cs typeface="Times New Roman"/>
                        </a:rPr>
                        <a:t>naar het leerproduct van de medestudent </a:t>
                      </a:r>
                    </a:p>
                  </a:txBody>
                  <a:tcPr marL="68580" marR="68580" marT="0" marB="0"/>
                </a:tc>
                <a:tc>
                  <a:txBody>
                    <a:bodyPr/>
                    <a:lstStyle/>
                    <a:p>
                      <a:pPr>
                        <a:lnSpc>
                          <a:spcPct val="115000"/>
                        </a:lnSpc>
                        <a:spcAft>
                          <a:spcPts val="0"/>
                        </a:spcAft>
                      </a:pPr>
                      <a:r>
                        <a:rPr lang="nl-NL" sz="1800" dirty="0">
                          <a:solidFill>
                            <a:srgbClr val="002060"/>
                          </a:solidFill>
                          <a:latin typeface="+mj-lt"/>
                          <a:ea typeface="Calibri"/>
                          <a:cs typeface="Times New Roman"/>
                        </a:rPr>
                        <a:t>Student </a:t>
                      </a:r>
                      <a:r>
                        <a:rPr lang="nl-NL" sz="1800" dirty="0" smtClean="0">
                          <a:solidFill>
                            <a:srgbClr val="002060"/>
                          </a:solidFill>
                          <a:latin typeface="+mj-lt"/>
                          <a:ea typeface="Calibri"/>
                          <a:cs typeface="Times New Roman"/>
                        </a:rPr>
                        <a:t>geeft met de feedback een </a:t>
                      </a:r>
                      <a:r>
                        <a:rPr lang="nl-NL" sz="1800" dirty="0">
                          <a:solidFill>
                            <a:srgbClr val="002060"/>
                          </a:solidFill>
                          <a:latin typeface="+mj-lt"/>
                          <a:ea typeface="Calibri"/>
                          <a:cs typeface="Times New Roman"/>
                        </a:rPr>
                        <a:t>oordeel over het leerproduct van de medestudent </a:t>
                      </a:r>
                    </a:p>
                  </a:txBody>
                  <a:tcPr marL="68580" marR="68580" marT="0" marB="0"/>
                </a:tc>
                <a:tc>
                  <a:txBody>
                    <a:bodyPr/>
                    <a:lstStyle/>
                    <a:p>
                      <a:pPr>
                        <a:lnSpc>
                          <a:spcPct val="115000"/>
                        </a:lnSpc>
                        <a:spcAft>
                          <a:spcPts val="0"/>
                        </a:spcAft>
                      </a:pPr>
                      <a:r>
                        <a:rPr lang="nl-NL" sz="1800" dirty="0">
                          <a:solidFill>
                            <a:srgbClr val="002060"/>
                          </a:solidFill>
                          <a:latin typeface="+mj-lt"/>
                          <a:ea typeface="Calibri"/>
                          <a:cs typeface="Times New Roman"/>
                        </a:rPr>
                        <a:t>Student geeft met de feedback een suggestie voor verbetering van het leerproduct</a:t>
                      </a:r>
                    </a:p>
                  </a:txBody>
                  <a:tcPr marL="68580" marR="68580" marT="0" marB="0"/>
                </a:tc>
                <a:tc>
                  <a:txBody>
                    <a:bodyPr/>
                    <a:lstStyle/>
                    <a:p>
                      <a:pPr>
                        <a:lnSpc>
                          <a:spcPct val="115000"/>
                        </a:lnSpc>
                        <a:spcAft>
                          <a:spcPts val="0"/>
                        </a:spcAft>
                      </a:pPr>
                      <a:r>
                        <a:rPr lang="nl-NL" sz="1800" dirty="0">
                          <a:solidFill>
                            <a:srgbClr val="002060"/>
                          </a:solidFill>
                          <a:latin typeface="+mj-lt"/>
                          <a:ea typeface="Calibri"/>
                          <a:cs typeface="Times New Roman"/>
                        </a:rPr>
                        <a:t>Student geeft verklaring voor het evaluatief oordeel en/of de </a:t>
                      </a:r>
                      <a:r>
                        <a:rPr lang="nl-NL" sz="1800" dirty="0" err="1" smtClean="0">
                          <a:solidFill>
                            <a:srgbClr val="002060"/>
                          </a:solidFill>
                          <a:latin typeface="+mj-lt"/>
                          <a:ea typeface="Calibri"/>
                          <a:cs typeface="Times New Roman"/>
                        </a:rPr>
                        <a:t>verbeter-suggestie</a:t>
                      </a:r>
                      <a:endParaRPr lang="nl-NL" sz="1800" dirty="0">
                        <a:solidFill>
                          <a:srgbClr val="002060"/>
                        </a:solidFill>
                        <a:latin typeface="+mj-lt"/>
                        <a:ea typeface="Calibri"/>
                        <a:cs typeface="Times New Roman"/>
                      </a:endParaRPr>
                    </a:p>
                  </a:txBody>
                  <a:tcPr marL="68580" marR="68580" marT="0" marB="0"/>
                </a:tc>
                <a:tc>
                  <a:txBody>
                    <a:bodyPr/>
                    <a:lstStyle/>
                    <a:p>
                      <a:pPr>
                        <a:lnSpc>
                          <a:spcPct val="115000"/>
                        </a:lnSpc>
                        <a:spcAft>
                          <a:spcPts val="0"/>
                        </a:spcAft>
                      </a:pPr>
                      <a:r>
                        <a:rPr lang="nl-NL" sz="1800" dirty="0">
                          <a:solidFill>
                            <a:srgbClr val="002060"/>
                          </a:solidFill>
                          <a:latin typeface="+mj-lt"/>
                          <a:ea typeface="Calibri"/>
                          <a:cs typeface="Times New Roman"/>
                        </a:rPr>
                        <a:t>Student </a:t>
                      </a:r>
                      <a:r>
                        <a:rPr lang="nl-NL" sz="1800" dirty="0" smtClean="0">
                          <a:solidFill>
                            <a:srgbClr val="002060"/>
                          </a:solidFill>
                          <a:latin typeface="+mj-lt"/>
                          <a:ea typeface="Calibri"/>
                          <a:cs typeface="Times New Roman"/>
                        </a:rPr>
                        <a:t>onderbouwt zijn oordeel, suggestie en/of verklaring met theorie </a:t>
                      </a:r>
                      <a:endParaRPr lang="nl-NL" sz="1800" dirty="0">
                        <a:solidFill>
                          <a:srgbClr val="002060"/>
                        </a:solidFill>
                        <a:latin typeface="+mj-lt"/>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59BA1029E684E4D94B0E0A52AAA4673" ma:contentTypeVersion="0" ma:contentTypeDescription="Een nieuw document maken." ma:contentTypeScope="" ma:versionID="5e8b996b73090d010558025135d4cec2">
  <xsd:schema xmlns:xsd="http://www.w3.org/2001/XMLSchema" xmlns:p="http://schemas.microsoft.com/office/2006/metadata/properties" xmlns:ns2="02A19BF5-689E-4D4E-94B0-E0A52AAA4673" targetNamespace="http://schemas.microsoft.com/office/2006/metadata/properties" ma:root="true" ma:fieldsID="420d3ffa6defadb1b3882b6c248b171d" ns2:_="">
    <xsd:import namespace="02A19BF5-689E-4D4E-94B0-E0A52AAA4673"/>
    <xsd:element name="properties">
      <xsd:complexType>
        <xsd:sequence>
          <xsd:element name="documentManagement">
            <xsd:complexType>
              <xsd:all>
                <xsd:element ref="ns2:Unit" minOccurs="0"/>
              </xsd:all>
            </xsd:complexType>
          </xsd:element>
        </xsd:sequence>
      </xsd:complexType>
    </xsd:element>
  </xsd:schema>
  <xsd:schema xmlns:xsd="http://www.w3.org/2001/XMLSchema" xmlns:dms="http://schemas.microsoft.com/office/2006/documentManagement/types" targetNamespace="02A19BF5-689E-4D4E-94B0-E0A52AAA4673" elementFormDefault="qualified">
    <xsd:import namespace="http://schemas.microsoft.com/office/2006/documentManagement/types"/>
    <xsd:element name="Unit" ma:index="8" nillable="true" ma:displayName="Unit" ma:internalName="Unit" ma:requiredMultiChoice="true">
      <xsd:complexType>
        <xsd:complexContent>
          <xsd:extension base="dms:MultiChoice">
            <xsd:sequence>
              <xsd:element name="Value" maxOccurs="unbounded" minOccurs="0" nillable="true">
                <xsd:simpleType>
                  <xsd:restriction base="dms:Choice">
                    <xsd:enumeration value="HMP"/>
                    <xsd:enumeration value="VDO"/>
                    <xsd:enumeration value="BA"/>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ma:readOnly="tru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C73D9D6-E63C-423F-A304-37345554000F}">
  <ds:schemaRefs>
    <ds:schemaRef ds:uri="http://schemas.microsoft.com/sharepoint/v3/contenttype/forms"/>
  </ds:schemaRefs>
</ds:datastoreItem>
</file>

<file path=customXml/itemProps2.xml><?xml version="1.0" encoding="utf-8"?>
<ds:datastoreItem xmlns:ds="http://schemas.openxmlformats.org/officeDocument/2006/customXml" ds:itemID="{2568EEA3-7089-45A1-A03E-453B55317C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A19BF5-689E-4D4E-94B0-E0A52AAA467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0</TotalTime>
  <Words>794</Words>
  <Application>Microsoft Office PowerPoint</Application>
  <PresentationFormat>Diavoorstelling (4:3)</PresentationFormat>
  <Paragraphs>188</Paragraphs>
  <Slides>13</Slides>
  <Notes>13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Times New Roman</vt:lpstr>
      <vt:lpstr>Wingdings</vt: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Model for learning by providing online peer feedback (Popta, 2015)</vt:lpstr>
      <vt:lpstr>Eisen aan inhoud feedback (MSW)</vt:lpstr>
      <vt:lpstr>PowerPoint-presentatie</vt:lpstr>
      <vt:lpstr>PowerPoint-presentatie</vt:lpstr>
      <vt:lpstr>PowerPoint-presentatie</vt:lpstr>
      <vt:lpstr>PowerPoint-presentatie</vt:lpstr>
    </vt:vector>
  </TitlesOfParts>
  <Company>Hogeschool van Arnhem en Nijmegen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Coby Nekkers-deGraaf</dc:creator>
  <cp:lastModifiedBy>Max Koninkx</cp:lastModifiedBy>
  <cp:revision>87</cp:revision>
  <cp:lastPrinted>2017-02-10T16:17:29Z</cp:lastPrinted>
  <dcterms:created xsi:type="dcterms:W3CDTF">2009-09-22T08:33:42Z</dcterms:created>
  <dcterms:modified xsi:type="dcterms:W3CDTF">2017-03-27T08:48:19Z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t">
    <vt:lpwstr>HMP</vt:lpwstr>
  </property>
</Properties>
</file>