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4"/>
  </p:sldMasterIdLst>
  <p:notesMasterIdLst>
    <p:notesMasterId r:id="rId23"/>
  </p:notesMasterIdLst>
  <p:handoutMasterIdLst>
    <p:handoutMasterId r:id="rId24"/>
  </p:handoutMasterIdLst>
  <p:sldIdLst>
    <p:sldId id="684" r:id="rId5"/>
    <p:sldId id="624" r:id="rId6"/>
    <p:sldId id="701" r:id="rId7"/>
    <p:sldId id="713" r:id="rId8"/>
    <p:sldId id="714" r:id="rId9"/>
    <p:sldId id="715" r:id="rId10"/>
    <p:sldId id="716" r:id="rId11"/>
    <p:sldId id="717" r:id="rId12"/>
    <p:sldId id="718" r:id="rId13"/>
    <p:sldId id="721" r:id="rId14"/>
    <p:sldId id="703" r:id="rId15"/>
    <p:sldId id="694" r:id="rId16"/>
    <p:sldId id="704" r:id="rId17"/>
    <p:sldId id="719" r:id="rId18"/>
    <p:sldId id="720" r:id="rId19"/>
    <p:sldId id="725" r:id="rId20"/>
    <p:sldId id="722" r:id="rId21"/>
    <p:sldId id="723" r:id="rId22"/>
  </p:sldIdLst>
  <p:sldSz cx="12192000" cy="6858000"/>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orient="horz" pos="2931" userDrawn="1">
          <p15:clr>
            <a:srgbClr val="A4A3A4"/>
          </p15:clr>
        </p15:guide>
        <p15:guide id="3" orient="horz" pos="2659" userDrawn="1">
          <p15:clr>
            <a:srgbClr val="A4A3A4"/>
          </p15:clr>
        </p15:guide>
        <p15:guide id="4" orient="horz" pos="3113" userDrawn="1">
          <p15:clr>
            <a:srgbClr val="A4A3A4"/>
          </p15:clr>
        </p15:guide>
        <p15:guide id="5" orient="horz" pos="3566" userDrawn="1">
          <p15:clr>
            <a:srgbClr val="A4A3A4"/>
          </p15:clr>
        </p15:guide>
        <p15:guide id="6" orient="horz" pos="3294" userDrawn="1">
          <p15:clr>
            <a:srgbClr val="A4A3A4"/>
          </p15:clr>
        </p15:guide>
        <p15:guide id="7" pos="7045" userDrawn="1">
          <p15:clr>
            <a:srgbClr val="A4A3A4"/>
          </p15:clr>
        </p15:guide>
        <p15:guide id="8" pos="1844" userDrawn="1">
          <p15:clr>
            <a:srgbClr val="A4A3A4"/>
          </p15:clr>
        </p15:guide>
        <p15:guide id="9" pos="2872" userDrawn="1">
          <p15:clr>
            <a:srgbClr val="A4A3A4"/>
          </p15:clr>
        </p15:guide>
        <p15:guide id="10" pos="2631" userDrawn="1">
          <p15:clr>
            <a:srgbClr val="A4A3A4"/>
          </p15:clr>
        </p15:guide>
        <p15:guide id="11" pos="3115" userDrawn="1">
          <p15:clr>
            <a:srgbClr val="A4A3A4"/>
          </p15:clr>
        </p15:guide>
        <p15:guide id="1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0ADCD"/>
    <a:srgbClr val="ED0010"/>
    <a:srgbClr val="005A6F"/>
    <a:srgbClr val="449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02" autoAdjust="0"/>
    <p:restoredTop sz="86323" autoAdjust="0"/>
  </p:normalViewPr>
  <p:slideViewPr>
    <p:cSldViewPr>
      <p:cViewPr varScale="1">
        <p:scale>
          <a:sx n="101" d="100"/>
          <a:sy n="101" d="100"/>
        </p:scale>
        <p:origin x="144" y="156"/>
      </p:cViewPr>
      <p:guideLst>
        <p:guide orient="horz" pos="799"/>
        <p:guide orient="horz" pos="2931"/>
        <p:guide orient="horz" pos="2659"/>
        <p:guide orient="horz" pos="3113"/>
        <p:guide orient="horz" pos="3566"/>
        <p:guide orient="horz" pos="3294"/>
        <p:guide pos="7045"/>
        <p:guide pos="1844"/>
        <p:guide pos="2872"/>
        <p:guide pos="2631"/>
        <p:guide pos="3115"/>
        <p:guide pos="3840"/>
      </p:guideLst>
    </p:cSldViewPr>
  </p:slideViewPr>
  <p:outlineViewPr>
    <p:cViewPr>
      <p:scale>
        <a:sx n="33" d="100"/>
        <a:sy n="33" d="100"/>
      </p:scale>
      <p:origin x="0" y="28848"/>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10" d="100"/>
        <a:sy n="110" d="100"/>
      </p:scale>
      <p:origin x="0" y="7146"/>
    </p:cViewPr>
  </p:sorterViewPr>
  <p:notesViewPr>
    <p:cSldViewPr>
      <p:cViewPr varScale="1">
        <p:scale>
          <a:sx n="66" d="100"/>
          <a:sy n="66" d="100"/>
        </p:scale>
        <p:origin x="-2820" y="-114"/>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16.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6.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Daan Andriessen</a:t>
            </a:r>
            <a:endParaRPr lang="en-US" dirty="0"/>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14 </a:t>
            </a:r>
            <a:r>
              <a:rPr lang="en-US" dirty="0" err="1" smtClean="0"/>
              <a:t>mei</a:t>
            </a:r>
            <a:r>
              <a:rPr lang="en-US" dirty="0" smtClean="0"/>
              <a:t> 2014</a:t>
            </a:r>
            <a:endParaRPr lang="en-US" dirty="0"/>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dirty="0" err="1" smtClean="0"/>
              <a:t>Hogeschool</a:t>
            </a:r>
            <a:r>
              <a:rPr lang="en-US" dirty="0" smtClean="0"/>
              <a:t> Utrecht</a:t>
            </a:r>
            <a:endParaRPr lang="en-US" dirty="0"/>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D2B652-71C0-4EF7-816A-669E805B489F}" type="slidenum">
              <a:rPr lang="en-US"/>
              <a:pPr/>
              <a:t>‹nr.›</a:t>
            </a:fld>
            <a:endParaRPr lang="en-US"/>
          </a:p>
        </p:txBody>
      </p:sp>
    </p:spTree>
    <p:extLst>
      <p:ext uri="{BB962C8B-B14F-4D97-AF65-F5344CB8AC3E}">
        <p14:creationId xmlns:p14="http://schemas.microsoft.com/office/powerpoint/2010/main" val="641460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xxxxxxxxxxxxxxx</a:t>
            </a:r>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99A6844-684D-4C82-B36F-A6009A65C239}" type="datetime1">
              <a:rPr lang="en-US"/>
              <a:pPr/>
              <a:t>2/14/2017</a:t>
            </a:fld>
            <a:endParaRPr lang="en-US"/>
          </a:p>
        </p:txBody>
      </p:sp>
      <p:sp>
        <p:nvSpPr>
          <p:cNvPr id="5018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xxxxxxxxxxxxx</a:t>
            </a:r>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C982541-F064-4AD8-B17A-E2C0366F414A}" type="slidenum">
              <a:rPr lang="en-US"/>
              <a:pPr/>
              <a:t>‹nr.›</a:t>
            </a:fld>
            <a:endParaRPr lang="en-US"/>
          </a:p>
        </p:txBody>
      </p:sp>
    </p:spTree>
    <p:extLst>
      <p:ext uri="{BB962C8B-B14F-4D97-AF65-F5344CB8AC3E}">
        <p14:creationId xmlns:p14="http://schemas.microsoft.com/office/powerpoint/2010/main" val="363569101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a:t>
            </a:fld>
            <a:endParaRPr lang="en-US"/>
          </a:p>
        </p:txBody>
      </p:sp>
    </p:spTree>
    <p:extLst>
      <p:ext uri="{BB962C8B-B14F-4D97-AF65-F5344CB8AC3E}">
        <p14:creationId xmlns:p14="http://schemas.microsoft.com/office/powerpoint/2010/main" val="3471162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16</a:t>
            </a:fld>
            <a:endParaRPr lang="en-US"/>
          </a:p>
        </p:txBody>
      </p:sp>
    </p:spTree>
    <p:extLst>
      <p:ext uri="{BB962C8B-B14F-4D97-AF65-F5344CB8AC3E}">
        <p14:creationId xmlns:p14="http://schemas.microsoft.com/office/powerpoint/2010/main" val="163633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pPr>
              <a:spcBef>
                <a:spcPts val="0"/>
              </a:spcBef>
              <a:spcAft>
                <a:spcPts val="0"/>
              </a:spcAft>
            </a:pPr>
            <a:endParaRPr lang="nl-NL" dirty="0" smtClean="0"/>
          </a:p>
        </p:txBody>
      </p:sp>
      <p:sp>
        <p:nvSpPr>
          <p:cNvPr id="4" name="Tijdelijke aanduiding voor dianummer 3"/>
          <p:cNvSpPr>
            <a:spLocks noGrp="1"/>
          </p:cNvSpPr>
          <p:nvPr>
            <p:ph type="sldNum" sz="quarter" idx="10"/>
          </p:nvPr>
        </p:nvSpPr>
        <p:spPr/>
        <p:txBody>
          <a:bodyPr/>
          <a:lstStyle/>
          <a:p>
            <a:pPr>
              <a:defRPr/>
            </a:pPr>
            <a:fld id="{91A1C473-97C1-4D4B-BD71-4B2D5F55297D}" type="slidenum">
              <a:rPr lang="en-US" smtClean="0"/>
              <a:pPr>
                <a:defRPr/>
              </a:pPr>
              <a:t>2</a:t>
            </a:fld>
            <a:endParaRPr lang="en-US"/>
          </a:p>
        </p:txBody>
      </p:sp>
    </p:spTree>
    <p:extLst>
      <p:ext uri="{BB962C8B-B14F-4D97-AF65-F5344CB8AC3E}">
        <p14:creationId xmlns:p14="http://schemas.microsoft.com/office/powerpoint/2010/main" val="1911420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3</a:t>
            </a:fld>
            <a:endParaRPr lang="en-US"/>
          </a:p>
        </p:txBody>
      </p:sp>
    </p:spTree>
    <p:extLst>
      <p:ext uri="{BB962C8B-B14F-4D97-AF65-F5344CB8AC3E}">
        <p14:creationId xmlns:p14="http://schemas.microsoft.com/office/powerpoint/2010/main" val="1797469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spcBef>
                <a:spcPts val="0"/>
              </a:spcBef>
              <a:spcAft>
                <a:spcPts val="0"/>
              </a:spcAft>
            </a:pPr>
            <a:endParaRPr lang="nl-NL" dirty="0" smtClean="0"/>
          </a:p>
        </p:txBody>
      </p:sp>
      <p:sp>
        <p:nvSpPr>
          <p:cNvPr id="4" name="Tijdelijke aanduiding voor dianummer 3"/>
          <p:cNvSpPr>
            <a:spLocks noGrp="1"/>
          </p:cNvSpPr>
          <p:nvPr>
            <p:ph type="sldNum" sz="quarter" idx="10"/>
          </p:nvPr>
        </p:nvSpPr>
        <p:spPr/>
        <p:txBody>
          <a:bodyPr/>
          <a:lstStyle/>
          <a:p>
            <a:pPr>
              <a:defRPr/>
            </a:pPr>
            <a:fld id="{91A1C473-97C1-4D4B-BD71-4B2D5F55297D}" type="slidenum">
              <a:rPr lang="en-US" smtClean="0"/>
              <a:pPr>
                <a:defRPr/>
              </a:pPr>
              <a:t>5</a:t>
            </a:fld>
            <a:endParaRPr lang="en-US"/>
          </a:p>
        </p:txBody>
      </p:sp>
    </p:spTree>
    <p:extLst>
      <p:ext uri="{BB962C8B-B14F-4D97-AF65-F5344CB8AC3E}">
        <p14:creationId xmlns:p14="http://schemas.microsoft.com/office/powerpoint/2010/main" val="2008350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6</a:t>
            </a:fld>
            <a:endParaRPr lang="en-US"/>
          </a:p>
        </p:txBody>
      </p:sp>
    </p:spTree>
    <p:extLst>
      <p:ext uri="{BB962C8B-B14F-4D97-AF65-F5344CB8AC3E}">
        <p14:creationId xmlns:p14="http://schemas.microsoft.com/office/powerpoint/2010/main" val="2577331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8</a:t>
            </a:fld>
            <a:endParaRPr lang="en-US"/>
          </a:p>
        </p:txBody>
      </p:sp>
      <p:graphicFrame>
        <p:nvGraphicFramePr>
          <p:cNvPr id="8" name="Table 7"/>
          <p:cNvGraphicFramePr>
            <a:graphicFrameLocks noGrp="1"/>
          </p:cNvGraphicFramePr>
          <p:nvPr>
            <p:extLst/>
          </p:nvPr>
        </p:nvGraphicFramePr>
        <p:xfrm>
          <a:off x="832971" y="4719257"/>
          <a:ext cx="5223674" cy="4785079"/>
        </p:xfrm>
        <a:graphic>
          <a:graphicData uri="http://schemas.openxmlformats.org/drawingml/2006/table">
            <a:tbl>
              <a:tblPr firstRow="1" firstCol="1" bandRow="1">
                <a:tableStyleId>{5C22544A-7EE6-4342-B048-85BDC9FD1C3A}</a:tableStyleId>
              </a:tblPr>
              <a:tblGrid>
                <a:gridCol w="2992858"/>
                <a:gridCol w="2230816"/>
              </a:tblGrid>
              <a:tr h="4785079">
                <a:tc>
                  <a:txBody>
                    <a:bodyPr/>
                    <a:lstStyle/>
                    <a:p>
                      <a:pPr marL="0" lv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Meerdere keren de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doorlopen: telkens wanneer kennis nodig is om de juist handelingen te doen of beslissingen te nemen.</a:t>
                      </a:r>
                      <a:br>
                        <a:rPr lang="nl-NL" sz="1500" b="0" kern="1200" dirty="0">
                          <a:solidFill>
                            <a:schemeClr val="tx1"/>
                          </a:solidFill>
                          <a:effectLst/>
                          <a:latin typeface="+mn-lt"/>
                          <a:ea typeface="+mn-ea"/>
                          <a:cs typeface="+mn-cs"/>
                        </a:rPr>
                      </a:br>
                      <a:r>
                        <a:rPr lang="nl-NL" sz="1500" b="0" kern="1200" dirty="0">
                          <a:solidFill>
                            <a:schemeClr val="tx1"/>
                          </a:solidFill>
                          <a:effectLst/>
                          <a:latin typeface="+mn-lt"/>
                          <a:ea typeface="+mn-ea"/>
                          <a:cs typeface="+mn-cs"/>
                        </a:rPr>
                        <a:t>Is dit haalbaar? Is er dan geen gevaar dat het onderzoek algauw vervalt in eventjes uitzoeken? Of onzorgvuldigheid? Ik hoor ook wel eens zeggen dat veel onderzoek in het hbo daarom zo `plat is als een surfplank`. Zit de kwaliteit van hbo onderzoek in het meerdere keren een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oppervlakkig doorlopen, en zorgt de optelsom voor de kwaliteit,  en niet het zeer grondig doorlopen zoals vaak bij academisch onderzoek? En passen de methoden en technieken, en vooral de kwaliteitseisen die nu vaak vanuit het sociaal empirisch onderzoek aangeleerd worden, dan nog wel bij onderzoek in het hbo? Wat zijn de consequenties voor een curriculum?</a:t>
                      </a:r>
                      <a:endParaRPr lang="en-US" sz="1500" b="0" kern="1200" dirty="0">
                        <a:solidFill>
                          <a:schemeClr val="tx1"/>
                        </a:solidFill>
                        <a:effectLst/>
                        <a:latin typeface="+mn-lt"/>
                        <a:ea typeface="+mn-ea"/>
                        <a:cs typeface="+mn-cs"/>
                      </a:endParaRPr>
                    </a:p>
                  </a:txBody>
                  <a:tcPr marL="60338" marR="60338" marT="0" marB="0"/>
                </a:tc>
                <a:tc>
                  <a:txBody>
                    <a:bodyPr/>
                    <a:lstStyle/>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Sheet van onderzoek in methodisch werken.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Je gaat grondige aanpakken inzetten bij de cruciale informatie / knellende eisen. Andere informatie kan meer op basis van uitzoeken.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Wel moet je ergens in de toets de studenten een keergrondig door een cyclus laten lopen. Voorbeeld noemen van business plan SBRM</a:t>
                      </a:r>
                      <a:r>
                        <a:rPr lang="nl-NL" sz="1500" b="0" kern="1200" dirty="0" smtClean="0">
                          <a:solidFill>
                            <a:schemeClr val="tx1"/>
                          </a:solidFill>
                          <a:effectLst/>
                          <a:latin typeface="+mn-lt"/>
                          <a:ea typeface="+mn-ea"/>
                          <a:cs typeface="+mn-cs"/>
                        </a:rPr>
                        <a:t>.</a:t>
                      </a:r>
                      <a:endParaRPr lang="en-US" sz="1500" b="0" kern="1200" dirty="0">
                        <a:solidFill>
                          <a:schemeClr val="tx1"/>
                        </a:solidFill>
                        <a:effectLst/>
                        <a:latin typeface="+mn-lt"/>
                        <a:ea typeface="+mn-ea"/>
                        <a:cs typeface="+mn-cs"/>
                      </a:endParaRPr>
                    </a:p>
                  </a:txBody>
                  <a:tcPr marL="60338" marR="60338" marT="0" marB="0"/>
                </a:tc>
              </a:tr>
            </a:tbl>
          </a:graphicData>
        </a:graphic>
      </p:graphicFrame>
    </p:spTree>
    <p:extLst>
      <p:ext uri="{BB962C8B-B14F-4D97-AF65-F5344CB8AC3E}">
        <p14:creationId xmlns:p14="http://schemas.microsoft.com/office/powerpoint/2010/main" val="1209545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0488" y="744538"/>
            <a:ext cx="6616700" cy="3722687"/>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9</a:t>
            </a:fld>
            <a:endParaRPr lang="en-US"/>
          </a:p>
        </p:txBody>
      </p:sp>
    </p:spTree>
    <p:extLst>
      <p:ext uri="{BB962C8B-B14F-4D97-AF65-F5344CB8AC3E}">
        <p14:creationId xmlns:p14="http://schemas.microsoft.com/office/powerpoint/2010/main" val="2054028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11</a:t>
            </a:fld>
            <a:endParaRPr lang="en-US"/>
          </a:p>
        </p:txBody>
      </p:sp>
    </p:spTree>
    <p:extLst>
      <p:ext uri="{BB962C8B-B14F-4D97-AF65-F5344CB8AC3E}">
        <p14:creationId xmlns:p14="http://schemas.microsoft.com/office/powerpoint/2010/main" val="4228798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2/14/2017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15</a:t>
            </a:fld>
            <a:endParaRPr lang="en-US"/>
          </a:p>
        </p:txBody>
      </p:sp>
      <p:graphicFrame>
        <p:nvGraphicFramePr>
          <p:cNvPr id="8" name="Table 7"/>
          <p:cNvGraphicFramePr>
            <a:graphicFrameLocks noGrp="1"/>
          </p:cNvGraphicFramePr>
          <p:nvPr>
            <p:extLst/>
          </p:nvPr>
        </p:nvGraphicFramePr>
        <p:xfrm>
          <a:off x="832971" y="4719257"/>
          <a:ext cx="5223674" cy="4785079"/>
        </p:xfrm>
        <a:graphic>
          <a:graphicData uri="http://schemas.openxmlformats.org/drawingml/2006/table">
            <a:tbl>
              <a:tblPr firstRow="1" firstCol="1" bandRow="1">
                <a:tableStyleId>{5C22544A-7EE6-4342-B048-85BDC9FD1C3A}</a:tableStyleId>
              </a:tblPr>
              <a:tblGrid>
                <a:gridCol w="2992858"/>
                <a:gridCol w="2230816"/>
              </a:tblGrid>
              <a:tr h="4785079">
                <a:tc>
                  <a:txBody>
                    <a:bodyPr/>
                    <a:lstStyle/>
                    <a:p>
                      <a:pPr marL="0" lv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Meerdere keren de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doorlopen: telkens wanneer kennis nodig is om de juist handelingen te doen of beslissingen te nemen.</a:t>
                      </a:r>
                      <a:br>
                        <a:rPr lang="nl-NL" sz="1500" b="0" kern="1200" dirty="0">
                          <a:solidFill>
                            <a:schemeClr val="tx1"/>
                          </a:solidFill>
                          <a:effectLst/>
                          <a:latin typeface="+mn-lt"/>
                          <a:ea typeface="+mn-ea"/>
                          <a:cs typeface="+mn-cs"/>
                        </a:rPr>
                      </a:br>
                      <a:r>
                        <a:rPr lang="nl-NL" sz="1500" b="0" kern="1200" dirty="0">
                          <a:solidFill>
                            <a:schemeClr val="tx1"/>
                          </a:solidFill>
                          <a:effectLst/>
                          <a:latin typeface="+mn-lt"/>
                          <a:ea typeface="+mn-ea"/>
                          <a:cs typeface="+mn-cs"/>
                        </a:rPr>
                        <a:t>Is dit haalbaar? Is er dan geen gevaar dat het onderzoek algauw vervalt in eventjes uitzoeken? Of onzorgvuldigheid? Ik hoor ook wel eens zeggen dat veel onderzoek in het hbo daarom zo `plat is als een surfplank`. Zit de kwaliteit van hbo onderzoek in het meerdere keren een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oppervlakkig doorlopen, en zorgt de optelsom voor de kwaliteit,  en niet het zeer grondig doorlopen zoals vaak bij academisch onderzoek? En passen de methoden en technieken, en vooral de kwaliteitseisen die nu vaak vanuit het sociaal empirisch onderzoek aangeleerd worden, dan nog wel bij onderzoek in het hbo? Wat zijn de consequenties voor een curriculum?</a:t>
                      </a:r>
                      <a:endParaRPr lang="en-US" sz="1500" b="0" kern="1200" dirty="0">
                        <a:solidFill>
                          <a:schemeClr val="tx1"/>
                        </a:solidFill>
                        <a:effectLst/>
                        <a:latin typeface="+mn-lt"/>
                        <a:ea typeface="+mn-ea"/>
                        <a:cs typeface="+mn-cs"/>
                      </a:endParaRPr>
                    </a:p>
                  </a:txBody>
                  <a:tcPr marL="60338" marR="60338" marT="0" marB="0"/>
                </a:tc>
                <a:tc>
                  <a:txBody>
                    <a:bodyPr/>
                    <a:lstStyle/>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Sheet van onderzoek in methodisch werken.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Je gaat grondige aanpakken inzetten bij de cruciale informatie / knellende eisen. Andere informatie kan meer op basis van uitzoeken.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Wel moet je ergens in de toets de studenten een keergrondig door een cyclus laten lopen. Voorbeeld noemen van business plan SBRM</a:t>
                      </a:r>
                      <a:r>
                        <a:rPr lang="nl-NL" sz="1500" b="0" kern="1200" dirty="0" smtClean="0">
                          <a:solidFill>
                            <a:schemeClr val="tx1"/>
                          </a:solidFill>
                          <a:effectLst/>
                          <a:latin typeface="+mn-lt"/>
                          <a:ea typeface="+mn-ea"/>
                          <a:cs typeface="+mn-cs"/>
                        </a:rPr>
                        <a:t>.</a:t>
                      </a:r>
                      <a:endParaRPr lang="en-US" sz="1500" b="0" kern="1200" dirty="0">
                        <a:solidFill>
                          <a:schemeClr val="tx1"/>
                        </a:solidFill>
                        <a:effectLst/>
                        <a:latin typeface="+mn-lt"/>
                        <a:ea typeface="+mn-ea"/>
                        <a:cs typeface="+mn-cs"/>
                      </a:endParaRPr>
                    </a:p>
                  </a:txBody>
                  <a:tcPr marL="60338" marR="60338" marT="0" marB="0"/>
                </a:tc>
              </a:tr>
            </a:tbl>
          </a:graphicData>
        </a:graphic>
      </p:graphicFrame>
    </p:spTree>
    <p:extLst>
      <p:ext uri="{BB962C8B-B14F-4D97-AF65-F5344CB8AC3E}">
        <p14:creationId xmlns:p14="http://schemas.microsoft.com/office/powerpoint/2010/main" val="1433571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5656" name="Rectangle 56"/>
          <p:cNvSpPr>
            <a:spLocks noGrp="1" noChangeArrowheads="1"/>
          </p:cNvSpPr>
          <p:nvPr>
            <p:ph type="ctrTitle" sz="quarter"/>
          </p:nvPr>
        </p:nvSpPr>
        <p:spPr>
          <a:xfrm>
            <a:off x="2398184" y="2286000"/>
            <a:ext cx="8777816" cy="579438"/>
          </a:xfrm>
        </p:spPr>
        <p:txBody>
          <a:bodyPr anchor="t"/>
          <a:lstStyle>
            <a:lvl1pPr>
              <a:defRPr/>
            </a:lvl1pPr>
          </a:lstStyle>
          <a:p>
            <a:r>
              <a:rPr lang="en-US"/>
              <a:t>Klik om het opmaakprofiel te bewerken</a:t>
            </a:r>
          </a:p>
        </p:txBody>
      </p:sp>
      <p:sp>
        <p:nvSpPr>
          <p:cNvPr id="25657" name="Rectangle 57"/>
          <p:cNvSpPr>
            <a:spLocks noGrp="1" noChangeArrowheads="1"/>
          </p:cNvSpPr>
          <p:nvPr>
            <p:ph type="subTitle" sz="quarter" idx="1"/>
          </p:nvPr>
        </p:nvSpPr>
        <p:spPr>
          <a:xfrm>
            <a:off x="2398184" y="3886201"/>
            <a:ext cx="8777816" cy="338554"/>
          </a:xfrm>
        </p:spPr>
        <p:txBody>
          <a:bodyPr/>
          <a:lstStyle>
            <a:lvl1pPr marL="0" indent="0">
              <a:lnSpc>
                <a:spcPct val="80000"/>
              </a:lnSpc>
              <a:buFont typeface="Zapf Dingbats" charset="2"/>
              <a:buNone/>
              <a:defRPr sz="2000"/>
            </a:lvl1pPr>
          </a:lstStyle>
          <a:p>
            <a:r>
              <a:rPr lang="en-US"/>
              <a:t>Klik om het opmaakprofiel van de modelondertitel te bewerken</a:t>
            </a:r>
          </a:p>
        </p:txBody>
      </p:sp>
      <p:sp>
        <p:nvSpPr>
          <p:cNvPr id="25659" name="Rectangle 59"/>
          <p:cNvSpPr>
            <a:spLocks noGrp="1" noChangeArrowheads="1"/>
          </p:cNvSpPr>
          <p:nvPr>
            <p:ph type="dt" sz="quarter" idx="2"/>
          </p:nvPr>
        </p:nvSpPr>
        <p:spPr/>
        <p:txBody>
          <a:bodyPr/>
          <a:lstStyle>
            <a:lvl1pPr>
              <a:defRPr/>
            </a:lvl1pPr>
          </a:lstStyle>
          <a:p>
            <a:fld id="{6D15C709-B4B5-481B-8B9E-7CDECBDCEE3E}" type="datetime1">
              <a:rPr lang="en-US"/>
              <a:pPr/>
              <a:t>2/14/2017</a:t>
            </a:fld>
            <a:endParaRPr lang="en-US">
              <a:solidFill>
                <a:schemeClr val="tx1"/>
              </a:solidFill>
            </a:endParaRPr>
          </a:p>
        </p:txBody>
      </p:sp>
      <p:sp>
        <p:nvSpPr>
          <p:cNvPr id="25660" name="Rectangle 60"/>
          <p:cNvSpPr>
            <a:spLocks noGrp="1" noChangeArrowheads="1"/>
          </p:cNvSpPr>
          <p:nvPr>
            <p:ph type="sldNum" sz="quarter" idx="4"/>
          </p:nvPr>
        </p:nvSpPr>
        <p:spPr/>
        <p:txBody>
          <a:bodyPr/>
          <a:lstStyle>
            <a:lvl1pPr>
              <a:defRPr/>
            </a:lvl1pPr>
          </a:lstStyle>
          <a:p>
            <a:fld id="{43A870AF-068C-4C4C-912B-C69E9F9B685B}" type="slidenum">
              <a:rPr lang="en-US"/>
              <a:pPr/>
              <a:t>‹nr.›</a:t>
            </a:fld>
            <a:endParaRPr lang="en-US"/>
          </a:p>
        </p:txBody>
      </p:sp>
      <p:sp>
        <p:nvSpPr>
          <p:cNvPr id="25661" name="Rectangle 61"/>
          <p:cNvSpPr>
            <a:spLocks noGrp="1" noChangeArrowheads="1"/>
          </p:cNvSpPr>
          <p:nvPr>
            <p:ph type="ftr" sz="quarter" idx="3"/>
          </p:nvPr>
        </p:nvSpPr>
        <p:spPr/>
        <p:txBody>
          <a:bodyPr/>
          <a:lstStyle>
            <a:lvl1pPr>
              <a:defRPr/>
            </a:lvl1pPr>
          </a:lstStyle>
          <a:p>
            <a:r>
              <a:rPr lang="en-US"/>
              <a:t>HU powerpoint template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3055240" y="1762126"/>
            <a:ext cx="8470011" cy="222214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fld id="{FE03806A-8D86-4D0C-8DF6-F5F2C0B06F7D}" type="datetime1">
              <a:rPr lang="en-US"/>
              <a:pPr/>
              <a:t>2/14/2017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BF036AFC-80D3-4903-9161-E71F35B833B9}"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98467" y="609600"/>
            <a:ext cx="1169551" cy="3779838"/>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519013" y="609600"/>
            <a:ext cx="3176254" cy="3779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fld id="{30EEBB58-5C86-4F41-A68E-669DE10B0615}" type="datetime1">
              <a:rPr lang="en-US"/>
              <a:pPr/>
              <a:t>2/14/2017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E647BAB4-B6D9-408D-BC36-C5BFF082CCA6}"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oud en tekst">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1016001" y="1762126"/>
            <a:ext cx="5151967"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ABAD440B-3720-4A7B-98EB-69F3181CF893}" type="datetime1">
              <a:rPr lang="en-US"/>
              <a:pPr/>
              <a:t>2/14/2017</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7E4074F9-0052-4797-8325-E6CE4056EF78}"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el, grafiek en tekst">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grafiek 2"/>
          <p:cNvSpPr>
            <a:spLocks noGrp="1"/>
          </p:cNvSpPr>
          <p:nvPr>
            <p:ph type="chart" sz="half" idx="1"/>
          </p:nvPr>
        </p:nvSpPr>
        <p:spPr>
          <a:xfrm>
            <a:off x="1016001" y="1762126"/>
            <a:ext cx="5151967" cy="523220"/>
          </a:xfrm>
        </p:spPr>
        <p:txBody>
          <a:bodyPr/>
          <a:lstStyle/>
          <a:p>
            <a:endParaRPr lang="en-US"/>
          </a:p>
        </p:txBody>
      </p:sp>
      <p:sp>
        <p:nvSpPr>
          <p:cNvPr id="4" name="Tijdelijke aanduiding voor tekst 3"/>
          <p:cNvSpPr>
            <a:spLocks noGrp="1"/>
          </p:cNvSpPr>
          <p:nvPr>
            <p:ph type="body"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4386D03E-2848-439E-B66F-1790BBE2B21D}" type="datetime1">
              <a:rPr lang="en-US"/>
              <a:pPr/>
              <a:t>2/14/2017</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416D2276-9825-42AE-A9D7-9D175FE8E073}"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SmartArt 2"/>
          <p:cNvSpPr>
            <a:spLocks noGrp="1"/>
          </p:cNvSpPr>
          <p:nvPr>
            <p:ph type="dgm" idx="1"/>
          </p:nvPr>
        </p:nvSpPr>
        <p:spPr>
          <a:xfrm>
            <a:off x="1016000" y="1762126"/>
            <a:ext cx="10509251" cy="523220"/>
          </a:xfrm>
        </p:spPr>
        <p:txBody>
          <a:bodyPr/>
          <a:lstStyle/>
          <a:p>
            <a:endParaRPr lang="en-US"/>
          </a:p>
        </p:txBody>
      </p:sp>
      <p:sp>
        <p:nvSpPr>
          <p:cNvPr id="4" name="Tijdelijke aanduiding voor datum 3"/>
          <p:cNvSpPr>
            <a:spLocks noGrp="1"/>
          </p:cNvSpPr>
          <p:nvPr>
            <p:ph type="dt" sz="half" idx="10"/>
          </p:nvPr>
        </p:nvSpPr>
        <p:spPr>
          <a:xfrm>
            <a:off x="1016000" y="6248400"/>
            <a:ext cx="1828800" cy="457200"/>
          </a:xfrm>
        </p:spPr>
        <p:txBody>
          <a:bodyPr/>
          <a:lstStyle>
            <a:lvl1pPr>
              <a:defRPr/>
            </a:lvl1pPr>
          </a:lstStyle>
          <a:p>
            <a:fld id="{877567FD-9F32-4826-97DF-D0FDB52DEF86}" type="datetime1">
              <a:rPr lang="en-US"/>
              <a:pPr/>
              <a:t>2/14/2017</a:t>
            </a:fld>
            <a:endParaRPr lang="en-US" sz="1400">
              <a:solidFill>
                <a:schemeClr val="tx1"/>
              </a:solidFill>
            </a:endParaRPr>
          </a:p>
        </p:txBody>
      </p:sp>
      <p:sp>
        <p:nvSpPr>
          <p:cNvPr id="5" name="Tijdelijke aanduiding voor dianummer 4"/>
          <p:cNvSpPr>
            <a:spLocks noGrp="1"/>
          </p:cNvSpPr>
          <p:nvPr>
            <p:ph type="sldNum" sz="quarter" idx="11"/>
          </p:nvPr>
        </p:nvSpPr>
        <p:spPr>
          <a:xfrm>
            <a:off x="8737600" y="6248400"/>
            <a:ext cx="2540000" cy="457200"/>
          </a:xfrm>
        </p:spPr>
        <p:txBody>
          <a:bodyPr/>
          <a:lstStyle>
            <a:lvl1pPr>
              <a:defRPr/>
            </a:lvl1pPr>
          </a:lstStyle>
          <a:p>
            <a:fld id="{A3F7EE63-9F91-4B85-8B98-25D65BDF9C52}" type="slidenum">
              <a:rPr lang="en-US"/>
              <a:pPr/>
              <a:t>‹nr.›</a:t>
            </a:fld>
            <a:endParaRPr lang="en-US"/>
          </a:p>
        </p:txBody>
      </p:sp>
      <p:sp>
        <p:nvSpPr>
          <p:cNvPr id="6" name="Tijdelijke aanduiding voor voettekst 5"/>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tabel 2"/>
          <p:cNvSpPr>
            <a:spLocks noGrp="1"/>
          </p:cNvSpPr>
          <p:nvPr>
            <p:ph type="tbl" idx="1"/>
          </p:nvPr>
        </p:nvSpPr>
        <p:spPr>
          <a:xfrm>
            <a:off x="1016000" y="1762126"/>
            <a:ext cx="10509251" cy="523220"/>
          </a:xfrm>
        </p:spPr>
        <p:txBody>
          <a:bodyPr/>
          <a:lstStyle/>
          <a:p>
            <a:endParaRPr lang="en-US"/>
          </a:p>
        </p:txBody>
      </p:sp>
      <p:sp>
        <p:nvSpPr>
          <p:cNvPr id="4" name="Tijdelijke aanduiding voor datum 3"/>
          <p:cNvSpPr>
            <a:spLocks noGrp="1"/>
          </p:cNvSpPr>
          <p:nvPr>
            <p:ph type="dt" sz="half" idx="10"/>
          </p:nvPr>
        </p:nvSpPr>
        <p:spPr>
          <a:xfrm>
            <a:off x="1016000" y="6248400"/>
            <a:ext cx="1828800" cy="457200"/>
          </a:xfrm>
        </p:spPr>
        <p:txBody>
          <a:bodyPr/>
          <a:lstStyle>
            <a:lvl1pPr>
              <a:defRPr/>
            </a:lvl1pPr>
          </a:lstStyle>
          <a:p>
            <a:fld id="{3F607963-52FB-4148-8BC8-A161B714EB33}" type="datetime1">
              <a:rPr lang="en-US"/>
              <a:pPr/>
              <a:t>2/14/2017</a:t>
            </a:fld>
            <a:endParaRPr lang="en-US" sz="1400">
              <a:solidFill>
                <a:schemeClr val="tx1"/>
              </a:solidFill>
            </a:endParaRPr>
          </a:p>
        </p:txBody>
      </p:sp>
      <p:sp>
        <p:nvSpPr>
          <p:cNvPr id="5" name="Tijdelijke aanduiding voor dianummer 4"/>
          <p:cNvSpPr>
            <a:spLocks noGrp="1"/>
          </p:cNvSpPr>
          <p:nvPr>
            <p:ph type="sldNum" sz="quarter" idx="11"/>
          </p:nvPr>
        </p:nvSpPr>
        <p:spPr>
          <a:xfrm>
            <a:off x="8737600" y="6248400"/>
            <a:ext cx="2540000" cy="457200"/>
          </a:xfrm>
        </p:spPr>
        <p:txBody>
          <a:bodyPr/>
          <a:lstStyle>
            <a:lvl1pPr>
              <a:defRPr/>
            </a:lvl1pPr>
          </a:lstStyle>
          <a:p>
            <a:fld id="{CD260715-8519-478B-BE6D-390FF4F55BC3}" type="slidenum">
              <a:rPr lang="en-US"/>
              <a:pPr/>
              <a:t>‹nr.›</a:t>
            </a:fld>
            <a:endParaRPr lang="en-US"/>
          </a:p>
        </p:txBody>
      </p:sp>
      <p:sp>
        <p:nvSpPr>
          <p:cNvPr id="6" name="Tijdelijke aanduiding voor voettekst 5"/>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tekst 2"/>
          <p:cNvSpPr>
            <a:spLocks noGrp="1"/>
          </p:cNvSpPr>
          <p:nvPr>
            <p:ph type="body" sz="half" idx="1"/>
          </p:nvPr>
        </p:nvSpPr>
        <p:spPr>
          <a:xfrm>
            <a:off x="1016001" y="1762126"/>
            <a:ext cx="5151967"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1AB3D8FB-94DA-4736-8AB1-AE2CEBB8EBB7}" type="datetime1">
              <a:rPr lang="en-US"/>
              <a:pPr/>
              <a:t>2/14/2017</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98415AE6-3F9F-4CE4-B0AA-724C755C89C5}"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el slide">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5568000" y="4572001"/>
            <a:ext cx="6014400" cy="1235075"/>
          </a:xfrm>
          <a:prstGeom prst="rect">
            <a:avLst/>
          </a:prstGeom>
        </p:spPr>
        <p:txBody>
          <a:bodyPr lIns="0" bIns="0" anchor="b">
            <a:noAutofit/>
          </a:bodyPr>
          <a:lstStyle>
            <a:lvl1pPr>
              <a:defRPr sz="1600" b="0" i="0">
                <a:solidFill>
                  <a:schemeClr val="bg1"/>
                </a:solidFill>
                <a:latin typeface="Arial"/>
                <a:cs typeface="Arial"/>
              </a:defRPr>
            </a:lvl1pPr>
            <a:lvl2pPr>
              <a:defRPr sz="1600" b="0" i="0">
                <a:solidFill>
                  <a:schemeClr val="bg1"/>
                </a:solidFill>
                <a:latin typeface="Arial"/>
                <a:cs typeface="Arial"/>
              </a:defRPr>
            </a:lvl2pPr>
            <a:lvl3pPr>
              <a:defRPr sz="1600" b="0" i="0">
                <a:solidFill>
                  <a:schemeClr val="bg1"/>
                </a:solidFill>
                <a:latin typeface="Arial"/>
                <a:cs typeface="Arial"/>
              </a:defRPr>
            </a:lvl3pPr>
            <a:lvl4pPr>
              <a:defRPr sz="1600" b="0" i="0">
                <a:solidFill>
                  <a:schemeClr val="bg1"/>
                </a:solidFill>
                <a:latin typeface="Arial"/>
                <a:cs typeface="Arial"/>
              </a:defRPr>
            </a:lvl4pPr>
            <a:lvl5pPr>
              <a:defRPr sz="1600" b="0" i="0">
                <a:solidFill>
                  <a:schemeClr val="bg1"/>
                </a:solidFill>
                <a:latin typeface="Arial"/>
                <a:cs typeface="Arial"/>
              </a:defRPr>
            </a:lvl5pPr>
          </a:lstStyle>
          <a:p>
            <a:pPr lvl="0"/>
            <a:r>
              <a:rPr lang="nl-NL" smtClean="0"/>
              <a:t>Click to edit Master text styles</a:t>
            </a:r>
          </a:p>
          <a:p>
            <a:pPr lvl="1"/>
            <a:r>
              <a:rPr lang="nl-NL" smtClean="0"/>
              <a:t>Second level</a:t>
            </a:r>
          </a:p>
          <a:p>
            <a:pPr lvl="2"/>
            <a:r>
              <a:rPr lang="nl-NL" smtClean="0"/>
              <a:t>Third level</a:t>
            </a:r>
          </a:p>
        </p:txBody>
      </p:sp>
      <p:sp>
        <p:nvSpPr>
          <p:cNvPr id="3" name="Subtitle 2"/>
          <p:cNvSpPr>
            <a:spLocks noGrp="1"/>
          </p:cNvSpPr>
          <p:nvPr>
            <p:ph type="subTitle" idx="1"/>
          </p:nvPr>
        </p:nvSpPr>
        <p:spPr>
          <a:xfrm>
            <a:off x="3201600" y="3351600"/>
            <a:ext cx="8380800" cy="1220400"/>
          </a:xfrm>
          <a:prstGeom prst="rect">
            <a:avLst/>
          </a:prstGeom>
        </p:spPr>
        <p:txBody>
          <a:bodyPr>
            <a:noAutofit/>
          </a:bodyPr>
          <a:lstStyle>
            <a:lvl1pPr marL="0" indent="0" algn="l">
              <a:buNone/>
              <a:defRPr sz="3200" b="0" i="0" baseline="0">
                <a:solidFill>
                  <a:schemeClr val="bg1"/>
                </a:solidFill>
                <a:latin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oofdstuk">
    <p:spTree>
      <p:nvGrpSpPr>
        <p:cNvPr id="1" name=""/>
        <p:cNvGrpSpPr/>
        <p:nvPr/>
      </p:nvGrpSpPr>
      <p:grpSpPr>
        <a:xfrm>
          <a:off x="0" y="0"/>
          <a:ext cx="0" cy="0"/>
          <a:chOff x="0" y="0"/>
          <a:chExt cx="0" cy="0"/>
        </a:xfrm>
      </p:grpSpPr>
      <p:sp>
        <p:nvSpPr>
          <p:cNvPr id="2" name="Title 1"/>
          <p:cNvSpPr>
            <a:spLocks noGrp="1"/>
          </p:cNvSpPr>
          <p:nvPr>
            <p:ph type="title"/>
          </p:nvPr>
        </p:nvSpPr>
        <p:spPr>
          <a:xfrm>
            <a:off x="1440000" y="1870069"/>
            <a:ext cx="10286400" cy="646331"/>
          </a:xfrm>
        </p:spPr>
        <p:txBody>
          <a:bodyPr/>
          <a:lstStyle>
            <a:lvl1pPr marL="0" indent="0">
              <a:defRPr sz="3600" baseline="0">
                <a:solidFill>
                  <a:schemeClr val="bg1"/>
                </a:solidFill>
              </a:defRPr>
            </a:lvl1pPr>
          </a:lstStyle>
          <a:p>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title</a:t>
            </a:r>
            <a:r>
              <a:rPr lang="nl-NL" dirty="0" smtClean="0"/>
              <a:t> </a:t>
            </a:r>
            <a:r>
              <a:rPr lang="nl-NL" dirty="0" err="1" smtClean="0"/>
              <a:t>style</a:t>
            </a:r>
            <a:endParaRPr lang="en-US" dirty="0"/>
          </a:p>
        </p:txBody>
      </p:sp>
      <p:sp>
        <p:nvSpPr>
          <p:cNvPr id="8" name="Text Placeholder 7"/>
          <p:cNvSpPr>
            <a:spLocks noGrp="1"/>
          </p:cNvSpPr>
          <p:nvPr>
            <p:ph type="body" sz="quarter" idx="13"/>
          </p:nvPr>
        </p:nvSpPr>
        <p:spPr>
          <a:xfrm>
            <a:off x="1886400" y="2610002"/>
            <a:ext cx="9926400" cy="3181199"/>
          </a:xfrm>
          <a:prstGeom prst="rect">
            <a:avLst/>
          </a:prstGeom>
        </p:spPr>
        <p:txBody>
          <a:bodyPr>
            <a:normAutofit/>
          </a:bodyPr>
          <a:lstStyle>
            <a:lvl2pPr marL="0" indent="0">
              <a:defRPr sz="3200" baseline="0">
                <a:solidFill>
                  <a:schemeClr val="bg1"/>
                </a:solidFill>
              </a:defRPr>
            </a:lvl2pPr>
          </a:lstStyle>
          <a:p>
            <a:pPr lvl="1"/>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text</a:t>
            </a:r>
            <a:r>
              <a:rPr lang="nl-NL" dirty="0" smtClean="0"/>
              <a:t> </a:t>
            </a:r>
            <a:r>
              <a:rPr lang="nl-NL" dirty="0" err="1" smtClean="0"/>
              <a:t>styles</a:t>
            </a:r>
            <a:endParaRPr lang="nl-NL" dirty="0" smtClean="0"/>
          </a:p>
        </p:txBody>
      </p:sp>
      <p:sp>
        <p:nvSpPr>
          <p:cNvPr id="10" name="Slide Number Placeholder 5"/>
          <p:cNvSpPr>
            <a:spLocks noGrp="1"/>
          </p:cNvSpPr>
          <p:nvPr>
            <p:ph type="sldNum" sz="quarter" idx="14"/>
          </p:nvPr>
        </p:nvSpPr>
        <p:spPr/>
        <p:txBody>
          <a:bodyPr/>
          <a:lstStyle>
            <a:lvl1pPr>
              <a:defRPr>
                <a:solidFill>
                  <a:schemeClr val="bg1"/>
                </a:solidFill>
              </a:defRPr>
            </a:lvl1pPr>
          </a:lstStyle>
          <a:p>
            <a:pPr>
              <a:defRPr/>
            </a:pPr>
            <a:fld id="{67BB5746-2804-4C46-BFE1-7EAF2B227B8F}" type="slidenum">
              <a:rPr lang="en-US"/>
              <a:pPr>
                <a:defRPr/>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a:xfrm>
            <a:off x="1016000" y="1762125"/>
            <a:ext cx="10509251" cy="2049792"/>
          </a:xfrm>
        </p:spPr>
        <p:txBody>
          <a:bodyPr/>
          <a:lstStyle>
            <a:lvl1pPr>
              <a:defRPr sz="2400"/>
            </a:lvl1pPr>
            <a:lvl2pPr>
              <a:defRPr sz="2400"/>
            </a:lvl2pPr>
            <a:lvl3pPr>
              <a:defRPr sz="2000"/>
            </a:lvl3pPr>
            <a:lvl4pPr>
              <a:defRPr sz="2000"/>
            </a:lvl4pPr>
            <a:lvl5pPr>
              <a:defRPr sz="18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Tijdelijke aanduiding voor datum 3"/>
          <p:cNvSpPr>
            <a:spLocks noGrp="1"/>
          </p:cNvSpPr>
          <p:nvPr>
            <p:ph type="dt" sz="half" idx="10"/>
          </p:nvPr>
        </p:nvSpPr>
        <p:spPr/>
        <p:txBody>
          <a:bodyPr/>
          <a:lstStyle>
            <a:lvl1pPr>
              <a:defRPr/>
            </a:lvl1pPr>
          </a:lstStyle>
          <a:p>
            <a:fld id="{239D9C4F-425A-4354-BEE2-600AEA543FA5}" type="datetime1">
              <a:rPr lang="en-US"/>
              <a:pPr/>
              <a:t>2/14/2017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47674635-06A2-4DD4-9800-CC8105869400}"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3777060"/>
            <a:ext cx="10363200" cy="584775"/>
          </a:xfrm>
        </p:spPr>
        <p:txBody>
          <a:bodyPr anchor="t"/>
          <a:lstStyle>
            <a:lvl1pPr algn="l">
              <a:defRPr sz="3200" b="1" cap="none"/>
            </a:lvl1pPr>
          </a:lstStyle>
          <a:p>
            <a:r>
              <a:rPr lang="nl-NL" dirty="0" smtClean="0"/>
              <a:t>Klik om de stijl te bewerken</a:t>
            </a:r>
            <a:endParaRPr lang="en-US" dirty="0"/>
          </a:p>
        </p:txBody>
      </p:sp>
      <p:sp>
        <p:nvSpPr>
          <p:cNvPr id="3" name="Tijdelijke aanduiding voor tekst 2"/>
          <p:cNvSpPr>
            <a:spLocks noGrp="1"/>
          </p:cNvSpPr>
          <p:nvPr>
            <p:ph type="body" idx="1"/>
          </p:nvPr>
        </p:nvSpPr>
        <p:spPr>
          <a:xfrm>
            <a:off x="963084" y="337695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D25C7CB1-CE24-4733-BC6D-5251698EC3CF}" type="datetime1">
              <a:rPr lang="en-US"/>
              <a:pPr/>
              <a:t>2/14/2017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135200FC-4D2C-4F7D-A9AF-E5AC4D727749}"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1016001" y="1762126"/>
            <a:ext cx="5151967"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371167" y="1762126"/>
            <a:ext cx="5154084"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fld id="{C0471303-336C-4688-9001-329D254F7D07}" type="datetime1">
              <a:rPr lang="en-US"/>
              <a:pPr/>
              <a:t>2/14/2017</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30B5C846-0E00-41AB-9682-523AA1DBC057}"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832863"/>
            <a:ext cx="10972800" cy="584775"/>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09600" y="1343878"/>
            <a:ext cx="5386917"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93368" y="1343878"/>
            <a:ext cx="5389033"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fld id="{0F025838-667F-4B56-B4A3-08AE78748FC7}" type="datetime1">
              <a:rPr lang="en-US"/>
              <a:pPr/>
              <a:t>2/14/2017</a:t>
            </a:fld>
            <a:endParaRPr lang="en-US" sz="1400">
              <a:solidFill>
                <a:schemeClr val="tx1"/>
              </a:solidFill>
            </a:endParaRPr>
          </a:p>
        </p:txBody>
      </p:sp>
      <p:sp>
        <p:nvSpPr>
          <p:cNvPr id="8" name="Tijdelijke aanduiding voor dianummer 7"/>
          <p:cNvSpPr>
            <a:spLocks noGrp="1"/>
          </p:cNvSpPr>
          <p:nvPr>
            <p:ph type="sldNum" sz="quarter" idx="11"/>
          </p:nvPr>
        </p:nvSpPr>
        <p:spPr/>
        <p:txBody>
          <a:bodyPr/>
          <a:lstStyle>
            <a:lvl1pPr>
              <a:defRPr/>
            </a:lvl1pPr>
          </a:lstStyle>
          <a:p>
            <a:fld id="{0F63F463-6421-4A98-B72D-B4B83EFEACEF}" type="slidenum">
              <a:rPr lang="en-US"/>
              <a:pPr/>
              <a:t>‹nr.›</a:t>
            </a:fld>
            <a:endParaRPr lang="en-US"/>
          </a:p>
        </p:txBody>
      </p:sp>
      <p:sp>
        <p:nvSpPr>
          <p:cNvPr id="9" name="Tijdelijke aanduiding voor voettekst 8"/>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lstStyle>
          <a:p>
            <a:fld id="{F927D187-82F3-431B-A336-5E9EA372C814}" type="datetime1">
              <a:rPr lang="en-US"/>
              <a:pPr/>
              <a:t>2/14/2017</a:t>
            </a:fld>
            <a:endParaRPr lang="en-US" sz="1400">
              <a:solidFill>
                <a:schemeClr val="tx1"/>
              </a:solidFill>
            </a:endParaRPr>
          </a:p>
        </p:txBody>
      </p:sp>
      <p:sp>
        <p:nvSpPr>
          <p:cNvPr id="4" name="Tijdelijke aanduiding voor dianummer 3"/>
          <p:cNvSpPr>
            <a:spLocks noGrp="1"/>
          </p:cNvSpPr>
          <p:nvPr>
            <p:ph type="sldNum" sz="quarter" idx="11"/>
          </p:nvPr>
        </p:nvSpPr>
        <p:spPr/>
        <p:txBody>
          <a:bodyPr/>
          <a:lstStyle>
            <a:lvl1pPr>
              <a:defRPr/>
            </a:lvl1pPr>
          </a:lstStyle>
          <a:p>
            <a:fld id="{1F465D7B-63A6-4AF1-91B8-3AFBDC0394A9}" type="slidenum">
              <a:rPr lang="en-US"/>
              <a:pPr/>
              <a:t>‹nr.›</a:t>
            </a:fld>
            <a:endParaRPr lang="en-US"/>
          </a:p>
        </p:txBody>
      </p:sp>
      <p:sp>
        <p:nvSpPr>
          <p:cNvPr id="5" name="Tijdelijke aanduiding voor voettekst 4"/>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D5412F4-9978-4156-8CD6-2A6E4A1D9689}" type="datetime1">
              <a:rPr lang="en-US"/>
              <a:pPr/>
              <a:t>2/14/2017</a:t>
            </a:fld>
            <a:endParaRPr lang="en-US" sz="1400">
              <a:solidFill>
                <a:schemeClr val="tx1"/>
              </a:solidFill>
            </a:endParaRPr>
          </a:p>
        </p:txBody>
      </p:sp>
      <p:sp>
        <p:nvSpPr>
          <p:cNvPr id="3" name="Tijdelijke aanduiding voor dianummer 2"/>
          <p:cNvSpPr>
            <a:spLocks noGrp="1"/>
          </p:cNvSpPr>
          <p:nvPr>
            <p:ph type="sldNum" sz="quarter" idx="11"/>
          </p:nvPr>
        </p:nvSpPr>
        <p:spPr/>
        <p:txBody>
          <a:bodyPr/>
          <a:lstStyle>
            <a:lvl1pPr>
              <a:defRPr/>
            </a:lvl1pPr>
          </a:lstStyle>
          <a:p>
            <a:fld id="{D7FF78F6-7890-48E9-97D5-39D2E304C0A8}" type="slidenum">
              <a:rPr lang="en-US"/>
              <a:pPr/>
              <a:t>‹nr.›</a:t>
            </a:fld>
            <a:endParaRPr lang="en-US"/>
          </a:p>
        </p:txBody>
      </p:sp>
      <p:sp>
        <p:nvSpPr>
          <p:cNvPr id="4" name="Tijdelijke aanduiding voor voettekst 3"/>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1034990"/>
            <a:ext cx="4011084" cy="400110"/>
          </a:xfrm>
        </p:spPr>
        <p:txBody>
          <a:bodyPr/>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4766733" y="273051"/>
            <a:ext cx="6815667" cy="2776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4A13B974-EC61-4778-AFE0-32A8441C20A8}" type="datetime1">
              <a:rPr lang="en-US"/>
              <a:pPr/>
              <a:t>2/14/2017</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99AC4ED3-EC2C-48EE-8F1B-956D7E2CF79D}"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967228"/>
            <a:ext cx="7315200" cy="400110"/>
          </a:xfrm>
        </p:spPr>
        <p:txBody>
          <a:bodyPr/>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DE2DDD60-246C-4E99-90BA-DF0B848BED19}" type="datetime1">
              <a:rPr lang="en-US"/>
              <a:pPr/>
              <a:t>2/14/2017</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DC1083F8-2F82-4B3C-96D2-B48883D35FF1}"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cstate="print"/>
          <a:srcRect/>
          <a:stretch>
            <a:fillRect/>
          </a:stretch>
        </a:blipFill>
        <a:effectLst/>
      </p:bgPr>
    </p:bg>
    <p:spTree>
      <p:nvGrpSpPr>
        <p:cNvPr id="1" name=""/>
        <p:cNvGrpSpPr/>
        <p:nvPr/>
      </p:nvGrpSpPr>
      <p:grpSpPr>
        <a:xfrm>
          <a:off x="0" y="0"/>
          <a:ext cx="0" cy="0"/>
          <a:chOff x="0" y="0"/>
          <a:chExt cx="0" cy="0"/>
        </a:xfrm>
      </p:grpSpPr>
      <p:sp>
        <p:nvSpPr>
          <p:cNvPr id="24618" name="Rectangle 42"/>
          <p:cNvSpPr>
            <a:spLocks noGrp="1" noChangeArrowheads="1"/>
          </p:cNvSpPr>
          <p:nvPr>
            <p:ph type="title"/>
          </p:nvPr>
        </p:nvSpPr>
        <p:spPr bwMode="auto">
          <a:xfrm>
            <a:off x="1117600" y="609600"/>
            <a:ext cx="8229600" cy="579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Klik om het opmaakprofiel te bewerken</a:t>
            </a:r>
          </a:p>
        </p:txBody>
      </p:sp>
      <p:sp>
        <p:nvSpPr>
          <p:cNvPr id="24623" name="Rectangle 47"/>
          <p:cNvSpPr>
            <a:spLocks noGrp="1" noChangeAspect="1" noChangeArrowheads="1"/>
          </p:cNvSpPr>
          <p:nvPr>
            <p:ph type="body" idx="1"/>
          </p:nvPr>
        </p:nvSpPr>
        <p:spPr bwMode="auto">
          <a:xfrm>
            <a:off x="1016000" y="1762126"/>
            <a:ext cx="10509251" cy="2222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24624" name="Rectangle 48"/>
          <p:cNvSpPr>
            <a:spLocks noGrp="1" noChangeArrowheads="1"/>
          </p:cNvSpPr>
          <p:nvPr>
            <p:ph type="dt" sz="half" idx="2"/>
          </p:nvPr>
        </p:nvSpPr>
        <p:spPr bwMode="auto">
          <a:xfrm>
            <a:off x="1016000" y="6248400"/>
            <a:ext cx="1828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000">
                <a:solidFill>
                  <a:schemeClr val="accent1"/>
                </a:solidFill>
              </a:defRPr>
            </a:lvl1pPr>
          </a:lstStyle>
          <a:p>
            <a:fld id="{4AA8E884-7609-4276-B7D3-25002086DE77}" type="datetime1">
              <a:rPr lang="en-US"/>
              <a:pPr/>
              <a:t>2/14/2017</a:t>
            </a:fld>
            <a:endParaRPr lang="en-US"/>
          </a:p>
        </p:txBody>
      </p:sp>
      <p:sp>
        <p:nvSpPr>
          <p:cNvPr id="24625" name="Rectangle 49"/>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000">
                <a:solidFill>
                  <a:schemeClr val="accent1"/>
                </a:solidFill>
              </a:defRPr>
            </a:lvl1pPr>
          </a:lstStyle>
          <a:p>
            <a:fld id="{548834DF-D9C0-463A-8FF8-37C4BF9B4F0B}" type="slidenum">
              <a:rPr lang="en-US"/>
              <a:pPr/>
              <a:t>‹nr.›</a:t>
            </a:fld>
            <a:endParaRPr lang="en-US"/>
          </a:p>
        </p:txBody>
      </p:sp>
      <p:sp>
        <p:nvSpPr>
          <p:cNvPr id="24626" name="Rectangle 50"/>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ctr">
              <a:defRPr sz="1000">
                <a:solidFill>
                  <a:schemeClr val="accent1"/>
                </a:solidFill>
              </a:defRPr>
            </a:lvl1pPr>
          </a:lstStyle>
          <a:p>
            <a:r>
              <a:rPr lang="en-US"/>
              <a:t>HU powerpoint template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8" r:id="rId18"/>
  </p:sldLayoutIdLst>
  <p:txStyles>
    <p:titleStyle>
      <a:lvl1pPr algn="l" rtl="0" fontAlgn="base">
        <a:spcBef>
          <a:spcPct val="0"/>
        </a:spcBef>
        <a:spcAft>
          <a:spcPct val="0"/>
        </a:spcAft>
        <a:defRPr sz="3200" b="1">
          <a:solidFill>
            <a:srgbClr val="000000"/>
          </a:solidFill>
          <a:latin typeface="+mj-lt"/>
          <a:ea typeface="+mj-ea"/>
          <a:cs typeface="+mj-cs"/>
        </a:defRPr>
      </a:lvl1pPr>
      <a:lvl2pPr algn="l" rtl="0" fontAlgn="base">
        <a:spcBef>
          <a:spcPct val="0"/>
        </a:spcBef>
        <a:spcAft>
          <a:spcPct val="0"/>
        </a:spcAft>
        <a:defRPr sz="3200" b="1">
          <a:solidFill>
            <a:srgbClr val="000000"/>
          </a:solidFill>
          <a:latin typeface="Arial" charset="0"/>
        </a:defRPr>
      </a:lvl2pPr>
      <a:lvl3pPr algn="l" rtl="0" fontAlgn="base">
        <a:spcBef>
          <a:spcPct val="0"/>
        </a:spcBef>
        <a:spcAft>
          <a:spcPct val="0"/>
        </a:spcAft>
        <a:defRPr sz="3200" b="1">
          <a:solidFill>
            <a:srgbClr val="000000"/>
          </a:solidFill>
          <a:latin typeface="Arial" charset="0"/>
        </a:defRPr>
      </a:lvl3pPr>
      <a:lvl4pPr algn="l" rtl="0" fontAlgn="base">
        <a:spcBef>
          <a:spcPct val="0"/>
        </a:spcBef>
        <a:spcAft>
          <a:spcPct val="0"/>
        </a:spcAft>
        <a:defRPr sz="3200" b="1">
          <a:solidFill>
            <a:srgbClr val="000000"/>
          </a:solidFill>
          <a:latin typeface="Arial" charset="0"/>
        </a:defRPr>
      </a:lvl4pPr>
      <a:lvl5pPr algn="l" rtl="0" fontAlgn="base">
        <a:spcBef>
          <a:spcPct val="0"/>
        </a:spcBef>
        <a:spcAft>
          <a:spcPct val="0"/>
        </a:spcAft>
        <a:defRPr sz="3200" b="1">
          <a:solidFill>
            <a:srgbClr val="000000"/>
          </a:solidFill>
          <a:latin typeface="Arial" charset="0"/>
        </a:defRPr>
      </a:lvl5pPr>
      <a:lvl6pPr marL="457200" algn="l" rtl="0" fontAlgn="base">
        <a:spcBef>
          <a:spcPct val="0"/>
        </a:spcBef>
        <a:spcAft>
          <a:spcPct val="0"/>
        </a:spcAft>
        <a:defRPr sz="3200" b="1">
          <a:solidFill>
            <a:srgbClr val="000000"/>
          </a:solidFill>
          <a:latin typeface="Arial" charset="0"/>
        </a:defRPr>
      </a:lvl6pPr>
      <a:lvl7pPr marL="914400" algn="l" rtl="0" fontAlgn="base">
        <a:spcBef>
          <a:spcPct val="0"/>
        </a:spcBef>
        <a:spcAft>
          <a:spcPct val="0"/>
        </a:spcAft>
        <a:defRPr sz="3200" b="1">
          <a:solidFill>
            <a:srgbClr val="000000"/>
          </a:solidFill>
          <a:latin typeface="Arial" charset="0"/>
        </a:defRPr>
      </a:lvl7pPr>
      <a:lvl8pPr marL="1371600" algn="l" rtl="0" fontAlgn="base">
        <a:spcBef>
          <a:spcPct val="0"/>
        </a:spcBef>
        <a:spcAft>
          <a:spcPct val="0"/>
        </a:spcAft>
        <a:defRPr sz="3200" b="1">
          <a:solidFill>
            <a:srgbClr val="000000"/>
          </a:solidFill>
          <a:latin typeface="Arial" charset="0"/>
        </a:defRPr>
      </a:lvl8pPr>
      <a:lvl9pPr marL="1828800" algn="l" rtl="0" fontAlgn="base">
        <a:spcBef>
          <a:spcPct val="0"/>
        </a:spcBef>
        <a:spcAft>
          <a:spcPct val="0"/>
        </a:spcAft>
        <a:defRPr sz="3200" b="1">
          <a:solidFill>
            <a:srgbClr val="000000"/>
          </a:solidFill>
          <a:latin typeface="Arial" charset="0"/>
        </a:defRPr>
      </a:lvl9pPr>
    </p:titleStyle>
    <p:bodyStyle>
      <a:lvl1pPr marL="342900" indent="-342900" algn="l" rtl="0" fontAlgn="base">
        <a:spcBef>
          <a:spcPct val="20000"/>
        </a:spcBef>
        <a:spcAft>
          <a:spcPct val="0"/>
        </a:spcAft>
        <a:buClr>
          <a:srgbClr val="ED0010"/>
        </a:buClr>
        <a:buSzPct val="60000"/>
        <a:buFont typeface="Zapf Dingbats" charset="2"/>
        <a:buChar char="n"/>
        <a:defRPr sz="2800">
          <a:solidFill>
            <a:srgbClr val="000000"/>
          </a:solidFill>
          <a:latin typeface="+mn-lt"/>
          <a:ea typeface="+mn-ea"/>
          <a:cs typeface="+mn-cs"/>
        </a:defRPr>
      </a:lvl1pPr>
      <a:lvl2pPr marL="819150" indent="-285750" algn="l" rtl="0" fontAlgn="base">
        <a:spcBef>
          <a:spcPct val="20000"/>
        </a:spcBef>
        <a:spcAft>
          <a:spcPct val="0"/>
        </a:spcAft>
        <a:buClr>
          <a:schemeClr val="accent1"/>
        </a:buClr>
        <a:buSzPct val="60000"/>
        <a:buFont typeface="Zapf Dingbats" charset="2"/>
        <a:buChar char="n"/>
        <a:defRPr sz="2600">
          <a:solidFill>
            <a:srgbClr val="000000"/>
          </a:solidFill>
          <a:latin typeface="+mn-lt"/>
        </a:defRPr>
      </a:lvl2pPr>
      <a:lvl3pPr marL="1143000" indent="-228600" algn="l" rtl="0" fontAlgn="base">
        <a:spcBef>
          <a:spcPct val="20000"/>
        </a:spcBef>
        <a:spcAft>
          <a:spcPct val="0"/>
        </a:spcAft>
        <a:buClr>
          <a:schemeClr val="accent1"/>
        </a:buClr>
        <a:buSzPct val="60000"/>
        <a:buFont typeface="Zapf Dingbats" charset="2"/>
        <a:buChar char="n"/>
        <a:defRPr sz="2400">
          <a:solidFill>
            <a:srgbClr val="000000"/>
          </a:solidFill>
          <a:latin typeface="+mn-lt"/>
        </a:defRPr>
      </a:lvl3pPr>
      <a:lvl4pPr marL="1562100" indent="-228600" algn="l" rtl="0" fontAlgn="base">
        <a:spcBef>
          <a:spcPct val="20000"/>
        </a:spcBef>
        <a:spcAft>
          <a:spcPct val="0"/>
        </a:spcAft>
        <a:buClr>
          <a:schemeClr val="accent1"/>
        </a:buClr>
        <a:buSzPct val="60000"/>
        <a:buFont typeface="Zapf Dingbats" charset="2"/>
        <a:buChar char="n"/>
        <a:defRPr sz="2200">
          <a:solidFill>
            <a:srgbClr val="000000"/>
          </a:solidFill>
          <a:latin typeface="+mn-lt"/>
        </a:defRPr>
      </a:lvl4pPr>
      <a:lvl5pPr marL="19812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5pPr>
      <a:lvl6pPr marL="24384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6pPr>
      <a:lvl7pPr marL="28956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7pPr>
      <a:lvl8pPr marL="33528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8pPr>
      <a:lvl9pPr marL="38100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sette.munneke@hu.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2398184" y="2286000"/>
            <a:ext cx="8777816" cy="2554545"/>
          </a:xfrm>
        </p:spPr>
        <p:txBody>
          <a:bodyPr/>
          <a:lstStyle/>
          <a:p>
            <a:r>
              <a:rPr lang="nl-NL" dirty="0" smtClean="0"/>
              <a:t>Onderzoek in een professionele master: </a:t>
            </a:r>
            <a:r>
              <a:rPr lang="nl-NL" dirty="0" smtClean="0"/>
              <a:t>terug </a:t>
            </a:r>
            <a:r>
              <a:rPr lang="nl-NL" dirty="0" smtClean="0"/>
              <a:t>naar het leren van een beroep</a:t>
            </a: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
        <p:nvSpPr>
          <p:cNvPr id="3" name="Ondertitel 2"/>
          <p:cNvSpPr>
            <a:spLocks noGrp="1"/>
          </p:cNvSpPr>
          <p:nvPr>
            <p:ph type="subTitle" sz="quarter" idx="1"/>
          </p:nvPr>
        </p:nvSpPr>
        <p:spPr>
          <a:xfrm>
            <a:off x="2398184" y="3886201"/>
            <a:ext cx="8777816" cy="1631216"/>
          </a:xfrm>
        </p:spPr>
        <p:txBody>
          <a:bodyPr/>
          <a:lstStyle/>
          <a:p>
            <a:r>
              <a:rPr lang="nl-NL" dirty="0" smtClean="0"/>
              <a:t>Workshop conferentie kwaliteit van professionele masters</a:t>
            </a:r>
            <a:endParaRPr lang="nl-NL" dirty="0" smtClean="0"/>
          </a:p>
          <a:p>
            <a:endParaRPr lang="nl-NL" dirty="0" smtClean="0"/>
          </a:p>
          <a:p>
            <a:r>
              <a:rPr lang="nl-NL" dirty="0" smtClean="0"/>
              <a:t>dr</a:t>
            </a:r>
            <a:r>
              <a:rPr lang="nl-NL" dirty="0" smtClean="0"/>
              <a:t>. Lisette Munneke (</a:t>
            </a:r>
            <a:r>
              <a:rPr lang="nl-NL" dirty="0" smtClean="0">
                <a:hlinkClick r:id="rId3"/>
              </a:rPr>
              <a:t>lisette.munneke@hu.nl</a:t>
            </a:r>
            <a:r>
              <a:rPr lang="nl-NL" dirty="0" smtClean="0"/>
              <a:t>)</a:t>
            </a:r>
          </a:p>
          <a:p>
            <a:r>
              <a:rPr lang="nl-NL" dirty="0" smtClean="0"/>
              <a:t>Lectoraat  Methodologie van Praktijkgericht Onderzoek</a:t>
            </a:r>
          </a:p>
          <a:p>
            <a:pPr lvl="6"/>
            <a:r>
              <a:rPr lang="nl-NL" dirty="0" smtClean="0"/>
              <a:t>		</a:t>
            </a:r>
            <a:endParaRPr lang="nl-NL" dirty="0"/>
          </a:p>
        </p:txBody>
      </p:sp>
    </p:spTree>
    <p:extLst>
      <p:ext uri="{BB962C8B-B14F-4D97-AF65-F5344CB8AC3E}">
        <p14:creationId xmlns:p14="http://schemas.microsoft.com/office/powerpoint/2010/main" val="422925339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hthoek 19"/>
          <p:cNvSpPr/>
          <p:nvPr/>
        </p:nvSpPr>
        <p:spPr>
          <a:xfrm>
            <a:off x="551230" y="1001174"/>
            <a:ext cx="9144000" cy="5856826"/>
          </a:xfrm>
          <a:prstGeom prst="rect">
            <a:avLst/>
          </a:prstGeom>
          <a:solidFill>
            <a:schemeClr val="bg1">
              <a:lumMod val="20000"/>
              <a:lumOff val="8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lang="nl-NL" sz="1200" b="1" dirty="0">
              <a:latin typeface="Verdana" pitchFamily="34" charset="0"/>
            </a:endParaRPr>
          </a:p>
        </p:txBody>
      </p:sp>
      <p:sp>
        <p:nvSpPr>
          <p:cNvPr id="20" name="Rechthoek 19"/>
          <p:cNvSpPr/>
          <p:nvPr/>
        </p:nvSpPr>
        <p:spPr>
          <a:xfrm>
            <a:off x="1018774" y="1628800"/>
            <a:ext cx="8424936" cy="5127376"/>
          </a:xfrm>
          <a:prstGeom prst="rect">
            <a:avLst/>
          </a:prstGeom>
          <a:solidFill>
            <a:srgbClr val="FFFFFF"/>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3" name="Group 2"/>
          <p:cNvGrpSpPr/>
          <p:nvPr/>
        </p:nvGrpSpPr>
        <p:grpSpPr>
          <a:xfrm>
            <a:off x="4043608" y="2302714"/>
            <a:ext cx="2557190" cy="1760794"/>
            <a:chOff x="4043608" y="2302714"/>
            <a:chExt cx="2557190" cy="1760794"/>
          </a:xfrm>
        </p:grpSpPr>
        <p:sp>
          <p:nvSpPr>
            <p:cNvPr id="7" name="Afgeronde rechthoek 6"/>
            <p:cNvSpPr/>
            <p:nvPr/>
          </p:nvSpPr>
          <p:spPr>
            <a:xfrm>
              <a:off x="5160638" y="3487246"/>
              <a:ext cx="1440160" cy="576262"/>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4043608" y="2579712"/>
              <a:ext cx="1837110" cy="907534"/>
            </a:xfrm>
            <a:prstGeom prst="bentConnector2">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4575142" y="2302714"/>
              <a:ext cx="1196161" cy="276999"/>
            </a:xfrm>
            <a:prstGeom prst="rect">
              <a:avLst/>
            </a:prstGeom>
            <a:noFill/>
            <a:effectLst/>
          </p:spPr>
          <p:txBody>
            <a:bodyPr wrap="none" rtlCol="0">
              <a:spAutoFit/>
            </a:bodyPr>
            <a:lstStyle/>
            <a:p>
              <a:r>
                <a:rPr lang="nl-NL" sz="1200" kern="0" spc="-100" dirty="0">
                  <a:latin typeface="Verdana" pitchFamily="34" charset="0"/>
                </a:rPr>
                <a:t>moet blijken uit</a:t>
              </a:r>
            </a:p>
          </p:txBody>
        </p:sp>
      </p:grpSp>
      <p:grpSp>
        <p:nvGrpSpPr>
          <p:cNvPr id="10" name="Group 9"/>
          <p:cNvGrpSpPr/>
          <p:nvPr/>
        </p:nvGrpSpPr>
        <p:grpSpPr>
          <a:xfrm>
            <a:off x="5023602" y="4063508"/>
            <a:ext cx="1575980" cy="1381914"/>
            <a:chOff x="5023602" y="4063508"/>
            <a:chExt cx="1575980" cy="1381914"/>
          </a:xfrm>
        </p:grpSpPr>
        <p:sp>
          <p:nvSpPr>
            <p:cNvPr id="5" name="Afgeronde rechthoek 4"/>
            <p:cNvSpPr/>
            <p:nvPr/>
          </p:nvSpPr>
          <p:spPr>
            <a:xfrm>
              <a:off x="5160266" y="4869160"/>
              <a:ext cx="1439316" cy="576262"/>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Examinatoren</a:t>
              </a:r>
            </a:p>
          </p:txBody>
        </p:sp>
        <p:cxnSp>
          <p:nvCxnSpPr>
            <p:cNvPr id="17" name="Rechte verbindingslijn met pijl 16"/>
            <p:cNvCxnSpPr>
              <a:stCxn id="7" idx="2"/>
              <a:endCxn id="5" idx="0"/>
            </p:cNvCxnSpPr>
            <p:nvPr/>
          </p:nvCxnSpPr>
          <p:spPr>
            <a:xfrm flipH="1">
              <a:off x="5879924" y="4063508"/>
              <a:ext cx="794" cy="805652"/>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55" name="Tekstvak 54"/>
            <p:cNvSpPr txBox="1"/>
            <p:nvPr/>
          </p:nvSpPr>
          <p:spPr>
            <a:xfrm>
              <a:off x="5023602" y="4221089"/>
              <a:ext cx="963725" cy="461665"/>
            </a:xfrm>
            <a:prstGeom prst="rect">
              <a:avLst/>
            </a:prstGeom>
            <a:noFill/>
            <a:effectLst/>
          </p:spPr>
          <p:txBody>
            <a:bodyPr wrap="none" rtlCol="0">
              <a:spAutoFit/>
            </a:bodyPr>
            <a:lstStyle/>
            <a:p>
              <a:pPr algn="ctr"/>
              <a:r>
                <a:rPr lang="nl-NL" sz="1200" kern="0" spc="-100" dirty="0">
                  <a:latin typeface="Verdana" pitchFamily="34" charset="0"/>
                </a:rPr>
                <a:t>beoordeeld </a:t>
              </a:r>
            </a:p>
            <a:p>
              <a:pPr algn="ctr"/>
              <a:r>
                <a:rPr lang="nl-NL" sz="1200" kern="0" spc="-100" dirty="0">
                  <a:latin typeface="Verdana" pitchFamily="34" charset="0"/>
                </a:rPr>
                <a:t>door</a:t>
              </a:r>
            </a:p>
          </p:txBody>
        </p:sp>
      </p:grpSp>
      <p:grpSp>
        <p:nvGrpSpPr>
          <p:cNvPr id="16" name="Group 15"/>
          <p:cNvGrpSpPr/>
          <p:nvPr/>
        </p:nvGrpSpPr>
        <p:grpSpPr>
          <a:xfrm>
            <a:off x="1740230" y="2856199"/>
            <a:ext cx="3420036" cy="3118599"/>
            <a:chOff x="1740230" y="2856199"/>
            <a:chExt cx="3420036" cy="3118599"/>
          </a:xfrm>
        </p:grpSpPr>
        <p:sp>
          <p:nvSpPr>
            <p:cNvPr id="44" name="Tekstvak 43"/>
            <p:cNvSpPr txBox="1"/>
            <p:nvPr/>
          </p:nvSpPr>
          <p:spPr>
            <a:xfrm>
              <a:off x="2019880" y="5432895"/>
              <a:ext cx="691215" cy="461665"/>
            </a:xfrm>
            <a:prstGeom prst="rect">
              <a:avLst/>
            </a:prstGeom>
            <a:noFill/>
            <a:effectLst/>
          </p:spPr>
          <p:txBody>
            <a:bodyPr wrap="none" rtlCol="0">
              <a:spAutoFit/>
            </a:bodyPr>
            <a:lstStyle/>
            <a:p>
              <a:pPr algn="ctr"/>
              <a:r>
                <a:rPr lang="nl-NL" sz="1200" kern="0" spc="-100" dirty="0">
                  <a:latin typeface="Verdana" pitchFamily="34" charset="0"/>
                </a:rPr>
                <a:t>is basis </a:t>
              </a:r>
            </a:p>
            <a:p>
              <a:pPr algn="ctr"/>
              <a:r>
                <a:rPr lang="nl-NL" sz="1200" kern="0" spc="-100" dirty="0">
                  <a:latin typeface="Verdana" pitchFamily="34" charset="0"/>
                </a:rPr>
                <a:t>voor</a:t>
              </a:r>
            </a:p>
          </p:txBody>
        </p:sp>
        <p:grpSp>
          <p:nvGrpSpPr>
            <p:cNvPr id="15" name="Group 14"/>
            <p:cNvGrpSpPr/>
            <p:nvPr/>
          </p:nvGrpSpPr>
          <p:grpSpPr>
            <a:xfrm>
              <a:off x="1740230" y="2856199"/>
              <a:ext cx="3420036" cy="3118599"/>
              <a:chOff x="1740230" y="2856199"/>
              <a:chExt cx="3420036" cy="3118599"/>
            </a:xfrm>
          </p:grpSpPr>
          <p:sp>
            <p:nvSpPr>
              <p:cNvPr id="9" name="Rechthoek 8"/>
              <p:cNvSpPr/>
              <p:nvPr/>
            </p:nvSpPr>
            <p:spPr>
              <a:xfrm>
                <a:off x="1740230" y="4619420"/>
                <a:ext cx="2302880" cy="615334"/>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Beoordelingsmodel</a:t>
                </a:r>
              </a:p>
            </p:txBody>
          </p:sp>
          <p:cxnSp>
            <p:nvCxnSpPr>
              <p:cNvPr id="38" name="Vorm 20"/>
              <p:cNvCxnSpPr>
                <a:endCxn id="9" idx="0"/>
              </p:cNvCxnSpPr>
              <p:nvPr/>
            </p:nvCxnSpPr>
            <p:spPr>
              <a:xfrm rot="10800000" flipV="1">
                <a:off x="2891670" y="3775376"/>
                <a:ext cx="2268596" cy="844044"/>
              </a:xfrm>
              <a:prstGeom prst="bentConnector2">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52" name="Tekstvak 54"/>
              <p:cNvSpPr txBox="1"/>
              <p:nvPr/>
            </p:nvSpPr>
            <p:spPr>
              <a:xfrm>
                <a:off x="2472265" y="2944079"/>
                <a:ext cx="986167" cy="276999"/>
              </a:xfrm>
              <a:prstGeom prst="rect">
                <a:avLst/>
              </a:prstGeom>
              <a:noFill/>
              <a:effectLst/>
            </p:spPr>
            <p:txBody>
              <a:bodyPr wrap="none" rtlCol="0">
                <a:spAutoFit/>
              </a:bodyPr>
              <a:lstStyle/>
              <a:p>
                <a:pPr algn="ctr"/>
                <a:r>
                  <a:rPr lang="nl-NL" sz="1200" kern="0" spc="-100" dirty="0">
                    <a:latin typeface="Verdana" pitchFamily="34" charset="0"/>
                  </a:rPr>
                  <a:t>is input voor</a:t>
                </a:r>
              </a:p>
            </p:txBody>
          </p:sp>
          <p:sp>
            <p:nvSpPr>
              <p:cNvPr id="56" name="Tekstvak 34"/>
              <p:cNvSpPr txBox="1"/>
              <p:nvPr/>
            </p:nvSpPr>
            <p:spPr>
              <a:xfrm>
                <a:off x="3158492" y="3512042"/>
                <a:ext cx="1820722" cy="276999"/>
              </a:xfrm>
              <a:prstGeom prst="rect">
                <a:avLst/>
              </a:prstGeom>
              <a:noFill/>
              <a:effectLst/>
            </p:spPr>
            <p:txBody>
              <a:bodyPr wrap="square" rtlCol="0">
                <a:spAutoFit/>
              </a:bodyPr>
              <a:lstStyle/>
              <a:p>
                <a:pPr algn="ctr"/>
                <a:r>
                  <a:rPr lang="nl-NL" sz="1200" kern="0" spc="-100" dirty="0" smtClean="0">
                    <a:latin typeface="Verdana" pitchFamily="34" charset="0"/>
                  </a:rPr>
                  <a:t>Is input voor</a:t>
                </a:r>
                <a:endParaRPr lang="nl-NL" sz="1200" kern="0" spc="-100" dirty="0">
                  <a:latin typeface="Verdana" pitchFamily="34" charset="0"/>
                </a:endParaRPr>
              </a:p>
            </p:txBody>
          </p:sp>
          <p:cxnSp>
            <p:nvCxnSpPr>
              <p:cNvPr id="57" name="Rechte verbindingslijn met pijl 61"/>
              <p:cNvCxnSpPr/>
              <p:nvPr/>
            </p:nvCxnSpPr>
            <p:spPr>
              <a:xfrm>
                <a:off x="2409879" y="2856199"/>
                <a:ext cx="11352" cy="1759084"/>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78" name="Gebogen verbindingslijn 77"/>
              <p:cNvCxnSpPr>
                <a:stCxn id="9" idx="2"/>
                <a:endCxn id="6" idx="0"/>
              </p:cNvCxnSpPr>
              <p:nvPr/>
            </p:nvCxnSpPr>
            <p:spPr>
              <a:xfrm rot="5400000">
                <a:off x="2520564" y="5603692"/>
                <a:ext cx="740044" cy="2168"/>
              </a:xfrm>
              <a:prstGeom prst="bentConnector3">
                <a:avLst>
                  <a:gd name="adj1" fmla="val 50000"/>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grpSp>
      </p:grpSp>
      <p:sp>
        <p:nvSpPr>
          <p:cNvPr id="40" name="Tekstvak 39" hidden="1"/>
          <p:cNvSpPr txBox="1"/>
          <p:nvPr/>
        </p:nvSpPr>
        <p:spPr>
          <a:xfrm>
            <a:off x="2855643" y="3238496"/>
            <a:ext cx="1035861" cy="276999"/>
          </a:xfrm>
          <a:prstGeom prst="rect">
            <a:avLst/>
          </a:prstGeom>
          <a:noFill/>
          <a:effectLst/>
        </p:spPr>
        <p:txBody>
          <a:bodyPr wrap="none" rtlCol="0">
            <a:spAutoFit/>
          </a:bodyPr>
          <a:lstStyle/>
          <a:p>
            <a:r>
              <a:rPr lang="nl-NL" sz="1200" kern="0" spc="-100" dirty="0">
                <a:latin typeface="Verdana" pitchFamily="34" charset="0"/>
              </a:rPr>
              <a:t>uitgewerkt in</a:t>
            </a:r>
          </a:p>
        </p:txBody>
      </p:sp>
      <p:sp>
        <p:nvSpPr>
          <p:cNvPr id="23" name="TextBox 22"/>
          <p:cNvSpPr txBox="1"/>
          <p:nvPr/>
        </p:nvSpPr>
        <p:spPr>
          <a:xfrm>
            <a:off x="4259745" y="1152770"/>
            <a:ext cx="5850507" cy="332014"/>
          </a:xfrm>
          <a:prstGeom prst="rect">
            <a:avLst/>
          </a:prstGeom>
          <a:noFill/>
        </p:spPr>
        <p:txBody>
          <a:bodyPr wrap="square" rtlCol="0">
            <a:spAutoFit/>
          </a:bodyPr>
          <a:lstStyle/>
          <a:p>
            <a:pPr>
              <a:lnSpc>
                <a:spcPct val="150000"/>
              </a:lnSpc>
              <a:buSzPct val="150000"/>
            </a:pPr>
            <a:r>
              <a:rPr lang="nl-NL" sz="1200" b="1" dirty="0" smtClean="0">
                <a:latin typeface="Verdana" panose="020B0604030504040204" pitchFamily="34" charset="0"/>
                <a:ea typeface="Verdana" panose="020B0604030504040204" pitchFamily="34" charset="0"/>
                <a:cs typeface="Verdana" panose="020B0604030504040204" pitchFamily="34" charset="0"/>
              </a:rPr>
              <a:t>Randvoorwaarden</a:t>
            </a:r>
            <a:endParaRPr lang="nl-NL" sz="1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11" name="Group 10"/>
          <p:cNvGrpSpPr/>
          <p:nvPr/>
        </p:nvGrpSpPr>
        <p:grpSpPr>
          <a:xfrm>
            <a:off x="1156900" y="2579714"/>
            <a:ext cx="4723026" cy="3816422"/>
            <a:chOff x="1156900" y="2579714"/>
            <a:chExt cx="4723026" cy="3816422"/>
          </a:xfrm>
        </p:grpSpPr>
        <p:cxnSp>
          <p:nvCxnSpPr>
            <p:cNvPr id="29" name="Vorm 28"/>
            <p:cNvCxnSpPr>
              <a:stCxn id="6" idx="1"/>
              <a:endCxn id="60" idx="1"/>
            </p:cNvCxnSpPr>
            <p:nvPr/>
          </p:nvCxnSpPr>
          <p:spPr>
            <a:xfrm rot="10800000" flipH="1">
              <a:off x="1738062" y="2579714"/>
              <a:ext cx="496" cy="3605755"/>
            </a:xfrm>
            <a:prstGeom prst="bentConnector3">
              <a:avLst>
                <a:gd name="adj1" fmla="val -46088710"/>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35" name="Tekstvak 34"/>
            <p:cNvSpPr txBox="1"/>
            <p:nvPr/>
          </p:nvSpPr>
          <p:spPr>
            <a:xfrm>
              <a:off x="4115118" y="5805265"/>
              <a:ext cx="1676994" cy="276999"/>
            </a:xfrm>
            <a:prstGeom prst="rect">
              <a:avLst/>
            </a:prstGeom>
            <a:noFill/>
            <a:effectLst/>
          </p:spPr>
          <p:txBody>
            <a:bodyPr wrap="square" rtlCol="0">
              <a:spAutoFit/>
            </a:bodyPr>
            <a:lstStyle/>
            <a:p>
              <a:pPr algn="ctr"/>
              <a:r>
                <a:rPr lang="nl-NL" sz="1200" kern="0" spc="-100" dirty="0">
                  <a:latin typeface="Verdana" pitchFamily="34" charset="0"/>
                </a:rPr>
                <a:t>komen gezamenlijk tot</a:t>
              </a:r>
            </a:p>
          </p:txBody>
        </p:sp>
        <p:sp>
          <p:nvSpPr>
            <p:cNvPr id="36" name="Tekstvak 35"/>
            <p:cNvSpPr txBox="1"/>
            <p:nvPr/>
          </p:nvSpPr>
          <p:spPr>
            <a:xfrm rot="16200000">
              <a:off x="457670" y="4053989"/>
              <a:ext cx="1675459" cy="276999"/>
            </a:xfrm>
            <a:prstGeom prst="rect">
              <a:avLst/>
            </a:prstGeom>
            <a:noFill/>
            <a:effectLst/>
          </p:spPr>
          <p:txBody>
            <a:bodyPr wrap="none" rtlCol="0">
              <a:spAutoFit/>
            </a:bodyPr>
            <a:lstStyle/>
            <a:p>
              <a:r>
                <a:rPr lang="nl-NL" sz="1200" kern="0" spc="-100" dirty="0">
                  <a:latin typeface="Verdana" pitchFamily="34" charset="0"/>
                </a:rPr>
                <a:t>leidt tot conclusie over</a:t>
              </a:r>
            </a:p>
          </p:txBody>
        </p:sp>
        <p:cxnSp>
          <p:nvCxnSpPr>
            <p:cNvPr id="76" name="Vorm 75"/>
            <p:cNvCxnSpPr>
              <a:stCxn id="5" idx="2"/>
              <a:endCxn id="6" idx="3"/>
            </p:cNvCxnSpPr>
            <p:nvPr/>
          </p:nvCxnSpPr>
          <p:spPr>
            <a:xfrm rot="5400000">
              <a:off x="4590412" y="4895953"/>
              <a:ext cx="740045" cy="1838982"/>
            </a:xfrm>
            <a:prstGeom prst="bentConnector2">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6" name="Rechthoek 5"/>
            <p:cNvSpPr/>
            <p:nvPr/>
          </p:nvSpPr>
          <p:spPr>
            <a:xfrm>
              <a:off x="1738062" y="5974799"/>
              <a:ext cx="2302880" cy="421337"/>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Integrale beoordeling</a:t>
              </a:r>
            </a:p>
          </p:txBody>
        </p:sp>
      </p:grpSp>
      <p:grpSp>
        <p:nvGrpSpPr>
          <p:cNvPr id="4" name="Group 3"/>
          <p:cNvGrpSpPr/>
          <p:nvPr/>
        </p:nvGrpSpPr>
        <p:grpSpPr>
          <a:xfrm>
            <a:off x="6563391" y="3210436"/>
            <a:ext cx="2736304" cy="999620"/>
            <a:chOff x="6563391" y="3210436"/>
            <a:chExt cx="2736304" cy="999620"/>
          </a:xfrm>
        </p:grpSpPr>
        <p:sp>
          <p:nvSpPr>
            <p:cNvPr id="8" name="Afgeronde rechthoek 7"/>
            <p:cNvSpPr/>
            <p:nvPr/>
          </p:nvSpPr>
          <p:spPr>
            <a:xfrm>
              <a:off x="7536902" y="3487246"/>
              <a:ext cx="1762793" cy="576262"/>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Beroeps-opdrachten</a:t>
              </a:r>
            </a:p>
          </p:txBody>
        </p:sp>
        <p:cxnSp>
          <p:nvCxnSpPr>
            <p:cNvPr id="19" name="Rechte verbindingslijn met pijl 18"/>
            <p:cNvCxnSpPr/>
            <p:nvPr/>
          </p:nvCxnSpPr>
          <p:spPr>
            <a:xfrm flipH="1">
              <a:off x="6584655" y="3861048"/>
              <a:ext cx="936103" cy="0"/>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6563391" y="3933057"/>
              <a:ext cx="1110735" cy="276999"/>
            </a:xfrm>
            <a:prstGeom prst="rect">
              <a:avLst/>
            </a:prstGeom>
            <a:noFill/>
            <a:effectLst/>
          </p:spPr>
          <p:txBody>
            <a:bodyPr wrap="square" rtlCol="0">
              <a:spAutoFit/>
            </a:bodyPr>
            <a:lstStyle/>
            <a:p>
              <a:pPr algn="ctr"/>
              <a:r>
                <a:rPr lang="nl-NL" sz="1200" kern="0" spc="-100" dirty="0">
                  <a:latin typeface="Verdana" pitchFamily="34" charset="0"/>
                </a:rPr>
                <a:t>leiden tot</a:t>
              </a:r>
            </a:p>
          </p:txBody>
        </p:sp>
        <p:cxnSp>
          <p:nvCxnSpPr>
            <p:cNvPr id="67" name="Rechte verbindingslijn met pijl 18"/>
            <p:cNvCxnSpPr/>
            <p:nvPr/>
          </p:nvCxnSpPr>
          <p:spPr>
            <a:xfrm>
              <a:off x="6599583" y="3714501"/>
              <a:ext cx="937319" cy="2532"/>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75" name="Tekstvak 31"/>
            <p:cNvSpPr txBox="1"/>
            <p:nvPr/>
          </p:nvSpPr>
          <p:spPr>
            <a:xfrm>
              <a:off x="6595705" y="3210436"/>
              <a:ext cx="1021433" cy="461665"/>
            </a:xfrm>
            <a:prstGeom prst="rect">
              <a:avLst/>
            </a:prstGeom>
            <a:noFill/>
            <a:effectLst/>
          </p:spPr>
          <p:txBody>
            <a:bodyPr wrap="none" rtlCol="0">
              <a:spAutoFit/>
            </a:bodyPr>
            <a:lstStyle/>
            <a:p>
              <a:pPr algn="ctr"/>
              <a:r>
                <a:rPr lang="nl-NL" sz="1200" kern="0" spc="-100" dirty="0">
                  <a:latin typeface="Verdana" pitchFamily="34" charset="0"/>
                </a:rPr>
                <a:t>stellen eisen </a:t>
              </a:r>
            </a:p>
            <a:p>
              <a:pPr algn="ctr"/>
              <a:r>
                <a:rPr lang="nl-NL" sz="1200" kern="0" spc="-100" dirty="0">
                  <a:latin typeface="Verdana" pitchFamily="34" charset="0"/>
                </a:rPr>
                <a:t>aan</a:t>
              </a:r>
            </a:p>
          </p:txBody>
        </p:sp>
      </p:grpSp>
      <p:grpSp>
        <p:nvGrpSpPr>
          <p:cNvPr id="2" name="Group 1"/>
          <p:cNvGrpSpPr/>
          <p:nvPr/>
        </p:nvGrpSpPr>
        <p:grpSpPr>
          <a:xfrm>
            <a:off x="1659787" y="116632"/>
            <a:ext cx="2383821" cy="2751112"/>
            <a:chOff x="1659787" y="116632"/>
            <a:chExt cx="2383821" cy="2751112"/>
          </a:xfrm>
        </p:grpSpPr>
        <p:sp>
          <p:nvSpPr>
            <p:cNvPr id="60" name="Afgeronde rechthoek 59"/>
            <p:cNvSpPr/>
            <p:nvPr/>
          </p:nvSpPr>
          <p:spPr>
            <a:xfrm>
              <a:off x="1738558" y="2291680"/>
              <a:ext cx="2305050" cy="576064"/>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Beroepsbekwaamheid</a:t>
              </a:r>
            </a:p>
          </p:txBody>
        </p:sp>
        <p:sp>
          <p:nvSpPr>
            <p:cNvPr id="39" name="Afgeronde rechthoek 59"/>
            <p:cNvSpPr/>
            <p:nvPr/>
          </p:nvSpPr>
          <p:spPr>
            <a:xfrm>
              <a:off x="1738062" y="116632"/>
              <a:ext cx="2305050" cy="576064"/>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Toekomstig werkveld &amp; hbo </a:t>
              </a:r>
              <a:r>
                <a:rPr lang="nl-NL" sz="1200" b="1" dirty="0" smtClean="0">
                  <a:latin typeface="Verdana" pitchFamily="34" charset="0"/>
                </a:rPr>
                <a:t>masterniveau</a:t>
              </a:r>
              <a:endParaRPr lang="nl-NL" sz="1200" b="1" dirty="0">
                <a:latin typeface="Verdana" pitchFamily="34" charset="0"/>
              </a:endParaRPr>
            </a:p>
          </p:txBody>
        </p:sp>
        <p:sp>
          <p:nvSpPr>
            <p:cNvPr id="41" name="Tekstvak 31"/>
            <p:cNvSpPr txBox="1"/>
            <p:nvPr/>
          </p:nvSpPr>
          <p:spPr>
            <a:xfrm>
              <a:off x="1659787" y="1859633"/>
              <a:ext cx="1266693" cy="276999"/>
            </a:xfrm>
            <a:prstGeom prst="rect">
              <a:avLst/>
            </a:prstGeom>
            <a:noFill/>
            <a:effectLst/>
          </p:spPr>
          <p:txBody>
            <a:bodyPr wrap="none" rtlCol="0">
              <a:spAutoFit/>
            </a:bodyPr>
            <a:lstStyle/>
            <a:p>
              <a:r>
                <a:rPr lang="nl-NL" sz="1200" kern="0" spc="-100" dirty="0">
                  <a:latin typeface="Verdana" pitchFamily="34" charset="0"/>
                </a:rPr>
                <a:t>stellen eisen aan</a:t>
              </a:r>
            </a:p>
          </p:txBody>
        </p:sp>
        <p:cxnSp>
          <p:nvCxnSpPr>
            <p:cNvPr id="42" name="Rechte verbindingslijn met pijl 61"/>
            <p:cNvCxnSpPr>
              <a:stCxn id="39" idx="2"/>
              <a:endCxn id="60" idx="0"/>
            </p:cNvCxnSpPr>
            <p:nvPr/>
          </p:nvCxnSpPr>
          <p:spPr>
            <a:xfrm>
              <a:off x="2890587" y="692696"/>
              <a:ext cx="496" cy="1598984"/>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8272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2</a:t>
            </a:r>
            <a:r>
              <a:rPr lang="nl-NL" dirty="0" smtClean="0"/>
              <a:t>. </a:t>
            </a:r>
            <a:r>
              <a:rPr lang="nl-NL" dirty="0" smtClean="0"/>
              <a:t>Uitwerken voor je eigen opleiding</a:t>
            </a:r>
            <a:endParaRPr lang="nl-NL" dirty="0"/>
          </a:p>
        </p:txBody>
      </p:sp>
      <p:sp>
        <p:nvSpPr>
          <p:cNvPr id="5" name="Tijdelijke aanduiding voor tekst 4"/>
          <p:cNvSpPr>
            <a:spLocks noGrp="1"/>
          </p:cNvSpPr>
          <p:nvPr>
            <p:ph type="body" idx="1"/>
          </p:nvPr>
        </p:nvSpPr>
        <p:spPr/>
        <p:txBody>
          <a:bodyPr/>
          <a:lstStyle/>
          <a:p>
            <a:r>
              <a:rPr lang="nl-NL" smtClean="0"/>
              <a:t>Wat voor professionals leiden jullie op en welke rol heeft onderzoekend vermogen daarin? </a:t>
            </a:r>
            <a:endParaRPr lang="nl-NL" dirty="0"/>
          </a:p>
        </p:txBody>
      </p:sp>
    </p:spTree>
    <p:extLst>
      <p:ext uri="{BB962C8B-B14F-4D97-AF65-F5344CB8AC3E}">
        <p14:creationId xmlns:p14="http://schemas.microsoft.com/office/powerpoint/2010/main" val="183981935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Wat voor een professional?</a:t>
            </a:r>
            <a:endParaRPr lang="en-US" dirty="0"/>
          </a:p>
        </p:txBody>
      </p:sp>
      <p:sp>
        <p:nvSpPr>
          <p:cNvPr id="3" name="Tijdelijke aanduiding voor inhoud 2"/>
          <p:cNvSpPr>
            <a:spLocks noGrp="1"/>
          </p:cNvSpPr>
          <p:nvPr>
            <p:ph idx="1"/>
          </p:nvPr>
        </p:nvSpPr>
        <p:spPr/>
        <p:txBody>
          <a:bodyPr/>
          <a:lstStyle/>
          <a:p>
            <a:endParaRPr lang="nl-NL" smtClean="0"/>
          </a:p>
          <a:p>
            <a:endParaRPr lang="nl-NL" smtClean="0"/>
          </a:p>
          <a:p>
            <a:endParaRPr lang="en-US" dirty="0"/>
          </a:p>
        </p:txBody>
      </p:sp>
      <p:pic>
        <p:nvPicPr>
          <p:cNvPr id="8"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423490" y="1916790"/>
            <a:ext cx="3456480" cy="4320600"/>
          </a:xfrm>
          <a:prstGeom prst="rect">
            <a:avLst/>
          </a:prstGeom>
          <a:noFill/>
          <a:ln>
            <a:noFill/>
          </a:ln>
          <a:extLst/>
        </p:spPr>
      </p:pic>
      <p:sp>
        <p:nvSpPr>
          <p:cNvPr id="7" name="Tekstvak 6"/>
          <p:cNvSpPr txBox="1"/>
          <p:nvPr/>
        </p:nvSpPr>
        <p:spPr>
          <a:xfrm>
            <a:off x="6096000" y="2348850"/>
            <a:ext cx="3528490" cy="3170099"/>
          </a:xfrm>
          <a:prstGeom prst="rect">
            <a:avLst/>
          </a:prstGeom>
          <a:noFill/>
        </p:spPr>
        <p:txBody>
          <a:bodyPr wrap="square" rtlCol="0">
            <a:spAutoFit/>
          </a:bodyPr>
          <a:lstStyle/>
          <a:p>
            <a:r>
              <a:rPr lang="nl-NL" sz="2000" dirty="0">
                <a:solidFill>
                  <a:srgbClr val="FFC000"/>
                </a:solidFill>
              </a:rPr>
              <a:t>Welke ontwikkelingen vinden </a:t>
            </a:r>
            <a:r>
              <a:rPr lang="nl-NL" sz="2000" dirty="0" smtClean="0">
                <a:solidFill>
                  <a:srgbClr val="FFC000"/>
                </a:solidFill>
              </a:rPr>
              <a:t>plaats in het beroep? </a:t>
            </a:r>
            <a:r>
              <a:rPr lang="nl-NL" sz="2000" dirty="0">
                <a:solidFill>
                  <a:srgbClr val="FFC000"/>
                </a:solidFill>
              </a:rPr>
              <a:t> </a:t>
            </a:r>
            <a:endParaRPr lang="en-US" sz="2000" dirty="0">
              <a:solidFill>
                <a:srgbClr val="FFC000"/>
              </a:solidFill>
            </a:endParaRPr>
          </a:p>
          <a:p>
            <a:r>
              <a:rPr lang="nl-NL" sz="2000" dirty="0">
                <a:solidFill>
                  <a:srgbClr val="FFC000"/>
                </a:solidFill>
              </a:rPr>
              <a:t> </a:t>
            </a:r>
            <a:endParaRPr lang="en-US" sz="2000" dirty="0">
              <a:solidFill>
                <a:srgbClr val="FFC000"/>
              </a:solidFill>
            </a:endParaRPr>
          </a:p>
          <a:p>
            <a:r>
              <a:rPr lang="nl-NL" sz="2000" dirty="0" smtClean="0">
                <a:solidFill>
                  <a:srgbClr val="000000"/>
                </a:solidFill>
                <a:sym typeface="Wingdings" panose="05000000000000000000" pitchFamily="2" charset="2"/>
              </a:rPr>
              <a:t>Welke </a:t>
            </a:r>
            <a:r>
              <a:rPr lang="nl-NL" sz="2000" dirty="0">
                <a:solidFill>
                  <a:srgbClr val="000000"/>
                </a:solidFill>
                <a:sym typeface="Wingdings" panose="05000000000000000000" pitchFamily="2" charset="2"/>
              </a:rPr>
              <a:t>beroepsproducten </a:t>
            </a:r>
            <a:r>
              <a:rPr lang="nl-NL" sz="2000" dirty="0" smtClean="0">
                <a:solidFill>
                  <a:srgbClr val="000000"/>
                </a:solidFill>
                <a:sym typeface="Wingdings" panose="05000000000000000000" pitchFamily="2" charset="2"/>
              </a:rPr>
              <a:t>moeten studenten kunnen leveren, welke rollen vervullen? </a:t>
            </a:r>
            <a:endParaRPr lang="en-US" sz="2000" dirty="0">
              <a:solidFill>
                <a:srgbClr val="000000"/>
              </a:solidFill>
            </a:endParaRPr>
          </a:p>
          <a:p>
            <a:r>
              <a:rPr lang="nl-NL" sz="2000" dirty="0">
                <a:solidFill>
                  <a:srgbClr val="FFC000"/>
                </a:solidFill>
              </a:rPr>
              <a:t> </a:t>
            </a:r>
            <a:endParaRPr lang="en-US" sz="2000" dirty="0">
              <a:solidFill>
                <a:srgbClr val="FFC000"/>
              </a:solidFill>
            </a:endParaRPr>
          </a:p>
          <a:p>
            <a:r>
              <a:rPr lang="nl-NL" sz="2000" dirty="0">
                <a:solidFill>
                  <a:srgbClr val="92D050"/>
                </a:solidFill>
              </a:rPr>
              <a:t>Welk onderzoekend vermogen </a:t>
            </a:r>
            <a:r>
              <a:rPr lang="nl-NL" sz="2000" dirty="0" smtClean="0">
                <a:solidFill>
                  <a:srgbClr val="92D050"/>
                </a:solidFill>
              </a:rPr>
              <a:t>is daarbij nodig? </a:t>
            </a:r>
            <a:endParaRPr lang="en-US" sz="2000" dirty="0">
              <a:solidFill>
                <a:srgbClr val="92D050"/>
              </a:solidFill>
            </a:endParaRPr>
          </a:p>
        </p:txBody>
      </p:sp>
      <p:sp>
        <p:nvSpPr>
          <p:cNvPr id="6" name="TextBox 5"/>
          <p:cNvSpPr txBox="1"/>
          <p:nvPr/>
        </p:nvSpPr>
        <p:spPr>
          <a:xfrm>
            <a:off x="10314663" y="6237390"/>
            <a:ext cx="1210588" cy="307777"/>
          </a:xfrm>
          <a:prstGeom prst="rect">
            <a:avLst/>
          </a:prstGeom>
          <a:noFill/>
        </p:spPr>
        <p:txBody>
          <a:bodyPr wrap="none" rtlCol="0">
            <a:spAutoFit/>
          </a:bodyPr>
          <a:lstStyle/>
          <a:p>
            <a:r>
              <a:rPr lang="en-GB" dirty="0" err="1" smtClean="0"/>
              <a:t>Bron</a:t>
            </a:r>
            <a:r>
              <a:rPr lang="en-GB" dirty="0" smtClean="0"/>
              <a:t>: </a:t>
            </a:r>
            <a:r>
              <a:rPr lang="en-GB" dirty="0" err="1" smtClean="0"/>
              <a:t>Saxion</a:t>
            </a:r>
            <a:endParaRPr lang="en-GB" dirty="0"/>
          </a:p>
        </p:txBody>
      </p:sp>
    </p:spTree>
    <p:extLst>
      <p:ext uri="{BB962C8B-B14F-4D97-AF65-F5344CB8AC3E}">
        <p14:creationId xmlns:p14="http://schemas.microsoft.com/office/powerpoint/2010/main" val="103449265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Stap 1: visualiseer</a:t>
            </a:r>
            <a:endParaRPr lang="en-US" dirty="0"/>
          </a:p>
        </p:txBody>
      </p:sp>
      <p:sp>
        <p:nvSpPr>
          <p:cNvPr id="3" name="Tijdelijke aanduiding voor inhoud 2"/>
          <p:cNvSpPr>
            <a:spLocks noGrp="1"/>
          </p:cNvSpPr>
          <p:nvPr>
            <p:ph idx="1"/>
          </p:nvPr>
        </p:nvSpPr>
        <p:spPr/>
        <p:txBody>
          <a:bodyPr/>
          <a:lstStyle/>
          <a:p>
            <a:r>
              <a:rPr lang="nl-NL" smtClean="0"/>
              <a:t>Teken jouw ideale professional</a:t>
            </a:r>
          </a:p>
          <a:p>
            <a:endParaRPr lang="nl-NL" smtClean="0"/>
          </a:p>
          <a:p>
            <a:endParaRPr lang="en-US"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8530" y="1910039"/>
            <a:ext cx="5864250" cy="4947961"/>
          </a:xfrm>
          <a:prstGeom prst="rect">
            <a:avLst/>
          </a:prstGeom>
        </p:spPr>
      </p:pic>
    </p:spTree>
    <p:extLst>
      <p:ext uri="{BB962C8B-B14F-4D97-AF65-F5344CB8AC3E}">
        <p14:creationId xmlns:p14="http://schemas.microsoft.com/office/powerpoint/2010/main" val="206874910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Stap 2: welk beroepsproduct?</a:t>
            </a:r>
          </a:p>
        </p:txBody>
      </p:sp>
      <p:sp>
        <p:nvSpPr>
          <p:cNvPr id="3" name="Rectangle 2"/>
          <p:cNvSpPr/>
          <p:nvPr/>
        </p:nvSpPr>
        <p:spPr bwMode="auto">
          <a:xfrm>
            <a:off x="1919420"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Advies</a:t>
            </a:r>
          </a:p>
          <a:p>
            <a:pPr algn="ctr"/>
            <a:r>
              <a:rPr lang="nl-NL" i="1" dirty="0"/>
              <a:t>Raad aan opdrachtgever wat te doen om een situatie te veranderen of te verbeteren</a:t>
            </a:r>
            <a:br>
              <a:rPr lang="nl-NL" i="1" dirty="0"/>
            </a:br>
            <a:endParaRPr lang="nl-NL" i="1" dirty="0"/>
          </a:p>
          <a:p>
            <a:pPr marL="177800" indent="-177800">
              <a:spcAft>
                <a:spcPts val="0"/>
              </a:spcAft>
              <a:buFont typeface="Symbol"/>
              <a:buChar char=""/>
              <a:tabLst>
                <a:tab pos="228600" algn="l"/>
              </a:tabLst>
            </a:pPr>
            <a:r>
              <a:rPr lang="nl-NL" dirty="0"/>
              <a:t>Organisatie advies</a:t>
            </a:r>
          </a:p>
          <a:p>
            <a:pPr marL="177800" indent="-177800">
              <a:spcAft>
                <a:spcPts val="0"/>
              </a:spcAft>
              <a:buFont typeface="Symbol"/>
              <a:buChar char=""/>
              <a:tabLst>
                <a:tab pos="228600" algn="l"/>
              </a:tabLst>
            </a:pPr>
            <a:r>
              <a:rPr lang="nl-NL" dirty="0"/>
              <a:t>Juridisch advies</a:t>
            </a:r>
          </a:p>
          <a:p>
            <a:pPr marL="177800" indent="-177800">
              <a:spcAft>
                <a:spcPts val="0"/>
              </a:spcAft>
              <a:buFont typeface="Symbol"/>
              <a:buChar char=""/>
              <a:tabLst>
                <a:tab pos="228600" algn="l"/>
              </a:tabLst>
            </a:pPr>
            <a:r>
              <a:rPr lang="nl-NL" dirty="0"/>
              <a:t>Communicatie advies</a:t>
            </a:r>
          </a:p>
          <a:p>
            <a:pPr algn="ctr"/>
            <a:endParaRPr lang="nl-NL" i="1" dirty="0">
              <a:solidFill>
                <a:srgbClr val="000000"/>
              </a:solidFill>
              <a:latin typeface="Calibri"/>
              <a:ea typeface="Cambria"/>
              <a:cs typeface="Times New Roman"/>
            </a:endParaRPr>
          </a:p>
          <a:p>
            <a:pPr algn="ctr"/>
            <a:endParaRPr lang="nl-NL" b="1" dirty="0"/>
          </a:p>
        </p:txBody>
      </p:sp>
      <p:sp>
        <p:nvSpPr>
          <p:cNvPr id="4" name="Rectangle 3"/>
          <p:cNvSpPr/>
          <p:nvPr/>
        </p:nvSpPr>
        <p:spPr bwMode="auto">
          <a:xfrm>
            <a:off x="7382088"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Ontwerp</a:t>
            </a:r>
          </a:p>
          <a:p>
            <a:pPr algn="ctr">
              <a:spcAft>
                <a:spcPts val="0"/>
              </a:spcAft>
            </a:pPr>
            <a:r>
              <a:rPr lang="nl-NL" i="1" dirty="0"/>
              <a:t>Visuele of schematische weergave van een product of interventie</a:t>
            </a:r>
            <a:br>
              <a:rPr lang="nl-NL" i="1" dirty="0"/>
            </a:br>
            <a:endParaRPr lang="nl-NL" i="1" dirty="0">
              <a:solidFill>
                <a:srgbClr val="000000"/>
              </a:solidFill>
              <a:latin typeface="Calibri"/>
              <a:ea typeface="Cambria"/>
              <a:cs typeface="Times New Roman"/>
            </a:endParaRPr>
          </a:p>
          <a:p>
            <a:pPr marL="177800" indent="-177800">
              <a:spcAft>
                <a:spcPts val="0"/>
              </a:spcAft>
              <a:buFont typeface="Symbol"/>
              <a:buChar char=""/>
              <a:tabLst>
                <a:tab pos="228600" algn="l"/>
              </a:tabLst>
            </a:pPr>
            <a:r>
              <a:rPr lang="nl-NL" dirty="0"/>
              <a:t>Bouwplan</a:t>
            </a:r>
          </a:p>
          <a:p>
            <a:pPr marL="177800" indent="-177800">
              <a:spcAft>
                <a:spcPts val="0"/>
              </a:spcAft>
              <a:buFont typeface="Symbol"/>
              <a:buChar char=""/>
              <a:tabLst>
                <a:tab pos="228600" algn="l"/>
              </a:tabLst>
            </a:pPr>
            <a:r>
              <a:rPr lang="nl-NL" dirty="0"/>
              <a:t>Technisch ontwerp</a:t>
            </a:r>
          </a:p>
          <a:p>
            <a:pPr marL="177800" indent="-177800">
              <a:spcAft>
                <a:spcPts val="0"/>
              </a:spcAft>
              <a:buFont typeface="Symbol"/>
              <a:buChar char=""/>
              <a:tabLst>
                <a:tab pos="228600" algn="l"/>
              </a:tabLst>
            </a:pPr>
            <a:r>
              <a:rPr lang="nl-NL" dirty="0"/>
              <a:t>Bestemmingsplan</a:t>
            </a:r>
            <a:endParaRPr lang="nl-NL" i="1" dirty="0">
              <a:solidFill>
                <a:srgbClr val="000000"/>
              </a:solidFill>
              <a:latin typeface="Calibri"/>
              <a:ea typeface="Cambria"/>
              <a:cs typeface="Times New Roman"/>
            </a:endParaRPr>
          </a:p>
          <a:p>
            <a:pPr algn="ctr"/>
            <a:endParaRPr lang="nl-NL" b="1" dirty="0"/>
          </a:p>
        </p:txBody>
      </p:sp>
      <p:sp>
        <p:nvSpPr>
          <p:cNvPr id="5" name="Rectangle 4"/>
          <p:cNvSpPr/>
          <p:nvPr/>
        </p:nvSpPr>
        <p:spPr bwMode="auto">
          <a:xfrm>
            <a:off x="1920188"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Handeling</a:t>
            </a:r>
          </a:p>
          <a:p>
            <a:pPr>
              <a:spcAft>
                <a:spcPts val="0"/>
              </a:spcAft>
            </a:pPr>
            <a:r>
              <a:rPr lang="nl-NL" i="1" dirty="0"/>
              <a:t>Professioneel gedrag naar belanghebbenden</a:t>
            </a:r>
            <a:br>
              <a:rPr lang="nl-NL" i="1" dirty="0"/>
            </a:b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a:t>Les geven</a:t>
            </a:r>
          </a:p>
          <a:p>
            <a:pPr marL="177800" indent="-177800">
              <a:spcAft>
                <a:spcPts val="0"/>
              </a:spcAft>
              <a:buFont typeface="Symbol"/>
              <a:buChar char=""/>
              <a:tabLst>
                <a:tab pos="228600" algn="l"/>
              </a:tabLst>
            </a:pPr>
            <a:r>
              <a:rPr lang="nl-NL" dirty="0"/>
              <a:t>Verplegen</a:t>
            </a:r>
          </a:p>
          <a:p>
            <a:pPr marL="177800" indent="-177800">
              <a:spcAft>
                <a:spcPts val="0"/>
              </a:spcAft>
              <a:buFont typeface="Symbol"/>
              <a:buChar char=""/>
              <a:tabLst>
                <a:tab pos="228600" algn="l"/>
              </a:tabLst>
            </a:pPr>
            <a:r>
              <a:rPr lang="nl-NL" dirty="0"/>
              <a:t>Muziekuitvoering</a:t>
            </a:r>
            <a:endParaRPr lang="nl-NL" dirty="0">
              <a:solidFill>
                <a:srgbClr val="000000"/>
              </a:solidFill>
              <a:latin typeface="Calibri"/>
              <a:ea typeface="Cambria"/>
              <a:cs typeface="Times New Roman"/>
            </a:endParaRPr>
          </a:p>
          <a:p>
            <a:pPr algn="ctr"/>
            <a:endParaRPr lang="nl-NL" i="1" dirty="0">
              <a:solidFill>
                <a:srgbClr val="000000"/>
              </a:solidFill>
              <a:latin typeface="Calibri"/>
              <a:ea typeface="Cambria"/>
              <a:cs typeface="Times New Roman"/>
            </a:endParaRPr>
          </a:p>
          <a:p>
            <a:pPr algn="ctr"/>
            <a:endParaRPr lang="nl-NL" b="1" dirty="0"/>
          </a:p>
        </p:txBody>
      </p:sp>
      <p:sp>
        <p:nvSpPr>
          <p:cNvPr id="6" name="Rectangle 5"/>
          <p:cNvSpPr/>
          <p:nvPr/>
        </p:nvSpPr>
        <p:spPr bwMode="auto">
          <a:xfrm>
            <a:off x="7392493"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Fabricaat</a:t>
            </a:r>
          </a:p>
          <a:p>
            <a:pPr algn="ctr">
              <a:spcAft>
                <a:spcPts val="0"/>
              </a:spcAft>
            </a:pPr>
            <a:r>
              <a:rPr lang="nl-NL" i="1" dirty="0"/>
              <a:t>Concreet fysiek of digitaal eindproduct dat de eindgebruiker functioneel kan inzetten</a:t>
            </a:r>
          </a:p>
          <a:p>
            <a:pPr marL="177800" indent="-177800">
              <a:spcAft>
                <a:spcPts val="0"/>
              </a:spcAft>
              <a:buFont typeface="Symbol"/>
              <a:buChar char=""/>
              <a:tabLst>
                <a:tab pos="228600" algn="l"/>
              </a:tabLst>
            </a:pPr>
            <a:r>
              <a:rPr lang="nl-NL" dirty="0"/>
              <a:t>ICT applicatie</a:t>
            </a:r>
          </a:p>
          <a:p>
            <a:pPr marL="177800" indent="-177800">
              <a:spcAft>
                <a:spcPts val="0"/>
              </a:spcAft>
              <a:buFont typeface="Symbol"/>
              <a:buChar char=""/>
              <a:tabLst>
                <a:tab pos="228600" algn="l"/>
              </a:tabLst>
            </a:pPr>
            <a:r>
              <a:rPr lang="nl-NL" dirty="0"/>
              <a:t>Apparaat</a:t>
            </a:r>
          </a:p>
          <a:p>
            <a:pPr marL="177800" indent="-177800">
              <a:spcAft>
                <a:spcPts val="0"/>
              </a:spcAft>
              <a:buFont typeface="Symbol"/>
              <a:buChar char=""/>
              <a:tabLst>
                <a:tab pos="228600" algn="l"/>
              </a:tabLst>
            </a:pPr>
            <a:r>
              <a:rPr lang="nl-NL" dirty="0"/>
              <a:t>Kunstobject</a:t>
            </a:r>
          </a:p>
        </p:txBody>
      </p:sp>
      <p:sp>
        <p:nvSpPr>
          <p:cNvPr id="7" name="Rectangle 6"/>
          <p:cNvSpPr/>
          <p:nvPr/>
        </p:nvSpPr>
        <p:spPr bwMode="auto">
          <a:xfrm>
            <a:off x="4655980" y="3069418"/>
            <a:ext cx="2880220" cy="1943802"/>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Analyse</a:t>
            </a:r>
          </a:p>
          <a:p>
            <a:pPr algn="ctr">
              <a:spcAft>
                <a:spcPts val="0"/>
              </a:spcAft>
            </a:pPr>
            <a:r>
              <a:rPr lang="nl-NL" i="1" dirty="0"/>
              <a:t>Samenhangende ontleding van een vraagstuk dat dient tot inzicht</a:t>
            </a: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err="1"/>
              <a:t>Labanalyse</a:t>
            </a:r>
            <a:endParaRPr lang="nl-NL" dirty="0"/>
          </a:p>
          <a:p>
            <a:pPr marL="177800" indent="-177800">
              <a:spcAft>
                <a:spcPts val="0"/>
              </a:spcAft>
              <a:buFont typeface="Symbol"/>
              <a:buChar char=""/>
              <a:tabLst>
                <a:tab pos="228600" algn="l"/>
              </a:tabLst>
            </a:pPr>
            <a:r>
              <a:rPr lang="nl-NL" dirty="0"/>
              <a:t>Forensisch rapport</a:t>
            </a:r>
          </a:p>
          <a:p>
            <a:pPr algn="ctr"/>
            <a:endParaRPr lang="nl-NL" b="1" dirty="0"/>
          </a:p>
        </p:txBody>
      </p:sp>
      <p:sp>
        <p:nvSpPr>
          <p:cNvPr id="8" name="Tekstvak 6"/>
          <p:cNvSpPr txBox="1"/>
          <p:nvPr/>
        </p:nvSpPr>
        <p:spPr>
          <a:xfrm>
            <a:off x="8606873" y="6453421"/>
            <a:ext cx="1665841" cy="307777"/>
          </a:xfrm>
          <a:prstGeom prst="rect">
            <a:avLst/>
          </a:prstGeom>
          <a:noFill/>
        </p:spPr>
        <p:txBody>
          <a:bodyPr wrap="none" rtlCol="0">
            <a:spAutoFit/>
          </a:bodyPr>
          <a:lstStyle/>
          <a:p>
            <a:r>
              <a:rPr lang="nl-NL" dirty="0"/>
              <a:t>Naar Losse (2016)</a:t>
            </a:r>
          </a:p>
        </p:txBody>
      </p:sp>
      <p:sp>
        <p:nvSpPr>
          <p:cNvPr id="9" name="Rectangle 8"/>
          <p:cNvSpPr/>
          <p:nvPr/>
        </p:nvSpPr>
        <p:spPr bwMode="auto">
          <a:xfrm>
            <a:off x="191180" y="1773238"/>
            <a:ext cx="1152160" cy="4535694"/>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Arial" charset="0"/>
              </a:rPr>
              <a:t>BEROEPS-</a:t>
            </a:r>
            <a:br>
              <a:rPr kumimoji="0" lang="nl-NL" sz="1400" b="0" i="0" u="none" strike="noStrike" cap="none" normalizeH="0" baseline="0" dirty="0" smtClean="0">
                <a:ln>
                  <a:noFill/>
                </a:ln>
                <a:solidFill>
                  <a:schemeClr val="tx1"/>
                </a:solidFill>
                <a:effectLst/>
                <a:latin typeface="Arial" charset="0"/>
              </a:rPr>
            </a:br>
            <a:r>
              <a:rPr kumimoji="0" lang="nl-NL" sz="1400" b="0" i="0" u="none" strike="noStrike" cap="none" normalizeH="0" baseline="0" dirty="0" smtClean="0">
                <a:ln>
                  <a:noFill/>
                </a:ln>
                <a:solidFill>
                  <a:schemeClr val="tx1"/>
                </a:solidFill>
                <a:effectLst/>
                <a:latin typeface="Arial" charset="0"/>
              </a:rPr>
              <a:t>ROLLEN</a:t>
            </a:r>
          </a:p>
        </p:txBody>
      </p:sp>
    </p:spTree>
    <p:extLst>
      <p:ext uri="{BB962C8B-B14F-4D97-AF65-F5344CB8AC3E}">
        <p14:creationId xmlns:p14="http://schemas.microsoft.com/office/powerpoint/2010/main" val="385396461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kstvak 70"/>
          <p:cNvSpPr txBox="1"/>
          <p:nvPr/>
        </p:nvSpPr>
        <p:spPr>
          <a:xfrm>
            <a:off x="9404410" y="6489341"/>
            <a:ext cx="1228221" cy="307777"/>
          </a:xfrm>
          <a:prstGeom prst="rect">
            <a:avLst/>
          </a:prstGeom>
          <a:noFill/>
        </p:spPr>
        <p:txBody>
          <a:bodyPr wrap="none" rtlCol="0">
            <a:spAutoFit/>
          </a:bodyPr>
          <a:lstStyle/>
          <a:p>
            <a:r>
              <a:rPr lang="nl-NL" dirty="0">
                <a:solidFill>
                  <a:schemeClr val="bg2"/>
                </a:solidFill>
              </a:rPr>
              <a:t>Losse (2016)</a:t>
            </a:r>
          </a:p>
        </p:txBody>
      </p:sp>
      <p:sp>
        <p:nvSpPr>
          <p:cNvPr id="72" name="Titel 71"/>
          <p:cNvSpPr>
            <a:spLocks noGrp="1"/>
          </p:cNvSpPr>
          <p:nvPr>
            <p:ph type="title"/>
          </p:nvPr>
        </p:nvSpPr>
        <p:spPr>
          <a:xfrm>
            <a:off x="1117600" y="604263"/>
            <a:ext cx="8229600" cy="584775"/>
          </a:xfrm>
        </p:spPr>
        <p:txBody>
          <a:bodyPr/>
          <a:lstStyle/>
          <a:p>
            <a:r>
              <a:rPr lang="nl-NL" dirty="0"/>
              <a:t>Stap 3: rol van onderzoekend vermogen? </a:t>
            </a:r>
          </a:p>
        </p:txBody>
      </p:sp>
      <p:grpSp>
        <p:nvGrpSpPr>
          <p:cNvPr id="7" name="Group 6"/>
          <p:cNvGrpSpPr/>
          <p:nvPr/>
        </p:nvGrpSpPr>
        <p:grpSpPr>
          <a:xfrm>
            <a:off x="1558926" y="1376362"/>
            <a:ext cx="9109075" cy="4644999"/>
            <a:chOff x="1558926" y="1376362"/>
            <a:chExt cx="9109075" cy="4644999"/>
          </a:xfrm>
        </p:grpSpPr>
        <p:sp>
          <p:nvSpPr>
            <p:cNvPr id="2" name="Rechthoek 1"/>
            <p:cNvSpPr/>
            <p:nvPr/>
          </p:nvSpPr>
          <p:spPr>
            <a:xfrm>
              <a:off x="1662607" y="1826346"/>
              <a:ext cx="1594994" cy="1195594"/>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Idee</a:t>
              </a:r>
            </a:p>
            <a:p>
              <a:pPr algn="ctr"/>
              <a:r>
                <a:rPr lang="nl-NL" dirty="0">
                  <a:solidFill>
                    <a:schemeClr val="bg2"/>
                  </a:solidFill>
                  <a:latin typeface="Verdana" pitchFamily="34" charset="0"/>
                </a:rPr>
                <a:t>Probleem</a:t>
              </a:r>
            </a:p>
            <a:p>
              <a:pPr algn="ctr"/>
              <a:r>
                <a:rPr lang="nl-NL" dirty="0">
                  <a:solidFill>
                    <a:schemeClr val="bg2"/>
                  </a:solidFill>
                  <a:latin typeface="Verdana" pitchFamily="34" charset="0"/>
                </a:rPr>
                <a:t>Wens</a:t>
              </a:r>
            </a:p>
            <a:p>
              <a:pPr algn="ctr"/>
              <a:r>
                <a:rPr lang="nl-NL" dirty="0">
                  <a:solidFill>
                    <a:schemeClr val="bg2"/>
                  </a:solidFill>
                  <a:latin typeface="Verdana" pitchFamily="34" charset="0"/>
                </a:rPr>
                <a:t>Vraag</a:t>
              </a:r>
            </a:p>
          </p:txBody>
        </p:sp>
        <p:sp>
          <p:nvSpPr>
            <p:cNvPr id="3" name="Rechthoek 2"/>
            <p:cNvSpPr/>
            <p:nvPr/>
          </p:nvSpPr>
          <p:spPr>
            <a:xfrm>
              <a:off x="35402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1</a:t>
              </a:r>
            </a:p>
          </p:txBody>
        </p:sp>
        <p:sp>
          <p:nvSpPr>
            <p:cNvPr id="4" name="Rechthoek 3"/>
            <p:cNvSpPr/>
            <p:nvPr/>
          </p:nvSpPr>
          <p:spPr>
            <a:xfrm>
              <a:off x="53404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2</a:t>
              </a:r>
            </a:p>
          </p:txBody>
        </p:sp>
        <p:sp>
          <p:nvSpPr>
            <p:cNvPr id="5" name="Rechthoek 4"/>
            <p:cNvSpPr/>
            <p:nvPr/>
          </p:nvSpPr>
          <p:spPr>
            <a:xfrm>
              <a:off x="7212632"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3</a:t>
              </a:r>
            </a:p>
          </p:txBody>
        </p:sp>
        <p:sp>
          <p:nvSpPr>
            <p:cNvPr id="6" name="Rechthoek 5"/>
            <p:cNvSpPr/>
            <p:nvPr/>
          </p:nvSpPr>
          <p:spPr>
            <a:xfrm>
              <a:off x="9048328"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Beroeps-product</a:t>
              </a:r>
            </a:p>
          </p:txBody>
        </p:sp>
        <p:cxnSp>
          <p:nvCxnSpPr>
            <p:cNvPr id="12" name="Rechte verbindingslijn met pijl 11"/>
            <p:cNvCxnSpPr>
              <a:stCxn id="3" idx="3"/>
              <a:endCxn id="4" idx="1"/>
            </p:cNvCxnSpPr>
            <p:nvPr/>
          </p:nvCxnSpPr>
          <p:spPr>
            <a:xfrm>
              <a:off x="49803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a:endCxn id="3" idx="1"/>
            </p:cNvCxnSpPr>
            <p:nvPr/>
          </p:nvCxnSpPr>
          <p:spPr>
            <a:xfrm>
              <a:off x="31801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a:stCxn id="4" idx="3"/>
              <a:endCxn id="5" idx="1"/>
            </p:cNvCxnSpPr>
            <p:nvPr/>
          </p:nvCxnSpPr>
          <p:spPr>
            <a:xfrm>
              <a:off x="6780584" y="2424143"/>
              <a:ext cx="432048"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a:stCxn id="5" idx="3"/>
              <a:endCxn id="6" idx="1"/>
            </p:cNvCxnSpPr>
            <p:nvPr/>
          </p:nvCxnSpPr>
          <p:spPr>
            <a:xfrm>
              <a:off x="8652792" y="2424143"/>
              <a:ext cx="395536"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43" name="Rechthoek 42"/>
            <p:cNvSpPr/>
            <p:nvPr/>
          </p:nvSpPr>
          <p:spPr>
            <a:xfrm>
              <a:off x="1558926" y="1376362"/>
              <a:ext cx="9109075" cy="19685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i="1" dirty="0">
                  <a:solidFill>
                    <a:schemeClr val="bg2"/>
                  </a:solidFill>
                  <a:latin typeface="Verdana" pitchFamily="34" charset="0"/>
                </a:rPr>
                <a:t>Praktijkproces</a:t>
              </a:r>
            </a:p>
          </p:txBody>
        </p:sp>
        <p:sp>
          <p:nvSpPr>
            <p:cNvPr id="44" name="Rechthoek 43"/>
            <p:cNvSpPr/>
            <p:nvPr/>
          </p:nvSpPr>
          <p:spPr>
            <a:xfrm>
              <a:off x="1560512" y="3725933"/>
              <a:ext cx="9107488" cy="229542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nl-NL" i="1" dirty="0">
                  <a:solidFill>
                    <a:schemeClr val="bg2"/>
                  </a:solidFill>
                  <a:latin typeface="Verdana" pitchFamily="34" charset="0"/>
                </a:rPr>
                <a:t>Verdiepend proces</a:t>
              </a:r>
            </a:p>
          </p:txBody>
        </p:sp>
        <p:grpSp>
          <p:nvGrpSpPr>
            <p:cNvPr id="79" name="Group 78"/>
            <p:cNvGrpSpPr/>
            <p:nvPr/>
          </p:nvGrpSpPr>
          <p:grpSpPr>
            <a:xfrm>
              <a:off x="1631380" y="3020668"/>
              <a:ext cx="1656230" cy="2452951"/>
              <a:chOff x="107380" y="3020667"/>
              <a:chExt cx="1656230" cy="2452951"/>
            </a:xfrm>
          </p:grpSpPr>
          <p:sp>
            <p:nvSpPr>
              <p:cNvPr id="45" name="Rounded Rectangle 44"/>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73" name="Rounded Rectangle 7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51" name="Curved Connector 50"/>
              <p:cNvCxnSpPr>
                <a:stCxn id="2" idx="1"/>
                <a:endCxn id="45"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61" name="Curved Connector 60"/>
              <p:cNvCxnSpPr>
                <a:stCxn id="45" idx="2"/>
                <a:endCxn id="7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74" name="Curved Connector 73"/>
              <p:cNvCxnSpPr>
                <a:stCxn id="73" idx="0"/>
                <a:endCxn id="2" idx="1"/>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78" name="Rectangle 77"/>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80" name="Group 79"/>
            <p:cNvGrpSpPr/>
            <p:nvPr/>
          </p:nvGrpSpPr>
          <p:grpSpPr>
            <a:xfrm>
              <a:off x="3431630" y="2992330"/>
              <a:ext cx="1656230" cy="2452951"/>
              <a:chOff x="107380" y="3020667"/>
              <a:chExt cx="1656230" cy="2452951"/>
            </a:xfrm>
          </p:grpSpPr>
          <p:sp>
            <p:nvSpPr>
              <p:cNvPr id="81" name="Rounded Rectangle 80"/>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82" name="Rounded Rectangle 81"/>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83" name="Curved Connector 82"/>
              <p:cNvCxnSpPr>
                <a:endCxn id="81"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84" name="Curved Connector 83"/>
              <p:cNvCxnSpPr>
                <a:stCxn id="81" idx="2"/>
                <a:endCxn id="82"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85" name="Curved Connector 84"/>
              <p:cNvCxnSpPr>
                <a:stCxn id="82"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86" name="Rectangle 85"/>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87" name="Group 86"/>
            <p:cNvGrpSpPr/>
            <p:nvPr/>
          </p:nvGrpSpPr>
          <p:grpSpPr>
            <a:xfrm>
              <a:off x="5231880" y="2963992"/>
              <a:ext cx="1656230" cy="2452951"/>
              <a:chOff x="107380" y="3020667"/>
              <a:chExt cx="1656230" cy="2452951"/>
            </a:xfrm>
          </p:grpSpPr>
          <p:sp>
            <p:nvSpPr>
              <p:cNvPr id="88" name="Rounded Rectangle 87"/>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89" name="Rounded Rectangle 88"/>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90" name="Curved Connector 89"/>
              <p:cNvCxnSpPr>
                <a:endCxn id="88"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91" name="Curved Connector 90"/>
              <p:cNvCxnSpPr>
                <a:stCxn id="88" idx="2"/>
                <a:endCxn id="89"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92" name="Curved Connector 91"/>
              <p:cNvCxnSpPr>
                <a:stCxn id="89"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93" name="Rectangle 92"/>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94" name="Group 93"/>
            <p:cNvGrpSpPr/>
            <p:nvPr/>
          </p:nvGrpSpPr>
          <p:grpSpPr>
            <a:xfrm>
              <a:off x="7032130" y="2935654"/>
              <a:ext cx="1656230" cy="2452951"/>
              <a:chOff x="107380" y="3020667"/>
              <a:chExt cx="1656230" cy="2452951"/>
            </a:xfrm>
          </p:grpSpPr>
          <p:sp>
            <p:nvSpPr>
              <p:cNvPr id="95" name="Rounded Rectangle 94"/>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96" name="Rounded Rectangle 95"/>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97" name="Curved Connector 96"/>
              <p:cNvCxnSpPr>
                <a:endCxn id="95"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98" name="Curved Connector 97"/>
              <p:cNvCxnSpPr>
                <a:stCxn id="95" idx="2"/>
                <a:endCxn id="96"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99" name="Curved Connector 98"/>
              <p:cNvCxnSpPr>
                <a:stCxn id="96"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0" name="Rectangle 99"/>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101" name="Group 100"/>
            <p:cNvGrpSpPr/>
            <p:nvPr/>
          </p:nvGrpSpPr>
          <p:grpSpPr>
            <a:xfrm>
              <a:off x="8832380" y="2907316"/>
              <a:ext cx="1656230" cy="2452951"/>
              <a:chOff x="107380" y="3020667"/>
              <a:chExt cx="1656230" cy="2452951"/>
            </a:xfrm>
          </p:grpSpPr>
          <p:sp>
            <p:nvSpPr>
              <p:cNvPr id="102" name="Rounded Rectangle 101"/>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03" name="Rounded Rectangle 10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04" name="Curved Connector 103"/>
              <p:cNvCxnSpPr>
                <a:endCxn id="102"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05" name="Curved Connector 104"/>
              <p:cNvCxnSpPr>
                <a:stCxn id="102" idx="2"/>
                <a:endCxn id="10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06" name="Curved Connector 105"/>
              <p:cNvCxnSpPr>
                <a:stCxn id="103"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7" name="Rectangle 106"/>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spTree>
    <p:extLst>
      <p:ext uri="{BB962C8B-B14F-4D97-AF65-F5344CB8AC3E}">
        <p14:creationId xmlns:p14="http://schemas.microsoft.com/office/powerpoint/2010/main" val="74669252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3</a:t>
            </a:r>
            <a:r>
              <a:rPr lang="nl-NL" dirty="0" smtClean="0"/>
              <a:t>. In een curriculum</a:t>
            </a:r>
            <a:endParaRPr lang="nl-NL" dirty="0"/>
          </a:p>
        </p:txBody>
      </p:sp>
      <p:sp>
        <p:nvSpPr>
          <p:cNvPr id="5" name="Tijdelijke aanduiding voor tekst 4"/>
          <p:cNvSpPr>
            <a:spLocks noGrp="1"/>
          </p:cNvSpPr>
          <p:nvPr>
            <p:ph type="body" idx="1"/>
          </p:nvPr>
        </p:nvSpPr>
        <p:spPr/>
        <p:txBody>
          <a:bodyPr/>
          <a:lstStyle/>
          <a:p>
            <a:r>
              <a:rPr lang="nl-NL" dirty="0" smtClean="0"/>
              <a:t>Geen onderzoekslijn, maar </a:t>
            </a:r>
            <a:r>
              <a:rPr lang="nl-NL" dirty="0" err="1" smtClean="0"/>
              <a:t>onderzoekslint</a:t>
            </a:r>
            <a:endParaRPr lang="nl-NL"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4684" y="2976960"/>
            <a:ext cx="2857500" cy="1600200"/>
          </a:xfrm>
          <a:prstGeom prst="rect">
            <a:avLst/>
          </a:prstGeom>
        </p:spPr>
      </p:pic>
    </p:spTree>
    <p:extLst>
      <p:ext uri="{BB962C8B-B14F-4D97-AF65-F5344CB8AC3E}">
        <p14:creationId xmlns:p14="http://schemas.microsoft.com/office/powerpoint/2010/main" val="301726061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Zet de grote lijnen uit</a:t>
            </a:r>
            <a:endParaRPr lang="nl-NL" dirty="0"/>
          </a:p>
        </p:txBody>
      </p:sp>
      <p:sp>
        <p:nvSpPr>
          <p:cNvPr id="3" name="Tijdelijke aanduiding voor inhoud 2"/>
          <p:cNvSpPr>
            <a:spLocks noGrp="1"/>
          </p:cNvSpPr>
          <p:nvPr>
            <p:ph idx="1"/>
          </p:nvPr>
        </p:nvSpPr>
        <p:spPr>
          <a:xfrm>
            <a:off x="2286000" y="1762125"/>
            <a:ext cx="7881938" cy="2751522"/>
          </a:xfrm>
        </p:spPr>
        <p:txBody>
          <a:bodyPr/>
          <a:lstStyle/>
          <a:p>
            <a:r>
              <a:rPr lang="nl-NL" dirty="0" smtClean="0"/>
              <a:t>Zorg in het opleidingsplan voor gedragsindicatoren/eindtermen waar onderzoekend vermogen in geïntegreerd is. </a:t>
            </a:r>
          </a:p>
          <a:p>
            <a:r>
              <a:rPr lang="nl-NL" dirty="0" smtClean="0"/>
              <a:t>Werk per onderdeel van onderzoekend vermogen uit welke doelen studenten moeten behalen (dus niet alleen </a:t>
            </a:r>
            <a:r>
              <a:rPr lang="nl-NL" dirty="0" err="1" smtClean="0"/>
              <a:t>onderzoeksvaardigheden</a:t>
            </a:r>
            <a:r>
              <a:rPr lang="nl-NL" dirty="0" smtClean="0"/>
              <a:t>), zorg daarbij voor een geleidelijke opbouw door de hele studie heen.</a:t>
            </a:r>
          </a:p>
        </p:txBody>
      </p:sp>
    </p:spTree>
    <p:extLst>
      <p:ext uri="{BB962C8B-B14F-4D97-AF65-F5344CB8AC3E}">
        <p14:creationId xmlns:p14="http://schemas.microsoft.com/office/powerpoint/2010/main" val="4236121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Didactische uitgangspunten</a:t>
            </a:r>
            <a:endParaRPr lang="nl-NL" dirty="0"/>
          </a:p>
        </p:txBody>
      </p:sp>
      <p:sp>
        <p:nvSpPr>
          <p:cNvPr id="3" name="Tijdelijke aanduiding voor inhoud 2"/>
          <p:cNvSpPr>
            <a:spLocks noGrp="1"/>
          </p:cNvSpPr>
          <p:nvPr>
            <p:ph idx="1"/>
          </p:nvPr>
        </p:nvSpPr>
        <p:spPr>
          <a:xfrm>
            <a:off x="2286000" y="1762126"/>
            <a:ext cx="7881938" cy="5558445"/>
          </a:xfrm>
        </p:spPr>
        <p:txBody>
          <a:bodyPr/>
          <a:lstStyle/>
          <a:p>
            <a:r>
              <a:rPr lang="nl-NL" dirty="0" smtClean="0"/>
              <a:t>Onderzoek </a:t>
            </a:r>
            <a:r>
              <a:rPr lang="nl-NL" dirty="0" smtClean="0"/>
              <a:t>integreren in óf duidelijk verbinden met de </a:t>
            </a:r>
            <a:r>
              <a:rPr lang="nl-NL" dirty="0" smtClean="0"/>
              <a:t>opleidingsonderdelen die voorbereiden op de beroepsuitoefening</a:t>
            </a:r>
          </a:p>
          <a:p>
            <a:r>
              <a:rPr lang="nl-NL" dirty="0" smtClean="0"/>
              <a:t>Body </a:t>
            </a:r>
            <a:r>
              <a:rPr lang="nl-NL" dirty="0" smtClean="0"/>
              <a:t>of </a:t>
            </a:r>
            <a:r>
              <a:rPr lang="nl-NL" dirty="0" err="1" smtClean="0"/>
              <a:t>knowledge</a:t>
            </a:r>
            <a:r>
              <a:rPr lang="nl-NL" dirty="0" smtClean="0"/>
              <a:t> </a:t>
            </a:r>
            <a:r>
              <a:rPr lang="nl-NL" dirty="0" err="1" smtClean="0"/>
              <a:t>and</a:t>
            </a:r>
            <a:r>
              <a:rPr lang="nl-NL" dirty="0" smtClean="0"/>
              <a:t> skills just-in-time aanbieden (bijv. door middel van </a:t>
            </a:r>
            <a:r>
              <a:rPr lang="nl-NL" dirty="0" err="1" smtClean="0"/>
              <a:t>blended</a:t>
            </a:r>
            <a:r>
              <a:rPr lang="nl-NL" dirty="0" smtClean="0"/>
              <a:t> </a:t>
            </a:r>
            <a:r>
              <a:rPr lang="nl-NL" dirty="0" err="1" smtClean="0"/>
              <a:t>learning</a:t>
            </a:r>
            <a:r>
              <a:rPr lang="nl-NL" dirty="0" smtClean="0"/>
              <a:t>) en niet apart.</a:t>
            </a:r>
            <a:endParaRPr lang="nl-NL" dirty="0" smtClean="0"/>
          </a:p>
          <a:p>
            <a:r>
              <a:rPr lang="nl-NL" dirty="0"/>
              <a:t>Opbouwen in complexiteit en mate van </a:t>
            </a:r>
            <a:r>
              <a:rPr lang="nl-NL" dirty="0" smtClean="0"/>
              <a:t>zelfstandigheid (zelfstandig is niet hetzelfde als zonder begeleiding!). </a:t>
            </a:r>
            <a:endParaRPr lang="nl-NL" dirty="0"/>
          </a:p>
          <a:p>
            <a:r>
              <a:rPr lang="nl-NL" dirty="0" smtClean="0"/>
              <a:t>Meerdere </a:t>
            </a:r>
            <a:r>
              <a:rPr lang="nl-NL" dirty="0"/>
              <a:t>malen laten doorlopen van de complete </a:t>
            </a:r>
            <a:r>
              <a:rPr lang="nl-NL" dirty="0" err="1"/>
              <a:t>onderzoekscyclus</a:t>
            </a:r>
            <a:r>
              <a:rPr lang="nl-NL" dirty="0"/>
              <a:t> waarin niet alles ook daadwerkelijk uitgevoerd hoeft te worden. </a:t>
            </a:r>
          </a:p>
          <a:p>
            <a:r>
              <a:rPr lang="nl-NL" dirty="0" err="1" smtClean="0"/>
              <a:t>Modelling</a:t>
            </a:r>
            <a:r>
              <a:rPr lang="nl-NL" dirty="0" smtClean="0"/>
              <a:t>, backward </a:t>
            </a:r>
            <a:r>
              <a:rPr lang="nl-NL" dirty="0" err="1" smtClean="0"/>
              <a:t>chaining</a:t>
            </a:r>
            <a:r>
              <a:rPr lang="nl-NL" dirty="0" smtClean="0"/>
              <a:t> </a:t>
            </a:r>
            <a:r>
              <a:rPr lang="nl-NL" dirty="0" err="1" smtClean="0"/>
              <a:t>and</a:t>
            </a:r>
            <a:r>
              <a:rPr lang="nl-NL" dirty="0" smtClean="0"/>
              <a:t> </a:t>
            </a:r>
            <a:r>
              <a:rPr lang="nl-NL" dirty="0" err="1" smtClean="0"/>
              <a:t>scaffolding</a:t>
            </a:r>
            <a:r>
              <a:rPr lang="nl-NL" dirty="0" smtClean="0"/>
              <a:t> </a:t>
            </a:r>
          </a:p>
          <a:p>
            <a:pPr marL="0" indent="0">
              <a:buNone/>
            </a:pPr>
            <a:r>
              <a:rPr lang="nl-NL" sz="1600" dirty="0"/>
              <a:t>	</a:t>
            </a:r>
            <a:r>
              <a:rPr lang="nl-NL" sz="1600" dirty="0"/>
              <a:t>	(zie </a:t>
            </a:r>
            <a:r>
              <a:rPr lang="nl-NL" sz="1600" dirty="0" err="1"/>
              <a:t>Hoogveld</a:t>
            </a:r>
            <a:r>
              <a:rPr lang="nl-NL" sz="1600" dirty="0"/>
              <a:t>, Janssen, </a:t>
            </a:r>
            <a:r>
              <a:rPr lang="nl-NL" sz="1600" dirty="0" err="1"/>
              <a:t>Noordman</a:t>
            </a:r>
            <a:r>
              <a:rPr lang="nl-NL" sz="1600" dirty="0"/>
              <a:t> en van Merrienboer, 2011)</a:t>
            </a:r>
          </a:p>
          <a:p>
            <a:endParaRPr lang="nl-NL" dirty="0"/>
          </a:p>
        </p:txBody>
      </p:sp>
    </p:spTree>
    <p:extLst>
      <p:ext uri="{BB962C8B-B14F-4D97-AF65-F5344CB8AC3E}">
        <p14:creationId xmlns:p14="http://schemas.microsoft.com/office/powerpoint/2010/main" val="214940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smtClean="0"/>
              <a:t>Programma</a:t>
            </a:r>
            <a:endParaRPr lang="nl-NL" dirty="0" smtClean="0"/>
          </a:p>
        </p:txBody>
      </p:sp>
      <p:sp>
        <p:nvSpPr>
          <p:cNvPr id="6" name="Tijdelijke aanduiding voor tekst 5"/>
          <p:cNvSpPr>
            <a:spLocks noGrp="1"/>
          </p:cNvSpPr>
          <p:nvPr>
            <p:ph idx="1"/>
          </p:nvPr>
        </p:nvSpPr>
        <p:spPr>
          <a:xfrm>
            <a:off x="1016000" y="1762125"/>
            <a:ext cx="10509251" cy="1791260"/>
          </a:xfrm>
        </p:spPr>
        <p:txBody>
          <a:bodyPr/>
          <a:lstStyle/>
          <a:p>
            <a:endParaRPr lang="nl-NL" dirty="0" smtClean="0"/>
          </a:p>
          <a:p>
            <a:r>
              <a:rPr lang="nl-NL" dirty="0" smtClean="0"/>
              <a:t>Onderzoekend </a:t>
            </a:r>
            <a:r>
              <a:rPr lang="nl-NL" dirty="0" smtClean="0"/>
              <a:t>vermogen in </a:t>
            </a:r>
            <a:r>
              <a:rPr lang="nl-NL" dirty="0" smtClean="0"/>
              <a:t>professionele master</a:t>
            </a:r>
            <a:endParaRPr lang="nl-NL" dirty="0" smtClean="0"/>
          </a:p>
          <a:p>
            <a:r>
              <a:rPr lang="nl-NL" dirty="0" smtClean="0"/>
              <a:t>Uitwerken voor eigen </a:t>
            </a:r>
            <a:r>
              <a:rPr lang="nl-NL" dirty="0" smtClean="0"/>
              <a:t>opleidingen</a:t>
            </a:r>
          </a:p>
          <a:p>
            <a:r>
              <a:rPr lang="nl-NL" dirty="0" smtClean="0"/>
              <a:t>Hoe geef je dat vorm in een curriculum?</a:t>
            </a:r>
            <a:endParaRPr lang="nl-NL" dirty="0" smtClean="0"/>
          </a:p>
        </p:txBody>
      </p:sp>
    </p:spTree>
    <p:extLst>
      <p:ext uri="{BB962C8B-B14F-4D97-AF65-F5344CB8AC3E}">
        <p14:creationId xmlns:p14="http://schemas.microsoft.com/office/powerpoint/2010/main" val="161324539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1</a:t>
            </a:r>
            <a:r>
              <a:rPr lang="nl-NL" dirty="0" smtClean="0"/>
              <a:t>. </a:t>
            </a:r>
            <a:r>
              <a:rPr lang="nl-NL" dirty="0" smtClean="0"/>
              <a:t>Onderzoekend vermogen in </a:t>
            </a:r>
            <a:r>
              <a:rPr lang="nl-NL" dirty="0" smtClean="0"/>
              <a:t>professionele master</a:t>
            </a:r>
            <a:endParaRPr lang="nl-NL" dirty="0"/>
          </a:p>
        </p:txBody>
      </p:sp>
      <p:sp>
        <p:nvSpPr>
          <p:cNvPr id="5" name="Tijdelijke aanduiding voor tekst 4"/>
          <p:cNvSpPr>
            <a:spLocks noGrp="1"/>
          </p:cNvSpPr>
          <p:nvPr>
            <p:ph type="body" idx="1"/>
          </p:nvPr>
        </p:nvSpPr>
        <p:spPr/>
        <p:txBody>
          <a:bodyPr/>
          <a:lstStyle/>
          <a:p>
            <a:r>
              <a:rPr lang="nl-NL" smtClean="0"/>
              <a:t>We leiden (meestal) niet op tot onderzoekers!</a:t>
            </a:r>
            <a:endParaRPr lang="nl-NL" dirty="0"/>
          </a:p>
        </p:txBody>
      </p:sp>
    </p:spTree>
    <p:extLst>
      <p:ext uri="{BB962C8B-B14F-4D97-AF65-F5344CB8AC3E}">
        <p14:creationId xmlns:p14="http://schemas.microsoft.com/office/powerpoint/2010/main" val="234163002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l-NL" smtClean="0"/>
              <a:t>HBO levert beroepsprofessionals</a:t>
            </a:r>
            <a:br>
              <a:rPr lang="nl-NL" smtClean="0"/>
            </a:br>
            <a:r>
              <a:rPr lang="nl-NL" smtClean="0"/>
              <a:t>met onderzoekend vermogen</a:t>
            </a:r>
            <a:endParaRPr lang="nl-NL"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199554">
            <a:off x="4875088" y="2661661"/>
            <a:ext cx="2527300" cy="3810000"/>
          </a:xfrm>
          <a:prstGeom prst="rect">
            <a:avLst/>
          </a:prstGeom>
        </p:spPr>
      </p:pic>
      <p:sp>
        <p:nvSpPr>
          <p:cNvPr id="10" name="TextBox 9"/>
          <p:cNvSpPr txBox="1"/>
          <p:nvPr/>
        </p:nvSpPr>
        <p:spPr>
          <a:xfrm>
            <a:off x="1813143" y="4787933"/>
            <a:ext cx="2194832" cy="400110"/>
          </a:xfrm>
          <a:prstGeom prst="rect">
            <a:avLst/>
          </a:prstGeom>
          <a:noFill/>
        </p:spPr>
        <p:txBody>
          <a:bodyPr wrap="none" rtlCol="0">
            <a:spAutoFit/>
          </a:bodyPr>
          <a:lstStyle/>
          <a:p>
            <a:r>
              <a:rPr lang="nl-NL" sz="2000" b="1" dirty="0"/>
              <a:t>Onderzoek doen</a:t>
            </a:r>
          </a:p>
        </p:txBody>
      </p:sp>
      <p:sp>
        <p:nvSpPr>
          <p:cNvPr id="11" name="TextBox 10"/>
          <p:cNvSpPr txBox="1"/>
          <p:nvPr/>
        </p:nvSpPr>
        <p:spPr>
          <a:xfrm>
            <a:off x="7629472" y="4787933"/>
            <a:ext cx="2834430" cy="400110"/>
          </a:xfrm>
          <a:prstGeom prst="rect">
            <a:avLst/>
          </a:prstGeom>
          <a:noFill/>
        </p:spPr>
        <p:txBody>
          <a:bodyPr wrap="none" rtlCol="0">
            <a:spAutoFit/>
          </a:bodyPr>
          <a:lstStyle/>
          <a:p>
            <a:r>
              <a:rPr lang="nl-NL" sz="2000" b="1" dirty="0"/>
              <a:t>Opleiden voor beroep</a:t>
            </a:r>
          </a:p>
        </p:txBody>
      </p:sp>
      <p:sp>
        <p:nvSpPr>
          <p:cNvPr id="13" name="TextBox 12"/>
          <p:cNvSpPr txBox="1"/>
          <p:nvPr/>
        </p:nvSpPr>
        <p:spPr>
          <a:xfrm>
            <a:off x="4508158" y="6008212"/>
            <a:ext cx="3748142" cy="707886"/>
          </a:xfrm>
          <a:prstGeom prst="rect">
            <a:avLst/>
          </a:prstGeom>
          <a:noFill/>
        </p:spPr>
        <p:txBody>
          <a:bodyPr wrap="none" rtlCol="0">
            <a:spAutoFit/>
          </a:bodyPr>
          <a:lstStyle/>
          <a:p>
            <a:pPr algn="ctr"/>
            <a:r>
              <a:rPr lang="nl-NL" sz="2000" b="1" dirty="0"/>
              <a:t>Beroepsprofessionals</a:t>
            </a:r>
          </a:p>
          <a:p>
            <a:pPr algn="ctr"/>
            <a:r>
              <a:rPr lang="nl-NL" sz="2000" b="1" dirty="0"/>
              <a:t>met onderzoekend vermogen</a:t>
            </a:r>
          </a:p>
        </p:txBody>
      </p:sp>
      <p:sp>
        <p:nvSpPr>
          <p:cNvPr id="14" name="TextBox 13"/>
          <p:cNvSpPr txBox="1"/>
          <p:nvPr/>
        </p:nvSpPr>
        <p:spPr>
          <a:xfrm>
            <a:off x="5651624" y="1772770"/>
            <a:ext cx="1380506" cy="707886"/>
          </a:xfrm>
          <a:prstGeom prst="rect">
            <a:avLst/>
          </a:prstGeom>
          <a:noFill/>
        </p:spPr>
        <p:txBody>
          <a:bodyPr wrap="none" rtlCol="0">
            <a:spAutoFit/>
          </a:bodyPr>
          <a:lstStyle/>
          <a:p>
            <a:pPr algn="ctr"/>
            <a:r>
              <a:rPr lang="nl-NL" sz="2000" b="1" dirty="0"/>
              <a:t>HBO</a:t>
            </a:r>
          </a:p>
          <a:p>
            <a:pPr algn="ctr"/>
            <a:r>
              <a:rPr lang="nl-NL" sz="2000" b="1" dirty="0"/>
              <a:t>onderwijs</a:t>
            </a:r>
          </a:p>
        </p:txBody>
      </p:sp>
    </p:spTree>
    <p:extLst>
      <p:ext uri="{BB962C8B-B14F-4D97-AF65-F5344CB8AC3E}">
        <p14:creationId xmlns:p14="http://schemas.microsoft.com/office/powerpoint/2010/main" val="192960712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smtClean="0"/>
              <a:t>HBO levert beroepsprofessionals</a:t>
            </a:r>
            <a:br>
              <a:rPr lang="nl-NL" smtClean="0"/>
            </a:br>
            <a:r>
              <a:rPr lang="nl-NL" smtClean="0"/>
              <a:t>met onderzoekend vermogen</a:t>
            </a:r>
            <a:endParaRPr lang="nl-NL" dirty="0" smtClean="0"/>
          </a:p>
        </p:txBody>
      </p:sp>
      <p:sp>
        <p:nvSpPr>
          <p:cNvPr id="6" name="Tijdelijke aanduiding voor tekst 5"/>
          <p:cNvSpPr>
            <a:spLocks noGrp="1"/>
          </p:cNvSpPr>
          <p:nvPr>
            <p:ph idx="1"/>
          </p:nvPr>
        </p:nvSpPr>
        <p:spPr/>
        <p:txBody>
          <a:bodyPr/>
          <a:lstStyle/>
          <a:p>
            <a:r>
              <a:rPr lang="nl-NL" smtClean="0"/>
              <a:t>2009: HBO raad (2009) “Kwaliteit als opdracht”:</a:t>
            </a:r>
            <a:br>
              <a:rPr lang="nl-NL" smtClean="0"/>
            </a:br>
            <a:r>
              <a:rPr lang="nl-NL" smtClean="0"/>
              <a:t>“In onze moderne samenleving is het cruciaal dat hbo-bachelors over een onderzoekend vermogen beschikken dat leidt tot reflectie, tot evidence based practice, en tot innovatie”.</a:t>
            </a:r>
            <a:endParaRPr lang="nl-NL" dirty="0"/>
          </a:p>
        </p:txBody>
      </p:sp>
      <p:sp>
        <p:nvSpPr>
          <p:cNvPr id="5" name="Tijdelijke aanduiding voor dianummer 4"/>
          <p:cNvSpPr>
            <a:spLocks noGrp="1"/>
          </p:cNvSpPr>
          <p:nvPr>
            <p:ph type="sldNum" sz="quarter" idx="11"/>
          </p:nvPr>
        </p:nvSpPr>
        <p:spPr/>
        <p:txBody>
          <a:bodyPr/>
          <a:lstStyle/>
          <a:p>
            <a:fld id="{20EF9A30-F831-4C30-8E7F-BC00A31EB616}" type="slidenum">
              <a:rPr lang="en-US" smtClean="0"/>
              <a:pPr/>
              <a:t>5</a:t>
            </a:fld>
            <a:endParaRPr lang="en-US"/>
          </a:p>
        </p:txBody>
      </p:sp>
    </p:spTree>
    <p:extLst>
      <p:ext uri="{BB962C8B-B14F-4D97-AF65-F5344CB8AC3E}">
        <p14:creationId xmlns:p14="http://schemas.microsoft.com/office/powerpoint/2010/main" val="78237812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7600" y="111820"/>
            <a:ext cx="8229600" cy="1077218"/>
          </a:xfrm>
        </p:spPr>
        <p:txBody>
          <a:bodyPr/>
          <a:lstStyle/>
          <a:p>
            <a:r>
              <a:rPr lang="nl-NL" dirty="0" smtClean="0"/>
              <a:t>Onderzoekend vermogen bestaat uit drie componenten</a:t>
            </a:r>
            <a:endParaRPr lang="nl-NL" dirty="0"/>
          </a:p>
        </p:txBody>
      </p:sp>
      <p:sp>
        <p:nvSpPr>
          <p:cNvPr id="3" name="Tijdelijke aanduiding voor inhoud 2"/>
          <p:cNvSpPr>
            <a:spLocks noGrp="1"/>
          </p:cNvSpPr>
          <p:nvPr>
            <p:ph idx="1"/>
          </p:nvPr>
        </p:nvSpPr>
        <p:spPr>
          <a:xfrm>
            <a:off x="1016001" y="1762125"/>
            <a:ext cx="6016130" cy="2049792"/>
          </a:xfrm>
        </p:spPr>
        <p:txBody>
          <a:bodyPr/>
          <a:lstStyle/>
          <a:p>
            <a:r>
              <a:rPr lang="nl-NL" dirty="0" smtClean="0"/>
              <a:t>Onderzoekende houding</a:t>
            </a:r>
          </a:p>
          <a:p>
            <a:r>
              <a:rPr lang="nl-NL" dirty="0" smtClean="0"/>
              <a:t>Onderzoeksresultaten van anderen toepassen</a:t>
            </a:r>
          </a:p>
          <a:p>
            <a:r>
              <a:rPr lang="nl-NL" dirty="0" smtClean="0"/>
              <a:t>Onderzoek doen</a:t>
            </a:r>
            <a:endParaRPr lang="nl-NL" dirty="0"/>
          </a:p>
        </p:txBody>
      </p:sp>
      <p:grpSp>
        <p:nvGrpSpPr>
          <p:cNvPr id="10" name="Group 9"/>
          <p:cNvGrpSpPr/>
          <p:nvPr/>
        </p:nvGrpSpPr>
        <p:grpSpPr>
          <a:xfrm>
            <a:off x="2351566" y="3645031"/>
            <a:ext cx="7993024" cy="2415217"/>
            <a:chOff x="827566" y="3645030"/>
            <a:chExt cx="7993024" cy="2415217"/>
          </a:xfrm>
        </p:grpSpPr>
        <p:sp>
          <p:nvSpPr>
            <p:cNvPr id="4" name="Down Arrow 3"/>
            <p:cNvSpPr/>
            <p:nvPr/>
          </p:nvSpPr>
          <p:spPr bwMode="auto">
            <a:xfrm>
              <a:off x="1475570" y="3645030"/>
              <a:ext cx="2592360" cy="14402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nl-NL" dirty="0"/>
                <a:t>Met als doel</a:t>
              </a:r>
            </a:p>
          </p:txBody>
        </p:sp>
        <p:sp>
          <p:nvSpPr>
            <p:cNvPr id="5" name="TextBox 4"/>
            <p:cNvSpPr txBox="1"/>
            <p:nvPr/>
          </p:nvSpPr>
          <p:spPr>
            <a:xfrm>
              <a:off x="827566" y="5229250"/>
              <a:ext cx="7993024" cy="830997"/>
            </a:xfrm>
            <a:prstGeom prst="rect">
              <a:avLst/>
            </a:prstGeom>
            <a:noFill/>
          </p:spPr>
          <p:txBody>
            <a:bodyPr wrap="square" rtlCol="0">
              <a:spAutoFit/>
            </a:bodyPr>
            <a:lstStyle/>
            <a:p>
              <a:r>
                <a:rPr lang="nl-NL" sz="2400" dirty="0">
                  <a:latin typeface="+mn-lt"/>
                </a:rPr>
                <a:t>Antwoorden geven op vragen die tijdens de beroepsuitoefening naar boven komen</a:t>
              </a:r>
            </a:p>
          </p:txBody>
        </p:sp>
      </p:grpSp>
      <p:grpSp>
        <p:nvGrpSpPr>
          <p:cNvPr id="11" name="Group 10"/>
          <p:cNvGrpSpPr/>
          <p:nvPr/>
        </p:nvGrpSpPr>
        <p:grpSpPr>
          <a:xfrm>
            <a:off x="7032130" y="1788226"/>
            <a:ext cx="3542958" cy="3297004"/>
            <a:chOff x="5508130" y="1788226"/>
            <a:chExt cx="3542958" cy="3297004"/>
          </a:xfrm>
        </p:grpSpPr>
        <p:sp>
          <p:nvSpPr>
            <p:cNvPr id="6" name="TextBox 5"/>
            <p:cNvSpPr txBox="1"/>
            <p:nvPr/>
          </p:nvSpPr>
          <p:spPr>
            <a:xfrm>
              <a:off x="5508130" y="1788226"/>
              <a:ext cx="3542958" cy="17173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457200" indent="-457200">
                <a:spcBef>
                  <a:spcPct val="20000"/>
                </a:spcBef>
                <a:buClr>
                  <a:srgbClr val="ED0010"/>
                </a:buClr>
                <a:buSzPct val="60000"/>
                <a:buFont typeface="+mj-lt"/>
                <a:buAutoNum type="arabicPeriod"/>
                <a:defRPr sz="2400">
                  <a:solidFill>
                    <a:srgbClr val="000000"/>
                  </a:solidFill>
                  <a:latin typeface="+mn-lt"/>
                </a:defRPr>
              </a:lvl1pPr>
              <a:lvl2pPr marL="819150" indent="-285750">
                <a:spcBef>
                  <a:spcPct val="20000"/>
                </a:spcBef>
                <a:buClr>
                  <a:schemeClr val="accent1"/>
                </a:buClr>
                <a:buSzPct val="60000"/>
                <a:buFont typeface="Zapf Dingbats" charset="2"/>
                <a:buChar char="n"/>
                <a:defRPr sz="2400">
                  <a:solidFill>
                    <a:srgbClr val="000000"/>
                  </a:solidFill>
                  <a:latin typeface="+mn-lt"/>
                </a:defRPr>
              </a:lvl2pPr>
              <a:lvl3pPr marL="1143000" indent="-228600">
                <a:spcBef>
                  <a:spcPct val="20000"/>
                </a:spcBef>
                <a:buClr>
                  <a:schemeClr val="accent1"/>
                </a:buClr>
                <a:buSzPct val="60000"/>
                <a:buFont typeface="Zapf Dingbats" charset="2"/>
                <a:buChar char="n"/>
                <a:defRPr sz="2000">
                  <a:solidFill>
                    <a:srgbClr val="000000"/>
                  </a:solidFill>
                  <a:latin typeface="+mn-lt"/>
                </a:defRPr>
              </a:lvl3pPr>
              <a:lvl4pPr marL="1562100" indent="-228600">
                <a:spcBef>
                  <a:spcPct val="20000"/>
                </a:spcBef>
                <a:buClr>
                  <a:schemeClr val="accent1"/>
                </a:buClr>
                <a:buSzPct val="60000"/>
                <a:buFont typeface="Zapf Dingbats" charset="2"/>
                <a:buChar char="n"/>
                <a:defRPr sz="2000">
                  <a:solidFill>
                    <a:srgbClr val="000000"/>
                  </a:solidFill>
                  <a:latin typeface="+mn-lt"/>
                </a:defRPr>
              </a:lvl4pPr>
              <a:lvl5pPr marL="1981200" indent="-228600">
                <a:spcBef>
                  <a:spcPct val="20000"/>
                </a:spcBef>
                <a:buClr>
                  <a:schemeClr val="accent1"/>
                </a:buClr>
                <a:buSzPct val="60000"/>
                <a:buFont typeface="Zapf Dingbats" charset="2"/>
                <a:buChar char="n"/>
                <a:defRPr sz="1800">
                  <a:solidFill>
                    <a:srgbClr val="000000"/>
                  </a:solidFill>
                  <a:latin typeface="+mn-lt"/>
                </a:defRPr>
              </a:lvl5pPr>
              <a:lvl6pPr marL="24384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6pPr>
              <a:lvl7pPr marL="28956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7pPr>
              <a:lvl8pPr marL="33528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8pPr>
              <a:lvl9pPr marL="3810000" indent="-228600" fontAlgn="base">
                <a:spcBef>
                  <a:spcPct val="20000"/>
                </a:spcBef>
                <a:spcAft>
                  <a:spcPct val="0"/>
                </a:spcAft>
                <a:buClr>
                  <a:schemeClr val="accent1"/>
                </a:buClr>
                <a:buSzPct val="60000"/>
                <a:buFont typeface="Zapf Dingbats" charset="2"/>
                <a:buChar char="n"/>
                <a:defRPr sz="2000">
                  <a:solidFill>
                    <a:srgbClr val="000000"/>
                  </a:solidFill>
                  <a:latin typeface="+mn-lt"/>
                </a:defRPr>
              </a:lvl9pPr>
            </a:lstStyle>
            <a:p>
              <a:pPr marL="342900" indent="-342900">
                <a:buFont typeface="Arial" panose="020B0604020202020204" pitchFamily="34" charset="0"/>
                <a:buChar char="→"/>
              </a:pPr>
              <a:r>
                <a:rPr lang="nl-NL" dirty="0"/>
                <a:t>Reflecteren</a:t>
              </a:r>
            </a:p>
            <a:p>
              <a:pPr marL="342900" indent="-342900">
                <a:buFont typeface="Arial" panose="020B0604020202020204" pitchFamily="34" charset="0"/>
                <a:buChar char="→"/>
              </a:pPr>
              <a:r>
                <a:rPr lang="nl-NL" dirty="0" err="1"/>
                <a:t>Evidence</a:t>
              </a:r>
              <a:r>
                <a:rPr lang="nl-NL" dirty="0"/>
                <a:t> raadplegen</a:t>
              </a:r>
              <a:br>
                <a:rPr lang="nl-NL" dirty="0"/>
              </a:br>
              <a:endParaRPr lang="nl-NL" dirty="0"/>
            </a:p>
            <a:p>
              <a:pPr marL="342900" indent="-342900">
                <a:buFont typeface="Arial" panose="020B0604020202020204" pitchFamily="34" charset="0"/>
                <a:buChar char="→"/>
              </a:pPr>
              <a:r>
                <a:rPr lang="nl-NL" dirty="0"/>
                <a:t>Onderzoek doen</a:t>
              </a:r>
            </a:p>
          </p:txBody>
        </p:sp>
        <p:sp>
          <p:nvSpPr>
            <p:cNvPr id="8" name="Up Arrow 7"/>
            <p:cNvSpPr/>
            <p:nvPr/>
          </p:nvSpPr>
          <p:spPr bwMode="auto">
            <a:xfrm>
              <a:off x="5714219" y="3645030"/>
              <a:ext cx="2592360" cy="1440200"/>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nl-NL" dirty="0"/>
                <a:t>Door middel van</a:t>
              </a:r>
            </a:p>
          </p:txBody>
        </p:sp>
      </p:grpSp>
      <p:sp>
        <p:nvSpPr>
          <p:cNvPr id="9" name="Tekstvak 6"/>
          <p:cNvSpPr txBox="1"/>
          <p:nvPr/>
        </p:nvSpPr>
        <p:spPr>
          <a:xfrm>
            <a:off x="7218336" y="6381411"/>
            <a:ext cx="3416063" cy="307777"/>
          </a:xfrm>
          <a:prstGeom prst="rect">
            <a:avLst/>
          </a:prstGeom>
          <a:noFill/>
        </p:spPr>
        <p:txBody>
          <a:bodyPr wrap="none" rtlCol="0">
            <a:spAutoFit/>
          </a:bodyPr>
          <a:lstStyle/>
          <a:p>
            <a:r>
              <a:rPr lang="nl-NL" dirty="0"/>
              <a:t>Naar Andriessen (2014) en Losse (2016)</a:t>
            </a:r>
          </a:p>
        </p:txBody>
      </p:sp>
    </p:spTree>
    <p:extLst>
      <p:ext uri="{BB962C8B-B14F-4D97-AF65-F5344CB8AC3E}">
        <p14:creationId xmlns:p14="http://schemas.microsoft.com/office/powerpoint/2010/main" val="611876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Onderzoekend vermogen draagt bij aan het beroepsproduct</a:t>
            </a:r>
            <a:endParaRPr lang="nl-NL" dirty="0"/>
          </a:p>
        </p:txBody>
      </p:sp>
      <p:sp>
        <p:nvSpPr>
          <p:cNvPr id="3" name="Rectangle 2"/>
          <p:cNvSpPr/>
          <p:nvPr/>
        </p:nvSpPr>
        <p:spPr bwMode="auto">
          <a:xfrm>
            <a:off x="1919420"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Advies</a:t>
            </a:r>
          </a:p>
          <a:p>
            <a:pPr algn="ctr"/>
            <a:r>
              <a:rPr lang="nl-NL" i="1" dirty="0"/>
              <a:t>Raad aan opdrachtgever wat te doen om een situatie te veranderen of te verbeteren</a:t>
            </a:r>
            <a:br>
              <a:rPr lang="nl-NL" i="1" dirty="0"/>
            </a:br>
            <a:endParaRPr lang="nl-NL" i="1" dirty="0"/>
          </a:p>
          <a:p>
            <a:pPr marL="177800" indent="-177800">
              <a:spcAft>
                <a:spcPts val="0"/>
              </a:spcAft>
              <a:buFont typeface="Symbol"/>
              <a:buChar char=""/>
              <a:tabLst>
                <a:tab pos="228600" algn="l"/>
              </a:tabLst>
            </a:pPr>
            <a:r>
              <a:rPr lang="nl-NL" dirty="0"/>
              <a:t>Organisatie advies</a:t>
            </a:r>
          </a:p>
          <a:p>
            <a:pPr marL="177800" indent="-177800">
              <a:spcAft>
                <a:spcPts val="0"/>
              </a:spcAft>
              <a:buFont typeface="Symbol"/>
              <a:buChar char=""/>
              <a:tabLst>
                <a:tab pos="228600" algn="l"/>
              </a:tabLst>
            </a:pPr>
            <a:r>
              <a:rPr lang="nl-NL" dirty="0"/>
              <a:t>Juridisch advies</a:t>
            </a:r>
          </a:p>
          <a:p>
            <a:pPr marL="177800" indent="-177800">
              <a:spcAft>
                <a:spcPts val="0"/>
              </a:spcAft>
              <a:buFont typeface="Symbol"/>
              <a:buChar char=""/>
              <a:tabLst>
                <a:tab pos="228600" algn="l"/>
              </a:tabLst>
            </a:pPr>
            <a:r>
              <a:rPr lang="nl-NL" dirty="0"/>
              <a:t>Communicatie advies</a:t>
            </a:r>
          </a:p>
          <a:p>
            <a:pPr algn="ctr"/>
            <a:endParaRPr lang="nl-NL" i="1" dirty="0">
              <a:solidFill>
                <a:srgbClr val="000000"/>
              </a:solidFill>
              <a:latin typeface="Calibri"/>
              <a:ea typeface="Cambria"/>
              <a:cs typeface="Times New Roman"/>
            </a:endParaRPr>
          </a:p>
          <a:p>
            <a:pPr algn="ctr"/>
            <a:endParaRPr lang="nl-NL" b="1" dirty="0"/>
          </a:p>
        </p:txBody>
      </p:sp>
      <p:sp>
        <p:nvSpPr>
          <p:cNvPr id="4" name="Rectangle 3"/>
          <p:cNvSpPr/>
          <p:nvPr/>
        </p:nvSpPr>
        <p:spPr bwMode="auto">
          <a:xfrm>
            <a:off x="7382088" y="1773238"/>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Ontwerp</a:t>
            </a:r>
          </a:p>
          <a:p>
            <a:pPr algn="ctr">
              <a:spcAft>
                <a:spcPts val="0"/>
              </a:spcAft>
            </a:pPr>
            <a:r>
              <a:rPr lang="nl-NL" i="1" dirty="0"/>
              <a:t>Visuele of schematische weergave van een product of interventie</a:t>
            </a:r>
            <a:br>
              <a:rPr lang="nl-NL" i="1" dirty="0"/>
            </a:br>
            <a:endParaRPr lang="nl-NL" i="1" dirty="0">
              <a:solidFill>
                <a:srgbClr val="000000"/>
              </a:solidFill>
              <a:latin typeface="Calibri"/>
              <a:ea typeface="Cambria"/>
              <a:cs typeface="Times New Roman"/>
            </a:endParaRPr>
          </a:p>
          <a:p>
            <a:pPr marL="177800" indent="-177800">
              <a:spcAft>
                <a:spcPts val="0"/>
              </a:spcAft>
              <a:buFont typeface="Symbol"/>
              <a:buChar char=""/>
              <a:tabLst>
                <a:tab pos="228600" algn="l"/>
              </a:tabLst>
            </a:pPr>
            <a:r>
              <a:rPr lang="nl-NL" dirty="0"/>
              <a:t>Bouwplan</a:t>
            </a:r>
          </a:p>
          <a:p>
            <a:pPr marL="177800" indent="-177800">
              <a:spcAft>
                <a:spcPts val="0"/>
              </a:spcAft>
              <a:buFont typeface="Symbol"/>
              <a:buChar char=""/>
              <a:tabLst>
                <a:tab pos="228600" algn="l"/>
              </a:tabLst>
            </a:pPr>
            <a:r>
              <a:rPr lang="nl-NL" dirty="0"/>
              <a:t>Technisch ontwerp</a:t>
            </a:r>
          </a:p>
          <a:p>
            <a:pPr marL="177800" indent="-177800">
              <a:spcAft>
                <a:spcPts val="0"/>
              </a:spcAft>
              <a:buFont typeface="Symbol"/>
              <a:buChar char=""/>
              <a:tabLst>
                <a:tab pos="228600" algn="l"/>
              </a:tabLst>
            </a:pPr>
            <a:r>
              <a:rPr lang="nl-NL" dirty="0"/>
              <a:t>Bestemmingsplan</a:t>
            </a:r>
            <a:endParaRPr lang="nl-NL" i="1" dirty="0">
              <a:solidFill>
                <a:srgbClr val="000000"/>
              </a:solidFill>
              <a:latin typeface="Calibri"/>
              <a:ea typeface="Cambria"/>
              <a:cs typeface="Times New Roman"/>
            </a:endParaRPr>
          </a:p>
          <a:p>
            <a:pPr algn="ctr"/>
            <a:endParaRPr lang="nl-NL" b="1" dirty="0"/>
          </a:p>
        </p:txBody>
      </p:sp>
      <p:sp>
        <p:nvSpPr>
          <p:cNvPr id="5" name="Rectangle 4"/>
          <p:cNvSpPr/>
          <p:nvPr/>
        </p:nvSpPr>
        <p:spPr bwMode="auto">
          <a:xfrm>
            <a:off x="1920188"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Handeling</a:t>
            </a:r>
          </a:p>
          <a:p>
            <a:pPr>
              <a:spcAft>
                <a:spcPts val="0"/>
              </a:spcAft>
            </a:pPr>
            <a:r>
              <a:rPr lang="nl-NL" i="1" dirty="0"/>
              <a:t>Professioneel gedrag naar belanghebbenden</a:t>
            </a:r>
            <a:br>
              <a:rPr lang="nl-NL" i="1" dirty="0"/>
            </a:b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a:t>Les geven</a:t>
            </a:r>
          </a:p>
          <a:p>
            <a:pPr marL="177800" indent="-177800">
              <a:spcAft>
                <a:spcPts val="0"/>
              </a:spcAft>
              <a:buFont typeface="Symbol"/>
              <a:buChar char=""/>
              <a:tabLst>
                <a:tab pos="228600" algn="l"/>
              </a:tabLst>
            </a:pPr>
            <a:r>
              <a:rPr lang="nl-NL" dirty="0"/>
              <a:t>Verplegen</a:t>
            </a:r>
          </a:p>
          <a:p>
            <a:pPr marL="177800" indent="-177800">
              <a:spcAft>
                <a:spcPts val="0"/>
              </a:spcAft>
              <a:buFont typeface="Symbol"/>
              <a:buChar char=""/>
              <a:tabLst>
                <a:tab pos="228600" algn="l"/>
              </a:tabLst>
            </a:pPr>
            <a:r>
              <a:rPr lang="nl-NL" dirty="0"/>
              <a:t>Muziekuitvoering</a:t>
            </a:r>
            <a:endParaRPr lang="nl-NL" dirty="0">
              <a:solidFill>
                <a:srgbClr val="000000"/>
              </a:solidFill>
              <a:latin typeface="Calibri"/>
              <a:ea typeface="Cambria"/>
              <a:cs typeface="Times New Roman"/>
            </a:endParaRPr>
          </a:p>
          <a:p>
            <a:pPr algn="ctr"/>
            <a:endParaRPr lang="nl-NL" i="1" dirty="0">
              <a:solidFill>
                <a:srgbClr val="000000"/>
              </a:solidFill>
              <a:latin typeface="Calibri"/>
              <a:ea typeface="Cambria"/>
              <a:cs typeface="Times New Roman"/>
            </a:endParaRPr>
          </a:p>
          <a:p>
            <a:pPr algn="ctr"/>
            <a:endParaRPr lang="nl-NL" b="1" dirty="0"/>
          </a:p>
        </p:txBody>
      </p:sp>
      <p:sp>
        <p:nvSpPr>
          <p:cNvPr id="6" name="Rectangle 5"/>
          <p:cNvSpPr/>
          <p:nvPr/>
        </p:nvSpPr>
        <p:spPr bwMode="auto">
          <a:xfrm>
            <a:off x="7392493" y="4365130"/>
            <a:ext cx="2880220" cy="1943802"/>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Fabricaat</a:t>
            </a:r>
          </a:p>
          <a:p>
            <a:pPr algn="ctr">
              <a:spcAft>
                <a:spcPts val="0"/>
              </a:spcAft>
            </a:pPr>
            <a:r>
              <a:rPr lang="nl-NL" i="1" dirty="0"/>
              <a:t>Concreet fysiek of digitaal eindproduct dat de eindgebruiker functioneel kan inzetten</a:t>
            </a:r>
          </a:p>
          <a:p>
            <a:pPr marL="177800" indent="-177800">
              <a:spcAft>
                <a:spcPts val="0"/>
              </a:spcAft>
              <a:buFont typeface="Symbol"/>
              <a:buChar char=""/>
              <a:tabLst>
                <a:tab pos="228600" algn="l"/>
              </a:tabLst>
            </a:pPr>
            <a:r>
              <a:rPr lang="nl-NL" dirty="0"/>
              <a:t>ICT applicatie</a:t>
            </a:r>
          </a:p>
          <a:p>
            <a:pPr marL="177800" indent="-177800">
              <a:spcAft>
                <a:spcPts val="0"/>
              </a:spcAft>
              <a:buFont typeface="Symbol"/>
              <a:buChar char=""/>
              <a:tabLst>
                <a:tab pos="228600" algn="l"/>
              </a:tabLst>
            </a:pPr>
            <a:r>
              <a:rPr lang="nl-NL" dirty="0"/>
              <a:t>Apparaat</a:t>
            </a:r>
          </a:p>
          <a:p>
            <a:pPr marL="177800" indent="-177800">
              <a:spcAft>
                <a:spcPts val="0"/>
              </a:spcAft>
              <a:buFont typeface="Symbol"/>
              <a:buChar char=""/>
              <a:tabLst>
                <a:tab pos="228600" algn="l"/>
              </a:tabLst>
            </a:pPr>
            <a:r>
              <a:rPr lang="nl-NL" dirty="0"/>
              <a:t>Kunstobject</a:t>
            </a:r>
          </a:p>
        </p:txBody>
      </p:sp>
      <p:sp>
        <p:nvSpPr>
          <p:cNvPr id="7" name="Rectangle 6"/>
          <p:cNvSpPr/>
          <p:nvPr/>
        </p:nvSpPr>
        <p:spPr bwMode="auto">
          <a:xfrm>
            <a:off x="4655980" y="3069418"/>
            <a:ext cx="2880220" cy="1943802"/>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Analyse</a:t>
            </a:r>
          </a:p>
          <a:p>
            <a:pPr algn="ctr">
              <a:spcAft>
                <a:spcPts val="0"/>
              </a:spcAft>
            </a:pPr>
            <a:r>
              <a:rPr lang="nl-NL" i="1" dirty="0"/>
              <a:t>Samenhangende ontleding van een vraagstuk dat dient tot inzicht</a:t>
            </a: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err="1"/>
              <a:t>Labanalyse</a:t>
            </a:r>
            <a:endParaRPr lang="nl-NL" dirty="0"/>
          </a:p>
          <a:p>
            <a:pPr marL="177800" indent="-177800">
              <a:spcAft>
                <a:spcPts val="0"/>
              </a:spcAft>
              <a:buFont typeface="Symbol"/>
              <a:buChar char=""/>
              <a:tabLst>
                <a:tab pos="228600" algn="l"/>
              </a:tabLst>
            </a:pPr>
            <a:r>
              <a:rPr lang="nl-NL" dirty="0"/>
              <a:t>Forensisch rapport</a:t>
            </a:r>
          </a:p>
          <a:p>
            <a:pPr algn="ctr"/>
            <a:endParaRPr lang="nl-NL" b="1" dirty="0"/>
          </a:p>
        </p:txBody>
      </p:sp>
      <p:sp>
        <p:nvSpPr>
          <p:cNvPr id="8" name="Tekstvak 6"/>
          <p:cNvSpPr txBox="1"/>
          <p:nvPr/>
        </p:nvSpPr>
        <p:spPr>
          <a:xfrm>
            <a:off x="8606873" y="6453421"/>
            <a:ext cx="1665841" cy="307777"/>
          </a:xfrm>
          <a:prstGeom prst="rect">
            <a:avLst/>
          </a:prstGeom>
          <a:noFill/>
        </p:spPr>
        <p:txBody>
          <a:bodyPr wrap="none" rtlCol="0">
            <a:spAutoFit/>
          </a:bodyPr>
          <a:lstStyle/>
          <a:p>
            <a:r>
              <a:rPr lang="nl-NL" dirty="0"/>
              <a:t>Naar Losse (2016)</a:t>
            </a:r>
          </a:p>
        </p:txBody>
      </p:sp>
      <p:sp>
        <p:nvSpPr>
          <p:cNvPr id="9" name="Rectangle 8"/>
          <p:cNvSpPr/>
          <p:nvPr/>
        </p:nvSpPr>
        <p:spPr bwMode="auto">
          <a:xfrm>
            <a:off x="191180" y="1773238"/>
            <a:ext cx="1152160" cy="4535694"/>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Arial" charset="0"/>
              </a:rPr>
              <a:t>BEROEPS-</a:t>
            </a:r>
            <a:br>
              <a:rPr kumimoji="0" lang="nl-NL" sz="1400" b="0" i="0" u="none" strike="noStrike" cap="none" normalizeH="0" baseline="0" dirty="0" smtClean="0">
                <a:ln>
                  <a:noFill/>
                </a:ln>
                <a:solidFill>
                  <a:schemeClr val="tx1"/>
                </a:solidFill>
                <a:effectLst/>
                <a:latin typeface="Arial" charset="0"/>
              </a:rPr>
            </a:br>
            <a:r>
              <a:rPr kumimoji="0" lang="nl-NL" sz="1400" b="0" i="0" u="none" strike="noStrike" cap="none" normalizeH="0" baseline="0" dirty="0" smtClean="0">
                <a:ln>
                  <a:noFill/>
                </a:ln>
                <a:solidFill>
                  <a:schemeClr val="tx1"/>
                </a:solidFill>
                <a:effectLst/>
                <a:latin typeface="Arial" charset="0"/>
              </a:rPr>
              <a:t>ROLLEN</a:t>
            </a:r>
          </a:p>
        </p:txBody>
      </p:sp>
    </p:spTree>
    <p:extLst>
      <p:ext uri="{BB962C8B-B14F-4D97-AF65-F5344CB8AC3E}">
        <p14:creationId xmlns:p14="http://schemas.microsoft.com/office/powerpoint/2010/main" val="230045031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kstvak 70"/>
          <p:cNvSpPr txBox="1"/>
          <p:nvPr/>
        </p:nvSpPr>
        <p:spPr>
          <a:xfrm>
            <a:off x="9404410" y="6489341"/>
            <a:ext cx="1228221" cy="307777"/>
          </a:xfrm>
          <a:prstGeom prst="rect">
            <a:avLst/>
          </a:prstGeom>
          <a:noFill/>
        </p:spPr>
        <p:txBody>
          <a:bodyPr wrap="none" rtlCol="0">
            <a:spAutoFit/>
          </a:bodyPr>
          <a:lstStyle/>
          <a:p>
            <a:r>
              <a:rPr lang="nl-NL" dirty="0">
                <a:solidFill>
                  <a:schemeClr val="bg2"/>
                </a:solidFill>
              </a:rPr>
              <a:t>Losse (2016)</a:t>
            </a:r>
          </a:p>
        </p:txBody>
      </p:sp>
      <p:sp>
        <p:nvSpPr>
          <p:cNvPr id="72" name="Titel 71"/>
          <p:cNvSpPr>
            <a:spLocks noGrp="1"/>
          </p:cNvSpPr>
          <p:nvPr>
            <p:ph type="title"/>
          </p:nvPr>
        </p:nvSpPr>
        <p:spPr>
          <a:xfrm>
            <a:off x="1117600" y="111820"/>
            <a:ext cx="8229600" cy="1077218"/>
          </a:xfrm>
        </p:spPr>
        <p:txBody>
          <a:bodyPr/>
          <a:lstStyle/>
          <a:p>
            <a:r>
              <a:rPr lang="nl-NL" dirty="0" smtClean="0"/>
              <a:t>Onderzoekend vermogen draagt bij aan beroepsproduct</a:t>
            </a:r>
            <a:endParaRPr lang="nl-NL" dirty="0"/>
          </a:p>
        </p:txBody>
      </p:sp>
      <p:grpSp>
        <p:nvGrpSpPr>
          <p:cNvPr id="7" name="Group 6"/>
          <p:cNvGrpSpPr/>
          <p:nvPr/>
        </p:nvGrpSpPr>
        <p:grpSpPr>
          <a:xfrm>
            <a:off x="1558926" y="1376362"/>
            <a:ext cx="9109075" cy="4644999"/>
            <a:chOff x="1558926" y="1376362"/>
            <a:chExt cx="9109075" cy="4644999"/>
          </a:xfrm>
        </p:grpSpPr>
        <p:sp>
          <p:nvSpPr>
            <p:cNvPr id="2" name="Rechthoek 1"/>
            <p:cNvSpPr/>
            <p:nvPr/>
          </p:nvSpPr>
          <p:spPr>
            <a:xfrm>
              <a:off x="1662607" y="1826346"/>
              <a:ext cx="1594994" cy="1195594"/>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Idee</a:t>
              </a:r>
            </a:p>
            <a:p>
              <a:pPr algn="ctr"/>
              <a:r>
                <a:rPr lang="nl-NL" dirty="0">
                  <a:solidFill>
                    <a:schemeClr val="bg2"/>
                  </a:solidFill>
                  <a:latin typeface="Verdana" pitchFamily="34" charset="0"/>
                </a:rPr>
                <a:t>Probleem</a:t>
              </a:r>
            </a:p>
            <a:p>
              <a:pPr algn="ctr"/>
              <a:r>
                <a:rPr lang="nl-NL" dirty="0">
                  <a:solidFill>
                    <a:schemeClr val="bg2"/>
                  </a:solidFill>
                  <a:latin typeface="Verdana" pitchFamily="34" charset="0"/>
                </a:rPr>
                <a:t>Wens</a:t>
              </a:r>
            </a:p>
            <a:p>
              <a:pPr algn="ctr"/>
              <a:r>
                <a:rPr lang="nl-NL" dirty="0">
                  <a:solidFill>
                    <a:schemeClr val="bg2"/>
                  </a:solidFill>
                  <a:latin typeface="Verdana" pitchFamily="34" charset="0"/>
                </a:rPr>
                <a:t>Vraag</a:t>
              </a:r>
            </a:p>
          </p:txBody>
        </p:sp>
        <p:sp>
          <p:nvSpPr>
            <p:cNvPr id="3" name="Rechthoek 2"/>
            <p:cNvSpPr/>
            <p:nvPr/>
          </p:nvSpPr>
          <p:spPr>
            <a:xfrm>
              <a:off x="35402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1</a:t>
              </a:r>
            </a:p>
          </p:txBody>
        </p:sp>
        <p:sp>
          <p:nvSpPr>
            <p:cNvPr id="4" name="Rechthoek 3"/>
            <p:cNvSpPr/>
            <p:nvPr/>
          </p:nvSpPr>
          <p:spPr>
            <a:xfrm>
              <a:off x="53404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2</a:t>
              </a:r>
            </a:p>
          </p:txBody>
        </p:sp>
        <p:sp>
          <p:nvSpPr>
            <p:cNvPr id="5" name="Rechthoek 4"/>
            <p:cNvSpPr/>
            <p:nvPr/>
          </p:nvSpPr>
          <p:spPr>
            <a:xfrm>
              <a:off x="7212632"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3</a:t>
              </a:r>
            </a:p>
          </p:txBody>
        </p:sp>
        <p:sp>
          <p:nvSpPr>
            <p:cNvPr id="6" name="Rechthoek 5"/>
            <p:cNvSpPr/>
            <p:nvPr/>
          </p:nvSpPr>
          <p:spPr>
            <a:xfrm>
              <a:off x="9048328"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Beroeps-product</a:t>
              </a:r>
            </a:p>
          </p:txBody>
        </p:sp>
        <p:cxnSp>
          <p:nvCxnSpPr>
            <p:cNvPr id="12" name="Rechte verbindingslijn met pijl 11"/>
            <p:cNvCxnSpPr>
              <a:stCxn id="3" idx="3"/>
              <a:endCxn id="4" idx="1"/>
            </p:cNvCxnSpPr>
            <p:nvPr/>
          </p:nvCxnSpPr>
          <p:spPr>
            <a:xfrm>
              <a:off x="49803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a:endCxn id="3" idx="1"/>
            </p:cNvCxnSpPr>
            <p:nvPr/>
          </p:nvCxnSpPr>
          <p:spPr>
            <a:xfrm>
              <a:off x="31801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a:stCxn id="4" idx="3"/>
              <a:endCxn id="5" idx="1"/>
            </p:cNvCxnSpPr>
            <p:nvPr/>
          </p:nvCxnSpPr>
          <p:spPr>
            <a:xfrm>
              <a:off x="6780584" y="2424143"/>
              <a:ext cx="432048"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a:stCxn id="5" idx="3"/>
              <a:endCxn id="6" idx="1"/>
            </p:cNvCxnSpPr>
            <p:nvPr/>
          </p:nvCxnSpPr>
          <p:spPr>
            <a:xfrm>
              <a:off x="8652792" y="2424143"/>
              <a:ext cx="395536"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43" name="Rechthoek 42"/>
            <p:cNvSpPr/>
            <p:nvPr/>
          </p:nvSpPr>
          <p:spPr>
            <a:xfrm>
              <a:off x="1558926" y="1376362"/>
              <a:ext cx="9109075" cy="19685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i="1" dirty="0">
                  <a:solidFill>
                    <a:schemeClr val="bg2"/>
                  </a:solidFill>
                  <a:latin typeface="Verdana" pitchFamily="34" charset="0"/>
                </a:rPr>
                <a:t>Praktijkproces</a:t>
              </a:r>
            </a:p>
          </p:txBody>
        </p:sp>
        <p:sp>
          <p:nvSpPr>
            <p:cNvPr id="44" name="Rechthoek 43"/>
            <p:cNvSpPr/>
            <p:nvPr/>
          </p:nvSpPr>
          <p:spPr>
            <a:xfrm>
              <a:off x="1560512" y="3725933"/>
              <a:ext cx="9107488" cy="229542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nl-NL" i="1" dirty="0">
                  <a:solidFill>
                    <a:schemeClr val="bg2"/>
                  </a:solidFill>
                  <a:latin typeface="Verdana" pitchFamily="34" charset="0"/>
                </a:rPr>
                <a:t>Verdiepend proces</a:t>
              </a:r>
            </a:p>
          </p:txBody>
        </p:sp>
        <p:grpSp>
          <p:nvGrpSpPr>
            <p:cNvPr id="79" name="Group 78"/>
            <p:cNvGrpSpPr/>
            <p:nvPr/>
          </p:nvGrpSpPr>
          <p:grpSpPr>
            <a:xfrm>
              <a:off x="1631380" y="3020668"/>
              <a:ext cx="1656230" cy="2452951"/>
              <a:chOff x="107380" y="3020667"/>
              <a:chExt cx="1656230" cy="2452951"/>
            </a:xfrm>
          </p:grpSpPr>
          <p:sp>
            <p:nvSpPr>
              <p:cNvPr id="45" name="Rounded Rectangle 44"/>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73" name="Rounded Rectangle 7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51" name="Curved Connector 50"/>
              <p:cNvCxnSpPr>
                <a:stCxn id="2" idx="1"/>
                <a:endCxn id="45"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61" name="Curved Connector 60"/>
              <p:cNvCxnSpPr>
                <a:stCxn id="45" idx="2"/>
                <a:endCxn id="7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74" name="Curved Connector 73"/>
              <p:cNvCxnSpPr>
                <a:stCxn id="73" idx="0"/>
                <a:endCxn id="2" idx="1"/>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78" name="Rectangle 77"/>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80" name="Group 79"/>
            <p:cNvGrpSpPr/>
            <p:nvPr/>
          </p:nvGrpSpPr>
          <p:grpSpPr>
            <a:xfrm>
              <a:off x="3431630" y="2992330"/>
              <a:ext cx="1656230" cy="2452951"/>
              <a:chOff x="107380" y="3020667"/>
              <a:chExt cx="1656230" cy="2452951"/>
            </a:xfrm>
          </p:grpSpPr>
          <p:sp>
            <p:nvSpPr>
              <p:cNvPr id="81" name="Rounded Rectangle 80"/>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82" name="Rounded Rectangle 81"/>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83" name="Curved Connector 82"/>
              <p:cNvCxnSpPr>
                <a:endCxn id="81"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84" name="Curved Connector 83"/>
              <p:cNvCxnSpPr>
                <a:stCxn id="81" idx="2"/>
                <a:endCxn id="82"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85" name="Curved Connector 84"/>
              <p:cNvCxnSpPr>
                <a:stCxn id="82"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86" name="Rectangle 85"/>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87" name="Group 86"/>
            <p:cNvGrpSpPr/>
            <p:nvPr/>
          </p:nvGrpSpPr>
          <p:grpSpPr>
            <a:xfrm>
              <a:off x="5231880" y="2963992"/>
              <a:ext cx="1656230" cy="2452951"/>
              <a:chOff x="107380" y="3020667"/>
              <a:chExt cx="1656230" cy="2452951"/>
            </a:xfrm>
          </p:grpSpPr>
          <p:sp>
            <p:nvSpPr>
              <p:cNvPr id="88" name="Rounded Rectangle 87"/>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89" name="Rounded Rectangle 88"/>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90" name="Curved Connector 89"/>
              <p:cNvCxnSpPr>
                <a:endCxn id="88"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91" name="Curved Connector 90"/>
              <p:cNvCxnSpPr>
                <a:stCxn id="88" idx="2"/>
                <a:endCxn id="89"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92" name="Curved Connector 91"/>
              <p:cNvCxnSpPr>
                <a:stCxn id="89"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93" name="Rectangle 92"/>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94" name="Group 93"/>
            <p:cNvGrpSpPr/>
            <p:nvPr/>
          </p:nvGrpSpPr>
          <p:grpSpPr>
            <a:xfrm>
              <a:off x="7032130" y="2935654"/>
              <a:ext cx="1656230" cy="2452951"/>
              <a:chOff x="107380" y="3020667"/>
              <a:chExt cx="1656230" cy="2452951"/>
            </a:xfrm>
          </p:grpSpPr>
          <p:sp>
            <p:nvSpPr>
              <p:cNvPr id="95" name="Rounded Rectangle 94"/>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96" name="Rounded Rectangle 95"/>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97" name="Curved Connector 96"/>
              <p:cNvCxnSpPr>
                <a:endCxn id="95"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98" name="Curved Connector 97"/>
              <p:cNvCxnSpPr>
                <a:stCxn id="95" idx="2"/>
                <a:endCxn id="96"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99" name="Curved Connector 98"/>
              <p:cNvCxnSpPr>
                <a:stCxn id="96"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0" name="Rectangle 99"/>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101" name="Group 100"/>
            <p:cNvGrpSpPr/>
            <p:nvPr/>
          </p:nvGrpSpPr>
          <p:grpSpPr>
            <a:xfrm>
              <a:off x="8832380" y="2907316"/>
              <a:ext cx="1656230" cy="2452951"/>
              <a:chOff x="107380" y="3020667"/>
              <a:chExt cx="1656230" cy="2452951"/>
            </a:xfrm>
          </p:grpSpPr>
          <p:sp>
            <p:nvSpPr>
              <p:cNvPr id="102" name="Rounded Rectangle 101"/>
              <p:cNvSpPr/>
              <p:nvPr/>
            </p:nvSpPr>
            <p:spPr bwMode="auto">
              <a:xfrm>
                <a:off x="107380" y="4455755"/>
                <a:ext cx="683670"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03" name="Rounded Rectangle 102"/>
              <p:cNvSpPr/>
              <p:nvPr/>
            </p:nvSpPr>
            <p:spPr bwMode="auto">
              <a:xfrm>
                <a:off x="895348" y="4455755"/>
                <a:ext cx="868262" cy="2880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04" name="Curved Connector 103"/>
              <p:cNvCxnSpPr>
                <a:endCxn id="102"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05" name="Curved Connector 104"/>
              <p:cNvCxnSpPr>
                <a:stCxn id="102" idx="2"/>
                <a:endCxn id="10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06" name="Curved Connector 105"/>
              <p:cNvCxnSpPr>
                <a:stCxn id="103"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7" name="Rectangle 106"/>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spTree>
    <p:extLst>
      <p:ext uri="{BB962C8B-B14F-4D97-AF65-F5344CB8AC3E}">
        <p14:creationId xmlns:p14="http://schemas.microsoft.com/office/powerpoint/2010/main" val="158354745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7600" y="604263"/>
            <a:ext cx="8229600" cy="584775"/>
          </a:xfrm>
        </p:spPr>
        <p:txBody>
          <a:bodyPr/>
          <a:lstStyle/>
          <a:p>
            <a:r>
              <a:rPr lang="nl-NL" dirty="0" smtClean="0"/>
              <a:t>Wat is masterniveau? </a:t>
            </a:r>
            <a:endParaRPr lang="nl-NL" dirty="0"/>
          </a:p>
        </p:txBody>
      </p:sp>
      <p:graphicFrame>
        <p:nvGraphicFramePr>
          <p:cNvPr id="4" name="Content Placeholder 5"/>
          <p:cNvGraphicFramePr>
            <a:graphicFrameLocks/>
          </p:cNvGraphicFramePr>
          <p:nvPr>
            <p:extLst/>
          </p:nvPr>
        </p:nvGraphicFramePr>
        <p:xfrm>
          <a:off x="1847528" y="1762125"/>
          <a:ext cx="8320412" cy="4691294"/>
        </p:xfrm>
        <a:graphic>
          <a:graphicData uri="http://schemas.openxmlformats.org/drawingml/2006/table">
            <a:tbl>
              <a:tblPr firstRow="1" firstCol="1">
                <a:tableStyleId>{F5AB1C69-6EDB-4FF4-983F-18BD219EF322}</a:tableStyleId>
              </a:tblPr>
              <a:tblGrid>
                <a:gridCol w="2376264"/>
                <a:gridCol w="1783942"/>
                <a:gridCol w="2080103"/>
                <a:gridCol w="2080103"/>
              </a:tblGrid>
              <a:tr h="1085483">
                <a:tc>
                  <a:txBody>
                    <a:bodyPr/>
                    <a:lstStyle/>
                    <a:p>
                      <a:pPr algn="r">
                        <a:lnSpc>
                          <a:spcPct val="100000"/>
                        </a:lnSpc>
                        <a:spcAft>
                          <a:spcPts val="0"/>
                        </a:spcAft>
                      </a:pPr>
                      <a:r>
                        <a:rPr lang="nl-NL" sz="1600" b="1" i="1" noProof="0" dirty="0" smtClean="0">
                          <a:solidFill>
                            <a:schemeClr val="bg2"/>
                          </a:solidFill>
                        </a:rPr>
                        <a:t>Methodische</a:t>
                      </a:r>
                      <a:r>
                        <a:rPr lang="nl-NL" sz="1600" b="1" i="1" baseline="0" noProof="0" dirty="0" smtClean="0">
                          <a:solidFill>
                            <a:schemeClr val="bg2"/>
                          </a:solidFill>
                        </a:rPr>
                        <a:t> grondigheid</a:t>
                      </a:r>
                      <a:endParaRPr lang="nl-NL" sz="1600" b="1" i="1" noProof="0" dirty="0" smtClean="0">
                        <a:solidFill>
                          <a:schemeClr val="bg2"/>
                        </a:solidFill>
                      </a:endParaRPr>
                    </a:p>
                    <a:p>
                      <a:pPr algn="l">
                        <a:lnSpc>
                          <a:spcPct val="100000"/>
                        </a:lnSpc>
                        <a:spcAft>
                          <a:spcPts val="0"/>
                        </a:spcAft>
                      </a:pPr>
                      <a:endParaRPr lang="nl-NL" sz="1600" b="1" i="1" noProof="0" dirty="0" smtClean="0">
                        <a:solidFill>
                          <a:schemeClr val="bg2"/>
                        </a:solidFill>
                      </a:endParaRPr>
                    </a:p>
                    <a:p>
                      <a:pPr algn="l">
                        <a:lnSpc>
                          <a:spcPct val="100000"/>
                        </a:lnSpc>
                        <a:spcAft>
                          <a:spcPts val="0"/>
                        </a:spcAft>
                      </a:pPr>
                      <a:r>
                        <a:rPr lang="nl-NL" sz="1600" b="1" i="1" noProof="0" dirty="0" smtClean="0">
                          <a:solidFill>
                            <a:schemeClr val="bg2"/>
                          </a:solidFill>
                        </a:rPr>
                        <a:t>Praktische relevantie</a:t>
                      </a:r>
                      <a:endParaRPr lang="nl-NL" sz="1600" b="1" i="1" noProof="0" dirty="0">
                        <a:solidFill>
                          <a:schemeClr val="bg2"/>
                        </a:solidFill>
                        <a:latin typeface="Times New Roman"/>
                        <a:ea typeface="Times New Roman"/>
                        <a:cs typeface="Arial"/>
                      </a:endParaRPr>
                    </a:p>
                  </a:txBody>
                  <a:tcPr marL="68580" marR="68580" marT="0" marB="0"/>
                </a:tc>
                <a:tc>
                  <a:txBody>
                    <a:bodyPr/>
                    <a:lstStyle/>
                    <a:p>
                      <a:pPr algn="ctr"/>
                      <a:r>
                        <a:rPr lang="nl-NL" sz="1600" b="1" dirty="0" smtClean="0">
                          <a:solidFill>
                            <a:schemeClr val="bg2"/>
                          </a:solidFill>
                        </a:rPr>
                        <a:t>Bescheiden</a:t>
                      </a:r>
                      <a:endParaRPr lang="en-US" sz="1600" b="1" dirty="0">
                        <a:solidFill>
                          <a:schemeClr val="bg2"/>
                        </a:solidFill>
                      </a:endParaRPr>
                    </a:p>
                  </a:txBody>
                  <a:tcPr/>
                </a:tc>
                <a:tc>
                  <a:txBody>
                    <a:bodyPr/>
                    <a:lstStyle/>
                    <a:p>
                      <a:pPr algn="ctr"/>
                      <a:r>
                        <a:rPr lang="nl-NL" sz="1600" b="1" dirty="0" smtClean="0">
                          <a:solidFill>
                            <a:schemeClr val="bg2"/>
                          </a:solidFill>
                        </a:rPr>
                        <a:t>Diepgaander</a:t>
                      </a:r>
                      <a:endParaRPr lang="en-US" sz="1600" b="1" dirty="0">
                        <a:solidFill>
                          <a:schemeClr val="bg2"/>
                        </a:solidFill>
                      </a:endParaRPr>
                    </a:p>
                  </a:txBody>
                  <a:tcPr/>
                </a:tc>
                <a:tc>
                  <a:txBody>
                    <a:bodyPr/>
                    <a:lstStyle/>
                    <a:p>
                      <a:pPr algn="ctr"/>
                      <a:r>
                        <a:rPr lang="nl-NL" sz="1600" b="1" dirty="0" smtClean="0">
                          <a:solidFill>
                            <a:schemeClr val="bg2"/>
                          </a:solidFill>
                        </a:rPr>
                        <a:t>Uitgebreid</a:t>
                      </a:r>
                      <a:endParaRPr lang="en-US" sz="1600" b="1" dirty="0">
                        <a:solidFill>
                          <a:schemeClr val="bg2"/>
                        </a:solidFill>
                      </a:endParaRPr>
                    </a:p>
                  </a:txBody>
                  <a:tcPr/>
                </a:tc>
              </a:tr>
              <a:tr h="1201937">
                <a:tc>
                  <a:txBody>
                    <a:bodyPr/>
                    <a:lstStyle/>
                    <a:p>
                      <a:pPr indent="-3810">
                        <a:lnSpc>
                          <a:spcPct val="100000"/>
                        </a:lnSpc>
                        <a:spcAft>
                          <a:spcPts val="0"/>
                        </a:spcAft>
                      </a:pPr>
                      <a:r>
                        <a:rPr lang="nl-NL" sz="1600" b="1" noProof="0" dirty="0" smtClean="0">
                          <a:solidFill>
                            <a:schemeClr val="bg2"/>
                          </a:solidFill>
                        </a:rPr>
                        <a:t>Relevant voor de situatie / opdrachtgever</a:t>
                      </a:r>
                      <a:endParaRPr lang="nl-NL" sz="1600" b="1" noProof="0" dirty="0">
                        <a:solidFill>
                          <a:schemeClr val="bg2"/>
                        </a:solidFill>
                        <a:latin typeface="Times New Roman"/>
                        <a:ea typeface="Times New Roman"/>
                      </a:endParaRPr>
                    </a:p>
                  </a:txBody>
                  <a:tcPr marL="68580" marR="68580" marT="0" marB="0" anchor="ctr"/>
                </a:tc>
                <a:tc>
                  <a:txBody>
                    <a:bodyPr/>
                    <a:lstStyle/>
                    <a:p>
                      <a:pPr algn="ctr"/>
                      <a:r>
                        <a:rPr lang="nl-NL" sz="1600" b="1" dirty="0" smtClean="0">
                          <a:solidFill>
                            <a:srgbClr val="FFFFFF"/>
                          </a:solidFill>
                        </a:rPr>
                        <a:t>BA</a:t>
                      </a:r>
                      <a:endParaRPr lang="en-US" sz="1600" b="1" dirty="0">
                        <a:solidFill>
                          <a:srgbClr val="FFFFFF"/>
                        </a:solidFill>
                      </a:endParaRPr>
                    </a:p>
                  </a:txBody>
                  <a:tcPr anchor="ctr">
                    <a:solidFill>
                      <a:schemeClr val="accent3">
                        <a:lumMod val="75000"/>
                      </a:schemeClr>
                    </a:solidFill>
                  </a:tcPr>
                </a:tc>
                <a:tc>
                  <a:txBody>
                    <a:bodyPr/>
                    <a:lstStyle/>
                    <a:p>
                      <a:pPr algn="ctr"/>
                      <a:endParaRPr lang="en-US" sz="1600" b="1" dirty="0">
                        <a:solidFill>
                          <a:schemeClr val="bg2"/>
                        </a:solidFill>
                      </a:endParaRPr>
                    </a:p>
                  </a:txBody>
                  <a:tcPr anchor="ctr"/>
                </a:tc>
                <a:tc>
                  <a:txBody>
                    <a:bodyPr/>
                    <a:lstStyle/>
                    <a:p>
                      <a:pPr algn="ctr"/>
                      <a:endParaRPr lang="en-US" sz="1600" b="1" dirty="0">
                        <a:solidFill>
                          <a:schemeClr val="bg2"/>
                        </a:solidFill>
                      </a:endParaRPr>
                    </a:p>
                  </a:txBody>
                  <a:tcPr anchor="ctr">
                    <a:solidFill>
                      <a:srgbClr val="EEF1F7"/>
                    </a:solidFill>
                  </a:tcPr>
                </a:tc>
              </a:tr>
              <a:tr h="1201937">
                <a:tc>
                  <a:txBody>
                    <a:bodyPr/>
                    <a:lstStyle/>
                    <a:p>
                      <a:pPr indent="-3810">
                        <a:lnSpc>
                          <a:spcPct val="100000"/>
                        </a:lnSpc>
                        <a:spcAft>
                          <a:spcPts val="0"/>
                        </a:spcAft>
                      </a:pPr>
                      <a:r>
                        <a:rPr lang="nl-NL" sz="1600" b="1" noProof="0" dirty="0" smtClean="0">
                          <a:solidFill>
                            <a:schemeClr val="bg2"/>
                          </a:solidFill>
                        </a:rPr>
                        <a:t>Relevant voor het vakgebied</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r>
                        <a:rPr lang="nl-NL" sz="1600" b="1" dirty="0" smtClean="0">
                          <a:solidFill>
                            <a:srgbClr val="FFFFFF"/>
                          </a:solidFill>
                        </a:rPr>
                        <a:t>MA</a:t>
                      </a:r>
                      <a:endParaRPr lang="en-US" sz="1600" b="1" dirty="0">
                        <a:solidFill>
                          <a:srgbClr val="FFFFFF"/>
                        </a:solidFill>
                      </a:endParaRPr>
                    </a:p>
                  </a:txBody>
                  <a:tcPr anchor="ctr">
                    <a:solidFill>
                      <a:schemeClr val="accent3">
                        <a:lumMod val="50000"/>
                      </a:schemeClr>
                    </a:solidFill>
                  </a:tcPr>
                </a:tc>
                <a:tc>
                  <a:txBody>
                    <a:bodyPr/>
                    <a:lstStyle/>
                    <a:p>
                      <a:pPr algn="ctr"/>
                      <a:endParaRPr lang="en-US" sz="1600" b="1" dirty="0">
                        <a:solidFill>
                          <a:schemeClr val="bg2"/>
                        </a:solidFill>
                      </a:endParaRPr>
                    </a:p>
                  </a:txBody>
                  <a:tcPr anchor="ctr"/>
                </a:tc>
              </a:tr>
              <a:tr h="1201937">
                <a:tc>
                  <a:txBody>
                    <a:bodyPr/>
                    <a:lstStyle/>
                    <a:p>
                      <a:pPr indent="-3810">
                        <a:lnSpc>
                          <a:spcPct val="100000"/>
                        </a:lnSpc>
                        <a:spcAft>
                          <a:spcPts val="0"/>
                        </a:spcAft>
                      </a:pPr>
                      <a:r>
                        <a:rPr lang="nl-NL" sz="1600" b="1" noProof="0" dirty="0" smtClean="0">
                          <a:solidFill>
                            <a:schemeClr val="bg2"/>
                          </a:solidFill>
                        </a:rPr>
                        <a:t>Relevant voor wetenschap en maatschappij</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endParaRPr lang="en-US" sz="1600" b="1" dirty="0">
                        <a:solidFill>
                          <a:schemeClr val="bg2"/>
                        </a:solidFill>
                      </a:endParaRPr>
                    </a:p>
                  </a:txBody>
                  <a:tcPr anchor="ctr"/>
                </a:tc>
                <a:tc>
                  <a:txBody>
                    <a:bodyPr/>
                    <a:lstStyle/>
                    <a:p>
                      <a:pPr algn="ctr"/>
                      <a:r>
                        <a:rPr lang="nl-NL" sz="1600" b="1" dirty="0" smtClean="0">
                          <a:solidFill>
                            <a:schemeClr val="accent3">
                              <a:lumMod val="20000"/>
                              <a:lumOff val="80000"/>
                            </a:schemeClr>
                          </a:solidFill>
                          <a:effectLst/>
                        </a:rPr>
                        <a:t>DOCTORATE / </a:t>
                      </a:r>
                    </a:p>
                    <a:p>
                      <a:pPr algn="ctr"/>
                      <a:r>
                        <a:rPr lang="nl-NL" sz="1600" b="1" dirty="0" smtClean="0">
                          <a:solidFill>
                            <a:schemeClr val="accent3">
                              <a:lumMod val="20000"/>
                              <a:lumOff val="80000"/>
                            </a:schemeClr>
                          </a:solidFill>
                          <a:effectLst/>
                        </a:rPr>
                        <a:t>LECTORAATS-ONDERZOEK</a:t>
                      </a:r>
                      <a:endParaRPr lang="en-US" sz="1600" b="1" dirty="0">
                        <a:solidFill>
                          <a:schemeClr val="accent3">
                            <a:lumMod val="20000"/>
                            <a:lumOff val="80000"/>
                          </a:schemeClr>
                        </a:solidFill>
                        <a:effectLst/>
                      </a:endParaRPr>
                    </a:p>
                  </a:txBody>
                  <a:tcPr anchor="ctr">
                    <a:solidFill>
                      <a:srgbClr val="14323C"/>
                    </a:solidFill>
                  </a:tcPr>
                </a:tc>
              </a:tr>
            </a:tbl>
          </a:graphicData>
        </a:graphic>
      </p:graphicFrame>
      <p:cxnSp>
        <p:nvCxnSpPr>
          <p:cNvPr id="6" name="Rechte verbindingslijn met pijl 5"/>
          <p:cNvCxnSpPr/>
          <p:nvPr/>
        </p:nvCxnSpPr>
        <p:spPr>
          <a:xfrm>
            <a:off x="4223740" y="2852920"/>
            <a:ext cx="597683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4223740" y="2852921"/>
            <a:ext cx="126" cy="3565571"/>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1"/>
          <p:cNvSpPr txBox="1"/>
          <p:nvPr/>
        </p:nvSpPr>
        <p:spPr>
          <a:xfrm>
            <a:off x="8535435" y="6550224"/>
            <a:ext cx="1665841" cy="307777"/>
          </a:xfrm>
          <a:prstGeom prst="rect">
            <a:avLst/>
          </a:prstGeom>
          <a:noFill/>
        </p:spPr>
        <p:txBody>
          <a:bodyPr wrap="none" rtlCol="0">
            <a:spAutoFit/>
          </a:bodyPr>
          <a:lstStyle/>
          <a:p>
            <a:r>
              <a:rPr lang="nl-NL" dirty="0">
                <a:solidFill>
                  <a:schemeClr val="bg2"/>
                </a:solidFill>
              </a:rPr>
              <a:t>Naar Butter (2013)</a:t>
            </a:r>
            <a:endParaRPr lang="en-US" dirty="0">
              <a:solidFill>
                <a:schemeClr val="bg2"/>
              </a:solidFill>
            </a:endParaRPr>
          </a:p>
        </p:txBody>
      </p:sp>
    </p:spTree>
    <p:extLst>
      <p:ext uri="{BB962C8B-B14F-4D97-AF65-F5344CB8AC3E}">
        <p14:creationId xmlns:p14="http://schemas.microsoft.com/office/powerpoint/2010/main" val="18518954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HUoverhead[1]">
  <a:themeElements>
    <a:clrScheme name="Custom 1">
      <a:dk1>
        <a:srgbClr val="000000"/>
      </a:dk1>
      <a:lt1>
        <a:srgbClr val="00ADCD"/>
      </a:lt1>
      <a:dk2>
        <a:srgbClr val="000000"/>
      </a:dk2>
      <a:lt2>
        <a:srgbClr val="005A6F"/>
      </a:lt2>
      <a:accent1>
        <a:srgbClr val="FF0000"/>
      </a:accent1>
      <a:accent2>
        <a:srgbClr val="FF007E"/>
      </a:accent2>
      <a:accent3>
        <a:srgbClr val="AAD3E3"/>
      </a:accent3>
      <a:accent4>
        <a:srgbClr val="005666"/>
      </a:accent4>
      <a:accent5>
        <a:srgbClr val="C7EBFE"/>
      </a:accent5>
      <a:accent6>
        <a:srgbClr val="E70072"/>
      </a:accent6>
      <a:hlink>
        <a:srgbClr val="FFBD00"/>
      </a:hlink>
      <a:folHlink>
        <a:srgbClr val="005A6F"/>
      </a:folHlink>
    </a:clrScheme>
    <a:fontScheme name="HUoverhead[1]">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HUoverhead[1] 1">
        <a:dk1>
          <a:srgbClr val="000000"/>
        </a:dk1>
        <a:lt1>
          <a:srgbClr val="FFFFFF"/>
        </a:lt1>
        <a:dk2>
          <a:srgbClr val="00ADCD"/>
        </a:dk2>
        <a:lt2>
          <a:srgbClr val="FFFFFF"/>
        </a:lt2>
        <a:accent1>
          <a:srgbClr val="FF1E00"/>
        </a:accent1>
        <a:accent2>
          <a:srgbClr val="6D6FC7"/>
        </a:accent2>
        <a:accent3>
          <a:srgbClr val="AAD3E3"/>
        </a:accent3>
        <a:accent4>
          <a:srgbClr val="DADADA"/>
        </a:accent4>
        <a:accent5>
          <a:srgbClr val="FFABAA"/>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overhead[1] 2">
        <a:dk1>
          <a:srgbClr val="000000"/>
        </a:dk1>
        <a:lt1>
          <a:srgbClr val="00ADCD"/>
        </a:lt1>
        <a:dk2>
          <a:srgbClr val="000000"/>
        </a:dk2>
        <a:lt2>
          <a:srgbClr val="000000"/>
        </a:lt2>
        <a:accent1>
          <a:srgbClr val="FF1E00"/>
        </a:accent1>
        <a:accent2>
          <a:srgbClr val="6D6FC7"/>
        </a:accent2>
        <a:accent3>
          <a:srgbClr val="AAD3E3"/>
        </a:accent3>
        <a:accent4>
          <a:srgbClr val="000000"/>
        </a:accent4>
        <a:accent5>
          <a:srgbClr val="FFABAA"/>
        </a:accent5>
        <a:accent6>
          <a:srgbClr val="6264B4"/>
        </a:accent6>
        <a:hlink>
          <a:srgbClr val="FD8300"/>
        </a:hlink>
        <a:folHlink>
          <a:srgbClr val="78BB17"/>
        </a:folHlink>
      </a:clrScheme>
      <a:clrMap bg1="lt1" tx1="dk1" bg2="lt2" tx2="dk2" accent1="accent1" accent2="accent2" accent3="accent3" accent4="accent4" accent5="accent5" accent6="accent6" hlink="hlink" folHlink="folHlink"/>
    </a:extraClrScheme>
    <a:extraClrScheme>
      <a:clrScheme name="HUoverhead[1] 3">
        <a:dk1>
          <a:srgbClr val="FFFFFF"/>
        </a:dk1>
        <a:lt1>
          <a:srgbClr val="FFFFFF"/>
        </a:lt1>
        <a:dk2>
          <a:srgbClr val="000000"/>
        </a:dk2>
        <a:lt2>
          <a:srgbClr val="000000"/>
        </a:lt2>
        <a:accent1>
          <a:srgbClr val="FF1E00"/>
        </a:accent1>
        <a:accent2>
          <a:srgbClr val="6D6FC7"/>
        </a:accent2>
        <a:accent3>
          <a:srgbClr val="FFFFFF"/>
        </a:accent3>
        <a:accent4>
          <a:srgbClr val="DADADA"/>
        </a:accent4>
        <a:accent5>
          <a:srgbClr val="FFABAA"/>
        </a:accent5>
        <a:accent6>
          <a:srgbClr val="6264B4"/>
        </a:accent6>
        <a:hlink>
          <a:srgbClr val="FD8300"/>
        </a:hlink>
        <a:folHlink>
          <a:srgbClr val="78BB17"/>
        </a:folHlink>
      </a:clrScheme>
      <a:clrMap bg1="lt1" tx1="dk1" bg2="lt2" tx2="dk2" accent1="accent1" accent2="accent2" accent3="accent3" accent4="accent4" accent5="accent5" accent6="accent6" hlink="hlink" folHlink="folHlink"/>
    </a:extraClrScheme>
    <a:extraClrScheme>
      <a:clrScheme name="HUoverhead[1] 4">
        <a:dk1>
          <a:srgbClr val="000000"/>
        </a:dk1>
        <a:lt1>
          <a:srgbClr val="FFFFFF"/>
        </a:lt1>
        <a:dk2>
          <a:srgbClr val="000000"/>
        </a:dk2>
        <a:lt2>
          <a:srgbClr val="005A6F"/>
        </a:lt2>
        <a:accent1>
          <a:srgbClr val="FF1E00"/>
        </a:accent1>
        <a:accent2>
          <a:srgbClr val="005A6F"/>
        </a:accent2>
        <a:accent3>
          <a:srgbClr val="FFFFFF"/>
        </a:accent3>
        <a:accent4>
          <a:srgbClr val="000000"/>
        </a:accent4>
        <a:accent5>
          <a:srgbClr val="FFABAA"/>
        </a:accent5>
        <a:accent6>
          <a:srgbClr val="005164"/>
        </a:accent6>
        <a:hlink>
          <a:srgbClr val="FF1E00"/>
        </a:hlink>
        <a:folHlink>
          <a:srgbClr val="005A6F"/>
        </a:folHlink>
      </a:clrScheme>
      <a:clrMap bg1="lt1" tx1="dk1" bg2="lt2" tx2="dk2" accent1="accent1" accent2="accent2" accent3="accent3" accent4="accent4" accent5="accent5" accent6="accent6" hlink="hlink" folHlink="folHlink"/>
    </a:extraClrScheme>
    <a:extraClrScheme>
      <a:clrScheme name="HUoverhead[1] 5">
        <a:dk1>
          <a:srgbClr val="000000"/>
        </a:dk1>
        <a:lt1>
          <a:srgbClr val="00ADCD"/>
        </a:lt1>
        <a:dk2>
          <a:srgbClr val="000000"/>
        </a:dk2>
        <a:lt2>
          <a:srgbClr val="005A6F"/>
        </a:lt2>
        <a:accent1>
          <a:srgbClr val="92DDFD"/>
        </a:accent1>
        <a:accent2>
          <a:srgbClr val="FF007E"/>
        </a:accent2>
        <a:accent3>
          <a:srgbClr val="AAD3E3"/>
        </a:accent3>
        <a:accent4>
          <a:srgbClr val="000000"/>
        </a:accent4>
        <a:accent5>
          <a:srgbClr val="C7EBFE"/>
        </a:accent5>
        <a:accent6>
          <a:srgbClr val="E70072"/>
        </a:accent6>
        <a:hlink>
          <a:srgbClr val="FFBD00"/>
        </a:hlink>
        <a:folHlink>
          <a:srgbClr val="005A6F"/>
        </a:folHlink>
      </a:clrScheme>
      <a:clrMap bg1="lt1" tx1="dk1" bg2="lt2" tx2="dk2" accent1="accent1" accent2="accent2" accent3="accent3" accent4="accent4" accent5="accent5" accent6="accent6" hlink="hlink" folHlink="folHlink"/>
    </a:extraClrScheme>
    <a:extraClrScheme>
      <a:clrScheme name="HUoverhead[1] 6">
        <a:dk1>
          <a:srgbClr val="000000"/>
        </a:dk1>
        <a:lt1>
          <a:srgbClr val="00ADCD"/>
        </a:lt1>
        <a:dk2>
          <a:srgbClr val="000000"/>
        </a:dk2>
        <a:lt2>
          <a:srgbClr val="005A6F"/>
        </a:lt2>
        <a:accent1>
          <a:srgbClr val="AAD5DB"/>
        </a:accent1>
        <a:accent2>
          <a:srgbClr val="FF1E00"/>
        </a:accent2>
        <a:accent3>
          <a:srgbClr val="AAD3E3"/>
        </a:accent3>
        <a:accent4>
          <a:srgbClr val="000000"/>
        </a:accent4>
        <a:accent5>
          <a:srgbClr val="D2E7EA"/>
        </a:accent5>
        <a:accent6>
          <a:srgbClr val="E71A00"/>
        </a:accent6>
        <a:hlink>
          <a:srgbClr val="380060"/>
        </a:hlink>
        <a:folHlink>
          <a:srgbClr val="FFFFFF"/>
        </a:folHlink>
      </a:clrScheme>
      <a:clrMap bg1="lt1" tx1="dk1" bg2="lt2" tx2="dk2" accent1="accent1" accent2="accent2" accent3="accent3" accent4="accent4" accent5="accent5" accent6="accent6" hlink="hlink" folHlink="folHlink"/>
    </a:extraClrScheme>
    <a:extraClrScheme>
      <a:clrScheme name="HUoverhead[1] 7">
        <a:dk1>
          <a:srgbClr val="000000"/>
        </a:dk1>
        <a:lt1>
          <a:srgbClr val="00ADCD"/>
        </a:lt1>
        <a:dk2>
          <a:srgbClr val="000000"/>
        </a:dk2>
        <a:lt2>
          <a:srgbClr val="005A6F"/>
        </a:lt2>
        <a:accent1>
          <a:srgbClr val="AAFFFD"/>
        </a:accent1>
        <a:accent2>
          <a:srgbClr val="ED0010"/>
        </a:accent2>
        <a:accent3>
          <a:srgbClr val="AAD3E3"/>
        </a:accent3>
        <a:accent4>
          <a:srgbClr val="000000"/>
        </a:accent4>
        <a:accent5>
          <a:srgbClr val="D2FFFE"/>
        </a:accent5>
        <a:accent6>
          <a:srgbClr val="D7000D"/>
        </a:accent6>
        <a:hlink>
          <a:srgbClr val="380060"/>
        </a:hlink>
        <a:folHlink>
          <a:srgbClr val="FFFFFF"/>
        </a:folHlink>
      </a:clrScheme>
      <a:clrMap bg1="lt1" tx1="dk1" bg2="lt2" tx2="dk2" accent1="accent1" accent2="accent2" accent3="accent3" accent4="accent4" accent5="accent5" accent6="accent6" hlink="hlink" folHlink="folHlink"/>
    </a:extraClrScheme>
    <a:extraClrScheme>
      <a:clrScheme name="HUoverhead[1] 8">
        <a:dk1>
          <a:srgbClr val="000000"/>
        </a:dk1>
        <a:lt1>
          <a:srgbClr val="00A0D2"/>
        </a:lt1>
        <a:dk2>
          <a:srgbClr val="000000"/>
        </a:dk2>
        <a:lt2>
          <a:srgbClr val="005A6F"/>
        </a:lt2>
        <a:accent1>
          <a:srgbClr val="AAFFFD"/>
        </a:accent1>
        <a:accent2>
          <a:srgbClr val="ED0010"/>
        </a:accent2>
        <a:accent3>
          <a:srgbClr val="AACDE5"/>
        </a:accent3>
        <a:accent4>
          <a:srgbClr val="000000"/>
        </a:accent4>
        <a:accent5>
          <a:srgbClr val="D2FFFE"/>
        </a:accent5>
        <a:accent6>
          <a:srgbClr val="D7000D"/>
        </a:accent6>
        <a:hlink>
          <a:srgbClr val="38006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749357-6E86-4B5E-B29F-F6346595A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718FCA-80BC-4E4C-9FAB-D43C65C85237}">
  <ds:schemaRefs>
    <ds:schemaRef ds:uri="http://purl.org/dc/elements/1.1/"/>
    <ds:schemaRef ds:uri="http://schemas.microsoft.com/office/2006/documentManagement/types"/>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0F668B39-88F3-4038-9A39-A650086D7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HUoverhead[1]</Template>
  <TotalTime>0</TotalTime>
  <Words>818</Words>
  <Application>Microsoft Office PowerPoint</Application>
  <PresentationFormat>Breedbeeld</PresentationFormat>
  <Paragraphs>250</Paragraphs>
  <Slides>18</Slides>
  <Notes>10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18</vt:i4>
      </vt:variant>
    </vt:vector>
  </HeadingPairs>
  <TitlesOfParts>
    <vt:vector size="28" baseType="lpstr">
      <vt:lpstr>Arial</vt:lpstr>
      <vt:lpstr>Arial Narrow</vt:lpstr>
      <vt:lpstr>Calibri</vt:lpstr>
      <vt:lpstr>Cambria</vt:lpstr>
      <vt:lpstr>Symbol</vt:lpstr>
      <vt:lpstr>Times New Roman</vt:lpstr>
      <vt:lpstr>Verdana</vt:lpstr>
      <vt:lpstr>Wingdings</vt:lpstr>
      <vt:lpstr>Zapf Dingbats</vt:lpstr>
      <vt:lpstr>HUoverhead[1]</vt:lpstr>
      <vt:lpstr>Onderzoek in een professionele master: terug naar het leren van een beroep   </vt:lpstr>
      <vt:lpstr>Programma</vt:lpstr>
      <vt:lpstr>1. Onderzoekend vermogen in professionele master</vt:lpstr>
      <vt:lpstr>HBO levert beroepsprofessionals met onderzoekend vermogen</vt:lpstr>
      <vt:lpstr>HBO levert beroepsprofessionals met onderzoekend vermogen</vt:lpstr>
      <vt:lpstr>Onderzoekend vermogen bestaat uit drie componenten</vt:lpstr>
      <vt:lpstr>Onderzoekend vermogen draagt bij aan het beroepsproduct</vt:lpstr>
      <vt:lpstr>Onderzoekend vermogen draagt bij aan beroepsproduct</vt:lpstr>
      <vt:lpstr>Wat is masterniveau? </vt:lpstr>
      <vt:lpstr>PowerPoint-presentatie</vt:lpstr>
      <vt:lpstr>2. Uitwerken voor je eigen opleiding</vt:lpstr>
      <vt:lpstr>Wat voor een professional?</vt:lpstr>
      <vt:lpstr>Stap 1: visualiseer</vt:lpstr>
      <vt:lpstr>Stap 2: welk beroepsproduct?</vt:lpstr>
      <vt:lpstr>Stap 3: rol van onderzoekend vermogen? </vt:lpstr>
      <vt:lpstr>3. In een curriculum</vt:lpstr>
      <vt:lpstr>Zet de grote lijnen uit</vt:lpstr>
      <vt:lpstr>Didactische uitgangspunten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2014-04-30T14:39:19Z</dcterms:created>
  <dcterms:modified xsi:type="dcterms:W3CDTF">2017-02-14T14:31:40Z</dcterms:modified>
</cp:coreProperties>
</file>