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2" r:id="rId3"/>
    <p:sldId id="263" r:id="rId4"/>
    <p:sldId id="265" r:id="rId5"/>
    <p:sldId id="266" r:id="rId6"/>
    <p:sldId id="264" r:id="rId7"/>
    <p:sldId id="273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66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94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76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32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67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59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73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69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47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53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158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B6F0-A739-4FCE-9BCD-C922DA9A6257}" type="datetimeFigureOut">
              <a:rPr lang="nl-NL" smtClean="0"/>
              <a:t>08-02-2017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4465-7BAB-4426-94A0-852C801C0F7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8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3318" y="1193479"/>
            <a:ext cx="9144000" cy="1279265"/>
          </a:xfrm>
        </p:spPr>
        <p:txBody>
          <a:bodyPr>
            <a:normAutofit/>
          </a:bodyPr>
          <a:lstStyle/>
          <a:p>
            <a:r>
              <a:rPr lang="nl-NL" sz="4000" b="1" dirty="0" smtClean="0">
                <a:latin typeface="+mn-lt"/>
              </a:rPr>
              <a:t>New mastercourse Delta Development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1070" y="2764912"/>
            <a:ext cx="9144000" cy="1655762"/>
          </a:xfrm>
        </p:spPr>
        <p:txBody>
          <a:bodyPr>
            <a:noAutofit/>
          </a:bodyPr>
          <a:lstStyle/>
          <a:p>
            <a:pPr algn="l"/>
            <a:endParaRPr lang="nl-NL" sz="1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800" dirty="0" smtClean="0"/>
              <a:t>Start: September 2018; </a:t>
            </a:r>
            <a:r>
              <a:rPr lang="nl-NL" sz="2800" dirty="0" err="1" smtClean="0"/>
              <a:t>pilotgroup</a:t>
            </a:r>
            <a:r>
              <a:rPr lang="nl-NL" sz="2800" dirty="0" smtClean="0"/>
              <a:t> </a:t>
            </a:r>
            <a:r>
              <a:rPr lang="nl-NL" sz="2800" dirty="0" err="1"/>
              <a:t>F</a:t>
            </a:r>
            <a:r>
              <a:rPr lang="nl-NL" sz="2800" dirty="0" err="1" smtClean="0"/>
              <a:t>ebruary</a:t>
            </a:r>
            <a:r>
              <a:rPr lang="nl-NL" sz="2800" dirty="0" smtClean="0"/>
              <a:t> 2018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800" dirty="0" smtClean="0"/>
              <a:t>Cooperation 3 </a:t>
            </a:r>
            <a:r>
              <a:rPr lang="nl-NL" sz="2800" dirty="0" err="1" smtClean="0"/>
              <a:t>universities</a:t>
            </a:r>
            <a:r>
              <a:rPr lang="nl-NL" sz="2800" dirty="0" smtClean="0"/>
              <a:t> of </a:t>
            </a:r>
            <a:r>
              <a:rPr lang="nl-NL" sz="2800" dirty="0" err="1" smtClean="0"/>
              <a:t>applied</a:t>
            </a:r>
            <a:r>
              <a:rPr lang="nl-NL" sz="2800" dirty="0" smtClean="0"/>
              <a:t> </a:t>
            </a:r>
            <a:r>
              <a:rPr lang="nl-NL" sz="2800" dirty="0" err="1" smtClean="0"/>
              <a:t>sciences</a:t>
            </a:r>
            <a:r>
              <a:rPr lang="nl-NL" sz="2800" dirty="0" smtClean="0"/>
              <a:t>: HZ, HR (Rotterdam) and VHL (Velp, </a:t>
            </a:r>
            <a:r>
              <a:rPr lang="nl-NL" sz="2800" dirty="0" err="1" smtClean="0"/>
              <a:t>near</a:t>
            </a:r>
            <a:r>
              <a:rPr lang="nl-NL" sz="2800" dirty="0" smtClean="0"/>
              <a:t> Arnhem): Joint </a:t>
            </a:r>
            <a:r>
              <a:rPr lang="nl-NL" sz="2800" dirty="0" err="1" smtClean="0"/>
              <a:t>degree</a:t>
            </a:r>
            <a:endParaRPr lang="nl-NL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800" dirty="0" smtClean="0"/>
              <a:t>90 EC (1 ½ </a:t>
            </a:r>
            <a:r>
              <a:rPr lang="nl-NL" sz="2800" dirty="0" err="1" smtClean="0"/>
              <a:t>years</a:t>
            </a:r>
            <a:r>
              <a:rPr lang="nl-NL" sz="28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800" dirty="0" smtClean="0"/>
              <a:t>Master of </a:t>
            </a:r>
            <a:r>
              <a:rPr lang="nl-NL" sz="2800" dirty="0" err="1" smtClean="0"/>
              <a:t>science</a:t>
            </a:r>
            <a:r>
              <a:rPr lang="nl-NL" sz="2800" dirty="0" smtClean="0"/>
              <a:t> (MSc)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800" dirty="0" smtClean="0"/>
              <a:t>In English</a:t>
            </a:r>
            <a:endParaRPr lang="nl-NL" sz="2800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83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10743" y="0"/>
            <a:ext cx="9144000" cy="2686427"/>
          </a:xfrm>
        </p:spPr>
        <p:txBody>
          <a:bodyPr>
            <a:normAutofit/>
          </a:bodyPr>
          <a:lstStyle/>
          <a:p>
            <a:r>
              <a:rPr lang="nl-NL" sz="4000" b="1" dirty="0" err="1" smtClean="0">
                <a:latin typeface="+mn-lt"/>
              </a:rPr>
              <a:t>Which</a:t>
            </a:r>
            <a:r>
              <a:rPr lang="nl-NL" sz="4000" b="1" dirty="0" smtClean="0">
                <a:latin typeface="+mn-lt"/>
              </a:rPr>
              <a:t> </a:t>
            </a:r>
            <a:r>
              <a:rPr lang="nl-NL" sz="4000" b="1" dirty="0" err="1" smtClean="0">
                <a:latin typeface="+mn-lt"/>
              </a:rPr>
              <a:t>students</a:t>
            </a:r>
            <a:r>
              <a:rPr lang="nl-NL" sz="4000" b="1" dirty="0" smtClean="0">
                <a:latin typeface="+mn-lt"/>
              </a:rPr>
              <a:t>?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1070" y="2725553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nl-NL" sz="2000" b="1" dirty="0" err="1" smtClean="0"/>
              <a:t>Students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following</a:t>
            </a:r>
            <a:r>
              <a:rPr lang="nl-NL" sz="2000" b="1" dirty="0" smtClean="0"/>
              <a:t> a BA (90 EC)</a:t>
            </a:r>
          </a:p>
          <a:p>
            <a:pPr algn="l"/>
            <a:r>
              <a:rPr lang="nl-NL" sz="2000" dirty="0" smtClean="0"/>
              <a:t>HBO </a:t>
            </a:r>
            <a:r>
              <a:rPr lang="nl-NL" sz="2000" dirty="0" err="1" smtClean="0"/>
              <a:t>Bachelorstudents</a:t>
            </a:r>
            <a:r>
              <a:rPr lang="nl-NL" sz="2000" dirty="0" smtClean="0"/>
              <a:t> van HR, VHL en HZ</a:t>
            </a:r>
          </a:p>
          <a:p>
            <a:pPr algn="l"/>
            <a:r>
              <a:rPr lang="nl-NL" sz="2000" dirty="0" err="1" smtClean="0"/>
              <a:t>Students</a:t>
            </a:r>
            <a:r>
              <a:rPr lang="nl-NL" sz="2000" dirty="0" smtClean="0"/>
              <a:t> </a:t>
            </a:r>
            <a:r>
              <a:rPr lang="nl-NL" sz="2000" dirty="0" err="1" smtClean="0"/>
              <a:t>from</a:t>
            </a:r>
            <a:r>
              <a:rPr lang="nl-NL" sz="2000" dirty="0" smtClean="0"/>
              <a:t> </a:t>
            </a:r>
            <a:r>
              <a:rPr lang="nl-NL" sz="2000" dirty="0" err="1" smtClean="0"/>
              <a:t>other</a:t>
            </a:r>
            <a:r>
              <a:rPr lang="nl-NL" sz="2000" dirty="0" smtClean="0"/>
              <a:t> HBO en WO </a:t>
            </a:r>
            <a:r>
              <a:rPr lang="nl-NL" sz="2000" dirty="0" err="1" smtClean="0"/>
              <a:t>bachelorstudies</a:t>
            </a:r>
            <a:endParaRPr lang="nl-NL" sz="2000" dirty="0" smtClean="0"/>
          </a:p>
          <a:p>
            <a:pPr algn="l"/>
            <a:r>
              <a:rPr lang="nl-NL" sz="2000" dirty="0" err="1" smtClean="0"/>
              <a:t>Students</a:t>
            </a:r>
            <a:r>
              <a:rPr lang="nl-NL" sz="2000" dirty="0" smtClean="0"/>
              <a:t> </a:t>
            </a:r>
            <a:r>
              <a:rPr lang="nl-NL" sz="2000" dirty="0" err="1" smtClean="0"/>
              <a:t>from</a:t>
            </a:r>
            <a:r>
              <a:rPr lang="nl-NL" sz="2000" dirty="0" smtClean="0"/>
              <a:t> </a:t>
            </a:r>
            <a:r>
              <a:rPr lang="nl-NL" sz="2000" dirty="0" err="1" smtClean="0"/>
              <a:t>abroad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b="1" dirty="0" smtClean="0"/>
              <a:t>Professionals (60 EC)</a:t>
            </a:r>
          </a:p>
          <a:p>
            <a:pPr algn="l"/>
            <a:r>
              <a:rPr lang="nl-NL" sz="2000" dirty="0" smtClean="0"/>
              <a:t>In 2 </a:t>
            </a:r>
            <a:r>
              <a:rPr lang="nl-NL" sz="2000" dirty="0" err="1" smtClean="0"/>
              <a:t>years</a:t>
            </a:r>
            <a:endParaRPr lang="nl-NL" sz="2000" dirty="0" smtClean="0"/>
          </a:p>
          <a:p>
            <a:pPr algn="l"/>
            <a:r>
              <a:rPr lang="nl-NL" sz="2000" dirty="0" err="1" smtClean="0"/>
              <a:t>with</a:t>
            </a:r>
            <a:r>
              <a:rPr lang="nl-NL" sz="2000" dirty="0" smtClean="0"/>
              <a:t> a minimum of 3 </a:t>
            </a:r>
            <a:r>
              <a:rPr lang="nl-NL" sz="2000" dirty="0" err="1" smtClean="0"/>
              <a:t>years</a:t>
            </a:r>
            <a:r>
              <a:rPr lang="nl-NL" sz="2000" dirty="0" smtClean="0"/>
              <a:t> relevant </a:t>
            </a:r>
            <a:r>
              <a:rPr lang="nl-NL" sz="2000" dirty="0" err="1" smtClean="0"/>
              <a:t>workexperience</a:t>
            </a:r>
            <a:endParaRPr lang="nl-NL" sz="2000" dirty="0" smtClean="0"/>
          </a:p>
          <a:p>
            <a:pPr algn="l"/>
            <a:endParaRPr lang="nl-NL" sz="2000" dirty="0"/>
          </a:p>
          <a:p>
            <a:pPr algn="l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7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36501" y="0"/>
            <a:ext cx="9144000" cy="2686427"/>
          </a:xfrm>
        </p:spPr>
        <p:txBody>
          <a:bodyPr>
            <a:normAutofit/>
          </a:bodyPr>
          <a:lstStyle/>
          <a:p>
            <a:r>
              <a:rPr lang="nl-NL" sz="4000" b="1" dirty="0" smtClean="0">
                <a:latin typeface="+mn-lt"/>
              </a:rPr>
              <a:t>Unique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1070" y="2769314"/>
            <a:ext cx="9144000" cy="1655762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3200" dirty="0" err="1" smtClean="0"/>
              <a:t>Extremely</a:t>
            </a:r>
            <a:r>
              <a:rPr lang="nl-NL" sz="3200" dirty="0" smtClean="0"/>
              <a:t> relevant, </a:t>
            </a:r>
            <a:r>
              <a:rPr lang="nl-NL" sz="3200" dirty="0" err="1" smtClean="0"/>
              <a:t>topical</a:t>
            </a:r>
            <a:r>
              <a:rPr lang="nl-NL" sz="3200" dirty="0" smtClean="0"/>
              <a:t> and worldwide issues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3200" dirty="0" smtClean="0"/>
              <a:t>Cooperation 3 </a:t>
            </a:r>
            <a:r>
              <a:rPr lang="nl-NL" sz="3200" dirty="0" err="1" smtClean="0"/>
              <a:t>universities</a:t>
            </a:r>
            <a:r>
              <a:rPr lang="nl-NL" sz="3200" dirty="0" smtClean="0"/>
              <a:t> of </a:t>
            </a:r>
            <a:r>
              <a:rPr lang="nl-NL" sz="3200" dirty="0" err="1" smtClean="0"/>
              <a:t>applied</a:t>
            </a:r>
            <a:r>
              <a:rPr lang="nl-NL" sz="3200" dirty="0" smtClean="0"/>
              <a:t> </a:t>
            </a:r>
            <a:r>
              <a:rPr lang="nl-NL" sz="3200" dirty="0" err="1" smtClean="0"/>
              <a:t>sciences</a:t>
            </a:r>
            <a:endParaRPr lang="nl-NL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3200" dirty="0" err="1" smtClean="0"/>
              <a:t>Education</a:t>
            </a:r>
            <a:r>
              <a:rPr lang="nl-NL" sz="3200" dirty="0" smtClean="0"/>
              <a:t> and research </a:t>
            </a:r>
            <a:r>
              <a:rPr lang="nl-NL" sz="3200" dirty="0" err="1" smtClean="0"/>
              <a:t>with</a:t>
            </a:r>
            <a:r>
              <a:rPr lang="nl-NL" sz="3200" dirty="0" smtClean="0"/>
              <a:t> </a:t>
            </a:r>
            <a:r>
              <a:rPr lang="nl-NL" sz="3200" dirty="0" err="1" smtClean="0"/>
              <a:t>researchgroups</a:t>
            </a:r>
            <a:r>
              <a:rPr lang="nl-NL" sz="3200" dirty="0" smtClean="0"/>
              <a:t> in </a:t>
            </a:r>
          </a:p>
          <a:p>
            <a:pPr algn="l"/>
            <a:r>
              <a:rPr lang="nl-NL" sz="3200" dirty="0"/>
              <a:t> </a:t>
            </a:r>
            <a:r>
              <a:rPr lang="nl-NL" sz="3200" dirty="0" smtClean="0"/>
              <a:t>    living labs</a:t>
            </a:r>
          </a:p>
          <a:p>
            <a:pPr algn="l"/>
            <a:endParaRPr lang="nl-NL" sz="2800" dirty="0" smtClean="0"/>
          </a:p>
          <a:p>
            <a:pPr algn="l"/>
            <a:r>
              <a:rPr lang="nl-NL" sz="2800" dirty="0" err="1" smtClean="0"/>
              <a:t>After</a:t>
            </a:r>
            <a:r>
              <a:rPr lang="nl-NL" sz="2800" dirty="0" smtClean="0"/>
              <a:t> </a:t>
            </a:r>
            <a:r>
              <a:rPr lang="nl-NL" sz="2800" dirty="0" err="1" smtClean="0"/>
              <a:t>completion</a:t>
            </a:r>
            <a:r>
              <a:rPr lang="nl-NL" sz="2800" dirty="0" smtClean="0"/>
              <a:t> of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study</a:t>
            </a:r>
            <a:r>
              <a:rPr lang="nl-NL" sz="2800" dirty="0" smtClean="0"/>
              <a:t>: </a:t>
            </a:r>
            <a:r>
              <a:rPr lang="nl-NL" sz="2800" dirty="0" err="1" smtClean="0"/>
              <a:t>graduates</a:t>
            </a:r>
            <a:r>
              <a:rPr lang="nl-NL" sz="2800" dirty="0" smtClean="0"/>
              <a:t> </a:t>
            </a:r>
            <a:r>
              <a:rPr lang="nl-NL" sz="2800" dirty="0" err="1" smtClean="0"/>
              <a:t>contribute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sustainabe</a:t>
            </a:r>
            <a:r>
              <a:rPr lang="nl-NL" sz="2800" dirty="0" smtClean="0"/>
              <a:t> </a:t>
            </a:r>
            <a:r>
              <a:rPr lang="nl-NL" sz="2800" dirty="0" err="1" smtClean="0"/>
              <a:t>transition</a:t>
            </a:r>
            <a:r>
              <a:rPr lang="nl-NL" sz="2800" dirty="0" smtClean="0"/>
              <a:t> of Delta </a:t>
            </a:r>
            <a:r>
              <a:rPr lang="nl-NL" sz="2800" dirty="0" err="1" smtClean="0"/>
              <a:t>areas</a:t>
            </a:r>
            <a:r>
              <a:rPr lang="nl-NL" sz="2800" dirty="0" smtClean="0"/>
              <a:t> and </a:t>
            </a:r>
            <a:r>
              <a:rPr lang="nl-NL" sz="2800" dirty="0" err="1" smtClean="0"/>
              <a:t>they</a:t>
            </a:r>
            <a:r>
              <a:rPr lang="nl-NL" sz="2800" dirty="0" smtClean="0"/>
              <a:t> </a:t>
            </a:r>
            <a:r>
              <a:rPr lang="nl-NL" sz="2800" dirty="0" err="1" smtClean="0"/>
              <a:t>will</a:t>
            </a:r>
            <a:r>
              <a:rPr lang="nl-NL" sz="2800" dirty="0" smtClean="0"/>
              <a:t> </a:t>
            </a:r>
            <a:r>
              <a:rPr lang="nl-NL" sz="2800" dirty="0" err="1" smtClean="0"/>
              <a:t>be</a:t>
            </a:r>
            <a:r>
              <a:rPr lang="nl-NL" sz="2800" dirty="0" smtClean="0"/>
              <a:t> </a:t>
            </a:r>
            <a:r>
              <a:rPr lang="nl-NL" sz="2800" dirty="0" err="1" smtClean="0"/>
              <a:t>ambassadors</a:t>
            </a:r>
            <a:r>
              <a:rPr lang="nl-NL" sz="2800" dirty="0" smtClean="0"/>
              <a:t> of </a:t>
            </a:r>
            <a:r>
              <a:rPr lang="nl-NL" sz="2800" dirty="0" err="1" smtClean="0"/>
              <a:t>the</a:t>
            </a:r>
            <a:r>
              <a:rPr lang="nl-NL" sz="2800" dirty="0" smtClean="0"/>
              <a:t> (Dutch) watersector!</a:t>
            </a:r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6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3318" y="1193479"/>
            <a:ext cx="9144000" cy="1279265"/>
          </a:xfrm>
        </p:spPr>
        <p:txBody>
          <a:bodyPr>
            <a:normAutofit/>
          </a:bodyPr>
          <a:lstStyle/>
          <a:p>
            <a:r>
              <a:rPr lang="nl-NL" sz="4000" b="1" dirty="0" smtClean="0">
                <a:latin typeface="+mn-lt"/>
              </a:rPr>
              <a:t>Profile mastercourse 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17937" y="2494455"/>
            <a:ext cx="9144000" cy="16557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To</a:t>
            </a:r>
            <a:r>
              <a:rPr lang="nl-NL" dirty="0" smtClean="0"/>
              <a:t> get </a:t>
            </a:r>
            <a:r>
              <a:rPr lang="nl-NL" dirty="0" err="1" smtClean="0"/>
              <a:t>profound</a:t>
            </a:r>
            <a:r>
              <a:rPr lang="nl-NL" dirty="0" smtClean="0"/>
              <a:t> </a:t>
            </a:r>
            <a:r>
              <a:rPr lang="nl-NL" dirty="0" err="1" smtClean="0"/>
              <a:t>knowledge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Delta watersystem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working</a:t>
            </a:r>
            <a:r>
              <a:rPr lang="nl-NL" dirty="0" smtClean="0"/>
              <a:t> 1 ½ </a:t>
            </a:r>
            <a:r>
              <a:rPr lang="nl-NL" dirty="0" err="1" smtClean="0"/>
              <a:t>years</a:t>
            </a:r>
            <a:r>
              <a:rPr lang="nl-NL" dirty="0" smtClean="0"/>
              <a:t> in </a:t>
            </a:r>
            <a:r>
              <a:rPr lang="nl-NL" dirty="0" err="1" smtClean="0"/>
              <a:t>the</a:t>
            </a:r>
            <a:r>
              <a:rPr lang="nl-NL" dirty="0" smtClean="0"/>
              <a:t> different </a:t>
            </a:r>
            <a:r>
              <a:rPr lang="nl-NL" dirty="0" err="1" smtClean="0"/>
              <a:t>parts</a:t>
            </a:r>
            <a:r>
              <a:rPr lang="nl-NL" dirty="0" smtClean="0"/>
              <a:t> and </a:t>
            </a:r>
            <a:r>
              <a:rPr lang="nl-NL" dirty="0" err="1" smtClean="0"/>
              <a:t>subsystems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Delta (</a:t>
            </a:r>
            <a:r>
              <a:rPr lang="nl-NL" dirty="0" err="1" smtClean="0"/>
              <a:t>coast</a:t>
            </a:r>
            <a:r>
              <a:rPr lang="nl-NL" dirty="0" smtClean="0"/>
              <a:t>, </a:t>
            </a:r>
            <a:r>
              <a:rPr lang="nl-NL" dirty="0" err="1" smtClean="0"/>
              <a:t>river</a:t>
            </a:r>
            <a:r>
              <a:rPr lang="nl-NL" dirty="0" smtClean="0"/>
              <a:t> and </a:t>
            </a:r>
            <a:r>
              <a:rPr lang="nl-NL" dirty="0" err="1" smtClean="0"/>
              <a:t>city</a:t>
            </a:r>
            <a:r>
              <a:rPr lang="nl-NL" dirty="0" smtClean="0"/>
              <a:t>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newest</a:t>
            </a:r>
            <a:r>
              <a:rPr lang="nl-NL" dirty="0" smtClean="0"/>
              <a:t> </a:t>
            </a:r>
            <a:r>
              <a:rPr lang="nl-NL" dirty="0" err="1" smtClean="0"/>
              <a:t>insights</a:t>
            </a:r>
            <a:r>
              <a:rPr lang="nl-NL" dirty="0" smtClean="0"/>
              <a:t> and </a:t>
            </a:r>
            <a:r>
              <a:rPr lang="nl-NL" dirty="0" err="1" smtClean="0"/>
              <a:t>methods</a:t>
            </a:r>
            <a:r>
              <a:rPr lang="nl-NL" dirty="0" smtClean="0"/>
              <a:t> in Delta </a:t>
            </a:r>
            <a:r>
              <a:rPr lang="nl-NL" dirty="0" err="1" smtClean="0"/>
              <a:t>technology</a:t>
            </a:r>
            <a:r>
              <a:rPr lang="nl-NL" dirty="0" smtClean="0"/>
              <a:t>, design and </a:t>
            </a:r>
            <a:r>
              <a:rPr lang="nl-NL" dirty="0" err="1" smtClean="0"/>
              <a:t>governance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joining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researchprogrammes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3 </a:t>
            </a:r>
            <a:r>
              <a:rPr lang="nl-NL" dirty="0" err="1" smtClean="0"/>
              <a:t>universities</a:t>
            </a:r>
            <a:r>
              <a:rPr lang="nl-NL" dirty="0" smtClean="0"/>
              <a:t> of </a:t>
            </a:r>
            <a:r>
              <a:rPr lang="nl-NL" dirty="0" err="1" smtClean="0"/>
              <a:t>applied</a:t>
            </a:r>
            <a:r>
              <a:rPr lang="nl-NL" dirty="0" smtClean="0"/>
              <a:t> </a:t>
            </a:r>
            <a:r>
              <a:rPr lang="nl-NL" dirty="0" err="1" smtClean="0"/>
              <a:t>sciences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To</a:t>
            </a:r>
            <a:r>
              <a:rPr lang="nl-NL" dirty="0" smtClean="0"/>
              <a:t> have </a:t>
            </a:r>
            <a:r>
              <a:rPr lang="nl-NL" dirty="0" err="1" smtClean="0"/>
              <a:t>innovative</a:t>
            </a:r>
            <a:r>
              <a:rPr lang="nl-NL" dirty="0" smtClean="0"/>
              <a:t> </a:t>
            </a:r>
            <a:r>
              <a:rPr lang="nl-NL" dirty="0" err="1" smtClean="0"/>
              <a:t>teachingmethods</a:t>
            </a:r>
            <a:r>
              <a:rPr lang="nl-NL" dirty="0" smtClean="0"/>
              <a:t> (</a:t>
            </a:r>
            <a:r>
              <a:rPr lang="nl-NL" dirty="0" err="1" smtClean="0"/>
              <a:t>blendid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) and a </a:t>
            </a:r>
            <a:r>
              <a:rPr lang="nl-NL" dirty="0" err="1" smtClean="0"/>
              <a:t>thorough</a:t>
            </a:r>
            <a:r>
              <a:rPr lang="nl-NL" dirty="0" smtClean="0"/>
              <a:t>  </a:t>
            </a:r>
            <a:r>
              <a:rPr lang="nl-NL" dirty="0" err="1" smtClean="0"/>
              <a:t>competenceprofile</a:t>
            </a:r>
            <a:r>
              <a:rPr lang="nl-NL" dirty="0" smtClean="0"/>
              <a:t>, </a:t>
            </a:r>
            <a:r>
              <a:rPr lang="nl-NL" dirty="0" err="1" smtClean="0"/>
              <a:t>with</a:t>
            </a:r>
            <a:r>
              <a:rPr lang="nl-NL" dirty="0" smtClean="0"/>
              <a:t> reviews </a:t>
            </a:r>
            <a:r>
              <a:rPr lang="nl-NL" dirty="0" err="1" smtClean="0"/>
              <a:t>by</a:t>
            </a:r>
            <a:r>
              <a:rPr lang="nl-NL" dirty="0" smtClean="0"/>
              <a:t> Deltaprofessionals</a:t>
            </a:r>
            <a:r>
              <a:rPr lang="nl-NL" dirty="0"/>
              <a:t>, </a:t>
            </a:r>
            <a:r>
              <a:rPr lang="nl-NL" dirty="0" err="1" smtClean="0"/>
              <a:t>researchers</a:t>
            </a:r>
            <a:r>
              <a:rPr lang="nl-NL" dirty="0" smtClean="0"/>
              <a:t> and </a:t>
            </a:r>
            <a:r>
              <a:rPr lang="nl-NL" dirty="0" err="1" smtClean="0"/>
              <a:t>lecturers</a:t>
            </a:r>
            <a:endParaRPr lang="nl-N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obtain</a:t>
            </a:r>
            <a:r>
              <a:rPr lang="nl-NL" dirty="0" smtClean="0"/>
              <a:t> 21st </a:t>
            </a:r>
            <a:r>
              <a:rPr lang="nl-NL" dirty="0" err="1" smtClean="0"/>
              <a:t>century</a:t>
            </a:r>
            <a:r>
              <a:rPr lang="nl-NL" dirty="0" smtClean="0"/>
              <a:t> skills,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prepared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tomorrows</a:t>
            </a:r>
            <a:r>
              <a:rPr lang="nl-NL" dirty="0" smtClean="0"/>
              <a:t> society.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shape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field and society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8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00895" y="-48150"/>
            <a:ext cx="9144000" cy="2482257"/>
          </a:xfrm>
        </p:spPr>
        <p:txBody>
          <a:bodyPr>
            <a:normAutofit/>
          </a:bodyPr>
          <a:lstStyle/>
          <a:p>
            <a:r>
              <a:rPr lang="nl-NL" sz="4000" b="1" dirty="0" smtClean="0">
                <a:latin typeface="+mn-lt"/>
              </a:rPr>
              <a:t>Expertise </a:t>
            </a:r>
            <a:r>
              <a:rPr lang="nl-NL" sz="4000" b="1" dirty="0" err="1" smtClean="0">
                <a:latin typeface="+mn-lt"/>
              </a:rPr>
              <a:t>participating</a:t>
            </a:r>
            <a:r>
              <a:rPr lang="nl-NL" sz="4000" b="1" dirty="0" smtClean="0">
                <a:latin typeface="+mn-lt"/>
              </a:rPr>
              <a:t> </a:t>
            </a:r>
            <a:r>
              <a:rPr lang="nl-NL" sz="4000" b="1" dirty="0" err="1" smtClean="0">
                <a:latin typeface="+mn-lt"/>
              </a:rPr>
              <a:t>universities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1070" y="2537627"/>
            <a:ext cx="9144000" cy="1840970"/>
          </a:xfrm>
        </p:spPr>
        <p:txBody>
          <a:bodyPr>
            <a:noAutofit/>
          </a:bodyPr>
          <a:lstStyle/>
          <a:p>
            <a:pPr algn="l"/>
            <a:r>
              <a:rPr lang="nl-NL" sz="2000" b="1" dirty="0" smtClean="0"/>
              <a:t>Rotterdam</a:t>
            </a:r>
          </a:p>
          <a:p>
            <a:pPr algn="l"/>
            <a:r>
              <a:rPr lang="nl-NL" sz="1800" dirty="0" err="1" smtClean="0"/>
              <a:t>Transition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a </a:t>
            </a:r>
            <a:r>
              <a:rPr lang="nl-NL" sz="1800" dirty="0" err="1" smtClean="0"/>
              <a:t>sustainable</a:t>
            </a:r>
            <a:r>
              <a:rPr lang="nl-NL" sz="1800" dirty="0" smtClean="0"/>
              <a:t> port</a:t>
            </a:r>
          </a:p>
          <a:p>
            <a:pPr algn="l"/>
            <a:r>
              <a:rPr lang="nl-NL" sz="1800" dirty="0" err="1" smtClean="0"/>
              <a:t>Pillars</a:t>
            </a:r>
            <a:r>
              <a:rPr lang="nl-NL" sz="1800" dirty="0" smtClean="0"/>
              <a:t>: planning and </a:t>
            </a:r>
            <a:r>
              <a:rPr lang="nl-NL" sz="1800" dirty="0" err="1" smtClean="0"/>
              <a:t>urbanism</a:t>
            </a:r>
            <a:r>
              <a:rPr lang="nl-NL" sz="1800" dirty="0" smtClean="0"/>
              <a:t>, </a:t>
            </a:r>
            <a:r>
              <a:rPr lang="nl-NL" sz="1800" dirty="0" err="1" smtClean="0"/>
              <a:t>infrastructure</a:t>
            </a:r>
            <a:r>
              <a:rPr lang="nl-NL" sz="1800" dirty="0" smtClean="0"/>
              <a:t> and </a:t>
            </a:r>
            <a:r>
              <a:rPr lang="nl-NL" sz="1800" dirty="0" err="1" smtClean="0"/>
              <a:t>mobility</a:t>
            </a:r>
            <a:r>
              <a:rPr lang="nl-NL" sz="1800" dirty="0" smtClean="0"/>
              <a:t>, watermanagement</a:t>
            </a:r>
          </a:p>
          <a:p>
            <a:pPr algn="l"/>
            <a:r>
              <a:rPr lang="nl-NL" sz="1800" b="1" dirty="0" smtClean="0"/>
              <a:t>Vlissingen</a:t>
            </a:r>
          </a:p>
          <a:p>
            <a:pPr algn="l"/>
            <a:r>
              <a:rPr lang="nl-NL" sz="1800" dirty="0" err="1" smtClean="0"/>
              <a:t>Transition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a safe, </a:t>
            </a:r>
            <a:r>
              <a:rPr lang="nl-NL" sz="1800" dirty="0" err="1" smtClean="0"/>
              <a:t>resilient</a:t>
            </a:r>
            <a:r>
              <a:rPr lang="nl-NL" sz="1800" dirty="0" smtClean="0"/>
              <a:t> and </a:t>
            </a:r>
            <a:r>
              <a:rPr lang="nl-NL" sz="1800" dirty="0" err="1" smtClean="0"/>
              <a:t>economically</a:t>
            </a:r>
            <a:r>
              <a:rPr lang="nl-NL" sz="1800" dirty="0" smtClean="0"/>
              <a:t> </a:t>
            </a:r>
            <a:r>
              <a:rPr lang="nl-NL" sz="1800" dirty="0" err="1" smtClean="0"/>
              <a:t>viable</a:t>
            </a:r>
            <a:r>
              <a:rPr lang="nl-NL" sz="1800" dirty="0" smtClean="0"/>
              <a:t> Delta</a:t>
            </a:r>
          </a:p>
          <a:p>
            <a:pPr algn="l"/>
            <a:r>
              <a:rPr lang="nl-NL" sz="1800" dirty="0" err="1" smtClean="0"/>
              <a:t>Pillars</a:t>
            </a:r>
            <a:r>
              <a:rPr lang="nl-NL" sz="1800" dirty="0" smtClean="0"/>
              <a:t>: </a:t>
            </a:r>
            <a:r>
              <a:rPr lang="nl-NL" sz="1800" dirty="0" err="1" smtClean="0"/>
              <a:t>watertechnology</a:t>
            </a:r>
            <a:r>
              <a:rPr lang="nl-NL" sz="1800" dirty="0" smtClean="0"/>
              <a:t>, building </a:t>
            </a:r>
            <a:r>
              <a:rPr lang="nl-NL" sz="1800" dirty="0" err="1" smtClean="0"/>
              <a:t>with</a:t>
            </a:r>
            <a:r>
              <a:rPr lang="nl-NL" sz="1800" dirty="0" smtClean="0"/>
              <a:t> nature, aquaculture, deltamanagement</a:t>
            </a:r>
          </a:p>
          <a:p>
            <a:pPr algn="l"/>
            <a:r>
              <a:rPr lang="nl-NL" sz="2000" b="1" dirty="0" smtClean="0"/>
              <a:t>Velp</a:t>
            </a:r>
          </a:p>
          <a:p>
            <a:pPr algn="l"/>
            <a:r>
              <a:rPr lang="nl-NL" sz="1800" dirty="0" err="1" smtClean="0"/>
              <a:t>Transition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a </a:t>
            </a:r>
            <a:r>
              <a:rPr lang="nl-NL" sz="1800" dirty="0" err="1" smtClean="0"/>
              <a:t>sustainable</a:t>
            </a:r>
            <a:r>
              <a:rPr lang="nl-NL" sz="1800" dirty="0" smtClean="0"/>
              <a:t> </a:t>
            </a:r>
            <a:r>
              <a:rPr lang="nl-NL" sz="1800" dirty="0" err="1" smtClean="0"/>
              <a:t>riversystem</a:t>
            </a:r>
            <a:endParaRPr lang="nl-NL" sz="1800" dirty="0" smtClean="0"/>
          </a:p>
          <a:p>
            <a:pPr algn="l"/>
            <a:r>
              <a:rPr lang="nl-NL" sz="1800" dirty="0" err="1" smtClean="0"/>
              <a:t>Pillars</a:t>
            </a:r>
            <a:r>
              <a:rPr lang="nl-NL" sz="1800" dirty="0" smtClean="0"/>
              <a:t>: </a:t>
            </a:r>
            <a:r>
              <a:rPr lang="nl-NL" sz="1800" dirty="0" err="1" smtClean="0"/>
              <a:t>dealing</a:t>
            </a:r>
            <a:r>
              <a:rPr lang="nl-NL" sz="1800" dirty="0" smtClean="0"/>
              <a:t>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risks</a:t>
            </a:r>
            <a:r>
              <a:rPr lang="nl-NL" sz="1800" dirty="0" smtClean="0"/>
              <a:t>, </a:t>
            </a:r>
            <a:r>
              <a:rPr lang="nl-NL" sz="1800" dirty="0" err="1" smtClean="0"/>
              <a:t>governance</a:t>
            </a:r>
            <a:r>
              <a:rPr lang="nl-NL" sz="1800" dirty="0" smtClean="0"/>
              <a:t>, </a:t>
            </a:r>
            <a:r>
              <a:rPr lang="nl-NL" sz="1800" dirty="0" err="1" smtClean="0"/>
              <a:t>multilayersafety</a:t>
            </a:r>
            <a:r>
              <a:rPr lang="nl-NL" sz="1800" dirty="0" smtClean="0"/>
              <a:t>, </a:t>
            </a:r>
            <a:r>
              <a:rPr lang="nl-NL" sz="1800" dirty="0" err="1" smtClean="0"/>
              <a:t>dykes</a:t>
            </a:r>
            <a:endParaRPr lang="nl-NL" sz="1800" dirty="0" smtClean="0"/>
          </a:p>
          <a:p>
            <a:pPr algn="l"/>
            <a:endParaRPr lang="nl-NL" sz="1800" dirty="0" smtClean="0"/>
          </a:p>
          <a:p>
            <a:pPr algn="l"/>
            <a:r>
              <a:rPr lang="nl-NL" sz="1800" b="1" dirty="0" err="1" smtClean="0"/>
              <a:t>Together</a:t>
            </a:r>
            <a:r>
              <a:rPr lang="nl-NL" sz="1800" b="1" dirty="0" smtClean="0"/>
              <a:t> </a:t>
            </a:r>
            <a:r>
              <a:rPr lang="nl-NL" sz="1800" b="1" dirty="0" err="1" smtClean="0"/>
              <a:t>they</a:t>
            </a:r>
            <a:r>
              <a:rPr lang="nl-NL" sz="1800" b="1" dirty="0" smtClean="0"/>
              <a:t> cover </a:t>
            </a:r>
            <a:r>
              <a:rPr lang="nl-NL" sz="1800" b="1" dirty="0" err="1" smtClean="0"/>
              <a:t>the</a:t>
            </a:r>
            <a:r>
              <a:rPr lang="nl-NL" sz="1800" b="1" dirty="0" smtClean="0"/>
              <a:t> </a:t>
            </a:r>
            <a:r>
              <a:rPr lang="nl-NL" sz="1800" b="1" dirty="0" err="1" smtClean="0"/>
              <a:t>whole</a:t>
            </a:r>
            <a:r>
              <a:rPr lang="nl-NL" sz="1800" b="1" dirty="0" smtClean="0"/>
              <a:t> range of </a:t>
            </a:r>
            <a:r>
              <a:rPr lang="nl-NL" sz="1800" b="1" dirty="0" err="1" smtClean="0"/>
              <a:t>problems</a:t>
            </a:r>
            <a:r>
              <a:rPr lang="nl-NL" sz="1800" b="1" dirty="0" smtClean="0"/>
              <a:t> in Delta </a:t>
            </a:r>
            <a:r>
              <a:rPr lang="nl-NL" sz="1800" b="1" dirty="0" err="1" smtClean="0"/>
              <a:t>areas</a:t>
            </a:r>
            <a:r>
              <a:rPr lang="nl-NL" sz="1800" b="1" dirty="0" smtClean="0"/>
              <a:t> and </a:t>
            </a:r>
            <a:r>
              <a:rPr lang="nl-NL" sz="1800" b="1" dirty="0" err="1" smtClean="0"/>
              <a:t>coastal</a:t>
            </a:r>
            <a:r>
              <a:rPr lang="nl-NL" sz="1800" b="1" dirty="0" smtClean="0"/>
              <a:t> zones</a:t>
            </a:r>
            <a:endParaRPr lang="nl-NL" sz="1800" b="1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95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3318" y="-184560"/>
            <a:ext cx="9144000" cy="2686427"/>
          </a:xfrm>
        </p:spPr>
        <p:txBody>
          <a:bodyPr>
            <a:normAutofit/>
          </a:bodyPr>
          <a:lstStyle/>
          <a:p>
            <a:r>
              <a:rPr lang="nl-NL" sz="4000" b="1" dirty="0" err="1" smtClean="0">
                <a:latin typeface="+mn-lt"/>
              </a:rPr>
              <a:t>Competences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60489" y="2588462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nl-NL" dirty="0" smtClean="0"/>
              <a:t>Central </a:t>
            </a:r>
            <a:r>
              <a:rPr lang="nl-NL" dirty="0" err="1" smtClean="0"/>
              <a:t>theme</a:t>
            </a:r>
            <a:r>
              <a:rPr lang="nl-NL" dirty="0" smtClean="0"/>
              <a:t>: </a:t>
            </a:r>
          </a:p>
          <a:p>
            <a:pPr algn="l"/>
            <a:r>
              <a:rPr lang="nl-NL" dirty="0" err="1" smtClean="0">
                <a:solidFill>
                  <a:srgbClr val="FF0000"/>
                </a:solidFill>
              </a:rPr>
              <a:t>Transitions</a:t>
            </a:r>
            <a:r>
              <a:rPr lang="nl-NL" dirty="0" smtClean="0">
                <a:solidFill>
                  <a:srgbClr val="FF0000"/>
                </a:solidFill>
              </a:rPr>
              <a:t> of delta’s: </a:t>
            </a:r>
            <a:r>
              <a:rPr lang="nl-NL" dirty="0" err="1" smtClean="0">
                <a:solidFill>
                  <a:srgbClr val="FF0000"/>
                </a:solidFill>
              </a:rPr>
              <a:t>from</a:t>
            </a:r>
            <a:r>
              <a:rPr lang="nl-NL" dirty="0" smtClean="0">
                <a:solidFill>
                  <a:srgbClr val="FF0000"/>
                </a:solidFill>
              </a:rPr>
              <a:t> large </a:t>
            </a:r>
            <a:r>
              <a:rPr lang="nl-NL" dirty="0" err="1" smtClean="0">
                <a:solidFill>
                  <a:srgbClr val="FF0000"/>
                </a:solidFill>
              </a:rPr>
              <a:t>scale</a:t>
            </a:r>
            <a:r>
              <a:rPr lang="nl-NL" dirty="0" smtClean="0">
                <a:solidFill>
                  <a:srgbClr val="FF0000"/>
                </a:solidFill>
              </a:rPr>
              <a:t> control </a:t>
            </a:r>
            <a:r>
              <a:rPr lang="nl-NL" dirty="0" err="1" smtClean="0">
                <a:solidFill>
                  <a:srgbClr val="FF0000"/>
                </a:solidFill>
              </a:rPr>
              <a:t>to</a:t>
            </a:r>
            <a:r>
              <a:rPr lang="nl-NL" dirty="0" smtClean="0">
                <a:solidFill>
                  <a:srgbClr val="FF0000"/>
                </a:solidFill>
              </a:rPr>
              <a:t> a </a:t>
            </a:r>
            <a:r>
              <a:rPr lang="nl-NL" dirty="0" err="1" smtClean="0">
                <a:solidFill>
                  <a:srgbClr val="FF0000"/>
                </a:solidFill>
              </a:rPr>
              <a:t>sustainable</a:t>
            </a:r>
            <a:r>
              <a:rPr lang="nl-NL" dirty="0" smtClean="0">
                <a:solidFill>
                  <a:srgbClr val="FF0000"/>
                </a:solidFill>
              </a:rPr>
              <a:t> agile approach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 types of </a:t>
            </a:r>
            <a:r>
              <a:rPr lang="nl-NL" dirty="0" err="1" smtClean="0"/>
              <a:t>competences</a:t>
            </a:r>
            <a:endParaRPr lang="nl-N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Transition-competences</a:t>
            </a:r>
            <a:r>
              <a:rPr lang="nl-NL" dirty="0" smtClean="0"/>
              <a:t> </a:t>
            </a:r>
            <a:r>
              <a:rPr lang="nl-NL" sz="1800" dirty="0" err="1" smtClean="0"/>
              <a:t>dealing</a:t>
            </a:r>
            <a:r>
              <a:rPr lang="nl-NL" sz="1800" dirty="0" smtClean="0"/>
              <a:t>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complexity</a:t>
            </a:r>
            <a:r>
              <a:rPr lang="nl-NL" sz="1800" dirty="0" smtClean="0"/>
              <a:t> and </a:t>
            </a:r>
            <a:r>
              <a:rPr lang="nl-NL" sz="1800" dirty="0" err="1" smtClean="0"/>
              <a:t>uncertainty</a:t>
            </a:r>
            <a:r>
              <a:rPr lang="nl-NL" sz="1800" dirty="0" smtClean="0"/>
              <a:t>, </a:t>
            </a:r>
            <a:r>
              <a:rPr lang="nl-NL" sz="1800" dirty="0" err="1" smtClean="0"/>
              <a:t>systemthinking</a:t>
            </a:r>
            <a:r>
              <a:rPr lang="nl-NL" sz="1800" dirty="0" smtClean="0"/>
              <a:t>, </a:t>
            </a:r>
            <a:r>
              <a:rPr lang="nl-NL" sz="1800" dirty="0" err="1" smtClean="0"/>
              <a:t>innovative</a:t>
            </a:r>
            <a:r>
              <a:rPr lang="nl-NL" sz="1800" dirty="0" smtClean="0"/>
              <a:t> </a:t>
            </a:r>
            <a:r>
              <a:rPr lang="nl-NL" sz="1800" dirty="0" err="1" smtClean="0"/>
              <a:t>capacity</a:t>
            </a:r>
            <a:r>
              <a:rPr lang="nl-NL" sz="1800" dirty="0" smtClean="0"/>
              <a:t>, cooperation in </a:t>
            </a:r>
            <a:r>
              <a:rPr lang="nl-NL" sz="1800" dirty="0" err="1" smtClean="0"/>
              <a:t>transdisciplinary</a:t>
            </a:r>
            <a:r>
              <a:rPr lang="nl-NL" sz="1800" dirty="0" smtClean="0"/>
              <a:t> teams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Knowledge </a:t>
            </a:r>
            <a:r>
              <a:rPr lang="nl-NL" dirty="0" err="1" smtClean="0"/>
              <a:t>competences</a:t>
            </a:r>
            <a:r>
              <a:rPr lang="nl-NL" smtClean="0"/>
              <a:t>: </a:t>
            </a:r>
            <a:r>
              <a:rPr lang="nl-NL" dirty="0" err="1" smtClean="0"/>
              <a:t>knowledge</a:t>
            </a:r>
            <a:r>
              <a:rPr lang="nl-NL" dirty="0" smtClean="0"/>
              <a:t> of </a:t>
            </a:r>
            <a:r>
              <a:rPr lang="nl-NL" dirty="0" err="1" smtClean="0"/>
              <a:t>deltasystems</a:t>
            </a:r>
            <a:endParaRPr lang="nl-N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Competences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projectcycle</a:t>
            </a:r>
            <a:r>
              <a:rPr lang="nl-NL" dirty="0" smtClean="0"/>
              <a:t> </a:t>
            </a:r>
            <a:r>
              <a:rPr lang="nl-NL" sz="2000" dirty="0" err="1" smtClean="0"/>
              <a:t>problemdefinition</a:t>
            </a:r>
            <a:r>
              <a:rPr lang="nl-NL" sz="1800" dirty="0" smtClean="0"/>
              <a:t>, design, </a:t>
            </a:r>
            <a:r>
              <a:rPr lang="nl-NL" sz="1800" dirty="0" err="1" smtClean="0"/>
              <a:t>realisation</a:t>
            </a:r>
            <a:r>
              <a:rPr lang="nl-NL" sz="1800" dirty="0" smtClean="0"/>
              <a:t>, monitoring/maintenance</a:t>
            </a:r>
            <a:endParaRPr lang="nl-NL" sz="1800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3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2107" y="-9513"/>
            <a:ext cx="9144000" cy="2495136"/>
          </a:xfrm>
        </p:spPr>
        <p:txBody>
          <a:bodyPr>
            <a:normAutofit/>
          </a:bodyPr>
          <a:lstStyle/>
          <a:p>
            <a:r>
              <a:rPr lang="nl-NL" sz="3600" b="1" dirty="0" smtClean="0">
                <a:latin typeface="+mn-lt"/>
              </a:rPr>
              <a:t>Framework: Delta Approach</a:t>
            </a:r>
            <a:endParaRPr lang="nl-NL" sz="36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0206" y="-9513"/>
            <a:ext cx="9144000" cy="1655762"/>
          </a:xfrm>
        </p:spPr>
        <p:txBody>
          <a:bodyPr/>
          <a:lstStyle/>
          <a:p>
            <a:pPr algn="l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buildingblocks-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964" y="2331077"/>
            <a:ext cx="5756910" cy="4316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5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070" y="-145924"/>
            <a:ext cx="9144000" cy="2686427"/>
          </a:xfrm>
        </p:spPr>
        <p:txBody>
          <a:bodyPr>
            <a:normAutofit/>
          </a:bodyPr>
          <a:lstStyle/>
          <a:p>
            <a:r>
              <a:rPr lang="nl-NL" sz="4000" b="1" dirty="0" smtClean="0">
                <a:latin typeface="+mn-lt"/>
              </a:rPr>
              <a:t>Living labs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17937" y="2614219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As a form </a:t>
            </a:r>
            <a:r>
              <a:rPr lang="en-US" dirty="0" smtClean="0"/>
              <a:t>of international education, research </a:t>
            </a:r>
            <a:r>
              <a:rPr lang="en-US" dirty="0"/>
              <a:t>&amp; collaboration</a:t>
            </a:r>
            <a:endParaRPr lang="nl-NL" dirty="0" smtClean="0"/>
          </a:p>
          <a:p>
            <a:pPr algn="l"/>
            <a:endParaRPr lang="nl-NL" dirty="0"/>
          </a:p>
          <a:p>
            <a:pPr algn="l"/>
            <a:r>
              <a:rPr lang="en-US" dirty="0"/>
              <a:t>a living lab is a research environment, often operating in a</a:t>
            </a:r>
          </a:p>
          <a:p>
            <a:pPr algn="l"/>
            <a:r>
              <a:rPr lang="en-US" dirty="0" smtClean="0"/>
              <a:t>territorial context </a:t>
            </a:r>
            <a:r>
              <a:rPr lang="en-US" dirty="0"/>
              <a:t>(e.g. city, agglomeration, region), in which research and </a:t>
            </a:r>
            <a:r>
              <a:rPr lang="en-US" dirty="0" smtClean="0"/>
              <a:t>innovation take </a:t>
            </a:r>
            <a:r>
              <a:rPr lang="en-US" dirty="0"/>
              <a:t>place simultaneously, based on the principles of co-creation and </a:t>
            </a:r>
            <a:r>
              <a:rPr lang="en-US" dirty="0" smtClean="0"/>
              <a:t>participatory design</a:t>
            </a:r>
            <a:r>
              <a:rPr lang="en-US" dirty="0"/>
              <a:t>. </a:t>
            </a:r>
            <a:r>
              <a:rPr lang="en-US" dirty="0" smtClean="0"/>
              <a:t>Students, companies</a:t>
            </a:r>
            <a:r>
              <a:rPr lang="en-US" dirty="0"/>
              <a:t>, governments, designers, researchers and users innovate together</a:t>
            </a:r>
          </a:p>
          <a:p>
            <a:pPr algn="l"/>
            <a:r>
              <a:rPr lang="en-US" dirty="0" smtClean="0"/>
              <a:t>(quadruple helix).</a:t>
            </a:r>
            <a:endParaRPr lang="nl-NL" dirty="0" smtClean="0"/>
          </a:p>
          <a:p>
            <a:pPr algn="l"/>
            <a:endParaRPr lang="nl-NL" sz="2000" b="1" dirty="0" smtClean="0"/>
          </a:p>
          <a:p>
            <a:pPr algn="l"/>
            <a:endParaRPr lang="nl-NL" sz="1200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0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070" y="-145924"/>
            <a:ext cx="9144000" cy="2686427"/>
          </a:xfrm>
        </p:spPr>
        <p:txBody>
          <a:bodyPr>
            <a:normAutofit/>
          </a:bodyPr>
          <a:lstStyle/>
          <a:p>
            <a:r>
              <a:rPr lang="nl-NL" sz="4000" b="1" dirty="0" smtClean="0">
                <a:latin typeface="+mn-lt"/>
              </a:rPr>
              <a:t>Living labs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17937" y="2614219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nl-NL" b="1" dirty="0" err="1" smtClean="0"/>
              <a:t>Characteristics</a:t>
            </a:r>
            <a:r>
              <a:rPr lang="nl-NL" b="1" dirty="0" smtClean="0"/>
              <a:t> of </a:t>
            </a:r>
            <a:r>
              <a:rPr lang="nl-NL" b="1" dirty="0" err="1" smtClean="0"/>
              <a:t>working</a:t>
            </a:r>
            <a:r>
              <a:rPr lang="nl-NL" b="1" dirty="0" smtClean="0"/>
              <a:t> and </a:t>
            </a:r>
            <a:r>
              <a:rPr lang="nl-NL" b="1" dirty="0" err="1" smtClean="0"/>
              <a:t>learning</a:t>
            </a:r>
            <a:r>
              <a:rPr lang="nl-NL" b="1" dirty="0" smtClean="0"/>
              <a:t> in a living </a:t>
            </a:r>
            <a:r>
              <a:rPr lang="nl-NL" b="1" dirty="0" smtClean="0"/>
              <a:t>lab</a:t>
            </a:r>
          </a:p>
          <a:p>
            <a:pPr algn="l"/>
            <a:r>
              <a:rPr lang="nl-NL" sz="1600" dirty="0" smtClean="0"/>
              <a:t>Werkt </a:t>
            </a:r>
            <a:r>
              <a:rPr lang="nl-NL" sz="1600" dirty="0"/>
              <a:t>vanuit een maatschappelijke vraag- of </a:t>
            </a:r>
            <a:r>
              <a:rPr lang="nl-NL" sz="1600" dirty="0" smtClean="0"/>
              <a:t>doelstelling; </a:t>
            </a:r>
          </a:p>
          <a:p>
            <a:pPr algn="l"/>
            <a:r>
              <a:rPr lang="nl-NL" sz="1600" dirty="0" smtClean="0"/>
              <a:t>Zorgt </a:t>
            </a:r>
            <a:r>
              <a:rPr lang="nl-NL" sz="1600" dirty="0"/>
              <a:t>voor participatie en adequate, breed gedragen vraagarticulatie; </a:t>
            </a:r>
            <a:endParaRPr lang="nl-NL" sz="1600" dirty="0" smtClean="0"/>
          </a:p>
          <a:p>
            <a:pPr algn="l"/>
            <a:r>
              <a:rPr lang="nl-NL" sz="1600" dirty="0" smtClean="0"/>
              <a:t>Is </a:t>
            </a:r>
            <a:r>
              <a:rPr lang="nl-NL" sz="1600" dirty="0"/>
              <a:t>een plaats waar groepsleren, co-creatie, innoveren, valoriseren met stakeholders en studenten plaatsvindt; </a:t>
            </a:r>
            <a:endParaRPr lang="nl-NL" sz="1600" dirty="0" smtClean="0"/>
          </a:p>
          <a:p>
            <a:pPr algn="l"/>
            <a:r>
              <a:rPr lang="nl-NL" sz="1600" dirty="0" smtClean="0"/>
              <a:t>Zorgt </a:t>
            </a:r>
            <a:r>
              <a:rPr lang="nl-NL" sz="1600" dirty="0"/>
              <a:t>voor het verbinden van onderzoek met het curriculum, het beroepenveld en de maatschappij</a:t>
            </a:r>
            <a:r>
              <a:rPr lang="nl-NL" sz="1600" dirty="0" smtClean="0"/>
              <a:t>;</a:t>
            </a:r>
          </a:p>
          <a:p>
            <a:pPr algn="l"/>
            <a:r>
              <a:rPr lang="nl-NL" sz="1600" dirty="0" smtClean="0"/>
              <a:t> </a:t>
            </a:r>
            <a:r>
              <a:rPr lang="nl-NL" sz="1600" dirty="0"/>
              <a:t>Is </a:t>
            </a:r>
            <a:r>
              <a:rPr lang="nl-NL" sz="1600" dirty="0" err="1"/>
              <a:t>multi</a:t>
            </a:r>
            <a:r>
              <a:rPr lang="nl-NL" sz="1600" dirty="0"/>
              <a:t>- of interdisciplinair van opzet; </a:t>
            </a:r>
            <a:endParaRPr lang="nl-NL" sz="1600" dirty="0" smtClean="0"/>
          </a:p>
          <a:p>
            <a:pPr algn="l"/>
            <a:r>
              <a:rPr lang="nl-NL" sz="1600" dirty="0" smtClean="0"/>
              <a:t>Wordt </a:t>
            </a:r>
            <a:r>
              <a:rPr lang="nl-NL" sz="1600" dirty="0"/>
              <a:t>naast projectfinanciering ook mogelijk gemaakt door benutting van eerste geldstromen uit het onderwijs; </a:t>
            </a:r>
            <a:endParaRPr lang="nl-NL" sz="1600" dirty="0" smtClean="0"/>
          </a:p>
          <a:p>
            <a:pPr algn="l"/>
            <a:r>
              <a:rPr lang="nl-NL" sz="1600" dirty="0" smtClean="0"/>
              <a:t>Is </a:t>
            </a:r>
            <a:r>
              <a:rPr lang="nl-NL" sz="1600" dirty="0"/>
              <a:t>een vorm waarin de HZ aan maatschappelijke vernieuwing doet; </a:t>
            </a:r>
            <a:endParaRPr lang="nl-NL" sz="1600" dirty="0" smtClean="0"/>
          </a:p>
          <a:p>
            <a:pPr algn="l"/>
            <a:r>
              <a:rPr lang="nl-NL" sz="1600" dirty="0" smtClean="0"/>
              <a:t>Biedt </a:t>
            </a:r>
            <a:r>
              <a:rPr lang="nl-NL" sz="1600" dirty="0"/>
              <a:t>garantie voor langjarige verankering van samenwerkingen; </a:t>
            </a:r>
            <a:endParaRPr lang="nl-NL" sz="1600" dirty="0" smtClean="0"/>
          </a:p>
          <a:p>
            <a:pPr algn="l"/>
            <a:r>
              <a:rPr lang="nl-NL" sz="1600" dirty="0" smtClean="0"/>
              <a:t> </a:t>
            </a:r>
            <a:r>
              <a:rPr lang="nl-NL" sz="1600" dirty="0"/>
              <a:t>Biedt verdieping én verbreding bij het opleiden van de T-</a:t>
            </a:r>
            <a:r>
              <a:rPr lang="nl-NL" sz="1600" dirty="0" err="1"/>
              <a:t>shape</a:t>
            </a:r>
            <a:r>
              <a:rPr lang="nl-NL" sz="1600" dirty="0"/>
              <a:t> professional</a:t>
            </a:r>
            <a:r>
              <a:rPr lang="nl-NL" dirty="0"/>
              <a:t>. </a:t>
            </a:r>
          </a:p>
          <a:p>
            <a:pPr algn="l"/>
            <a:endParaRPr lang="en-US" dirty="0"/>
          </a:p>
          <a:p>
            <a:pPr algn="l"/>
            <a:endParaRPr lang="nl-NL" sz="2000" b="1" dirty="0" smtClean="0"/>
          </a:p>
          <a:p>
            <a:pPr algn="l"/>
            <a:endParaRPr lang="nl-NL" sz="1200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6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2107" y="-115910"/>
            <a:ext cx="9144000" cy="2686427"/>
          </a:xfrm>
        </p:spPr>
        <p:txBody>
          <a:bodyPr>
            <a:normAutofit/>
          </a:bodyPr>
          <a:lstStyle/>
          <a:p>
            <a:r>
              <a:rPr lang="nl-NL" sz="4000" b="1" dirty="0" err="1" smtClean="0">
                <a:latin typeface="+mn-lt"/>
              </a:rPr>
              <a:t>Examples</a:t>
            </a:r>
            <a:r>
              <a:rPr lang="nl-NL" sz="4000" b="1" dirty="0" smtClean="0">
                <a:latin typeface="+mn-lt"/>
              </a:rPr>
              <a:t> of living labs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1070" y="2570516"/>
            <a:ext cx="9144000" cy="3714373"/>
          </a:xfrm>
        </p:spPr>
        <p:txBody>
          <a:bodyPr>
            <a:normAutofit fontScale="92500" lnSpcReduction="10000"/>
          </a:bodyPr>
          <a:lstStyle/>
          <a:p>
            <a:pPr algn="l"/>
            <a:endParaRPr lang="nl-NL" dirty="0" smtClean="0"/>
          </a:p>
          <a:p>
            <a:pPr algn="l"/>
            <a:r>
              <a:rPr lang="nl-NL" dirty="0" smtClean="0"/>
              <a:t>Merwe- en Vierhavens in Rotterdam</a:t>
            </a:r>
          </a:p>
          <a:p>
            <a:pPr algn="l"/>
            <a:r>
              <a:rPr lang="nl-NL" dirty="0" smtClean="0"/>
              <a:t>Zelfredzaamheid eiland Dordrecht (</a:t>
            </a:r>
            <a:r>
              <a:rPr lang="nl-NL" dirty="0" err="1" smtClean="0"/>
              <a:t>meerlaagse</a:t>
            </a:r>
            <a:r>
              <a:rPr lang="nl-NL" dirty="0" smtClean="0"/>
              <a:t> veiligheid)</a:t>
            </a:r>
          </a:p>
          <a:p>
            <a:pPr algn="l"/>
            <a:r>
              <a:rPr lang="nl-NL" dirty="0" err="1" smtClean="0"/>
              <a:t>Science</a:t>
            </a:r>
            <a:r>
              <a:rPr lang="nl-NL" dirty="0" smtClean="0"/>
              <a:t> in </a:t>
            </a:r>
            <a:r>
              <a:rPr lang="nl-NL" dirty="0" err="1" smtClean="0"/>
              <a:t>Residence</a:t>
            </a:r>
            <a:r>
              <a:rPr lang="nl-NL" dirty="0" smtClean="0"/>
              <a:t> Veere</a:t>
            </a:r>
          </a:p>
          <a:p>
            <a:pPr algn="l"/>
            <a:r>
              <a:rPr lang="nl-NL" dirty="0"/>
              <a:t>Innovatiezone Westvoorne</a:t>
            </a:r>
            <a:endParaRPr lang="nl-NL" dirty="0" smtClean="0"/>
          </a:p>
          <a:p>
            <a:pPr algn="l"/>
            <a:r>
              <a:rPr lang="nl-NL" dirty="0" err="1"/>
              <a:t>Resilience</a:t>
            </a:r>
            <a:r>
              <a:rPr lang="nl-NL" dirty="0"/>
              <a:t> </a:t>
            </a:r>
            <a:r>
              <a:rPr lang="nl-NL" dirty="0" smtClean="0"/>
              <a:t>Surabaya</a:t>
            </a:r>
          </a:p>
          <a:p>
            <a:pPr algn="l"/>
            <a:r>
              <a:rPr lang="en-US" dirty="0" smtClean="0"/>
              <a:t>Transboundary </a:t>
            </a:r>
            <a:r>
              <a:rPr lang="en-US" dirty="0"/>
              <a:t>Rhine </a:t>
            </a:r>
            <a:r>
              <a:rPr lang="en-US" dirty="0" smtClean="0"/>
              <a:t>River</a:t>
            </a:r>
            <a:endParaRPr lang="en-US" dirty="0"/>
          </a:p>
          <a:p>
            <a:pPr algn="l"/>
            <a:r>
              <a:rPr lang="en-US" dirty="0" smtClean="0"/>
              <a:t>Better </a:t>
            </a:r>
            <a:r>
              <a:rPr lang="en-US" dirty="0"/>
              <a:t>Wetter (NO-Friesland)</a:t>
            </a:r>
          </a:p>
          <a:p>
            <a:r>
              <a:rPr lang="en-US" dirty="0"/>
              <a:t> </a:t>
            </a:r>
          </a:p>
          <a:p>
            <a:pPr algn="l"/>
            <a:endParaRPr lang="nl-NL" dirty="0" smtClean="0"/>
          </a:p>
          <a:p>
            <a:pPr algn="l"/>
            <a:endParaRPr lang="nl-NL" dirty="0" smtClean="0"/>
          </a:p>
          <a:p>
            <a:pPr algn="l"/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8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3622" y="98775"/>
            <a:ext cx="9144000" cy="2686427"/>
          </a:xfrm>
        </p:spPr>
        <p:txBody>
          <a:bodyPr>
            <a:normAutofit/>
          </a:bodyPr>
          <a:lstStyle/>
          <a:p>
            <a:r>
              <a:rPr lang="nl-NL" sz="4000" b="1" dirty="0" err="1" smtClean="0">
                <a:latin typeface="+mn-lt"/>
              </a:rPr>
              <a:t>Moving</a:t>
            </a:r>
            <a:r>
              <a:rPr lang="nl-NL" sz="4000" b="1" dirty="0" smtClean="0">
                <a:latin typeface="+mn-lt"/>
              </a:rPr>
              <a:t> </a:t>
            </a:r>
            <a:r>
              <a:rPr lang="nl-NL" sz="4000" b="1" dirty="0" err="1" smtClean="0">
                <a:latin typeface="+mn-lt"/>
              </a:rPr>
              <a:t>along</a:t>
            </a:r>
            <a:r>
              <a:rPr lang="nl-NL" sz="4000" b="1" dirty="0" smtClean="0">
                <a:latin typeface="+mn-lt"/>
              </a:rPr>
              <a:t> in </a:t>
            </a:r>
            <a:r>
              <a:rPr lang="nl-NL" sz="4000" b="1" dirty="0" err="1" smtClean="0">
                <a:latin typeface="+mn-lt"/>
              </a:rPr>
              <a:t>the</a:t>
            </a:r>
            <a:r>
              <a:rPr lang="nl-NL" sz="4000" b="1" dirty="0" smtClean="0">
                <a:latin typeface="+mn-lt"/>
              </a:rPr>
              <a:t> Delta area</a:t>
            </a:r>
            <a:endParaRPr lang="nl-NL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1070" y="2769314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endParaRPr lang="nl-NL" sz="5100" dirty="0" smtClean="0"/>
          </a:p>
          <a:p>
            <a:endParaRPr lang="nl-NL" sz="5100" dirty="0"/>
          </a:p>
          <a:p>
            <a:r>
              <a:rPr lang="nl-NL" sz="11200" dirty="0" err="1" smtClean="0"/>
              <a:t>Students</a:t>
            </a:r>
            <a:r>
              <a:rPr lang="nl-NL" sz="11200" dirty="0" smtClean="0"/>
              <a:t> </a:t>
            </a:r>
            <a:r>
              <a:rPr lang="nl-NL" sz="11200" dirty="0" err="1" smtClean="0"/>
              <a:t>stay</a:t>
            </a:r>
            <a:r>
              <a:rPr lang="nl-NL" sz="11200" dirty="0" smtClean="0"/>
              <a:t> half a </a:t>
            </a:r>
            <a:r>
              <a:rPr lang="nl-NL" sz="11200" dirty="0" err="1" smtClean="0"/>
              <a:t>year</a:t>
            </a:r>
            <a:r>
              <a:rPr lang="nl-NL" sz="11200" dirty="0" smtClean="0"/>
              <a:t> at </a:t>
            </a:r>
            <a:r>
              <a:rPr lang="nl-NL" sz="11200" dirty="0" err="1" smtClean="0"/>
              <a:t>each</a:t>
            </a:r>
            <a:r>
              <a:rPr lang="nl-NL" sz="11200" dirty="0" smtClean="0"/>
              <a:t> of </a:t>
            </a:r>
            <a:r>
              <a:rPr lang="nl-NL" sz="11200" dirty="0" err="1" smtClean="0"/>
              <a:t>the</a:t>
            </a:r>
            <a:r>
              <a:rPr lang="nl-NL" sz="11200" dirty="0" smtClean="0"/>
              <a:t> </a:t>
            </a:r>
            <a:r>
              <a:rPr lang="nl-NL" sz="11200" dirty="0" err="1" smtClean="0"/>
              <a:t>three</a:t>
            </a:r>
            <a:r>
              <a:rPr lang="nl-NL" sz="11200" dirty="0" smtClean="0"/>
              <a:t> </a:t>
            </a:r>
            <a:r>
              <a:rPr lang="nl-NL" sz="11200" dirty="0" err="1" smtClean="0"/>
              <a:t>universities</a:t>
            </a:r>
            <a:r>
              <a:rPr lang="nl-NL" sz="11200" dirty="0" smtClean="0"/>
              <a:t> and </a:t>
            </a:r>
            <a:r>
              <a:rPr lang="nl-NL" sz="11200" dirty="0" err="1" smtClean="0"/>
              <a:t>obtain</a:t>
            </a:r>
            <a:r>
              <a:rPr lang="nl-NL" sz="11200" dirty="0" smtClean="0"/>
              <a:t> a joint </a:t>
            </a:r>
            <a:r>
              <a:rPr lang="nl-NL" sz="11200" dirty="0" err="1" smtClean="0"/>
              <a:t>degree</a:t>
            </a:r>
            <a:endParaRPr lang="nl-NL" sz="11200" dirty="0" smtClean="0"/>
          </a:p>
          <a:p>
            <a:endParaRPr lang="nl-NL" sz="11200" dirty="0"/>
          </a:p>
          <a:p>
            <a:r>
              <a:rPr lang="nl-NL" sz="11200" dirty="0" err="1" smtClean="0"/>
              <a:t>Competences</a:t>
            </a:r>
            <a:r>
              <a:rPr lang="nl-NL" sz="11200" dirty="0" smtClean="0"/>
              <a:t> and approach make </a:t>
            </a:r>
            <a:r>
              <a:rPr lang="nl-NL" sz="11200" dirty="0" err="1" smtClean="0"/>
              <a:t>the</a:t>
            </a:r>
            <a:r>
              <a:rPr lang="nl-NL" sz="11200" dirty="0" smtClean="0"/>
              <a:t> </a:t>
            </a:r>
            <a:r>
              <a:rPr lang="nl-NL" sz="11200" dirty="0" err="1" smtClean="0"/>
              <a:t>coherence</a:t>
            </a:r>
            <a:r>
              <a:rPr lang="nl-NL" sz="11200" dirty="0" smtClean="0"/>
              <a:t> and </a:t>
            </a:r>
            <a:r>
              <a:rPr lang="nl-NL" sz="11200" dirty="0" err="1" smtClean="0"/>
              <a:t>connection</a:t>
            </a:r>
            <a:r>
              <a:rPr lang="nl-NL" sz="11200" dirty="0" smtClean="0"/>
              <a:t> </a:t>
            </a:r>
            <a:r>
              <a:rPr lang="nl-NL" sz="11200" dirty="0" err="1" smtClean="0"/>
              <a:t>between</a:t>
            </a:r>
            <a:r>
              <a:rPr lang="nl-NL" sz="11200" dirty="0" smtClean="0"/>
              <a:t> </a:t>
            </a:r>
            <a:r>
              <a:rPr lang="nl-NL" sz="11200" dirty="0" err="1" smtClean="0"/>
              <a:t>the</a:t>
            </a:r>
            <a:r>
              <a:rPr lang="nl-NL" sz="11200" dirty="0" smtClean="0"/>
              <a:t> </a:t>
            </a:r>
            <a:r>
              <a:rPr lang="nl-NL" sz="11200" dirty="0" err="1" smtClean="0"/>
              <a:t>three</a:t>
            </a:r>
            <a:r>
              <a:rPr lang="nl-NL" sz="11200" dirty="0" smtClean="0"/>
              <a:t> </a:t>
            </a:r>
            <a:r>
              <a:rPr lang="nl-NL" sz="11200" dirty="0" err="1" smtClean="0"/>
              <a:t>places</a:t>
            </a:r>
            <a:endParaRPr lang="nl-NL" sz="11200" dirty="0" smtClean="0"/>
          </a:p>
          <a:p>
            <a:endParaRPr lang="nl-NL" sz="11200" dirty="0"/>
          </a:p>
          <a:p>
            <a:r>
              <a:rPr lang="nl-NL" sz="11200" dirty="0" err="1" smtClean="0"/>
              <a:t>Two</a:t>
            </a:r>
            <a:r>
              <a:rPr lang="nl-NL" sz="11200" dirty="0" smtClean="0"/>
              <a:t> </a:t>
            </a:r>
            <a:r>
              <a:rPr lang="nl-NL" sz="11200" dirty="0" err="1" smtClean="0"/>
              <a:t>startingmoments</a:t>
            </a:r>
            <a:r>
              <a:rPr lang="nl-NL" sz="11200" dirty="0" smtClean="0"/>
              <a:t> </a:t>
            </a:r>
            <a:r>
              <a:rPr lang="nl-NL" sz="11200" dirty="0" err="1" smtClean="0"/>
              <a:t>each</a:t>
            </a:r>
            <a:r>
              <a:rPr lang="nl-NL" sz="11200" dirty="0" smtClean="0"/>
              <a:t> </a:t>
            </a:r>
            <a:r>
              <a:rPr lang="nl-NL" sz="11200" dirty="0" err="1" smtClean="0"/>
              <a:t>year</a:t>
            </a:r>
            <a:r>
              <a:rPr lang="nl-NL" sz="11200" dirty="0" smtClean="0"/>
              <a:t>: </a:t>
            </a:r>
            <a:r>
              <a:rPr lang="nl-NL" sz="11200" dirty="0" err="1" smtClean="0"/>
              <a:t>February</a:t>
            </a:r>
            <a:r>
              <a:rPr lang="nl-NL" sz="11200" dirty="0" smtClean="0"/>
              <a:t> and September</a:t>
            </a:r>
            <a:endParaRPr lang="nl-NL" sz="11200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254862"/>
            <a:ext cx="5984383" cy="144466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3183" y="1738649"/>
            <a:ext cx="11844270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9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637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New mastercourse Delta Development</vt:lpstr>
      <vt:lpstr>Profile mastercourse </vt:lpstr>
      <vt:lpstr>Expertise participating universities</vt:lpstr>
      <vt:lpstr>Competences</vt:lpstr>
      <vt:lpstr>Framework: Delta Approach</vt:lpstr>
      <vt:lpstr>Living labs</vt:lpstr>
      <vt:lpstr>Living labs</vt:lpstr>
      <vt:lpstr>Examples of living labs</vt:lpstr>
      <vt:lpstr>Moving along in the Delta area</vt:lpstr>
      <vt:lpstr>Which students?</vt:lpstr>
      <vt:lpstr>Unique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Anja de Groene</dc:creator>
  <cp:lastModifiedBy>Anja de Groene</cp:lastModifiedBy>
  <cp:revision>50</cp:revision>
  <dcterms:created xsi:type="dcterms:W3CDTF">2016-11-29T14:09:46Z</dcterms:created>
  <dcterms:modified xsi:type="dcterms:W3CDTF">2017-02-08T14:55:52Z</dcterms:modified>
</cp:coreProperties>
</file>