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Lst>
  <p:notesMasterIdLst>
    <p:notesMasterId r:id="rId16"/>
  </p:notesMasterIdLst>
  <p:handoutMasterIdLst>
    <p:handoutMasterId r:id="rId17"/>
  </p:handoutMasterIdLst>
  <p:sldIdLst>
    <p:sldId id="276" r:id="rId2"/>
    <p:sldId id="278" r:id="rId3"/>
    <p:sldId id="322" r:id="rId4"/>
    <p:sldId id="323" r:id="rId5"/>
    <p:sldId id="277" r:id="rId6"/>
    <p:sldId id="321" r:id="rId7"/>
    <p:sldId id="325" r:id="rId8"/>
    <p:sldId id="331" r:id="rId9"/>
    <p:sldId id="324" r:id="rId10"/>
    <p:sldId id="309" r:id="rId11"/>
    <p:sldId id="326" r:id="rId12"/>
    <p:sldId id="327" r:id="rId13"/>
    <p:sldId id="328" r:id="rId14"/>
    <p:sldId id="329" r:id="rId15"/>
  </p:sldIdLst>
  <p:sldSz cx="9144000" cy="6858000" type="screen4x3"/>
  <p:notesSz cx="6811963" cy="9942513"/>
  <p:defaultTextStyle>
    <a:defPPr>
      <a:defRPr lang="en-GB"/>
    </a:defPPr>
    <a:lvl1pPr algn="l" rtl="0" fontAlgn="base">
      <a:spcBef>
        <a:spcPct val="0"/>
      </a:spcBef>
      <a:spcAft>
        <a:spcPct val="0"/>
      </a:spcAft>
      <a:defRPr sz="3200" kern="1200">
        <a:solidFill>
          <a:schemeClr val="tx1"/>
        </a:solidFill>
        <a:latin typeface="Lucida Sans Unicode" panose="020B0602030504020204" pitchFamily="34" charset="0"/>
        <a:ea typeface="+mn-ea"/>
        <a:cs typeface="+mn-cs"/>
      </a:defRPr>
    </a:lvl1pPr>
    <a:lvl2pPr marL="457200" algn="l" rtl="0" fontAlgn="base">
      <a:spcBef>
        <a:spcPct val="0"/>
      </a:spcBef>
      <a:spcAft>
        <a:spcPct val="0"/>
      </a:spcAft>
      <a:defRPr sz="3200" kern="1200">
        <a:solidFill>
          <a:schemeClr val="tx1"/>
        </a:solidFill>
        <a:latin typeface="Lucida Sans Unicode" panose="020B0602030504020204" pitchFamily="34" charset="0"/>
        <a:ea typeface="+mn-ea"/>
        <a:cs typeface="+mn-cs"/>
      </a:defRPr>
    </a:lvl2pPr>
    <a:lvl3pPr marL="914400" algn="l" rtl="0" fontAlgn="base">
      <a:spcBef>
        <a:spcPct val="0"/>
      </a:spcBef>
      <a:spcAft>
        <a:spcPct val="0"/>
      </a:spcAft>
      <a:defRPr sz="3200" kern="1200">
        <a:solidFill>
          <a:schemeClr val="tx1"/>
        </a:solidFill>
        <a:latin typeface="Lucida Sans Unicode" panose="020B0602030504020204" pitchFamily="34" charset="0"/>
        <a:ea typeface="+mn-ea"/>
        <a:cs typeface="+mn-cs"/>
      </a:defRPr>
    </a:lvl3pPr>
    <a:lvl4pPr marL="1371600" algn="l" rtl="0" fontAlgn="base">
      <a:spcBef>
        <a:spcPct val="0"/>
      </a:spcBef>
      <a:spcAft>
        <a:spcPct val="0"/>
      </a:spcAft>
      <a:defRPr sz="3200" kern="1200">
        <a:solidFill>
          <a:schemeClr val="tx1"/>
        </a:solidFill>
        <a:latin typeface="Lucida Sans Unicode" panose="020B0602030504020204" pitchFamily="34" charset="0"/>
        <a:ea typeface="+mn-ea"/>
        <a:cs typeface="+mn-cs"/>
      </a:defRPr>
    </a:lvl4pPr>
    <a:lvl5pPr marL="1828800" algn="l" rtl="0" fontAlgn="base">
      <a:spcBef>
        <a:spcPct val="0"/>
      </a:spcBef>
      <a:spcAft>
        <a:spcPct val="0"/>
      </a:spcAft>
      <a:defRPr sz="3200" kern="1200">
        <a:solidFill>
          <a:schemeClr val="tx1"/>
        </a:solidFill>
        <a:latin typeface="Lucida Sans Unicode" panose="020B0602030504020204" pitchFamily="34" charset="0"/>
        <a:ea typeface="+mn-ea"/>
        <a:cs typeface="+mn-cs"/>
      </a:defRPr>
    </a:lvl5pPr>
    <a:lvl6pPr marL="2286000" algn="l" defTabSz="914400" rtl="0" eaLnBrk="1" latinLnBrk="0" hangingPunct="1">
      <a:defRPr sz="3200" kern="1200">
        <a:solidFill>
          <a:schemeClr val="tx1"/>
        </a:solidFill>
        <a:latin typeface="Lucida Sans Unicode" panose="020B0602030504020204" pitchFamily="34" charset="0"/>
        <a:ea typeface="+mn-ea"/>
        <a:cs typeface="+mn-cs"/>
      </a:defRPr>
    </a:lvl6pPr>
    <a:lvl7pPr marL="2743200" algn="l" defTabSz="914400" rtl="0" eaLnBrk="1" latinLnBrk="0" hangingPunct="1">
      <a:defRPr sz="3200" kern="1200">
        <a:solidFill>
          <a:schemeClr val="tx1"/>
        </a:solidFill>
        <a:latin typeface="Lucida Sans Unicode" panose="020B0602030504020204" pitchFamily="34" charset="0"/>
        <a:ea typeface="+mn-ea"/>
        <a:cs typeface="+mn-cs"/>
      </a:defRPr>
    </a:lvl7pPr>
    <a:lvl8pPr marL="3200400" algn="l" defTabSz="914400" rtl="0" eaLnBrk="1" latinLnBrk="0" hangingPunct="1">
      <a:defRPr sz="3200" kern="1200">
        <a:solidFill>
          <a:schemeClr val="tx1"/>
        </a:solidFill>
        <a:latin typeface="Lucida Sans Unicode" panose="020B0602030504020204" pitchFamily="34" charset="0"/>
        <a:ea typeface="+mn-ea"/>
        <a:cs typeface="+mn-cs"/>
      </a:defRPr>
    </a:lvl8pPr>
    <a:lvl9pPr marL="3657600" algn="l" defTabSz="914400" rtl="0" eaLnBrk="1" latinLnBrk="0" hangingPunct="1">
      <a:defRPr sz="3200" kern="1200">
        <a:solidFill>
          <a:schemeClr val="tx1"/>
        </a:solidFill>
        <a:latin typeface="Lucida Sans Unicode" panose="020B06020305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85943" autoAdjust="0"/>
  </p:normalViewPr>
  <p:slideViewPr>
    <p:cSldViewPr showGuides="1">
      <p:cViewPr varScale="1">
        <p:scale>
          <a:sx n="39" d="100"/>
          <a:sy n="39" d="100"/>
        </p:scale>
        <p:origin x="826"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51163" cy="496888"/>
          </a:xfrm>
          <a:prstGeom prst="rect">
            <a:avLst/>
          </a:prstGeom>
          <a:noFill/>
          <a:ln>
            <a:noFill/>
          </a:ln>
          <a:effectLst/>
          <a:extLst/>
        </p:spPr>
        <p:txBody>
          <a:bodyPr vert="horz" wrap="square" lIns="92300" tIns="46150" rIns="92300" bIns="46150" numCol="1" anchor="t" anchorCtr="0" compatLnSpc="1">
            <a:prstTxWarp prst="textNoShape">
              <a:avLst/>
            </a:prstTxWarp>
          </a:bodyPr>
          <a:lstStyle>
            <a:lvl1pPr>
              <a:defRPr sz="1200">
                <a:latin typeface="Times New Roman" pitchFamily="18" charset="0"/>
              </a:defRPr>
            </a:lvl1pPr>
          </a:lstStyle>
          <a:p>
            <a:pPr>
              <a:defRPr/>
            </a:pPr>
            <a:endParaRPr lang="nl-NL" altLang="en-US"/>
          </a:p>
        </p:txBody>
      </p:sp>
      <p:sp>
        <p:nvSpPr>
          <p:cNvPr id="82947" name="Rectangle 3"/>
          <p:cNvSpPr>
            <a:spLocks noGrp="1" noChangeArrowheads="1"/>
          </p:cNvSpPr>
          <p:nvPr>
            <p:ph type="dt" sz="quarter" idx="1"/>
          </p:nvPr>
        </p:nvSpPr>
        <p:spPr bwMode="auto">
          <a:xfrm>
            <a:off x="3859213" y="0"/>
            <a:ext cx="2951162" cy="496888"/>
          </a:xfrm>
          <a:prstGeom prst="rect">
            <a:avLst/>
          </a:prstGeom>
          <a:noFill/>
          <a:ln>
            <a:noFill/>
          </a:ln>
          <a:effectLst/>
          <a:extLst/>
        </p:spPr>
        <p:txBody>
          <a:bodyPr vert="horz" wrap="square" lIns="92300" tIns="46150" rIns="92300" bIns="46150" numCol="1" anchor="t" anchorCtr="0" compatLnSpc="1">
            <a:prstTxWarp prst="textNoShape">
              <a:avLst/>
            </a:prstTxWarp>
          </a:bodyPr>
          <a:lstStyle>
            <a:lvl1pPr algn="r">
              <a:defRPr sz="1200">
                <a:latin typeface="Times New Roman" pitchFamily="18" charset="0"/>
              </a:defRPr>
            </a:lvl1pPr>
          </a:lstStyle>
          <a:p>
            <a:pPr>
              <a:defRPr/>
            </a:pPr>
            <a:endParaRPr lang="nl-NL" altLang="en-US"/>
          </a:p>
        </p:txBody>
      </p:sp>
      <p:sp>
        <p:nvSpPr>
          <p:cNvPr id="82948" name="Rectangle 4"/>
          <p:cNvSpPr>
            <a:spLocks noGrp="1" noChangeArrowheads="1"/>
          </p:cNvSpPr>
          <p:nvPr>
            <p:ph type="ftr" sz="quarter" idx="2"/>
          </p:nvPr>
        </p:nvSpPr>
        <p:spPr bwMode="auto">
          <a:xfrm>
            <a:off x="0" y="9444038"/>
            <a:ext cx="2951163" cy="496887"/>
          </a:xfrm>
          <a:prstGeom prst="rect">
            <a:avLst/>
          </a:prstGeom>
          <a:noFill/>
          <a:ln>
            <a:noFill/>
          </a:ln>
          <a:effectLst/>
          <a:extLst/>
        </p:spPr>
        <p:txBody>
          <a:bodyPr vert="horz" wrap="square" lIns="92300" tIns="46150" rIns="92300" bIns="46150" numCol="1" anchor="b" anchorCtr="0" compatLnSpc="1">
            <a:prstTxWarp prst="textNoShape">
              <a:avLst/>
            </a:prstTxWarp>
          </a:bodyPr>
          <a:lstStyle>
            <a:lvl1pPr>
              <a:defRPr sz="1200">
                <a:latin typeface="Times New Roman" pitchFamily="18" charset="0"/>
              </a:defRPr>
            </a:lvl1pPr>
          </a:lstStyle>
          <a:p>
            <a:pPr>
              <a:defRPr/>
            </a:pPr>
            <a:endParaRPr lang="nl-NL" altLang="en-US"/>
          </a:p>
        </p:txBody>
      </p:sp>
      <p:sp>
        <p:nvSpPr>
          <p:cNvPr id="82949" name="Rectangle 5"/>
          <p:cNvSpPr>
            <a:spLocks noGrp="1" noChangeArrowheads="1"/>
          </p:cNvSpPr>
          <p:nvPr>
            <p:ph type="sldNum" sz="quarter" idx="3"/>
          </p:nvPr>
        </p:nvSpPr>
        <p:spPr bwMode="auto">
          <a:xfrm>
            <a:off x="3859213" y="9444038"/>
            <a:ext cx="2951162" cy="496887"/>
          </a:xfrm>
          <a:prstGeom prst="rect">
            <a:avLst/>
          </a:prstGeom>
          <a:noFill/>
          <a:ln>
            <a:noFill/>
          </a:ln>
          <a:effectLst/>
          <a:extLst/>
        </p:spPr>
        <p:txBody>
          <a:bodyPr vert="horz" wrap="square" lIns="92300" tIns="46150" rIns="92300" bIns="46150" numCol="1" anchor="b" anchorCtr="0" compatLnSpc="1">
            <a:prstTxWarp prst="textNoShape">
              <a:avLst/>
            </a:prstTxWarp>
          </a:bodyPr>
          <a:lstStyle>
            <a:lvl1pPr algn="r">
              <a:defRPr sz="1200">
                <a:latin typeface="Times New Roman" panose="02020603050405020304" pitchFamily="18" charset="0"/>
              </a:defRPr>
            </a:lvl1pPr>
          </a:lstStyle>
          <a:p>
            <a:fld id="{60F09B68-D2B6-4598-906A-B6EA186173DC}" type="slidenum">
              <a:rPr lang="nl-NL" altLang="en-US"/>
              <a:pPr/>
              <a:t>‹nr.›</a:t>
            </a:fld>
            <a:endParaRPr lang="nl-NL"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51163" cy="496888"/>
          </a:xfrm>
          <a:prstGeom prst="rect">
            <a:avLst/>
          </a:prstGeom>
          <a:noFill/>
          <a:ln>
            <a:noFill/>
          </a:ln>
          <a:effectLst/>
          <a:extLst/>
        </p:spPr>
        <p:txBody>
          <a:bodyPr vert="horz" wrap="square" lIns="92300" tIns="46150" rIns="92300" bIns="46150" numCol="1" anchor="t" anchorCtr="0" compatLnSpc="1">
            <a:prstTxWarp prst="textNoShape">
              <a:avLst/>
            </a:prstTxWarp>
          </a:bodyPr>
          <a:lstStyle>
            <a:lvl1pPr>
              <a:defRPr sz="1200">
                <a:latin typeface="Times New Roman" pitchFamily="18" charset="0"/>
              </a:defRPr>
            </a:lvl1pPr>
          </a:lstStyle>
          <a:p>
            <a:pPr>
              <a:defRPr/>
            </a:pPr>
            <a:endParaRPr lang="nl-NL" altLang="en-US"/>
          </a:p>
        </p:txBody>
      </p:sp>
      <p:sp>
        <p:nvSpPr>
          <p:cNvPr id="87043" name="Rectangle 3"/>
          <p:cNvSpPr>
            <a:spLocks noGrp="1" noChangeArrowheads="1"/>
          </p:cNvSpPr>
          <p:nvPr>
            <p:ph type="dt" idx="1"/>
          </p:nvPr>
        </p:nvSpPr>
        <p:spPr bwMode="auto">
          <a:xfrm>
            <a:off x="3859213" y="0"/>
            <a:ext cx="2951162" cy="496888"/>
          </a:xfrm>
          <a:prstGeom prst="rect">
            <a:avLst/>
          </a:prstGeom>
          <a:noFill/>
          <a:ln>
            <a:noFill/>
          </a:ln>
          <a:effectLst/>
          <a:extLst/>
        </p:spPr>
        <p:txBody>
          <a:bodyPr vert="horz" wrap="square" lIns="92300" tIns="46150" rIns="92300" bIns="46150" numCol="1" anchor="t" anchorCtr="0" compatLnSpc="1">
            <a:prstTxWarp prst="textNoShape">
              <a:avLst/>
            </a:prstTxWarp>
          </a:bodyPr>
          <a:lstStyle>
            <a:lvl1pPr algn="r">
              <a:defRPr sz="1200">
                <a:latin typeface="Times New Roman" pitchFamily="18" charset="0"/>
              </a:defRPr>
            </a:lvl1pPr>
          </a:lstStyle>
          <a:p>
            <a:pPr>
              <a:defRPr/>
            </a:pPr>
            <a:endParaRPr lang="nl-NL" altLang="en-US"/>
          </a:p>
        </p:txBody>
      </p:sp>
      <p:sp>
        <p:nvSpPr>
          <p:cNvPr id="27652" name="Rectangle 4"/>
          <p:cNvSpPr>
            <a:spLocks noRot="1" noChangeArrowheads="1" noTextEdit="1"/>
          </p:cNvSpPr>
          <p:nvPr>
            <p:ph type="sldImg" idx="2"/>
          </p:nvPr>
        </p:nvSpPr>
        <p:spPr bwMode="auto">
          <a:xfrm>
            <a:off x="920750" y="746125"/>
            <a:ext cx="4970463"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1038" y="4722813"/>
            <a:ext cx="5449887" cy="4473575"/>
          </a:xfrm>
          <a:prstGeom prst="rect">
            <a:avLst/>
          </a:prstGeom>
          <a:noFill/>
          <a:ln>
            <a:noFill/>
          </a:ln>
          <a:effectLst/>
          <a:extLst/>
        </p:spPr>
        <p:txBody>
          <a:bodyPr vert="horz" wrap="square" lIns="92300" tIns="46150" rIns="92300" bIns="46150" numCol="1" anchor="t" anchorCtr="0" compatLnSpc="1">
            <a:prstTxWarp prst="textNoShape">
              <a:avLst/>
            </a:prstTxWarp>
          </a:bodyPr>
          <a:lstStyle/>
          <a:p>
            <a:pPr lvl="0"/>
            <a:r>
              <a:rPr lang="nl-NL" altLang="en-US" noProof="0" smtClean="0"/>
              <a:t>Click to edit Master text styles</a:t>
            </a:r>
          </a:p>
          <a:p>
            <a:pPr lvl="1"/>
            <a:r>
              <a:rPr lang="nl-NL" altLang="en-US" noProof="0" smtClean="0"/>
              <a:t>Second level</a:t>
            </a:r>
          </a:p>
          <a:p>
            <a:pPr lvl="2"/>
            <a:r>
              <a:rPr lang="nl-NL" altLang="en-US" noProof="0" smtClean="0"/>
              <a:t>Third level</a:t>
            </a:r>
          </a:p>
          <a:p>
            <a:pPr lvl="3"/>
            <a:r>
              <a:rPr lang="nl-NL" altLang="en-US" noProof="0" smtClean="0"/>
              <a:t>Fourth level</a:t>
            </a:r>
          </a:p>
          <a:p>
            <a:pPr lvl="4"/>
            <a:r>
              <a:rPr lang="nl-NL" altLang="en-US" noProof="0" smtClean="0"/>
              <a:t>Fifth level</a:t>
            </a:r>
          </a:p>
        </p:txBody>
      </p:sp>
      <p:sp>
        <p:nvSpPr>
          <p:cNvPr id="87046" name="Rectangle 6"/>
          <p:cNvSpPr>
            <a:spLocks noGrp="1" noChangeArrowheads="1"/>
          </p:cNvSpPr>
          <p:nvPr>
            <p:ph type="ftr" sz="quarter" idx="4"/>
          </p:nvPr>
        </p:nvSpPr>
        <p:spPr bwMode="auto">
          <a:xfrm>
            <a:off x="0" y="9444038"/>
            <a:ext cx="2951163" cy="496887"/>
          </a:xfrm>
          <a:prstGeom prst="rect">
            <a:avLst/>
          </a:prstGeom>
          <a:noFill/>
          <a:ln>
            <a:noFill/>
          </a:ln>
          <a:effectLst/>
          <a:extLst/>
        </p:spPr>
        <p:txBody>
          <a:bodyPr vert="horz" wrap="square" lIns="92300" tIns="46150" rIns="92300" bIns="46150" numCol="1" anchor="b" anchorCtr="0" compatLnSpc="1">
            <a:prstTxWarp prst="textNoShape">
              <a:avLst/>
            </a:prstTxWarp>
          </a:bodyPr>
          <a:lstStyle>
            <a:lvl1pPr>
              <a:defRPr sz="1200">
                <a:latin typeface="Times New Roman" pitchFamily="18" charset="0"/>
              </a:defRPr>
            </a:lvl1pPr>
          </a:lstStyle>
          <a:p>
            <a:pPr>
              <a:defRPr/>
            </a:pPr>
            <a:endParaRPr lang="nl-NL" altLang="en-US"/>
          </a:p>
        </p:txBody>
      </p:sp>
      <p:sp>
        <p:nvSpPr>
          <p:cNvPr id="87047" name="Rectangle 7"/>
          <p:cNvSpPr>
            <a:spLocks noGrp="1" noChangeArrowheads="1"/>
          </p:cNvSpPr>
          <p:nvPr>
            <p:ph type="sldNum" sz="quarter" idx="5"/>
          </p:nvPr>
        </p:nvSpPr>
        <p:spPr bwMode="auto">
          <a:xfrm>
            <a:off x="3859213" y="9444038"/>
            <a:ext cx="2951162" cy="496887"/>
          </a:xfrm>
          <a:prstGeom prst="rect">
            <a:avLst/>
          </a:prstGeom>
          <a:noFill/>
          <a:ln>
            <a:noFill/>
          </a:ln>
          <a:effectLst/>
          <a:extLst/>
        </p:spPr>
        <p:txBody>
          <a:bodyPr vert="horz" wrap="square" lIns="92300" tIns="46150" rIns="92300" bIns="46150" numCol="1" anchor="b" anchorCtr="0" compatLnSpc="1">
            <a:prstTxWarp prst="textNoShape">
              <a:avLst/>
            </a:prstTxWarp>
          </a:bodyPr>
          <a:lstStyle>
            <a:lvl1pPr algn="r">
              <a:defRPr sz="1200">
                <a:latin typeface="Times New Roman" panose="02020603050405020304" pitchFamily="18" charset="0"/>
              </a:defRPr>
            </a:lvl1pPr>
          </a:lstStyle>
          <a:p>
            <a:fld id="{EF4123C2-432C-496B-8A10-CB2875B097C7}" type="slidenum">
              <a:rPr lang="nl-NL" altLang="en-US"/>
              <a:pPr/>
              <a:t>‹nr.›</a:t>
            </a:fld>
            <a:endParaRPr lang="nl-NL"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a:ln/>
        </p:spPr>
      </p:sp>
      <p:sp>
        <p:nvSpPr>
          <p:cNvPr id="28675" name="Tijdelijke aanduiding voor notities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nl-NL" altLang="nl-NL" dirty="0" smtClean="0"/>
              <a:t>C1-c2 niveau</a:t>
            </a:r>
          </a:p>
          <a:p>
            <a:pPr>
              <a:defRPr/>
            </a:pPr>
            <a:r>
              <a:rPr lang="nl-NL" altLang="nl-NL" dirty="0" smtClean="0"/>
              <a:t>Kunnen we direct op eindniveau toetsen</a:t>
            </a:r>
          </a:p>
          <a:p>
            <a:pPr>
              <a:defRPr/>
            </a:pPr>
            <a:r>
              <a:rPr lang="nl-NL" altLang="nl-NL" dirty="0" smtClean="0"/>
              <a:t>Systematisch vastleggen binnen modules hoe er aandacht is voor taal? Staat dat op papier?</a:t>
            </a:r>
          </a:p>
          <a:p>
            <a:pPr>
              <a:defRPr/>
            </a:pPr>
            <a:r>
              <a:rPr lang="nl-NL" altLang="nl-NL" dirty="0" smtClean="0"/>
              <a:t>Aandacht die er voor taal is beter op papier zetten. </a:t>
            </a:r>
          </a:p>
          <a:p>
            <a:pPr>
              <a:defRPr/>
            </a:pPr>
            <a:r>
              <a:rPr lang="nl-NL" altLang="nl-NL" dirty="0" smtClean="0"/>
              <a:t>Wat kunnen we nog meer doen om bij te dragen aan taalontwikkeling</a:t>
            </a:r>
            <a:r>
              <a:rPr lang="en-US" altLang="nl-NL" dirty="0" smtClean="0"/>
              <a:t>: </a:t>
            </a:r>
            <a:r>
              <a:rPr lang="en-US" altLang="nl-NL" dirty="0" err="1" smtClean="0"/>
              <a:t>genredidactiek</a:t>
            </a:r>
            <a:r>
              <a:rPr lang="en-US" altLang="nl-NL" dirty="0" smtClean="0"/>
              <a:t>:</a:t>
            </a:r>
          </a:p>
          <a:p>
            <a:pPr marL="171450" indent="-171450">
              <a:buFontTx/>
              <a:buChar char="-"/>
              <a:defRPr/>
            </a:pPr>
            <a:r>
              <a:rPr lang="nl-NL" altLang="nl-NL" dirty="0" smtClean="0"/>
              <a:t>Beroepsgericht</a:t>
            </a:r>
          </a:p>
          <a:p>
            <a:pPr marL="171450" indent="-171450">
              <a:buFontTx/>
              <a:buChar char="-"/>
              <a:defRPr/>
            </a:pPr>
            <a:r>
              <a:rPr lang="nl-NL" altLang="nl-NL" dirty="0" smtClean="0"/>
              <a:t>Wetenschappelijk</a:t>
            </a:r>
          </a:p>
          <a:p>
            <a:pPr marL="171450" indent="-171450">
              <a:buFontTx/>
              <a:buChar char="-"/>
              <a:defRPr/>
            </a:pPr>
            <a:r>
              <a:rPr lang="nl-NL" altLang="nl-NL" dirty="0" smtClean="0"/>
              <a:t>Context, interactie en taalsteun – </a:t>
            </a:r>
          </a:p>
          <a:p>
            <a:pPr>
              <a:defRPr/>
            </a:pPr>
            <a:r>
              <a:rPr lang="nl-NL" altLang="nl-NL" dirty="0" smtClean="0"/>
              <a:t>Context/inhoud –jargontaal leren, binnen welke context je jargon gebruik</a:t>
            </a:r>
          </a:p>
          <a:p>
            <a:pPr>
              <a:defRPr/>
            </a:pPr>
            <a:r>
              <a:rPr lang="nl-NL" altLang="nl-NL" dirty="0" smtClean="0"/>
              <a:t>Interactie: interactie over dat jargon, elkaar hierop bevragen</a:t>
            </a:r>
          </a:p>
          <a:p>
            <a:pPr>
              <a:defRPr/>
            </a:pPr>
            <a:r>
              <a:rPr lang="nl-NL" altLang="nl-NL" dirty="0" smtClean="0"/>
              <a:t>Taalsteun: expliciet aandacht besteden aan de taaldoelen van de les. </a:t>
            </a:r>
          </a:p>
          <a:p>
            <a:pPr>
              <a:defRPr/>
            </a:pPr>
            <a:endParaRPr lang="nl-NL" altLang="nl-NL" dirty="0" smtClean="0"/>
          </a:p>
          <a:p>
            <a:pPr>
              <a:defRPr/>
            </a:pPr>
            <a:r>
              <a:rPr lang="nl-NL" altLang="nl-NL" dirty="0" smtClean="0"/>
              <a:t>Schrijfkaders of leeskaders:</a:t>
            </a:r>
          </a:p>
          <a:p>
            <a:pPr>
              <a:defRPr/>
            </a:pPr>
            <a:r>
              <a:rPr lang="nl-NL" altLang="nl-NL" dirty="0" smtClean="0"/>
              <a:t>Voorstructurering van hoofdstukken. </a:t>
            </a:r>
          </a:p>
          <a:p>
            <a:pPr>
              <a:defRPr/>
            </a:pPr>
            <a:r>
              <a:rPr lang="nl-NL" altLang="nl-NL" dirty="0" smtClean="0"/>
              <a:t>Leeswijzers op te stellen: waar je op kunt leren op artikelen. </a:t>
            </a:r>
          </a:p>
          <a:p>
            <a:pPr>
              <a:defRPr/>
            </a:pPr>
            <a:endParaRPr lang="en-US" altLang="nl-NL" dirty="0" smtClean="0"/>
          </a:p>
          <a:p>
            <a:pPr>
              <a:defRPr/>
            </a:pPr>
            <a:endParaRPr lang="nl-NL" altLang="nl-NL" dirty="0" smtClean="0"/>
          </a:p>
        </p:txBody>
      </p:sp>
      <p:sp>
        <p:nvSpPr>
          <p:cNvPr id="28676"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053C2E6-DCAC-40A9-8DE1-B01D1068E9D7}" type="slidenum">
              <a:rPr lang="nl-NL" altLang="en-US"/>
              <a:pPr eaLnBrk="1" hangingPunct="1">
                <a:spcBef>
                  <a:spcPct val="0"/>
                </a:spcBef>
              </a:pPr>
              <a:t>1</a:t>
            </a:fld>
            <a:endParaRPr lang="nl-NL"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a:ln/>
        </p:spPr>
      </p:sp>
      <p:sp>
        <p:nvSpPr>
          <p:cNvPr id="37891"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mtClean="0"/>
              <a:t>Domeinoversteigend</a:t>
            </a:r>
          </a:p>
          <a:p>
            <a:endParaRPr lang="nl-NL" altLang="nl-NL" smtClean="0"/>
          </a:p>
          <a:p>
            <a:r>
              <a:rPr lang="nl-NL" altLang="nl-NL" smtClean="0"/>
              <a:t>Mooi, even de saxion kleuren gebruiken</a:t>
            </a:r>
          </a:p>
        </p:txBody>
      </p:sp>
      <p:sp>
        <p:nvSpPr>
          <p:cNvPr id="37892"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920245C-4A08-4C4A-8376-143AB4061297}" type="slidenum">
              <a:rPr lang="nl-NL" altLang="en-US"/>
              <a:pPr eaLnBrk="1" hangingPunct="1">
                <a:spcBef>
                  <a:spcPct val="0"/>
                </a:spcBef>
              </a:pPr>
              <a:t>10</a:t>
            </a:fld>
            <a:endParaRPr lang="nl-NL"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a:ln/>
        </p:spPr>
      </p:sp>
      <p:sp>
        <p:nvSpPr>
          <p:cNvPr id="38915"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smtClean="0"/>
          </a:p>
        </p:txBody>
      </p:sp>
      <p:sp>
        <p:nvSpPr>
          <p:cNvPr id="38916"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CB3E6EE-D92C-45F0-951C-C7A88F41E8A3}" type="slidenum">
              <a:rPr lang="nl-NL" altLang="en-US"/>
              <a:pPr eaLnBrk="1" hangingPunct="1">
                <a:spcBef>
                  <a:spcPct val="0"/>
                </a:spcBef>
              </a:pPr>
              <a:t>11</a:t>
            </a:fld>
            <a:endParaRPr lang="nl-NL"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a:ln/>
        </p:spPr>
      </p:sp>
      <p:sp>
        <p:nvSpPr>
          <p:cNvPr id="2969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mtClean="0"/>
              <a:t>Eruit? We zijn met z’n vieren. </a:t>
            </a:r>
          </a:p>
          <a:p>
            <a:endParaRPr lang="nl-NL" altLang="nl-NL" smtClean="0"/>
          </a:p>
          <a:p>
            <a:r>
              <a:rPr lang="nl-NL" altLang="nl-NL" smtClean="0"/>
              <a:t>In plaats hiervan Agenda. </a:t>
            </a:r>
            <a:endParaRPr lang="en-US" altLang="nl-NL" smtClean="0"/>
          </a:p>
        </p:txBody>
      </p:sp>
      <p:sp>
        <p:nvSpPr>
          <p:cNvPr id="2970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9D510D5-0B59-4EE6-842E-6AC67E233D1E}" type="slidenum">
              <a:rPr lang="nl-NL" altLang="en-US"/>
              <a:pPr eaLnBrk="1" hangingPunct="1">
                <a:spcBef>
                  <a:spcPct val="0"/>
                </a:spcBef>
              </a:pPr>
              <a:t>2</a:t>
            </a:fld>
            <a:endParaRPr lang="nl-NL"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smtClean="0"/>
              <a:t>Tweejarige opleiding, 1680 studiebelastignsuren, 60 credits</a:t>
            </a:r>
          </a:p>
          <a:p>
            <a:r>
              <a:rPr lang="en-US" altLang="nl-NL" smtClean="0"/>
              <a:t>21 lesdagen per jaar</a:t>
            </a:r>
          </a:p>
          <a:p>
            <a:r>
              <a:rPr lang="en-US" altLang="nl-NL" smtClean="0"/>
              <a:t>Lessen eenmaal in de twee weken op vrijdag</a:t>
            </a:r>
          </a:p>
          <a:p>
            <a:r>
              <a:rPr lang="en-US" altLang="nl-NL" smtClean="0"/>
              <a:t>Studiebelasting is ongeveer 20 uur per week</a:t>
            </a:r>
          </a:p>
          <a:p>
            <a:r>
              <a:rPr lang="en-US" altLang="nl-NL" smtClean="0"/>
              <a:t>Doelgroep: mensen die werken in de gezondheidszorg en de welzijnssector.</a:t>
            </a:r>
          </a:p>
          <a:p>
            <a:r>
              <a:rPr lang="en-US" altLang="nl-NL" smtClean="0"/>
              <a:t>Enige masteropleiding in Nederland die expliciet de domeinen Welzijn en zorg met elkaar verbindt in het onderwijsprogramma</a:t>
            </a:r>
          </a:p>
          <a:p>
            <a:endParaRPr lang="en-US" altLang="nl-NL" smtClean="0"/>
          </a:p>
          <a:p>
            <a:r>
              <a:rPr lang="en-US" altLang="nl-NL" smtClean="0"/>
              <a:t>Verbindende schakel praktijk en onderzoek. </a:t>
            </a:r>
          </a:p>
          <a:p>
            <a:endParaRPr lang="en-US" altLang="nl-NL" smtClean="0"/>
          </a:p>
          <a:p>
            <a:r>
              <a:rPr lang="en-US" altLang="nl-NL" smtClean="0"/>
              <a:t>Vraagstukken beide domeinen: complex, omvangrijk en uitdagend</a:t>
            </a:r>
          </a:p>
          <a:p>
            <a:r>
              <a:rPr lang="en-US" altLang="nl-NL" smtClean="0"/>
              <a:t>Leidt op tot: generalistische professionals – nieuwe creatieve en innovatieve oplossingen te bedenken. </a:t>
            </a:r>
          </a:p>
          <a:p>
            <a:r>
              <a:rPr lang="en-US" altLang="nl-NL" smtClean="0"/>
              <a:t>Niet een bepaald beroep.</a:t>
            </a:r>
          </a:p>
          <a:p>
            <a:endParaRPr lang="en-US" altLang="nl-NL" smtClean="0"/>
          </a:p>
          <a:p>
            <a:r>
              <a:rPr lang="en-US" altLang="nl-NL" smtClean="0"/>
              <a:t>Breed georienteerde professional</a:t>
            </a:r>
          </a:p>
          <a:p>
            <a:r>
              <a:rPr lang="en-US" altLang="nl-NL" smtClean="0"/>
              <a:t>Kennis eigen beroepsdomein </a:t>
            </a:r>
          </a:p>
          <a:p>
            <a:r>
              <a:rPr lang="en-US" altLang="nl-NL" smtClean="0"/>
              <a:t>Denkt en werkt u disciplineoverstijgend: monitoren, ontwikkelen en implementeren van vernieuwingen.</a:t>
            </a:r>
          </a:p>
          <a:p>
            <a:r>
              <a:rPr lang="en-US" altLang="nl-NL" smtClean="0"/>
              <a:t>Op wetenschappelijke wijze bestuurlijke en strategische vraagstukken in kaart te brengen en oplossingsstrategieen te bedenken. </a:t>
            </a:r>
          </a:p>
          <a:p>
            <a:r>
              <a:rPr lang="en-US" altLang="nl-NL" smtClean="0"/>
              <a:t>Onderzoek uitvoeren en beleid ontwikkelen</a:t>
            </a:r>
          </a:p>
          <a:p>
            <a:endParaRPr lang="en-US" altLang="nl-NL" smtClean="0"/>
          </a:p>
          <a:p>
            <a:r>
              <a:rPr lang="en-US" altLang="nl-NL" smtClean="0"/>
              <a:t>Helikoperview: getraind om onafhankelijk, kritisch en overstijgend te denken. </a:t>
            </a:r>
          </a:p>
          <a:p>
            <a:endParaRPr lang="en-US" altLang="nl-NL" smtClean="0"/>
          </a:p>
          <a:p>
            <a:r>
              <a:rPr lang="en-US" altLang="nl-NL" smtClean="0"/>
              <a:t>Studenten uit verschillende beroepsdisciplines: fysiotherapeuten, professionals sociale wijkteams, welzijnsorganisaties, jeugdwerkers, tactus, jeugdgevangenis, defentie, verpleegkundigen, docenten, mondhygienisten, ouderenzorg etc. </a:t>
            </a:r>
          </a:p>
          <a:p>
            <a:endParaRPr lang="en-US" altLang="nl-NL" smtClean="0"/>
          </a:p>
          <a:p>
            <a:r>
              <a:rPr lang="en-US" altLang="nl-NL" smtClean="0"/>
              <a:t>Diversiteit aan invalshoeken en discussie, discipline overstijgend – aantrekkelijk</a:t>
            </a:r>
          </a:p>
          <a:p>
            <a:endParaRPr lang="en-US" altLang="nl-NL" smtClean="0"/>
          </a:p>
          <a:p>
            <a:r>
              <a:rPr lang="en-US" altLang="nl-NL" smtClean="0"/>
              <a:t>Na afstuderen titel Master Heaclth Care &amp; Social Work. </a:t>
            </a:r>
          </a:p>
          <a:p>
            <a:endParaRPr lang="en-US" altLang="nl-NL" smtClean="0"/>
          </a:p>
          <a:p>
            <a:r>
              <a:rPr lang="en-US" altLang="nl-NL" smtClean="0"/>
              <a:t>Zes modules, een internationaal seminar en meesterproef. </a:t>
            </a:r>
          </a:p>
          <a:p>
            <a:r>
              <a:rPr lang="en-US" altLang="nl-NL" smtClean="0"/>
              <a:t>Twee leerlijnen, onderzoeks lijn en innovatielijn. </a:t>
            </a:r>
          </a:p>
          <a:p>
            <a:r>
              <a:rPr lang="en-US" altLang="nl-NL" smtClean="0"/>
              <a:t>Onderzoek: drie modules, inleiding, onderzoeksplan en meesterproef</a:t>
            </a:r>
          </a:p>
          <a:p>
            <a:r>
              <a:rPr lang="en-US" altLang="nl-NL" smtClean="0"/>
              <a:t>Innovatie: maatschappelijke context gezondheidszorg en welzijn, module leiderschap, inovatie en kwaliteitszorg, en healthpromotion en coahcing. Daarnaast nog keuze modules: arbeid en gezondheid, jeugd, technology in health and Care – succes – nieuwe studieroute. </a:t>
            </a:r>
          </a:p>
          <a:p>
            <a:endParaRPr lang="en-US" altLang="nl-NL" smtClean="0"/>
          </a:p>
          <a:p>
            <a:r>
              <a:rPr lang="en-US" altLang="nl-NL" smtClean="0"/>
              <a:t>Onderzoeksmaster: kennis uit dagelijkse praktijk verbinden met onderzoeksvaardigheiden.</a:t>
            </a:r>
          </a:p>
          <a:p>
            <a:endParaRPr lang="en-US" altLang="nl-NL" smtClean="0"/>
          </a:p>
          <a:p>
            <a:endParaRPr lang="en-US" altLang="nl-NL" smtClean="0"/>
          </a:p>
          <a:p>
            <a:endParaRPr lang="en-US" altLang="nl-NL" smtClean="0"/>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5983B24-0753-46B4-96C3-AD6580BA30F7}" type="slidenum">
              <a:rPr lang="nl-NL" altLang="en-US"/>
              <a:pPr eaLnBrk="1" hangingPunct="1">
                <a:spcBef>
                  <a:spcPct val="0"/>
                </a:spcBef>
              </a:pPr>
              <a:t>3</a:t>
            </a:fld>
            <a:endParaRPr lang="nl-NL"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nl-NL" dirty="0" smtClean="0"/>
              <a:t>Tijdens de introductiedag maakt kees kennis met de docenten van de opleiding. </a:t>
            </a:r>
          </a:p>
          <a:p>
            <a:pPr>
              <a:defRPr/>
            </a:pPr>
            <a:endParaRPr lang="nl-NL" dirty="0" smtClean="0"/>
          </a:p>
          <a:p>
            <a:pPr>
              <a:defRPr/>
            </a:pPr>
            <a:r>
              <a:rPr lang="nl-NL" dirty="0" smtClean="0"/>
              <a:t>Bijna alle docenten zijn verbonden aan een van de lectoraten: </a:t>
            </a:r>
            <a:r>
              <a:rPr lang="nl-NL" dirty="0" err="1" smtClean="0"/>
              <a:t>lectoraal</a:t>
            </a:r>
            <a:r>
              <a:rPr lang="nl-NL" dirty="0" smtClean="0"/>
              <a:t> </a:t>
            </a:r>
            <a:r>
              <a:rPr lang="nl-NL" dirty="0" err="1" smtClean="0"/>
              <a:t>Social</a:t>
            </a:r>
            <a:r>
              <a:rPr lang="nl-NL" dirty="0" smtClean="0"/>
              <a:t> </a:t>
            </a:r>
            <a:r>
              <a:rPr lang="nl-NL" dirty="0" err="1" smtClean="0"/>
              <a:t>Work</a:t>
            </a:r>
            <a:r>
              <a:rPr lang="nl-NL" dirty="0" smtClean="0"/>
              <a:t>, Jack de Swart, lectoraat Technology, Health &amp; Care van AMM</a:t>
            </a:r>
          </a:p>
          <a:p>
            <a:pPr>
              <a:defRPr/>
            </a:pPr>
            <a:r>
              <a:rPr lang="nl-NL" dirty="0" smtClean="0"/>
              <a:t>En een docent aan het lectoraat gezondheid en bewegen van AGZ. </a:t>
            </a:r>
          </a:p>
          <a:p>
            <a:pPr>
              <a:defRPr/>
            </a:pPr>
            <a:endParaRPr lang="nl-NL" dirty="0" smtClean="0"/>
          </a:p>
          <a:p>
            <a:pPr>
              <a:defRPr/>
            </a:pPr>
            <a:r>
              <a:rPr lang="nl-NL" dirty="0" smtClean="0"/>
              <a:t>Bijna alle docenten zijn gepromoveerd. Een paar zijn aan het promoveren. </a:t>
            </a:r>
          </a:p>
          <a:p>
            <a:pPr>
              <a:defRPr/>
            </a:pPr>
            <a:endParaRPr lang="nl-NL" dirty="0" smtClean="0"/>
          </a:p>
          <a:p>
            <a:pPr>
              <a:defRPr/>
            </a:pPr>
            <a:r>
              <a:rPr lang="nl-NL" dirty="0" smtClean="0"/>
              <a:t>De studiebegeleider en docent bij CC4 heeft in 2012 ook zelf de Master of health care </a:t>
            </a:r>
            <a:r>
              <a:rPr lang="nl-NL" dirty="0" err="1" smtClean="0"/>
              <a:t>and</a:t>
            </a:r>
            <a:r>
              <a:rPr lang="nl-NL" dirty="0" smtClean="0"/>
              <a:t> </a:t>
            </a:r>
            <a:r>
              <a:rPr lang="nl-NL" dirty="0" err="1" smtClean="0"/>
              <a:t>social</a:t>
            </a:r>
            <a:r>
              <a:rPr lang="nl-NL" dirty="0" smtClean="0"/>
              <a:t> </a:t>
            </a:r>
            <a:r>
              <a:rPr lang="nl-NL" dirty="0" err="1" smtClean="0"/>
              <a:t>work</a:t>
            </a:r>
            <a:r>
              <a:rPr lang="nl-NL" dirty="0" smtClean="0"/>
              <a:t> afgerond. </a:t>
            </a:r>
          </a:p>
          <a:p>
            <a:pPr>
              <a:defRPr/>
            </a:pPr>
            <a:endParaRPr lang="nl-NL" dirty="0" smtClean="0"/>
          </a:p>
          <a:p>
            <a:pPr>
              <a:defRPr/>
            </a:pPr>
            <a:r>
              <a:rPr lang="nl-NL" dirty="0" smtClean="0"/>
              <a:t>Het lectoraat is hofleverancier van de master. Het onderwijs is doordrenkt met artikelen en onderzoeken die voorkomen uit de lectoraten. </a:t>
            </a:r>
          </a:p>
          <a:p>
            <a:pPr>
              <a:defRPr/>
            </a:pPr>
            <a:endParaRPr lang="nl-NL" dirty="0" smtClean="0"/>
          </a:p>
          <a:p>
            <a:pPr marL="171450" indent="-171450">
              <a:buFontTx/>
              <a:buChar char="-"/>
              <a:defRPr/>
            </a:pPr>
            <a:r>
              <a:rPr lang="nl-NL" dirty="0" smtClean="0"/>
              <a:t>Artikelen over onderzoeken</a:t>
            </a:r>
          </a:p>
          <a:p>
            <a:pPr marL="171450" indent="-171450">
              <a:buFontTx/>
              <a:buChar char="-"/>
              <a:defRPr/>
            </a:pPr>
            <a:r>
              <a:rPr lang="nl-NL" dirty="0" smtClean="0"/>
              <a:t>Eigen artikelen</a:t>
            </a:r>
          </a:p>
          <a:p>
            <a:pPr marL="171450" indent="-171450">
              <a:buFontTx/>
              <a:buChar char="-"/>
              <a:defRPr/>
            </a:pPr>
            <a:r>
              <a:rPr lang="nl-NL" dirty="0" smtClean="0"/>
              <a:t>Onderzoeken methodologisch en inhoudelijk besproken en bediscussieerd, en ook op vormcriteria/ wetenschappelijk schrijven</a:t>
            </a:r>
          </a:p>
          <a:p>
            <a:pPr marL="171450" indent="-171450">
              <a:buFontTx/>
              <a:buChar char="-"/>
              <a:defRPr/>
            </a:pPr>
            <a:r>
              <a:rPr lang="nl-NL" dirty="0" smtClean="0"/>
              <a:t>Vragenlijsten</a:t>
            </a:r>
          </a:p>
          <a:p>
            <a:pPr marL="171450" indent="-171450">
              <a:buFontTx/>
              <a:buChar char="-"/>
              <a:defRPr/>
            </a:pPr>
            <a:endParaRPr lang="nl-NL" dirty="0" smtClean="0"/>
          </a:p>
          <a:p>
            <a:pPr>
              <a:defRPr/>
            </a:pPr>
            <a:r>
              <a:rPr lang="nl-NL" dirty="0" smtClean="0"/>
              <a:t>Deze worden vaak gepland in de colleges mee ingebracht, maar ook vaak spontaan op ingegaan mocht dat zo uitkomen of relevant zijn. </a:t>
            </a:r>
          </a:p>
          <a:p>
            <a:pPr>
              <a:defRPr/>
            </a:pPr>
            <a:endParaRPr lang="nl-NL" dirty="0" smtClean="0"/>
          </a:p>
          <a:p>
            <a:pPr marL="171450" indent="-171450">
              <a:buFontTx/>
              <a:buChar char="-"/>
              <a:defRPr/>
            </a:pPr>
            <a:endParaRPr lang="nl-NL" dirty="0" smtClean="0"/>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5DBA5AD-1673-4D5A-999D-608337F801CB}" type="slidenum">
              <a:rPr lang="en-US" altLang="nl-NL"/>
              <a:pPr eaLnBrk="1" hangingPunct="1">
                <a:spcBef>
                  <a:spcPct val="0"/>
                </a:spcBef>
              </a:pPr>
              <a:t>4</a:t>
            </a:fld>
            <a:endParaRPr lang="en-US"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nl-NL" altLang="en-US" b="1" dirty="0" smtClean="0"/>
              <a:t>Toelatingseisen:</a:t>
            </a:r>
          </a:p>
          <a:p>
            <a:pPr marL="171450" indent="-171450" eaLnBrk="1" hangingPunct="1">
              <a:buFontTx/>
              <a:buChar char="-"/>
              <a:defRPr/>
            </a:pPr>
            <a:r>
              <a:rPr lang="nl-NL" altLang="en-US" dirty="0" smtClean="0"/>
              <a:t>Afgeronde relevante hbo-opleiding</a:t>
            </a:r>
          </a:p>
          <a:p>
            <a:pPr marL="171450" indent="-171450" eaLnBrk="1" hangingPunct="1">
              <a:buFontTx/>
              <a:buChar char="-"/>
              <a:defRPr/>
            </a:pPr>
            <a:r>
              <a:rPr lang="nl-NL" altLang="en-US" dirty="0" smtClean="0"/>
              <a:t>Twee jaar werkervaring</a:t>
            </a:r>
          </a:p>
          <a:p>
            <a:pPr marL="171450" indent="-171450" eaLnBrk="1" hangingPunct="1">
              <a:buFontTx/>
              <a:buChar char="-"/>
              <a:defRPr/>
            </a:pPr>
            <a:r>
              <a:rPr lang="nl-NL" altLang="en-US" dirty="0" smtClean="0"/>
              <a:t>Beheersing Engelse taal</a:t>
            </a:r>
          </a:p>
          <a:p>
            <a:pPr marL="171450" indent="-171450" eaLnBrk="1" hangingPunct="1">
              <a:buFontTx/>
              <a:buChar char="-"/>
              <a:defRPr/>
            </a:pPr>
            <a:r>
              <a:rPr lang="nl-NL" altLang="en-US" dirty="0" smtClean="0"/>
              <a:t>Goede motivatie</a:t>
            </a:r>
          </a:p>
          <a:p>
            <a:pPr eaLnBrk="1" hangingPunct="1">
              <a:defRPr/>
            </a:pPr>
            <a:endParaRPr lang="nl-NL" altLang="en-US" b="1" dirty="0" smtClean="0"/>
          </a:p>
          <a:p>
            <a:pPr eaLnBrk="1" hangingPunct="1">
              <a:defRPr/>
            </a:pPr>
            <a:r>
              <a:rPr lang="nl-NL" altLang="en-US" b="1" dirty="0" smtClean="0"/>
              <a:t>Motivatie:</a:t>
            </a:r>
          </a:p>
          <a:p>
            <a:pPr eaLnBrk="1" hangingPunct="1">
              <a:defRPr/>
            </a:pPr>
            <a:r>
              <a:rPr lang="nl-NL" altLang="en-US" dirty="0" smtClean="0"/>
              <a:t>Wat is de motivatie om deze studie te willen volgen? Wat is de reden dat je kiest voor een opleiding die zich richt op 2 domeinen</a:t>
            </a:r>
          </a:p>
          <a:p>
            <a:pPr eaLnBrk="1" hangingPunct="1">
              <a:defRPr/>
            </a:pPr>
            <a:r>
              <a:rPr lang="nl-NL" altLang="en-US" b="1" dirty="0" smtClean="0"/>
              <a:t>Werkcontex</a:t>
            </a:r>
            <a:r>
              <a:rPr lang="nl-NL" altLang="en-US" dirty="0" smtClean="0"/>
              <a:t>t:</a:t>
            </a:r>
          </a:p>
          <a:p>
            <a:pPr eaLnBrk="1" hangingPunct="1">
              <a:defRPr/>
            </a:pPr>
            <a:r>
              <a:rPr lang="nl-NL" altLang="en-US" dirty="0" smtClean="0"/>
              <a:t>Biedt de werkcontext voldoende mogelijkheden voor het uitvoeren van de opdrachten. Biedt de werkcontext voldoende ondersteuning (</a:t>
            </a:r>
            <a:r>
              <a:rPr lang="nl-NL" altLang="en-US" dirty="0" err="1" smtClean="0"/>
              <a:t>collega;s</a:t>
            </a:r>
            <a:r>
              <a:rPr lang="nl-NL" altLang="en-US" dirty="0" smtClean="0"/>
              <a:t> die mee kunnen denken, feedback </a:t>
            </a:r>
            <a:r>
              <a:rPr lang="nl-NL" altLang="en-US" dirty="0" err="1" smtClean="0"/>
              <a:t>feedforward</a:t>
            </a:r>
            <a:r>
              <a:rPr lang="nl-NL" altLang="en-US" dirty="0" smtClean="0"/>
              <a:t> kunnen geven). Staat de werkcontext open voor co creatie en </a:t>
            </a:r>
            <a:r>
              <a:rPr lang="nl-NL" altLang="en-US" dirty="0" err="1" smtClean="0"/>
              <a:t>domeinoverstijgend</a:t>
            </a:r>
            <a:r>
              <a:rPr lang="nl-NL" altLang="en-US" dirty="0" smtClean="0"/>
              <a:t> werken</a:t>
            </a:r>
          </a:p>
          <a:p>
            <a:pPr eaLnBrk="1" hangingPunct="1">
              <a:defRPr/>
            </a:pPr>
            <a:r>
              <a:rPr lang="nl-NL" altLang="en-US" b="1" dirty="0" smtClean="0"/>
              <a:t>Studiebelasting</a:t>
            </a:r>
            <a:r>
              <a:rPr lang="nl-NL" altLang="en-US" dirty="0" smtClean="0"/>
              <a:t>: Hoeveel werkt de student? Hoe ziet zij/hij dit voor zich in combinatie met zijn/haar </a:t>
            </a:r>
            <a:r>
              <a:rPr lang="nl-NL" altLang="en-US" dirty="0" err="1" smtClean="0"/>
              <a:t>priveleven</a:t>
            </a:r>
            <a:r>
              <a:rPr lang="nl-NL" altLang="en-US" dirty="0" smtClean="0"/>
              <a:t>?</a:t>
            </a:r>
          </a:p>
          <a:p>
            <a:pPr eaLnBrk="1" hangingPunct="1">
              <a:defRPr/>
            </a:pPr>
            <a:r>
              <a:rPr lang="nl-NL" altLang="en-US" b="1" dirty="0" smtClean="0"/>
              <a:t>Verwachtingen: </a:t>
            </a:r>
            <a:r>
              <a:rPr lang="nl-NL" altLang="en-US" dirty="0" smtClean="0"/>
              <a:t>Wat verwacht je/hoop je van de opleiding </a:t>
            </a:r>
            <a:r>
              <a:rPr lang="nl-NL" altLang="en-US" dirty="0" err="1" smtClean="0"/>
              <a:t>mbt</a:t>
            </a:r>
            <a:r>
              <a:rPr lang="nl-NL" altLang="en-US" dirty="0" smtClean="0"/>
              <a:t> de 2 domeinen. Wat hoop je dat dit je gaat opleveren? Welke bijdrage zou je zelf willen leveren in het </a:t>
            </a:r>
            <a:r>
              <a:rPr lang="nl-NL" altLang="en-US" dirty="0" err="1" smtClean="0"/>
              <a:t>domeinoversteigend</a:t>
            </a:r>
            <a:r>
              <a:rPr lang="nl-NL" altLang="en-US" dirty="0" smtClean="0"/>
              <a:t> werken? In de groep zitten mensen uit zeer diverse werkgebieden (vanuit zorg en welzijn), wat hoop je dat jou dit gaat opleveren, wat neem je zelf mee?</a:t>
            </a:r>
            <a:endParaRPr lang="nl-NL" altLang="en-US" b="1" dirty="0" smtClean="0"/>
          </a:p>
          <a:p>
            <a:pPr eaLnBrk="1" hangingPunct="1">
              <a:defRPr/>
            </a:pPr>
            <a:endParaRPr lang="nl-NL" altLang="en-US" dirty="0" smtClean="0"/>
          </a:p>
          <a:p>
            <a:pPr eaLnBrk="1" hangingPunct="1">
              <a:defRPr/>
            </a:pPr>
            <a:endParaRPr lang="en-US" altLang="en-US" dirty="0" smtClean="0"/>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9300" indent="-287338" eaLnBrk="0" hangingPunct="0">
              <a:spcBef>
                <a:spcPct val="30000"/>
              </a:spcBef>
              <a:defRPr sz="1200">
                <a:solidFill>
                  <a:schemeClr val="tx1"/>
                </a:solidFill>
                <a:latin typeface="Times New Roman" panose="02020603050405020304" pitchFamily="18" charset="0"/>
              </a:defRPr>
            </a:lvl2pPr>
            <a:lvl3pPr marL="1152525" indent="-230188" eaLnBrk="0" hangingPunct="0">
              <a:spcBef>
                <a:spcPct val="30000"/>
              </a:spcBef>
              <a:defRPr sz="1200">
                <a:solidFill>
                  <a:schemeClr val="tx1"/>
                </a:solidFill>
                <a:latin typeface="Times New Roman" panose="02020603050405020304" pitchFamily="18" charset="0"/>
              </a:defRPr>
            </a:lvl3pPr>
            <a:lvl4pPr marL="1614488" indent="-230188" eaLnBrk="0" hangingPunct="0">
              <a:spcBef>
                <a:spcPct val="30000"/>
              </a:spcBef>
              <a:defRPr sz="1200">
                <a:solidFill>
                  <a:schemeClr val="tx1"/>
                </a:solidFill>
                <a:latin typeface="Times New Roman" panose="02020603050405020304" pitchFamily="18" charset="0"/>
              </a:defRPr>
            </a:lvl4pPr>
            <a:lvl5pPr marL="2076450" indent="-230188" eaLnBrk="0" hangingPunct="0">
              <a:spcBef>
                <a:spcPct val="30000"/>
              </a:spcBef>
              <a:defRPr sz="1200">
                <a:solidFill>
                  <a:schemeClr val="tx1"/>
                </a:solidFill>
                <a:latin typeface="Times New Roman" panose="02020603050405020304" pitchFamily="18" charset="0"/>
              </a:defRPr>
            </a:lvl5pPr>
            <a:lvl6pPr marL="2533650" indent="-230188" eaLnBrk="0" fontAlgn="base" hangingPunct="0">
              <a:spcBef>
                <a:spcPct val="30000"/>
              </a:spcBef>
              <a:spcAft>
                <a:spcPct val="0"/>
              </a:spcAft>
              <a:defRPr sz="1200">
                <a:solidFill>
                  <a:schemeClr val="tx1"/>
                </a:solidFill>
                <a:latin typeface="Times New Roman" panose="02020603050405020304" pitchFamily="18" charset="0"/>
              </a:defRPr>
            </a:lvl6pPr>
            <a:lvl7pPr marL="2990850" indent="-230188" eaLnBrk="0" fontAlgn="base" hangingPunct="0">
              <a:spcBef>
                <a:spcPct val="30000"/>
              </a:spcBef>
              <a:spcAft>
                <a:spcPct val="0"/>
              </a:spcAft>
              <a:defRPr sz="1200">
                <a:solidFill>
                  <a:schemeClr val="tx1"/>
                </a:solidFill>
                <a:latin typeface="Times New Roman" panose="02020603050405020304" pitchFamily="18" charset="0"/>
              </a:defRPr>
            </a:lvl7pPr>
            <a:lvl8pPr marL="3448050" indent="-230188" eaLnBrk="0" fontAlgn="base" hangingPunct="0">
              <a:spcBef>
                <a:spcPct val="30000"/>
              </a:spcBef>
              <a:spcAft>
                <a:spcPct val="0"/>
              </a:spcAft>
              <a:defRPr sz="1200">
                <a:solidFill>
                  <a:schemeClr val="tx1"/>
                </a:solidFill>
                <a:latin typeface="Times New Roman" panose="02020603050405020304" pitchFamily="18" charset="0"/>
              </a:defRPr>
            </a:lvl8pPr>
            <a:lvl9pPr marL="3905250" indent="-2301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4A53034-9751-4D0C-BEF0-AFE2AF136742}" type="slidenum">
              <a:rPr lang="nl-NL" altLang="en-US"/>
              <a:pPr eaLnBrk="1" hangingPunct="1">
                <a:spcBef>
                  <a:spcPct val="0"/>
                </a:spcBef>
              </a:pPr>
              <a:t>5</a:t>
            </a:fld>
            <a:endParaRPr lang="nl-NL"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9300" indent="-287338" eaLnBrk="0" hangingPunct="0">
              <a:spcBef>
                <a:spcPct val="30000"/>
              </a:spcBef>
              <a:defRPr sz="1200">
                <a:solidFill>
                  <a:schemeClr val="tx1"/>
                </a:solidFill>
                <a:latin typeface="Times New Roman" panose="02020603050405020304" pitchFamily="18" charset="0"/>
              </a:defRPr>
            </a:lvl2pPr>
            <a:lvl3pPr marL="1152525" indent="-230188" eaLnBrk="0" hangingPunct="0">
              <a:spcBef>
                <a:spcPct val="30000"/>
              </a:spcBef>
              <a:defRPr sz="1200">
                <a:solidFill>
                  <a:schemeClr val="tx1"/>
                </a:solidFill>
                <a:latin typeface="Times New Roman" panose="02020603050405020304" pitchFamily="18" charset="0"/>
              </a:defRPr>
            </a:lvl3pPr>
            <a:lvl4pPr marL="1614488" indent="-230188" eaLnBrk="0" hangingPunct="0">
              <a:spcBef>
                <a:spcPct val="30000"/>
              </a:spcBef>
              <a:defRPr sz="1200">
                <a:solidFill>
                  <a:schemeClr val="tx1"/>
                </a:solidFill>
                <a:latin typeface="Times New Roman" panose="02020603050405020304" pitchFamily="18" charset="0"/>
              </a:defRPr>
            </a:lvl4pPr>
            <a:lvl5pPr marL="2076450" indent="-230188" eaLnBrk="0" hangingPunct="0">
              <a:spcBef>
                <a:spcPct val="30000"/>
              </a:spcBef>
              <a:defRPr sz="1200">
                <a:solidFill>
                  <a:schemeClr val="tx1"/>
                </a:solidFill>
                <a:latin typeface="Times New Roman" panose="02020603050405020304" pitchFamily="18" charset="0"/>
              </a:defRPr>
            </a:lvl5pPr>
            <a:lvl6pPr marL="2533650" indent="-230188" eaLnBrk="0" fontAlgn="base" hangingPunct="0">
              <a:spcBef>
                <a:spcPct val="30000"/>
              </a:spcBef>
              <a:spcAft>
                <a:spcPct val="0"/>
              </a:spcAft>
              <a:defRPr sz="1200">
                <a:solidFill>
                  <a:schemeClr val="tx1"/>
                </a:solidFill>
                <a:latin typeface="Times New Roman" panose="02020603050405020304" pitchFamily="18" charset="0"/>
              </a:defRPr>
            </a:lvl6pPr>
            <a:lvl7pPr marL="2990850" indent="-230188" eaLnBrk="0" fontAlgn="base" hangingPunct="0">
              <a:spcBef>
                <a:spcPct val="30000"/>
              </a:spcBef>
              <a:spcAft>
                <a:spcPct val="0"/>
              </a:spcAft>
              <a:defRPr sz="1200">
                <a:solidFill>
                  <a:schemeClr val="tx1"/>
                </a:solidFill>
                <a:latin typeface="Times New Roman" panose="02020603050405020304" pitchFamily="18" charset="0"/>
              </a:defRPr>
            </a:lvl7pPr>
            <a:lvl8pPr marL="3448050" indent="-230188" eaLnBrk="0" fontAlgn="base" hangingPunct="0">
              <a:spcBef>
                <a:spcPct val="30000"/>
              </a:spcBef>
              <a:spcAft>
                <a:spcPct val="0"/>
              </a:spcAft>
              <a:defRPr sz="1200">
                <a:solidFill>
                  <a:schemeClr val="tx1"/>
                </a:solidFill>
                <a:latin typeface="Times New Roman" panose="02020603050405020304" pitchFamily="18" charset="0"/>
              </a:defRPr>
            </a:lvl8pPr>
            <a:lvl9pPr marL="3905250" indent="-2301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C1936B5-609F-40F0-BC98-56416B587CE0}" type="slidenum">
              <a:rPr lang="nl-NL" altLang="en-US"/>
              <a:pPr eaLnBrk="1" hangingPunct="1">
                <a:spcBef>
                  <a:spcPct val="0"/>
                </a:spcBef>
              </a:pPr>
              <a:t>6</a:t>
            </a:fld>
            <a:endParaRPr lang="nl-NL" altLang="en-US"/>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en-US" smtClean="0"/>
              <a:t>Witte wolk: motivatie opleiding domein overstijgende karakter</a:t>
            </a:r>
          </a:p>
          <a:p>
            <a:pPr eaLnBrk="1" hangingPunct="1"/>
            <a:r>
              <a:rPr lang="nl-NL" altLang="en-US" smtClean="0"/>
              <a:t>Groene wolk: verwachtingen opleiding domein overstijgende karakter in praktijk &amp; co creatie</a:t>
            </a:r>
          </a:p>
          <a:p>
            <a:pPr eaLnBrk="1" hangingPunct="1"/>
            <a:endParaRPr lang="nl-NL" altLang="en-US" smtClean="0"/>
          </a:p>
          <a:p>
            <a:pPr eaLnBrk="1" hangingPunct="1"/>
            <a:endParaRPr lang="nl-NL" altLang="en-US" smtClean="0"/>
          </a:p>
          <a:p>
            <a:pPr eaLnBrk="1" hangingPunct="1"/>
            <a:endParaRPr lang="nl-NL" altLang="en-US" smtClean="0"/>
          </a:p>
          <a:p>
            <a:pPr eaLnBrk="1" hangingPunct="1"/>
            <a:r>
              <a:rPr lang="nl-NL" altLang="en-US" smtClean="0"/>
              <a:t>Domeinoverstijgend</a:t>
            </a:r>
          </a:p>
          <a:p>
            <a:pPr eaLnBrk="1" hangingPunct="1"/>
            <a:endParaRPr lang="nl-NL" altLang="en-US" smtClean="0"/>
          </a:p>
          <a:p>
            <a:pPr eaLnBrk="1" hangingPunct="1"/>
            <a:r>
              <a:rPr lang="nl-NL" altLang="en-US" smtClean="0"/>
              <a:t>Tekstballon is link naar filmpje!</a:t>
            </a:r>
          </a:p>
          <a:p>
            <a:pPr eaLnBrk="1" hangingPunct="1"/>
            <a:endParaRPr lang="nl-NL" altLang="en-US" smtClean="0"/>
          </a:p>
          <a:p>
            <a:pPr eaLnBrk="1" hangingPunct="1"/>
            <a:r>
              <a:rPr lang="nl-NL" altLang="en-US" smtClean="0"/>
              <a:t>Studenten gaan mee. </a:t>
            </a:r>
          </a:p>
          <a:p>
            <a:pPr eaLnBrk="1" hangingPunct="1"/>
            <a:endParaRPr lang="nl-NL" altLang="en-US" smtClean="0"/>
          </a:p>
          <a:p>
            <a:pPr eaLnBrk="1" hangingPunct="1"/>
            <a:r>
              <a:rPr lang="nl-NL" altLang="en-US" smtClean="0"/>
              <a:t>Andere kleuren</a:t>
            </a:r>
          </a:p>
          <a:p>
            <a:pPr eaLnBrk="1" hangingPunct="1"/>
            <a:r>
              <a:rPr lang="nl-NL" altLang="en-US" smtClean="0"/>
              <a:t>Twee domeinen er wellicht uit. Studenten kunnen hier zelf op in gaan. </a:t>
            </a:r>
          </a:p>
          <a:p>
            <a:pPr eaLnBrk="1" hangingPunct="1"/>
            <a:endParaRPr lang="nl-NL"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a:ln/>
        </p:spPr>
      </p:sp>
      <p:sp>
        <p:nvSpPr>
          <p:cNvPr id="3481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smtClean="0"/>
              <a:t>Meesterproef: Marion Blokzijl, docent verpleegkunde en gezondheid en Technologie</a:t>
            </a:r>
          </a:p>
          <a:p>
            <a:endParaRPr lang="nl-NL" altLang="nl-NL" smtClean="0"/>
          </a:p>
          <a:p>
            <a:r>
              <a:rPr lang="nl-NL" altLang="nl-NL" smtClean="0"/>
              <a:t>“Beleving, beweegredenen, behoeften en verwachtingen van ouders met psychiatrische problemen van kinderen van 0-19 jaar om hun rol als opvoeder te bespreken met hulpverleners van Mediant: een kwalitatief onderzoek.” </a:t>
            </a:r>
            <a:endParaRPr lang="en-US" altLang="nl-NL" smtClean="0"/>
          </a:p>
          <a:p>
            <a:endParaRPr lang="nl-NL" altLang="nl-NL" smtClean="0"/>
          </a:p>
          <a:p>
            <a:r>
              <a:rPr lang="nl-NL" altLang="nl-NL" smtClean="0"/>
              <a:t>Dit is een meesterproefopdracht die een student bij ons binnen het lectoraat heeft uitgevoerd, als onderdeel van de academische werkplaats. De opdrachtgever was Mediant. </a:t>
            </a:r>
          </a:p>
          <a:p>
            <a:endParaRPr lang="nl-NL" altLang="nl-NL" smtClean="0"/>
          </a:p>
          <a:p>
            <a:r>
              <a:rPr lang="nl-NL" altLang="nl-NL" smtClean="0"/>
              <a:t>Voorbeeld oefening studenten: is dit primaire, secundaire of tertiaire preventie? – dit is secundaire preventie. </a:t>
            </a:r>
          </a:p>
          <a:p>
            <a:endParaRPr lang="nl-NL" altLang="nl-NL" smtClean="0"/>
          </a:p>
          <a:p>
            <a:r>
              <a:rPr lang="nl-NL" altLang="nl-NL" smtClean="0"/>
              <a:t>Vragenlijst: middel om in de volwassenpsychiatrie veilig te spreken over kinderen</a:t>
            </a:r>
          </a:p>
          <a:p>
            <a:endParaRPr lang="nl-NL" altLang="nl-NL" smtClean="0"/>
          </a:p>
          <a:p>
            <a:r>
              <a:rPr lang="nl-NL" altLang="nl-NL" smtClean="0"/>
              <a:t>Vraagt van professionals om in contacten met volwassen cliënten ook te denken aan mogelijke ernstige schade die bij kinderen kan ontstaan door de situatie waarin de ouder of opvoeder zich bevindt. </a:t>
            </a:r>
          </a:p>
          <a:p>
            <a:endParaRPr lang="nl-NL" altLang="nl-NL" smtClean="0"/>
          </a:p>
          <a:p>
            <a:r>
              <a:rPr lang="nl-NL" altLang="nl-NL" smtClean="0"/>
              <a:t>in situaties van</a:t>
            </a:r>
          </a:p>
          <a:p>
            <a:r>
              <a:rPr lang="nl-NL" altLang="nl-NL" smtClean="0"/>
              <a:t>bijvoorbeeld huiselijk geweld, ernstige depressies, verslavingen of (dreigende) huisuitzetting, </a:t>
            </a:r>
          </a:p>
          <a:p>
            <a:endParaRPr lang="nl-NL" altLang="nl-NL" smtClean="0"/>
          </a:p>
          <a:p>
            <a:r>
              <a:rPr lang="nl-NL" altLang="nl-NL" smtClean="0"/>
              <a:t>De Kindcheck verplicht alle sectoren, waarin professionals te maken hebben met volwassen cliënten die kampen met ernstige problemen de Kindcheck en de vervolgstappen uit te voeren.</a:t>
            </a:r>
          </a:p>
          <a:p>
            <a:endParaRPr lang="nl-NL" altLang="nl-NL" smtClean="0"/>
          </a:p>
          <a:p>
            <a:endParaRPr lang="nl-NL" altLang="nl-NL" smtClean="0"/>
          </a:p>
          <a:p>
            <a:r>
              <a:rPr lang="en-US" altLang="nl-NL" smtClean="0"/>
              <a:t>Primair: voorkomen van specifieke gezondheidsproblemen of categorie van aandoeningen. Wegnemen van oorzaken of risicofactoren voor aandoeningen. 	</a:t>
            </a:r>
          </a:p>
          <a:p>
            <a:r>
              <a:rPr lang="en-US" altLang="nl-NL" smtClean="0"/>
              <a:t>Secundair: Mensen met een voorstadium van een bepaalde aandoening of in een vroeg stadium van die ziekte te identificeren zodat gerichte behandeling, gedrags of omgevingsverandering mogelijk om erger te voorkomen. </a:t>
            </a:r>
          </a:p>
          <a:p>
            <a:r>
              <a:rPr lang="en-US" altLang="nl-NL" smtClean="0"/>
              <a:t>Tertiair: Richt zich op mensen die getroffen zijn door een ziekte of handicap. Begint na de diagnose. Doel is het beheersen van de handicap of ziekte om een verdergaande invalidering te voorkomen, om de kwaliteit van leven te vergroten of zo goed mogelijk te behouden.</a:t>
            </a:r>
          </a:p>
          <a:p>
            <a:endParaRPr lang="nl-NL" altLang="nl-NL" smtClean="0"/>
          </a:p>
        </p:txBody>
      </p:sp>
      <p:sp>
        <p:nvSpPr>
          <p:cNvPr id="3482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A44DF43-DF51-40D7-8D06-13D59AAB3EB0}" type="slidenum">
              <a:rPr lang="nl-NL" altLang="nl-NL"/>
              <a:pPr eaLnBrk="1" hangingPunct="1">
                <a:spcBef>
                  <a:spcPct val="0"/>
                </a:spcBef>
              </a:pPr>
              <a:t>7</a:t>
            </a:fld>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a:ln/>
        </p:spPr>
      </p:sp>
      <p:sp>
        <p:nvSpPr>
          <p:cNvPr id="3584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en-US" smtClean="0"/>
              <a:t>Oefening: let op determinanten (oorzaken) van alcoholgebruik van 16/17 jarige plattelandsjongeren in Twente. </a:t>
            </a:r>
          </a:p>
          <a:p>
            <a:endParaRPr lang="nl-NL" altLang="en-US" smtClean="0"/>
          </a:p>
          <a:p>
            <a:r>
              <a:rPr lang="nl-NL" altLang="en-US" smtClean="0"/>
              <a:t>Aan de hand van een onderzoek naar alcoholgebruik onder jongeren in Twente en diverse andere bronnen gaan studenten met behulp van verschillende gedragsverklaringsmodellen (bijv. health belief model, protection motivation theorie of de sociaal cognitieve theorie) determinanten van alcoholgebruik analyseren. Zo leren ze analyseren aan de hand van theoretische modellen en leren ze de meest bekende gedragsverklaringstheorieen in health promotion. Ook bediscussieren we in de klas welk van de modellen het meest geschikte model is om determinanten van alcoholgebruik onder jongeren te analyseren en waarom. </a:t>
            </a:r>
          </a:p>
          <a:p>
            <a:endParaRPr lang="nl-NL" altLang="en-US" smtClean="0"/>
          </a:p>
          <a:p>
            <a:r>
              <a:rPr lang="nl-NL" altLang="en-US" smtClean="0"/>
              <a:t>Onderzoek alcohol en drugsgebruik Rijssen Holten en Tubbergen/Dinkelland – Academische werkplaats Jeugd</a:t>
            </a:r>
          </a:p>
          <a:p>
            <a:endParaRPr lang="nl-NL" altLang="en-US" smtClean="0"/>
          </a:p>
          <a:p>
            <a:r>
              <a:rPr lang="nl-NL" altLang="en-US" smtClean="0"/>
              <a:t>http://www.uitzendinggemist.nl/afleveringen/1421290 </a:t>
            </a:r>
          </a:p>
          <a:p>
            <a:r>
              <a:rPr lang="nl-NL" altLang="en-US" smtClean="0"/>
              <a:t>8:30</a:t>
            </a:r>
          </a:p>
          <a:p>
            <a:endParaRPr lang="nl-NL" altLang="en-US" smtClean="0"/>
          </a:p>
          <a:p>
            <a:r>
              <a:rPr lang="nl-NL" altLang="en-US" smtClean="0"/>
              <a:t>Alcoholwet : alcoholgebruik onder jongeren 18 jaar verbieden/matigen.</a:t>
            </a:r>
          </a:p>
        </p:txBody>
      </p:sp>
      <p:sp>
        <p:nvSpPr>
          <p:cNvPr id="35844"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2B8F7A1-D907-4EE8-901F-5EFB4B37C0FC}" type="slidenum">
              <a:rPr lang="en-US" altLang="en-US"/>
              <a:pPr eaLnBrk="1" hangingPunct="1">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nl-NL" dirty="0" smtClean="0">
                <a:latin typeface="Calibri" panose="020F0502020204030204" pitchFamily="34" charset="0"/>
                <a:cs typeface="Arial" panose="020B0604020202020204" pitchFamily="34" charset="0"/>
              </a:rPr>
              <a:t>Meestal worden </a:t>
            </a:r>
          </a:p>
          <a:p>
            <a:pPr eaLnBrk="1" fontAlgn="auto" hangingPunct="1">
              <a:spcBef>
                <a:spcPts val="0"/>
              </a:spcBef>
              <a:spcAft>
                <a:spcPts val="0"/>
              </a:spcAft>
              <a:defRPr/>
            </a:pPr>
            <a:endParaRPr lang="nl-NL" dirty="0" smtClean="0">
              <a:latin typeface="Calibri" panose="020F0502020204030204" pitchFamily="34" charset="0"/>
              <a:cs typeface="Arial" panose="020B0604020202020204" pitchFamily="34" charset="0"/>
            </a:endParaRPr>
          </a:p>
          <a:p>
            <a:pPr eaLnBrk="1" fontAlgn="auto" hangingPunct="1">
              <a:spcBef>
                <a:spcPts val="0"/>
              </a:spcBef>
              <a:spcAft>
                <a:spcPts val="0"/>
              </a:spcAft>
              <a:defRPr/>
            </a:pPr>
            <a:r>
              <a:rPr lang="nl-NL" dirty="0" smtClean="0">
                <a:latin typeface="Calibri" panose="020F0502020204030204" pitchFamily="34" charset="0"/>
                <a:cs typeface="Arial" panose="020B0604020202020204" pitchFamily="34" charset="0"/>
              </a:rPr>
              <a:t>Onderzoek doen bij lectoraten.</a:t>
            </a:r>
          </a:p>
          <a:p>
            <a:pPr eaLnBrk="1" fontAlgn="auto" hangingPunct="1">
              <a:spcBef>
                <a:spcPts val="0"/>
              </a:spcBef>
              <a:spcAft>
                <a:spcPts val="0"/>
              </a:spcAft>
              <a:defRPr/>
            </a:pPr>
            <a:endParaRPr lang="nl-NL" dirty="0" smtClean="0">
              <a:latin typeface="Calibri" panose="020F0502020204030204" pitchFamily="34" charset="0"/>
              <a:cs typeface="Arial" panose="020B0604020202020204" pitchFamily="34" charset="0"/>
            </a:endParaRPr>
          </a:p>
          <a:p>
            <a:pPr eaLnBrk="1" fontAlgn="auto" hangingPunct="1">
              <a:spcBef>
                <a:spcPts val="0"/>
              </a:spcBef>
              <a:spcAft>
                <a:spcPts val="0"/>
              </a:spcAft>
              <a:defRPr/>
            </a:pPr>
            <a:endParaRPr lang="nl-NL" dirty="0" smtClean="0">
              <a:latin typeface="Calibri" panose="020F0502020204030204" pitchFamily="34" charset="0"/>
              <a:cs typeface="Arial" panose="020B0604020202020204" pitchFamily="34" charset="0"/>
            </a:endParaRPr>
          </a:p>
          <a:p>
            <a:pPr eaLnBrk="1" fontAlgn="auto" hangingPunct="1">
              <a:spcBef>
                <a:spcPts val="0"/>
              </a:spcBef>
              <a:spcAft>
                <a:spcPts val="0"/>
              </a:spcAft>
              <a:defRPr/>
            </a:pPr>
            <a:r>
              <a:rPr lang="nl-NL" dirty="0" smtClean="0">
                <a:latin typeface="Calibri" panose="020F0502020204030204" pitchFamily="34" charset="0"/>
                <a:cs typeface="Arial" panose="020B0604020202020204" pitchFamily="34" charset="0"/>
              </a:rPr>
              <a:t>Kern onderzoeken: adoptie en acceptatie van technologieën in zorg en welzijn waarbij de gebruiker centraal staat.</a:t>
            </a:r>
          </a:p>
          <a:p>
            <a:pPr>
              <a:defRPr/>
            </a:pPr>
            <a:endParaRPr lang="nl-NL" dirty="0" smtClean="0">
              <a:latin typeface="Calibri" panose="020F0502020204030204" pitchFamily="34" charset="0"/>
              <a:cs typeface="Arial" panose="020B0604020202020204" pitchFamily="34" charset="0"/>
            </a:endParaRPr>
          </a:p>
          <a:p>
            <a:pPr marL="285750" indent="-285750">
              <a:buFont typeface="Arial" panose="020B0604020202020204" pitchFamily="34" charset="0"/>
              <a:buChar char="•"/>
              <a:defRPr/>
            </a:pPr>
            <a:r>
              <a:rPr lang="nl-NL" dirty="0" smtClean="0"/>
              <a:t>Ouderen stimuleren om actief en zelfredzaam zijn.</a:t>
            </a:r>
          </a:p>
          <a:p>
            <a:pPr>
              <a:defRPr/>
            </a:pPr>
            <a:endParaRPr lang="nl-NL" dirty="0" smtClean="0"/>
          </a:p>
          <a:p>
            <a:pPr marL="285750" indent="-285750">
              <a:buFont typeface="Arial" panose="020B0604020202020204" pitchFamily="34" charset="0"/>
              <a:buChar char="•"/>
              <a:defRPr/>
            </a:pPr>
            <a:r>
              <a:rPr lang="nl-NL" dirty="0" smtClean="0"/>
              <a:t>Familie/mantelzorgers ontlasten en ondersteunen.</a:t>
            </a:r>
          </a:p>
          <a:p>
            <a:pPr>
              <a:defRPr/>
            </a:pPr>
            <a:endParaRPr lang="nl-NL" dirty="0" smtClean="0"/>
          </a:p>
          <a:p>
            <a:pPr marL="285750" indent="-285750">
              <a:buFont typeface="Arial" panose="020B0604020202020204" pitchFamily="34" charset="0"/>
              <a:buChar char="•"/>
              <a:defRPr/>
            </a:pPr>
            <a:r>
              <a:rPr lang="nl-NL" dirty="0" smtClean="0"/>
              <a:t>Ouderen helpen langer en veiliger thuis te blijven wonen.</a:t>
            </a:r>
          </a:p>
          <a:p>
            <a:pPr>
              <a:defRPr/>
            </a:pPr>
            <a:endParaRPr lang="nl-NL" dirty="0" smtClean="0"/>
          </a:p>
          <a:p>
            <a:pPr marL="285750" indent="-285750">
              <a:buFont typeface="Arial" panose="020B0604020202020204" pitchFamily="34" charset="0"/>
              <a:buChar char="•"/>
              <a:defRPr/>
            </a:pPr>
            <a:r>
              <a:rPr lang="nl-NL" dirty="0" smtClean="0"/>
              <a:t>Contact tussen ouderen en familie, kennissen en vrienden onderhouden.</a:t>
            </a:r>
            <a:br>
              <a:rPr lang="nl-NL" dirty="0" smtClean="0"/>
            </a:br>
            <a:endParaRPr lang="nl-NL" dirty="0" smtClean="0"/>
          </a:p>
          <a:p>
            <a:pPr marL="285750" indent="-285750">
              <a:buFont typeface="Arial" panose="020B0604020202020204" pitchFamily="34" charset="0"/>
              <a:buChar char="•"/>
              <a:defRPr/>
            </a:pPr>
            <a:r>
              <a:rPr lang="nl-NL" dirty="0" smtClean="0"/>
              <a:t>Communicatie tussen zorggevers en zorgnemers verbeteren</a:t>
            </a:r>
            <a:endParaRPr lang="en-US" dirty="0" smtClean="0"/>
          </a:p>
          <a:p>
            <a:pPr>
              <a:defRPr/>
            </a:pPr>
            <a:endParaRPr lang="en-US" dirty="0"/>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BC6629A-74A3-496A-A42B-10E5DC8A6FEE}" type="slidenum">
              <a:rPr lang="en-US" altLang="nl-NL"/>
              <a:pPr eaLnBrk="1" hangingPunct="1">
                <a:spcBef>
                  <a:spcPct val="0"/>
                </a:spcBef>
              </a:pPr>
              <a:t>9</a:t>
            </a:fld>
            <a:endParaRPr lang="en-US" alt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Afbeelding 4" descr="SAX_PPT_UAS_Achtergro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2593504" y="1268761"/>
            <a:ext cx="6154960" cy="1080120"/>
          </a:xfrm>
        </p:spPr>
        <p:txBody>
          <a:bodyPr>
            <a:normAutofit/>
          </a:bodyPr>
          <a:lstStyle>
            <a:lvl1pPr algn="l">
              <a:defRPr sz="3600" b="1">
                <a:solidFill>
                  <a:schemeClr val="bg1"/>
                </a:solidFill>
              </a:defRPr>
            </a:lvl1pPr>
          </a:lstStyle>
          <a:p>
            <a:r>
              <a:rPr lang="en-US" smtClean="0"/>
              <a:t>Click to edit Master title style</a:t>
            </a:r>
            <a:endParaRPr lang="en-US" dirty="0"/>
          </a:p>
        </p:txBody>
      </p:sp>
      <p:sp>
        <p:nvSpPr>
          <p:cNvPr id="3" name="Ondertitel 2"/>
          <p:cNvSpPr>
            <a:spLocks noGrp="1"/>
          </p:cNvSpPr>
          <p:nvPr>
            <p:ph type="subTitle" idx="1"/>
          </p:nvPr>
        </p:nvSpPr>
        <p:spPr>
          <a:xfrm>
            <a:off x="2627784" y="2420888"/>
            <a:ext cx="6400800" cy="1752600"/>
          </a:xfrm>
        </p:spPr>
        <p:txBody>
          <a:bodyPr>
            <a:normAutofit/>
          </a:bodyPr>
          <a:lstStyle>
            <a:lvl1pPr marL="0" indent="0" algn="l">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77338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en-US"/>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fld id="{F44368DC-AFBB-496A-A55B-2E3CDB563EE0}" type="slidenum">
              <a:rPr lang="en-US" altLang="en-US"/>
              <a:pPr/>
              <a:t>‹nr.›</a:t>
            </a:fld>
            <a:endParaRPr lang="en-US" altLang="en-US"/>
          </a:p>
        </p:txBody>
      </p:sp>
    </p:spTree>
    <p:extLst>
      <p:ext uri="{BB962C8B-B14F-4D97-AF65-F5344CB8AC3E}">
        <p14:creationId xmlns:p14="http://schemas.microsoft.com/office/powerpoint/2010/main" val="2597228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fld id="{B5ABBFA9-AE53-4A98-A3D5-DBAE634AD339}" type="slidenum">
              <a:rPr lang="en-US" altLang="en-US"/>
              <a:pPr/>
              <a:t>‹nr.›</a:t>
            </a:fld>
            <a:endParaRPr lang="en-US" altLang="en-US"/>
          </a:p>
        </p:txBody>
      </p:sp>
    </p:spTree>
    <p:extLst>
      <p:ext uri="{BB962C8B-B14F-4D97-AF65-F5344CB8AC3E}">
        <p14:creationId xmlns:p14="http://schemas.microsoft.com/office/powerpoint/2010/main" val="64098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en-US"/>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fld id="{128C9BA3-6F2D-406C-A4B8-5DCA096BD525}" type="slidenum">
              <a:rPr lang="en-US" altLang="en-US"/>
              <a:pPr/>
              <a:t>‹nr.›</a:t>
            </a:fld>
            <a:endParaRPr lang="en-US" altLang="en-US"/>
          </a:p>
        </p:txBody>
      </p:sp>
    </p:spTree>
    <p:extLst>
      <p:ext uri="{BB962C8B-B14F-4D97-AF65-F5344CB8AC3E}">
        <p14:creationId xmlns:p14="http://schemas.microsoft.com/office/powerpoint/2010/main" val="140606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vl1pPr>
          </a:lstStyle>
          <a:p>
            <a:fld id="{6D87873D-4CDF-4940-887C-BE4C663D7684}" type="slidenum">
              <a:rPr lang="en-US" altLang="en-US"/>
              <a:pPr/>
              <a:t>‹nr.›</a:t>
            </a:fld>
            <a:endParaRPr lang="en-US" altLang="en-US"/>
          </a:p>
        </p:txBody>
      </p:sp>
    </p:spTree>
    <p:extLst>
      <p:ext uri="{BB962C8B-B14F-4D97-AF65-F5344CB8AC3E}">
        <p14:creationId xmlns:p14="http://schemas.microsoft.com/office/powerpoint/2010/main" val="221951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5" name="Afbeelding 2" descr="SAX_PPT_UAS_Achtergro10.jpg"/>
          <p:cNvPicPr>
            <a:picLocks noChangeAspect="1"/>
          </p:cNvPicPr>
          <p:nvPr/>
        </p:nvPicPr>
        <p:blipFill>
          <a:blip r:embed="rId2">
            <a:extLst>
              <a:ext uri="{28A0092B-C50C-407E-A947-70E740481C1C}">
                <a14:useLocalDpi xmlns:a14="http://schemas.microsoft.com/office/drawing/2010/main" val="0"/>
              </a:ext>
            </a:extLst>
          </a:blip>
          <a:srcRect b="11586"/>
          <a:stretch>
            <a:fillRect/>
          </a:stretch>
        </p:blipFill>
        <p:spPr bwMode="auto">
          <a:xfrm>
            <a:off x="0" y="0"/>
            <a:ext cx="914400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lvl1pPr>
              <a:defRPr>
                <a:solidFill>
                  <a:srgbClr val="00853A"/>
                </a:solidFill>
              </a:defRPr>
            </a:lvl1pPr>
          </a:lstStyle>
          <a:p>
            <a:r>
              <a:rPr lang="en-US" smtClean="0"/>
              <a:t>Click to edit Master title style</a:t>
            </a:r>
            <a:endParaRPr lang="en-US" dirty="0"/>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jdelijke aanduiding voor datum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7" name="Tijdelijke aanduiding voor voettekst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8" name="Tijdelijke aanduiding voor dianummer 5"/>
          <p:cNvSpPr>
            <a:spLocks noGrp="1"/>
          </p:cNvSpPr>
          <p:nvPr>
            <p:ph type="sldNum" sz="quarter" idx="12"/>
          </p:nvPr>
        </p:nvSpPr>
        <p:spPr/>
        <p:txBody>
          <a:bodyPr/>
          <a:lstStyle>
            <a:lvl1pPr>
              <a:defRPr/>
            </a:lvl1pPr>
          </a:lstStyle>
          <a:p>
            <a:fld id="{F608FCF9-6D5D-414C-B476-5F422979B225}" type="slidenum">
              <a:rPr lang="en-US" altLang="en-US"/>
              <a:pPr/>
              <a:t>‹nr.›</a:t>
            </a:fld>
            <a:endParaRPr lang="en-US" altLang="en-US"/>
          </a:p>
        </p:txBody>
      </p:sp>
    </p:spTree>
    <p:extLst>
      <p:ext uri="{BB962C8B-B14F-4D97-AF65-F5344CB8AC3E}">
        <p14:creationId xmlns:p14="http://schemas.microsoft.com/office/powerpoint/2010/main" val="134890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Tijdelijke aanduiding voor dianummer 5"/>
          <p:cNvSpPr>
            <a:spLocks noGrp="1"/>
          </p:cNvSpPr>
          <p:nvPr>
            <p:ph type="sldNum" sz="quarter" idx="12"/>
          </p:nvPr>
        </p:nvSpPr>
        <p:spPr/>
        <p:txBody>
          <a:bodyPr/>
          <a:lstStyle>
            <a:lvl1pPr>
              <a:defRPr/>
            </a:lvl1pPr>
          </a:lstStyle>
          <a:p>
            <a:fld id="{9245A64D-D40C-49A3-94AE-D17B3E5BDD6C}" type="slidenum">
              <a:rPr lang="en-US" altLang="en-US"/>
              <a:pPr/>
              <a:t>‹nr.›</a:t>
            </a:fld>
            <a:endParaRPr lang="en-US" altLang="en-US"/>
          </a:p>
        </p:txBody>
      </p:sp>
    </p:spTree>
    <p:extLst>
      <p:ext uri="{BB962C8B-B14F-4D97-AF65-F5344CB8AC3E}">
        <p14:creationId xmlns:p14="http://schemas.microsoft.com/office/powerpoint/2010/main" val="96908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3" name="Afbeelding 6" descr="SAX_PPT_UAS_Achtergro10.jpg"/>
          <p:cNvPicPr>
            <a:picLocks noChangeAspect="1"/>
          </p:cNvPicPr>
          <p:nvPr/>
        </p:nvPicPr>
        <p:blipFill>
          <a:blip r:embed="rId2">
            <a:extLst>
              <a:ext uri="{28A0092B-C50C-407E-A947-70E740481C1C}">
                <a14:useLocalDpi xmlns:a14="http://schemas.microsoft.com/office/drawing/2010/main" val="0"/>
              </a:ext>
            </a:extLst>
          </a:blip>
          <a:srcRect b="11586"/>
          <a:stretch>
            <a:fillRect/>
          </a:stretch>
        </p:blipFill>
        <p:spPr bwMode="auto">
          <a:xfrm>
            <a:off x="0" y="0"/>
            <a:ext cx="914400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lvl1pPr>
              <a:defRPr>
                <a:solidFill>
                  <a:srgbClr val="00853A"/>
                </a:solidFill>
              </a:defRPr>
            </a:lvl1pPr>
          </a:lstStyle>
          <a:p>
            <a:r>
              <a:rPr lang="en-US" smtClean="0"/>
              <a:t>Click to edit Master title style</a:t>
            </a:r>
            <a:endParaRPr lang="en-US" dirty="0"/>
          </a:p>
        </p:txBody>
      </p:sp>
      <p:sp>
        <p:nvSpPr>
          <p:cNvPr id="4" name="Tijdelijke aanduiding voor dianummer 5"/>
          <p:cNvSpPr>
            <a:spLocks noGrp="1"/>
          </p:cNvSpPr>
          <p:nvPr>
            <p:ph type="sldNum" sz="quarter" idx="10"/>
          </p:nvPr>
        </p:nvSpPr>
        <p:spPr/>
        <p:txBody>
          <a:bodyPr/>
          <a:lstStyle>
            <a:lvl1pPr>
              <a:defRPr/>
            </a:lvl1pPr>
          </a:lstStyle>
          <a:p>
            <a:fld id="{16A1EA63-0818-4BF1-A19B-E60C3CC0C23B}" type="slidenum">
              <a:rPr lang="en-US" altLang="en-US"/>
              <a:pPr/>
              <a:t>‹nr.›</a:t>
            </a:fld>
            <a:endParaRPr lang="en-US" altLang="en-US"/>
          </a:p>
        </p:txBody>
      </p:sp>
    </p:spTree>
    <p:extLst>
      <p:ext uri="{BB962C8B-B14F-4D97-AF65-F5344CB8AC3E}">
        <p14:creationId xmlns:p14="http://schemas.microsoft.com/office/powerpoint/2010/main" val="312415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Tijdelijke aanduiding voor dianummer 5"/>
          <p:cNvSpPr>
            <a:spLocks noGrp="1"/>
          </p:cNvSpPr>
          <p:nvPr>
            <p:ph type="sldNum" sz="quarter" idx="12"/>
          </p:nvPr>
        </p:nvSpPr>
        <p:spPr/>
        <p:txBody>
          <a:bodyPr/>
          <a:lstStyle>
            <a:lvl1pPr>
              <a:defRPr/>
            </a:lvl1pPr>
          </a:lstStyle>
          <a:p>
            <a:fld id="{EA8C3CA1-43C4-4DFF-A420-1942CD0129BC}" type="slidenum">
              <a:rPr lang="en-US" altLang="en-US"/>
              <a:pPr/>
              <a:t>‹nr.›</a:t>
            </a:fld>
            <a:endParaRPr lang="en-US" altLang="en-US"/>
          </a:p>
        </p:txBody>
      </p:sp>
    </p:spTree>
    <p:extLst>
      <p:ext uri="{BB962C8B-B14F-4D97-AF65-F5344CB8AC3E}">
        <p14:creationId xmlns:p14="http://schemas.microsoft.com/office/powerpoint/2010/main" val="142961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fld id="{FD29CCE5-F12E-4A29-BC75-05B1977965AD}" type="slidenum">
              <a:rPr lang="en-US" altLang="en-US"/>
              <a:pPr/>
              <a:t>‹nr.›</a:t>
            </a:fld>
            <a:endParaRPr lang="en-US" altLang="en-US"/>
          </a:p>
        </p:txBody>
      </p:sp>
    </p:spTree>
    <p:extLst>
      <p:ext uri="{BB962C8B-B14F-4D97-AF65-F5344CB8AC3E}">
        <p14:creationId xmlns:p14="http://schemas.microsoft.com/office/powerpoint/2010/main" val="63802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fld id="{7BAB22AF-917B-49D0-8803-9950FDB6D54C}" type="slidenum">
              <a:rPr lang="en-US" altLang="en-US"/>
              <a:pPr/>
              <a:t>‹nr.›</a:t>
            </a:fld>
            <a:endParaRPr lang="en-US" altLang="en-US"/>
          </a:p>
        </p:txBody>
      </p:sp>
    </p:spTree>
    <p:extLst>
      <p:ext uri="{BB962C8B-B14F-4D97-AF65-F5344CB8AC3E}">
        <p14:creationId xmlns:p14="http://schemas.microsoft.com/office/powerpoint/2010/main" val="2510179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Afbeelding 3" descr="SAX_PPT_UAS_Achtergro6.jpg"/>
          <p:cNvPicPr>
            <a:picLocks noChangeAspect="1"/>
          </p:cNvPicPr>
          <p:nvPr/>
        </p:nvPicPr>
        <p:blipFill>
          <a:blip r:embed="rId13">
            <a:extLst>
              <a:ext uri="{28A0092B-C50C-407E-A947-70E740481C1C}">
                <a14:useLocalDpi xmlns:a14="http://schemas.microsoft.com/office/drawing/2010/main" val="0"/>
              </a:ext>
            </a:extLst>
          </a:blip>
          <a:srcRect b="10420"/>
          <a:stretch>
            <a:fillRect/>
          </a:stretch>
        </p:blipFill>
        <p:spPr bwMode="auto">
          <a:xfrm>
            <a:off x="0" y="0"/>
            <a:ext cx="914400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jdelijke aanduiding voor titel 1"/>
          <p:cNvSpPr>
            <a:spLocks noGrp="1"/>
          </p:cNvSpPr>
          <p:nvPr>
            <p:ph type="title"/>
          </p:nvPr>
        </p:nvSpPr>
        <p:spPr bwMode="auto">
          <a:xfrm>
            <a:off x="2700338" y="274638"/>
            <a:ext cx="59864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smtClean="0"/>
              <a:t>Klik om de stijl te bewerken</a:t>
            </a:r>
            <a:endParaRPr lang="en-US" altLang="en-US" smtClean="0"/>
          </a:p>
        </p:txBody>
      </p:sp>
      <p:sp>
        <p:nvSpPr>
          <p:cNvPr id="1028"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smtClean="0"/>
              <a:t>Klik om de modelstijlen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endParaRPr lang="en-US" altLang="en-US" smtClean="0"/>
          </a:p>
        </p:txBody>
      </p:sp>
      <p:sp>
        <p:nvSpPr>
          <p:cNvPr id="6" name="Tijdelijke aanduiding voor dianummer 5"/>
          <p:cNvSpPr>
            <a:spLocks noGrp="1"/>
          </p:cNvSpPr>
          <p:nvPr>
            <p:ph type="sldNum" sz="quarter" idx="4"/>
          </p:nvPr>
        </p:nvSpPr>
        <p:spPr>
          <a:xfrm>
            <a:off x="8027988" y="6356350"/>
            <a:ext cx="658812"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BB14505-2575-4FCD-A54F-67294B200381}" type="slidenum">
              <a:rPr lang="en-US" altLang="en-US"/>
              <a:pPr/>
              <a:t>‹nr.›</a:t>
            </a:fld>
            <a:endParaRPr lang="en-US" altLang="en-US"/>
          </a:p>
        </p:txBody>
      </p:sp>
    </p:spTree>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Lst>
  <p:timing>
    <p:tnLst>
      <p:par>
        <p:cTn id="1" dur="indefinite" restart="never" nodeType="tmRoot"/>
      </p:par>
    </p:tnLst>
  </p:timing>
  <p:txStyles>
    <p:titleStyle>
      <a:lvl1pPr algn="l" rtl="0" eaLnBrk="0" fontAlgn="base" hangingPunct="0">
        <a:spcBef>
          <a:spcPct val="0"/>
        </a:spcBef>
        <a:spcAft>
          <a:spcPct val="0"/>
        </a:spcAft>
        <a:defRPr sz="3200" kern="1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Lucida Sans Unicode" pitchFamily="34" charset="0"/>
        </a:defRPr>
      </a:lvl2pPr>
      <a:lvl3pPr algn="l" rtl="0" eaLnBrk="0" fontAlgn="base" hangingPunct="0">
        <a:spcBef>
          <a:spcPct val="0"/>
        </a:spcBef>
        <a:spcAft>
          <a:spcPct val="0"/>
        </a:spcAft>
        <a:defRPr sz="3200">
          <a:solidFill>
            <a:schemeClr val="bg1"/>
          </a:solidFill>
          <a:latin typeface="Lucida Sans Unicode" pitchFamily="34" charset="0"/>
        </a:defRPr>
      </a:lvl3pPr>
      <a:lvl4pPr algn="l" rtl="0" eaLnBrk="0" fontAlgn="base" hangingPunct="0">
        <a:spcBef>
          <a:spcPct val="0"/>
        </a:spcBef>
        <a:spcAft>
          <a:spcPct val="0"/>
        </a:spcAft>
        <a:defRPr sz="3200">
          <a:solidFill>
            <a:schemeClr val="bg1"/>
          </a:solidFill>
          <a:latin typeface="Lucida Sans Unicode" pitchFamily="34" charset="0"/>
        </a:defRPr>
      </a:lvl4pPr>
      <a:lvl5pPr algn="l" rtl="0" eaLnBrk="0" fontAlgn="base" hangingPunct="0">
        <a:spcBef>
          <a:spcPct val="0"/>
        </a:spcBef>
        <a:spcAft>
          <a:spcPct val="0"/>
        </a:spcAft>
        <a:defRPr sz="3200">
          <a:solidFill>
            <a:schemeClr val="bg1"/>
          </a:solidFill>
          <a:latin typeface="Lucida Sans Unicode" pitchFamily="34" charset="0"/>
        </a:defRPr>
      </a:lvl5pPr>
      <a:lvl6pPr marL="457200" algn="l" rtl="0" fontAlgn="base">
        <a:spcBef>
          <a:spcPct val="0"/>
        </a:spcBef>
        <a:spcAft>
          <a:spcPct val="0"/>
        </a:spcAft>
        <a:defRPr sz="3200">
          <a:solidFill>
            <a:schemeClr val="bg1"/>
          </a:solidFill>
          <a:latin typeface="Lucida Sans Unicode" pitchFamily="34" charset="0"/>
        </a:defRPr>
      </a:lvl6pPr>
      <a:lvl7pPr marL="914400" algn="l" rtl="0" fontAlgn="base">
        <a:spcBef>
          <a:spcPct val="0"/>
        </a:spcBef>
        <a:spcAft>
          <a:spcPct val="0"/>
        </a:spcAft>
        <a:defRPr sz="3200">
          <a:solidFill>
            <a:schemeClr val="bg1"/>
          </a:solidFill>
          <a:latin typeface="Lucida Sans Unicode" pitchFamily="34" charset="0"/>
        </a:defRPr>
      </a:lvl7pPr>
      <a:lvl8pPr marL="1371600" algn="l" rtl="0" fontAlgn="base">
        <a:spcBef>
          <a:spcPct val="0"/>
        </a:spcBef>
        <a:spcAft>
          <a:spcPct val="0"/>
        </a:spcAft>
        <a:defRPr sz="3200">
          <a:solidFill>
            <a:schemeClr val="bg1"/>
          </a:solidFill>
          <a:latin typeface="Lucida Sans Unicode" pitchFamily="34" charset="0"/>
        </a:defRPr>
      </a:lvl8pPr>
      <a:lvl9pPr marL="1828800" algn="l" rtl="0" fontAlgn="base">
        <a:spcBef>
          <a:spcPct val="0"/>
        </a:spcBef>
        <a:spcAft>
          <a:spcPct val="0"/>
        </a:spcAft>
        <a:defRPr sz="3200">
          <a:solidFill>
            <a:schemeClr val="bg1"/>
          </a:solidFill>
          <a:latin typeface="Lucida Sans Unicode"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18" Type="http://schemas.openxmlformats.org/officeDocument/2006/relationships/image" Target="../media/image23.jpeg"/><Relationship Id="rId3" Type="http://schemas.openxmlformats.org/officeDocument/2006/relationships/image" Target="../media/image10.png"/><Relationship Id="rId21" Type="http://schemas.openxmlformats.org/officeDocument/2006/relationships/image" Target="../media/image26.jpeg"/><Relationship Id="rId7" Type="http://schemas.openxmlformats.org/officeDocument/2006/relationships/image" Target="../media/image4.jpeg"/><Relationship Id="rId12" Type="http://schemas.openxmlformats.org/officeDocument/2006/relationships/image" Target="../media/image18.png"/><Relationship Id="rId17" Type="http://schemas.openxmlformats.org/officeDocument/2006/relationships/image" Target="../media/image22.jpeg"/><Relationship Id="rId2" Type="http://schemas.openxmlformats.org/officeDocument/2006/relationships/notesSlide" Target="../notesSlides/notesSlide4.xml"/><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7.jpeg"/><Relationship Id="rId5" Type="http://schemas.openxmlformats.org/officeDocument/2006/relationships/image" Target="../media/image12.jpeg"/><Relationship Id="rId15" Type="http://schemas.openxmlformats.org/officeDocument/2006/relationships/image" Target="../media/image6.jpeg"/><Relationship Id="rId10" Type="http://schemas.openxmlformats.org/officeDocument/2006/relationships/image" Target="../media/image16.jpeg"/><Relationship Id="rId19" Type="http://schemas.openxmlformats.org/officeDocument/2006/relationships/image" Target="../media/image24.jpeg"/><Relationship Id="rId4" Type="http://schemas.openxmlformats.org/officeDocument/2006/relationships/image" Target="../media/image11.png"/><Relationship Id="rId9" Type="http://schemas.openxmlformats.org/officeDocument/2006/relationships/image" Target="../media/image15.jpeg"/><Relationship Id="rId14" Type="http://schemas.openxmlformats.org/officeDocument/2006/relationships/image" Target="../media/image20.png"/><Relationship Id="rId22"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619250" y="692150"/>
            <a:ext cx="7524750" cy="1281113"/>
          </a:xfrm>
        </p:spPr>
        <p:txBody>
          <a:bodyPr/>
          <a:lstStyle/>
          <a:p>
            <a:pPr algn="ctr" eaLnBrk="1" hangingPunct="1"/>
            <a:r>
              <a:rPr lang="en-GB" altLang="en-US" sz="3200" smtClean="0"/>
              <a:t>Co-creatie in de </a:t>
            </a:r>
            <a:br>
              <a:rPr lang="en-GB" altLang="en-US" sz="3200" smtClean="0"/>
            </a:br>
            <a:r>
              <a:rPr lang="en-GB" altLang="en-US" sz="3200" smtClean="0"/>
              <a:t>Master Health Care &amp; Social Work</a:t>
            </a:r>
          </a:p>
        </p:txBody>
      </p:sp>
      <p:sp>
        <p:nvSpPr>
          <p:cNvPr id="13315" name="Rectangle 3"/>
          <p:cNvSpPr>
            <a:spLocks noGrp="1" noChangeArrowheads="1"/>
          </p:cNvSpPr>
          <p:nvPr>
            <p:ph type="subTitle" idx="1"/>
          </p:nvPr>
        </p:nvSpPr>
        <p:spPr>
          <a:xfrm>
            <a:off x="1619250" y="2205038"/>
            <a:ext cx="6546850" cy="3744912"/>
          </a:xfrm>
        </p:spPr>
        <p:txBody>
          <a:bodyPr/>
          <a:lstStyle/>
          <a:p>
            <a:pPr algn="ctr" eaLnBrk="1" hangingPunct="1"/>
            <a:r>
              <a:rPr lang="nl-NL" altLang="en-US" smtClean="0"/>
              <a:t>Eline Verschoor, Corina Bosma, </a:t>
            </a:r>
          </a:p>
          <a:p>
            <a:pPr algn="ctr" eaLnBrk="1" hangingPunct="1"/>
            <a:r>
              <a:rPr lang="nl-NL" altLang="en-US" smtClean="0"/>
              <a:t>Ellen Oosterkamp, Marike Jansen </a:t>
            </a:r>
            <a:endParaRPr lang="en-US"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2555875" y="260350"/>
            <a:ext cx="5770563" cy="1143000"/>
          </a:xfrm>
        </p:spPr>
        <p:txBody>
          <a:bodyPr/>
          <a:lstStyle/>
          <a:p>
            <a:pPr eaLnBrk="1" hangingPunct="1"/>
            <a:r>
              <a:rPr lang="nl-NL" altLang="nl-NL" smtClean="0"/>
              <a:t>Co-creatie: gezamenlijke      publicaties</a:t>
            </a:r>
          </a:p>
        </p:txBody>
      </p:sp>
      <p:sp>
        <p:nvSpPr>
          <p:cNvPr id="22531" name="Tijdelijke aanduiding voor inhoud 2"/>
          <p:cNvSpPr>
            <a:spLocks noGrp="1"/>
          </p:cNvSpPr>
          <p:nvPr>
            <p:ph idx="1"/>
          </p:nvPr>
        </p:nvSpPr>
        <p:spPr/>
        <p:txBody>
          <a:bodyPr/>
          <a:lstStyle/>
          <a:p>
            <a:pPr marL="0" indent="0" eaLnBrk="1" hangingPunct="1">
              <a:buFont typeface="Arial" panose="020B0604020202020204" pitchFamily="34" charset="0"/>
              <a:buNone/>
            </a:pPr>
            <a:r>
              <a:rPr lang="nl-NL" altLang="nl-NL" sz="2000" smtClean="0"/>
              <a:t>Besselink, P., Braun, M. &amp; Oosterkamp-Szwajcer, E., (2013). Ouders in armoede: veerkrachtig, strijdvaardig of terneergeslagen? Journal of Social Intervention: Theory and Practice. 22(4), pp.24–42. DOI: </a:t>
            </a:r>
          </a:p>
          <a:p>
            <a:pPr marL="0" indent="0" eaLnBrk="1" hangingPunct="1">
              <a:buFont typeface="Arial" panose="020B0604020202020204" pitchFamily="34" charset="0"/>
              <a:buNone/>
            </a:pPr>
            <a:r>
              <a:rPr lang="nl-NL" altLang="nl-NL" sz="2000" smtClean="0"/>
              <a:t>     </a:t>
            </a:r>
          </a:p>
          <a:p>
            <a:pPr marL="0" indent="0" eaLnBrk="1" hangingPunct="1">
              <a:buFont typeface="Arial" panose="020B0604020202020204" pitchFamily="34" charset="0"/>
              <a:buNone/>
            </a:pPr>
            <a:r>
              <a:rPr lang="nl-NL" altLang="nl-NL" sz="2000" smtClean="0"/>
              <a:t>Lansink, P. &amp; Nicole Ketelaar. Tijd voor de verpleegkundigenzorg. Klinisch redeneren in de context van dialyseverpleegkundigen; toepassing van de SBAR methodiek. In progress</a:t>
            </a:r>
          </a:p>
          <a:p>
            <a:pPr marL="0" indent="0" eaLnBrk="1" hangingPunct="1">
              <a:buFont typeface="Arial" panose="020B0604020202020204" pitchFamily="34" charset="0"/>
              <a:buNone/>
            </a:pPr>
            <a:endParaRPr lang="nl-NL" altLang="nl-NL" sz="2000" smtClean="0"/>
          </a:p>
          <a:p>
            <a:pPr marL="0" indent="0" eaLnBrk="1" hangingPunct="1">
              <a:buFont typeface="Arial" panose="020B0604020202020204" pitchFamily="34" charset="0"/>
              <a:buNone/>
            </a:pPr>
            <a:r>
              <a:rPr lang="en-US" altLang="nl-NL" sz="2000" smtClean="0"/>
              <a:t>Ben Allouch, S., Deboeverie, S. F.,  Jaschinski, C.,  Aghajan, H., Philips, W. (2016). Lessons learned from SONOPA (SOcial Networksfor Older adults to Promote an Active Life).  </a:t>
            </a:r>
            <a:r>
              <a:rPr lang="en-US" altLang="nl-NL" sz="2000" i="1" smtClean="0"/>
              <a:t>ISG 2016.</a:t>
            </a:r>
          </a:p>
          <a:p>
            <a:pPr marL="0" indent="0" eaLnBrk="1" hangingPunct="1">
              <a:buFont typeface="Arial" panose="020B0604020202020204" pitchFamily="34" charset="0"/>
              <a:buNone/>
            </a:pPr>
            <a:endParaRPr lang="nl-NL" altLang="nl-NL" sz="2000" smtClean="0"/>
          </a:p>
          <a:p>
            <a:pPr marL="0" indent="0" eaLnBrk="1" hangingPunct="1">
              <a:buFont typeface="Arial" panose="020B0604020202020204" pitchFamily="34" charset="0"/>
              <a:buNone/>
            </a:pPr>
            <a:endParaRPr lang="nl-NL" altLang="nl-NL" smtClean="0"/>
          </a:p>
          <a:p>
            <a:pPr marL="0" indent="0" eaLnBrk="1" hangingPunct="1">
              <a:buFont typeface="Arial" panose="020B0604020202020204" pitchFamily="34" charset="0"/>
              <a:buNone/>
            </a:pPr>
            <a:endParaRPr lang="nl-NL" altLang="nl-NL" smtClean="0"/>
          </a:p>
          <a:p>
            <a:pPr marL="0" indent="0" eaLnBrk="1" hangingPunct="1">
              <a:buFont typeface="Arial" panose="020B0604020202020204" pitchFamily="34" charset="0"/>
              <a:buNone/>
            </a:pPr>
            <a:endParaRPr lang="nl-NL" altLang="nl-NL"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nl-NL" altLang="en-US" smtClean="0"/>
              <a:t>Co-creatie: uitwisseling Health Care &amp; Social Work</a:t>
            </a:r>
          </a:p>
        </p:txBody>
      </p:sp>
      <p:pic>
        <p:nvPicPr>
          <p:cNvPr id="23555"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411413" y="2205038"/>
            <a:ext cx="4824412" cy="3795712"/>
          </a:xfrm>
        </p:spPr>
      </p:pic>
      <p:sp>
        <p:nvSpPr>
          <p:cNvPr id="23556" name="Tekstvak 4"/>
          <p:cNvSpPr txBox="1">
            <a:spLocks noChangeArrowheads="1"/>
          </p:cNvSpPr>
          <p:nvPr/>
        </p:nvSpPr>
        <p:spPr bwMode="auto">
          <a:xfrm>
            <a:off x="1298575" y="1844675"/>
            <a:ext cx="1374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Lucida Sans Unicode" panose="020B0602030504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9pPr>
          </a:lstStyle>
          <a:p>
            <a:pPr eaLnBrk="1" hangingPunct="1">
              <a:spcBef>
                <a:spcPct val="0"/>
              </a:spcBef>
              <a:buFontTx/>
              <a:buNone/>
            </a:pPr>
            <a:r>
              <a:rPr lang="nl-NL" altLang="en-US" sz="3200"/>
              <a:t>Beleid</a:t>
            </a:r>
          </a:p>
        </p:txBody>
      </p:sp>
      <p:sp>
        <p:nvSpPr>
          <p:cNvPr id="23557" name="Tekstvak 5"/>
          <p:cNvSpPr txBox="1">
            <a:spLocks noChangeArrowheads="1"/>
          </p:cNvSpPr>
          <p:nvPr/>
        </p:nvSpPr>
        <p:spPr bwMode="auto">
          <a:xfrm>
            <a:off x="190500" y="3421063"/>
            <a:ext cx="2216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Lucida Sans Unicode" panose="020B0602030504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9pPr>
          </a:lstStyle>
          <a:p>
            <a:pPr eaLnBrk="1" hangingPunct="1">
              <a:spcBef>
                <a:spcPct val="0"/>
              </a:spcBef>
              <a:buFontTx/>
              <a:buNone/>
            </a:pPr>
            <a:r>
              <a:rPr lang="nl-NL" altLang="en-US" sz="3200"/>
              <a:t>innovaties</a:t>
            </a:r>
          </a:p>
        </p:txBody>
      </p:sp>
      <p:sp>
        <p:nvSpPr>
          <p:cNvPr id="23558" name="Tekstvak 6"/>
          <p:cNvSpPr txBox="1">
            <a:spLocks noChangeArrowheads="1"/>
          </p:cNvSpPr>
          <p:nvPr/>
        </p:nvSpPr>
        <p:spPr bwMode="auto">
          <a:xfrm>
            <a:off x="7297738" y="3478213"/>
            <a:ext cx="15224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Lucida Sans Unicode" panose="020B0602030504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9pPr>
          </a:lstStyle>
          <a:p>
            <a:pPr eaLnBrk="1" hangingPunct="1">
              <a:spcBef>
                <a:spcPct val="0"/>
              </a:spcBef>
              <a:buFontTx/>
              <a:buNone/>
            </a:pPr>
            <a:r>
              <a:rPr lang="nl-NL" altLang="en-US" sz="3200"/>
              <a:t>wetten</a:t>
            </a:r>
          </a:p>
        </p:txBody>
      </p:sp>
      <p:sp>
        <p:nvSpPr>
          <p:cNvPr id="23559" name="Tekstvak 7"/>
          <p:cNvSpPr txBox="1">
            <a:spLocks noChangeArrowheads="1"/>
          </p:cNvSpPr>
          <p:nvPr/>
        </p:nvSpPr>
        <p:spPr bwMode="auto">
          <a:xfrm>
            <a:off x="5451475" y="1692275"/>
            <a:ext cx="369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Lucida Sans Unicode" panose="020B0602030504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9pPr>
          </a:lstStyle>
          <a:p>
            <a:pPr eaLnBrk="1" hangingPunct="1">
              <a:spcBef>
                <a:spcPct val="0"/>
              </a:spcBef>
              <a:buFontTx/>
              <a:buNone/>
            </a:pPr>
            <a:r>
              <a:rPr lang="nl-NL" altLang="en-US" sz="3200"/>
              <a:t>Sociale wijkteams</a:t>
            </a:r>
          </a:p>
        </p:txBody>
      </p:sp>
      <p:sp>
        <p:nvSpPr>
          <p:cNvPr id="23560" name="Tekstvak 8"/>
          <p:cNvSpPr txBox="1">
            <a:spLocks noChangeArrowheads="1"/>
          </p:cNvSpPr>
          <p:nvPr/>
        </p:nvSpPr>
        <p:spPr bwMode="auto">
          <a:xfrm>
            <a:off x="201613" y="6021388"/>
            <a:ext cx="5078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Lucida Sans Unicode" panose="020B0602030504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9pPr>
          </a:lstStyle>
          <a:p>
            <a:pPr eaLnBrk="1" hangingPunct="1">
              <a:spcBef>
                <a:spcPct val="0"/>
              </a:spcBef>
              <a:buFontTx/>
              <a:buNone/>
            </a:pPr>
            <a:r>
              <a:rPr lang="nl-NL" altLang="en-US" sz="3200"/>
              <a:t>Eigen kracht/Eigen regie</a:t>
            </a:r>
          </a:p>
        </p:txBody>
      </p:sp>
      <p:sp>
        <p:nvSpPr>
          <p:cNvPr id="23561" name="Tekstvak 9"/>
          <p:cNvSpPr txBox="1">
            <a:spLocks noChangeArrowheads="1"/>
          </p:cNvSpPr>
          <p:nvPr/>
        </p:nvSpPr>
        <p:spPr bwMode="auto">
          <a:xfrm>
            <a:off x="-6350" y="4578350"/>
            <a:ext cx="2609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Lucida Sans Unicode" panose="020B0602030504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9pPr>
          </a:lstStyle>
          <a:p>
            <a:pPr eaLnBrk="1" hangingPunct="1">
              <a:spcBef>
                <a:spcPct val="0"/>
              </a:spcBef>
              <a:buFontTx/>
              <a:buNone/>
            </a:pPr>
            <a:r>
              <a:rPr lang="nl-NL" altLang="en-US" sz="3200"/>
              <a:t>organisaties</a:t>
            </a:r>
          </a:p>
        </p:txBody>
      </p:sp>
      <p:sp>
        <p:nvSpPr>
          <p:cNvPr id="23562" name="Tekstvak 10"/>
          <p:cNvSpPr txBox="1">
            <a:spLocks noChangeArrowheads="1"/>
          </p:cNvSpPr>
          <p:nvPr/>
        </p:nvSpPr>
        <p:spPr bwMode="auto">
          <a:xfrm>
            <a:off x="6323013" y="5191125"/>
            <a:ext cx="2913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Lucida Sans Unicode" panose="020B0602030504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9pPr>
          </a:lstStyle>
          <a:p>
            <a:pPr eaLnBrk="1" hangingPunct="1">
              <a:spcBef>
                <a:spcPct val="0"/>
              </a:spcBef>
              <a:buFontTx/>
              <a:buNone/>
            </a:pPr>
            <a:r>
              <a:rPr lang="nl-NL" altLang="en-US" sz="3200"/>
              <a:t>Vraagstukken</a:t>
            </a:r>
          </a:p>
        </p:txBody>
      </p:sp>
      <p:sp>
        <p:nvSpPr>
          <p:cNvPr id="23563" name="Tekstvak 12"/>
          <p:cNvSpPr txBox="1">
            <a:spLocks noChangeArrowheads="1"/>
          </p:cNvSpPr>
          <p:nvPr/>
        </p:nvSpPr>
        <p:spPr bwMode="auto">
          <a:xfrm>
            <a:off x="5618163" y="6165850"/>
            <a:ext cx="3359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Lucida Sans Unicode" panose="020B0602030504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9pPr>
          </a:lstStyle>
          <a:p>
            <a:pPr eaLnBrk="1" hangingPunct="1">
              <a:spcBef>
                <a:spcPct val="0"/>
              </a:spcBef>
              <a:buFontTx/>
              <a:buNone/>
            </a:pPr>
            <a:r>
              <a:rPr lang="nl-NL" altLang="en-US" sz="3200"/>
              <a:t>Data analyseren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nl-NL" altLang="en-US" smtClean="0"/>
              <a:t>Co Creatie: samenwerking</a:t>
            </a:r>
          </a:p>
        </p:txBody>
      </p:sp>
      <p:sp>
        <p:nvSpPr>
          <p:cNvPr id="24579" name="Tijdelijke aanduiding voor inhoud 2"/>
          <p:cNvSpPr>
            <a:spLocks noGrp="1"/>
          </p:cNvSpPr>
          <p:nvPr>
            <p:ph idx="1"/>
          </p:nvPr>
        </p:nvSpPr>
        <p:spPr>
          <a:xfrm>
            <a:off x="468313" y="1557338"/>
            <a:ext cx="8229600" cy="4525962"/>
          </a:xfrm>
        </p:spPr>
        <p:txBody>
          <a:bodyPr/>
          <a:lstStyle/>
          <a:p>
            <a:pPr marL="0" indent="0">
              <a:buFont typeface="Arial" panose="020B0604020202020204" pitchFamily="34" charset="0"/>
              <a:buNone/>
            </a:pPr>
            <a:r>
              <a:rPr lang="nl-NL" altLang="en-US" sz="3200" b="1" smtClean="0">
                <a:solidFill>
                  <a:srgbClr val="FFC000"/>
                </a:solidFill>
              </a:rPr>
              <a:t>FORZA</a:t>
            </a:r>
          </a:p>
          <a:p>
            <a:pPr marL="0" indent="0">
              <a:buFont typeface="Arial" panose="020B0604020202020204" pitchFamily="34" charset="0"/>
              <a:buNone/>
            </a:pPr>
            <a:endParaRPr lang="nl-NL" altLang="en-US" sz="2000" smtClean="0">
              <a:solidFill>
                <a:srgbClr val="FFC000"/>
              </a:solidFill>
            </a:endParaRPr>
          </a:p>
          <a:p>
            <a:pPr marL="0" indent="0">
              <a:buFont typeface="Arial" panose="020B0604020202020204" pitchFamily="34" charset="0"/>
              <a:buNone/>
            </a:pPr>
            <a:r>
              <a:rPr lang="nl-NL" altLang="en-US" sz="2000" smtClean="0">
                <a:solidFill>
                  <a:srgbClr val="FFC000"/>
                </a:solidFill>
              </a:rPr>
              <a:t>Voor wie? </a:t>
            </a:r>
            <a:r>
              <a:rPr lang="nl-NL" altLang="en-US" sz="2000" smtClean="0"/>
              <a:t>Deze begeleidingsvorm is voor jongeren tussen de 12 en 18 jaar die minimaal 16 uur per maand verzuimen en bij wie het aanspreken daarop bij de jongere en zijn ouders onvoldoende effect heeft gehad. </a:t>
            </a:r>
          </a:p>
          <a:p>
            <a:pPr marL="0" indent="0">
              <a:buFont typeface="Arial" panose="020B0604020202020204" pitchFamily="34" charset="0"/>
              <a:buNone/>
            </a:pPr>
            <a:endParaRPr lang="nl-NL" altLang="en-US" sz="2000" smtClean="0">
              <a:solidFill>
                <a:srgbClr val="FFC000"/>
              </a:solidFill>
            </a:endParaRPr>
          </a:p>
          <a:p>
            <a:pPr marL="0" indent="0">
              <a:buFont typeface="Arial" panose="020B0604020202020204" pitchFamily="34" charset="0"/>
              <a:buNone/>
            </a:pPr>
            <a:r>
              <a:rPr lang="nl-NL" altLang="en-US" sz="2000" smtClean="0">
                <a:solidFill>
                  <a:srgbClr val="FFC000"/>
                </a:solidFill>
              </a:rPr>
              <a:t>Vrijwillig maar niet vrijblijvend </a:t>
            </a:r>
            <a:r>
              <a:rPr lang="nl-NL" altLang="en-US" sz="2000" smtClean="0"/>
              <a:t>Deelname is vrijwillig. Maar als de jongere en/of zijn ouders niet voldoende meewerken of weigeren, kan de leerplichtambtenaar een proces-verbaal opmaken. Ook wanneer een jongere blijft spijbelen kan de leerplichtambtenaar alsnog een proces-verbaal opmaken. Het gevolg kan zijn dat de kinderrechter de begeleiding verplicht stelt in het kader van het strafrecht. Het streven is dat dezelfde jeugdbeschermer deze dan uitvoert.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nl-NL" altLang="en-US" smtClean="0"/>
              <a:t>Co-creatie: voorbeeld Eline</a:t>
            </a:r>
          </a:p>
        </p:txBody>
      </p:sp>
      <p:sp>
        <p:nvSpPr>
          <p:cNvPr id="25603" name="Tijdelijke aanduiding voor inhoud 2"/>
          <p:cNvSpPr>
            <a:spLocks noGrp="1"/>
          </p:cNvSpPr>
          <p:nvPr>
            <p:ph idx="1"/>
          </p:nvPr>
        </p:nvSpPr>
        <p:spPr/>
        <p:txBody>
          <a:bodyPr/>
          <a:lstStyle/>
          <a:p>
            <a:r>
              <a:rPr lang="nl-NL" altLang="en-US" smtClean="0"/>
              <a:t>CC2 – CC3 – CC4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nl-NL" altLang="en-US" smtClean="0"/>
              <a:t>Successen &amp; Uitdagingen</a:t>
            </a:r>
          </a:p>
        </p:txBody>
      </p:sp>
      <p:sp>
        <p:nvSpPr>
          <p:cNvPr id="26627" name="Tijdelijke aanduiding voor inhoud 2"/>
          <p:cNvSpPr>
            <a:spLocks noGrp="1"/>
          </p:cNvSpPr>
          <p:nvPr>
            <p:ph idx="1"/>
          </p:nvPr>
        </p:nvSpPr>
        <p:spPr/>
        <p:txBody>
          <a:bodyPr/>
          <a:lstStyle/>
          <a:p>
            <a:endParaRPr lang="nl-NL" alt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nl-NL" altLang="en-US" smtClean="0"/>
              <a:t>Even voorstellen</a:t>
            </a:r>
          </a:p>
        </p:txBody>
      </p:sp>
      <p:pic>
        <p:nvPicPr>
          <p:cNvPr id="14339"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944938" y="2193925"/>
            <a:ext cx="1984375" cy="1985963"/>
          </a:xfrm>
        </p:spPr>
      </p:pic>
      <p:pic>
        <p:nvPicPr>
          <p:cNvPr id="14340" name="Picture 5" descr="gebouw_enschede_2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450" y="4922838"/>
            <a:ext cx="28765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4275" y="2185988"/>
            <a:ext cx="133508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Afbeelding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 y="2205038"/>
            <a:ext cx="187325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kstvak 2"/>
          <p:cNvSpPr txBox="1">
            <a:spLocks noChangeArrowheads="1"/>
          </p:cNvSpPr>
          <p:nvPr/>
        </p:nvSpPr>
        <p:spPr bwMode="auto">
          <a:xfrm>
            <a:off x="323850" y="4268788"/>
            <a:ext cx="1725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Lucida Sans Unicode" panose="020B0602030504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9pPr>
          </a:lstStyle>
          <a:p>
            <a:pPr eaLnBrk="1" hangingPunct="1">
              <a:spcBef>
                <a:spcPct val="0"/>
              </a:spcBef>
              <a:buFontTx/>
              <a:buNone/>
            </a:pPr>
            <a:r>
              <a:rPr lang="nl-NL" altLang="en-US" sz="1600"/>
              <a:t>Eline Verschoor</a:t>
            </a:r>
          </a:p>
        </p:txBody>
      </p:sp>
      <p:sp>
        <p:nvSpPr>
          <p:cNvPr id="14344" name="Tekstvak 3"/>
          <p:cNvSpPr txBox="1">
            <a:spLocks noChangeArrowheads="1"/>
          </p:cNvSpPr>
          <p:nvPr/>
        </p:nvSpPr>
        <p:spPr bwMode="auto">
          <a:xfrm>
            <a:off x="4032250" y="4271963"/>
            <a:ext cx="1679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Lucida Sans Unicode" panose="020B0602030504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9pPr>
          </a:lstStyle>
          <a:p>
            <a:pPr eaLnBrk="1" hangingPunct="1">
              <a:spcBef>
                <a:spcPct val="0"/>
              </a:spcBef>
              <a:buFontTx/>
              <a:buNone/>
            </a:pPr>
            <a:r>
              <a:rPr lang="nl-NL" altLang="en-US" sz="1600"/>
              <a:t>Marieke Jansen</a:t>
            </a:r>
          </a:p>
        </p:txBody>
      </p:sp>
      <p:sp>
        <p:nvSpPr>
          <p:cNvPr id="14345" name="Tekstvak 4"/>
          <p:cNvSpPr txBox="1">
            <a:spLocks noChangeArrowheads="1"/>
          </p:cNvSpPr>
          <p:nvPr/>
        </p:nvSpPr>
        <p:spPr bwMode="auto">
          <a:xfrm>
            <a:off x="5943600" y="4289425"/>
            <a:ext cx="1939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Lucida Sans Unicode" panose="020B0602030504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9pPr>
          </a:lstStyle>
          <a:p>
            <a:pPr eaLnBrk="1" hangingPunct="1">
              <a:spcBef>
                <a:spcPct val="0"/>
              </a:spcBef>
              <a:buFontTx/>
              <a:buNone/>
            </a:pPr>
            <a:r>
              <a:rPr lang="nl-NL" altLang="en-US" sz="1600"/>
              <a:t>Ellen Oosterkamp</a:t>
            </a:r>
          </a:p>
        </p:txBody>
      </p:sp>
      <p:pic>
        <p:nvPicPr>
          <p:cNvPr id="14346"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84438" y="2205038"/>
            <a:ext cx="1128712"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ekstvak 2"/>
          <p:cNvSpPr txBox="1">
            <a:spLocks noChangeArrowheads="1"/>
          </p:cNvSpPr>
          <p:nvPr/>
        </p:nvSpPr>
        <p:spPr bwMode="auto">
          <a:xfrm>
            <a:off x="2339975" y="4292600"/>
            <a:ext cx="1558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Lucida Sans Unicode" panose="020B0602030504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9pPr>
          </a:lstStyle>
          <a:p>
            <a:pPr eaLnBrk="1" hangingPunct="1">
              <a:spcBef>
                <a:spcPct val="0"/>
              </a:spcBef>
              <a:buFontTx/>
              <a:buNone/>
            </a:pPr>
            <a:r>
              <a:rPr lang="nl-NL" altLang="en-US" sz="1600"/>
              <a:t>Corina Bosma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nl-NL" sz="2800" b="1" smtClean="0"/>
              <a:t>Master Health Care &amp; Social Work</a:t>
            </a:r>
          </a:p>
        </p:txBody>
      </p:sp>
      <p:pic>
        <p:nvPicPr>
          <p:cNvPr id="15363" name="Content Placeholder 3"/>
          <p:cNvPicPr>
            <a:picLocks noGrp="1"/>
          </p:cNvPicPr>
          <p:nvPr>
            <p:ph idx="1"/>
          </p:nvPr>
        </p:nvPicPr>
        <p:blipFill>
          <a:blip r:embed="rId3">
            <a:extLst>
              <a:ext uri="{28A0092B-C50C-407E-A947-70E740481C1C}">
                <a14:useLocalDpi xmlns:a14="http://schemas.microsoft.com/office/drawing/2010/main" val="0"/>
              </a:ext>
            </a:extLst>
          </a:blip>
          <a:srcRect l="3365" t="11026" r="3847" b="7692"/>
          <a:stretch>
            <a:fillRect/>
          </a:stretch>
        </p:blipFill>
        <p:spPr>
          <a:xfrm>
            <a:off x="684213" y="1700213"/>
            <a:ext cx="8229600" cy="4505325"/>
          </a:xfrm>
        </p:spPr>
      </p:pic>
      <p:sp>
        <p:nvSpPr>
          <p:cNvPr id="2" name="Tekstvak 1"/>
          <p:cNvSpPr txBox="1">
            <a:spLocks noChangeArrowheads="1"/>
          </p:cNvSpPr>
          <p:nvPr/>
        </p:nvSpPr>
        <p:spPr bwMode="auto">
          <a:xfrm>
            <a:off x="3611563" y="5661025"/>
            <a:ext cx="5549900"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800">
                <a:solidFill>
                  <a:schemeClr val="tx1"/>
                </a:solidFill>
                <a:latin typeface="Lucida Sans Unicode" panose="020B0602030504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9pPr>
          </a:lstStyle>
          <a:p>
            <a:pPr eaLnBrk="1" hangingPunct="1">
              <a:spcBef>
                <a:spcPct val="0"/>
              </a:spcBef>
              <a:buFontTx/>
              <a:buNone/>
            </a:pPr>
            <a:r>
              <a:rPr lang="nl-NL" altLang="nl-NL" sz="1600" i="1"/>
              <a:t>“In onze samenleving worden gezondheid, welzijn en </a:t>
            </a:r>
          </a:p>
          <a:p>
            <a:pPr eaLnBrk="1" hangingPunct="1">
              <a:spcBef>
                <a:spcPct val="0"/>
              </a:spcBef>
              <a:buFontTx/>
              <a:buNone/>
            </a:pPr>
            <a:r>
              <a:rPr lang="nl-NL" altLang="nl-NL" sz="1600" i="1"/>
              <a:t>maatschappelijke participatie in toenemende mate </a:t>
            </a:r>
          </a:p>
          <a:p>
            <a:pPr eaLnBrk="1" hangingPunct="1">
              <a:spcBef>
                <a:spcPct val="0"/>
              </a:spcBef>
              <a:buFontTx/>
              <a:buNone/>
            </a:pPr>
            <a:r>
              <a:rPr lang="nl-NL" altLang="nl-NL" sz="1600" i="1"/>
              <a:t>integraal benaderd. Daarbij ontstaan nieuwe rollen,</a:t>
            </a:r>
          </a:p>
          <a:p>
            <a:pPr eaLnBrk="1" hangingPunct="1">
              <a:spcBef>
                <a:spcPct val="0"/>
              </a:spcBef>
              <a:buFontTx/>
              <a:buNone/>
            </a:pPr>
            <a:r>
              <a:rPr lang="nl-NL" altLang="nl-NL" sz="1600" i="1"/>
              <a:t> taakherschikkingen en samenwerkingsverbanden.”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9"/>
          <p:cNvPicPr>
            <a:picLocks noChangeAspect="1"/>
          </p:cNvPicPr>
          <p:nvPr/>
        </p:nvPicPr>
        <p:blipFill>
          <a:blip r:embed="rId3">
            <a:extLst>
              <a:ext uri="{28A0092B-C50C-407E-A947-70E740481C1C}">
                <a14:useLocalDpi xmlns:a14="http://schemas.microsoft.com/office/drawing/2010/main" val="0"/>
              </a:ext>
            </a:extLst>
          </a:blip>
          <a:srcRect l="24496" r="14261"/>
          <a:stretch>
            <a:fillRect/>
          </a:stretch>
        </p:blipFill>
        <p:spPr bwMode="auto">
          <a:xfrm>
            <a:off x="5003800" y="4518025"/>
            <a:ext cx="1081088"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0"/>
          <p:cNvPicPr>
            <a:picLocks noChangeAspect="1"/>
          </p:cNvPicPr>
          <p:nvPr/>
        </p:nvPicPr>
        <p:blipFill>
          <a:blip r:embed="rId4">
            <a:extLst>
              <a:ext uri="{28A0092B-C50C-407E-A947-70E740481C1C}">
                <a14:useLocalDpi xmlns:a14="http://schemas.microsoft.com/office/drawing/2010/main" val="0"/>
              </a:ext>
            </a:extLst>
          </a:blip>
          <a:srcRect l="17331" r="27786"/>
          <a:stretch>
            <a:fillRect/>
          </a:stretch>
        </p:blipFill>
        <p:spPr bwMode="auto">
          <a:xfrm>
            <a:off x="3635375" y="4365625"/>
            <a:ext cx="13684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p:cNvPicPr>
          <p:nvPr/>
        </p:nvPicPr>
        <p:blipFill>
          <a:blip r:embed="rId5">
            <a:extLst>
              <a:ext uri="{28A0092B-C50C-407E-A947-70E740481C1C}">
                <a14:useLocalDpi xmlns:a14="http://schemas.microsoft.com/office/drawing/2010/main" val="0"/>
              </a:ext>
            </a:extLst>
          </a:blip>
          <a:srcRect l="27835" r="18941"/>
          <a:stretch>
            <a:fillRect/>
          </a:stretch>
        </p:blipFill>
        <p:spPr bwMode="auto">
          <a:xfrm>
            <a:off x="4211638" y="0"/>
            <a:ext cx="1223962"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p:cNvPicPr>
            <a:picLocks noChangeAspect="1"/>
          </p:cNvPicPr>
          <p:nvPr/>
        </p:nvPicPr>
        <p:blipFill>
          <a:blip r:embed="rId6">
            <a:extLst>
              <a:ext uri="{28A0092B-C50C-407E-A947-70E740481C1C}">
                <a14:useLocalDpi xmlns:a14="http://schemas.microsoft.com/office/drawing/2010/main" val="0"/>
              </a:ext>
            </a:extLst>
          </a:blip>
          <a:srcRect l="12495" r="14114"/>
          <a:stretch>
            <a:fillRect/>
          </a:stretch>
        </p:blipFill>
        <p:spPr bwMode="auto">
          <a:xfrm>
            <a:off x="3132138" y="2276475"/>
            <a:ext cx="16906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p:cNvPicPr>
            <a:picLocks noChangeAspect="1"/>
          </p:cNvPicPr>
          <p:nvPr/>
        </p:nvPicPr>
        <p:blipFill>
          <a:blip r:embed="rId7">
            <a:extLst>
              <a:ext uri="{28A0092B-C50C-407E-A947-70E740481C1C}">
                <a14:useLocalDpi xmlns:a14="http://schemas.microsoft.com/office/drawing/2010/main" val="0"/>
              </a:ext>
            </a:extLst>
          </a:blip>
          <a:srcRect l="-677" r="28772"/>
          <a:stretch>
            <a:fillRect/>
          </a:stretch>
        </p:blipFill>
        <p:spPr bwMode="auto">
          <a:xfrm>
            <a:off x="5867400" y="2276475"/>
            <a:ext cx="1620838"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p:cNvPicPr>
            <a:picLocks noChangeAspect="1"/>
          </p:cNvPicPr>
          <p:nvPr/>
        </p:nvPicPr>
        <p:blipFill>
          <a:blip r:embed="rId8">
            <a:extLst>
              <a:ext uri="{28A0092B-C50C-407E-A947-70E740481C1C}">
                <a14:useLocalDpi xmlns:a14="http://schemas.microsoft.com/office/drawing/2010/main" val="0"/>
              </a:ext>
            </a:extLst>
          </a:blip>
          <a:srcRect l="13828" r="15388"/>
          <a:stretch>
            <a:fillRect/>
          </a:stretch>
        </p:blipFill>
        <p:spPr bwMode="auto">
          <a:xfrm>
            <a:off x="0" y="0"/>
            <a:ext cx="1655763"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0"/>
          <p:cNvPicPr>
            <a:picLocks noChangeAspect="1"/>
          </p:cNvPicPr>
          <p:nvPr/>
        </p:nvPicPr>
        <p:blipFill>
          <a:blip r:embed="rId9">
            <a:extLst>
              <a:ext uri="{28A0092B-C50C-407E-A947-70E740481C1C}">
                <a14:useLocalDpi xmlns:a14="http://schemas.microsoft.com/office/drawing/2010/main" val="0"/>
              </a:ext>
            </a:extLst>
          </a:blip>
          <a:srcRect l="9525" b="7828"/>
          <a:stretch>
            <a:fillRect/>
          </a:stretch>
        </p:blipFill>
        <p:spPr bwMode="auto">
          <a:xfrm>
            <a:off x="1547813" y="0"/>
            <a:ext cx="136842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2"/>
          <p:cNvPicPr>
            <a:picLocks noChangeAspect="1"/>
          </p:cNvPicPr>
          <p:nvPr/>
        </p:nvPicPr>
        <p:blipFill>
          <a:blip r:embed="rId10">
            <a:extLst>
              <a:ext uri="{28A0092B-C50C-407E-A947-70E740481C1C}">
                <a14:useLocalDpi xmlns:a14="http://schemas.microsoft.com/office/drawing/2010/main" val="0"/>
              </a:ext>
            </a:extLst>
          </a:blip>
          <a:srcRect l="16710"/>
          <a:stretch>
            <a:fillRect/>
          </a:stretch>
        </p:blipFill>
        <p:spPr bwMode="auto">
          <a:xfrm>
            <a:off x="-323850" y="4508500"/>
            <a:ext cx="161766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3"/>
          <p:cNvPicPr>
            <a:picLocks noChangeAspect="1"/>
          </p:cNvPicPr>
          <p:nvPr/>
        </p:nvPicPr>
        <p:blipFill>
          <a:blip r:embed="rId11">
            <a:extLst>
              <a:ext uri="{28A0092B-C50C-407E-A947-70E740481C1C}">
                <a14:useLocalDpi xmlns:a14="http://schemas.microsoft.com/office/drawing/2010/main" val="0"/>
              </a:ext>
            </a:extLst>
          </a:blip>
          <a:srcRect l="9554" r="19461"/>
          <a:stretch>
            <a:fillRect/>
          </a:stretch>
        </p:blipFill>
        <p:spPr bwMode="auto">
          <a:xfrm>
            <a:off x="2843213" y="0"/>
            <a:ext cx="13684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5"/>
          <p:cNvPicPr>
            <a:picLocks noChangeAspect="1" noChangeArrowheads="1"/>
          </p:cNvPicPr>
          <p:nvPr/>
        </p:nvPicPr>
        <p:blipFill>
          <a:blip r:embed="rId12">
            <a:extLst>
              <a:ext uri="{28A0092B-C50C-407E-A947-70E740481C1C}">
                <a14:useLocalDpi xmlns:a14="http://schemas.microsoft.com/office/drawing/2010/main" val="0"/>
              </a:ext>
            </a:extLst>
          </a:blip>
          <a:srcRect l="9062" r="9383"/>
          <a:stretch>
            <a:fillRect/>
          </a:stretch>
        </p:blipFill>
        <p:spPr bwMode="auto">
          <a:xfrm>
            <a:off x="1258888" y="4508500"/>
            <a:ext cx="1296987" cy="271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6" name="Picture 18"/>
          <p:cNvPicPr>
            <a:picLocks noChangeAspect="1"/>
          </p:cNvPicPr>
          <p:nvPr/>
        </p:nvPicPr>
        <p:blipFill>
          <a:blip r:embed="rId13">
            <a:extLst>
              <a:ext uri="{28A0092B-C50C-407E-A947-70E740481C1C}">
                <a14:useLocalDpi xmlns:a14="http://schemas.microsoft.com/office/drawing/2010/main" val="0"/>
              </a:ext>
            </a:extLst>
          </a:blip>
          <a:srcRect l="12132" r="47429" b="8824"/>
          <a:stretch>
            <a:fillRect/>
          </a:stretch>
        </p:blipFill>
        <p:spPr bwMode="auto">
          <a:xfrm>
            <a:off x="4572000" y="2276475"/>
            <a:ext cx="14398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80288" y="2276475"/>
            <a:ext cx="1763712" cy="234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8" name="Picture 11"/>
          <p:cNvPicPr>
            <a:picLocks noChangeAspect="1"/>
          </p:cNvPicPr>
          <p:nvPr/>
        </p:nvPicPr>
        <p:blipFill>
          <a:blip r:embed="rId15">
            <a:extLst>
              <a:ext uri="{28A0092B-C50C-407E-A947-70E740481C1C}">
                <a14:useLocalDpi xmlns:a14="http://schemas.microsoft.com/office/drawing/2010/main" val="0"/>
              </a:ext>
            </a:extLst>
          </a:blip>
          <a:srcRect l="36806" r="3510" b="26730"/>
          <a:stretch>
            <a:fillRect/>
          </a:stretch>
        </p:blipFill>
        <p:spPr bwMode="auto">
          <a:xfrm>
            <a:off x="6732588" y="0"/>
            <a:ext cx="12239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6"/>
          <p:cNvPicPr>
            <a:picLocks noChangeAspect="1"/>
          </p:cNvPicPr>
          <p:nvPr/>
        </p:nvPicPr>
        <p:blipFill>
          <a:blip r:embed="rId16">
            <a:extLst>
              <a:ext uri="{28A0092B-C50C-407E-A947-70E740481C1C}">
                <a14:useLocalDpi xmlns:a14="http://schemas.microsoft.com/office/drawing/2010/main" val="0"/>
              </a:ext>
            </a:extLst>
          </a:blip>
          <a:srcRect l="9550" t="8778" r="4926" b="-11371"/>
          <a:stretch>
            <a:fillRect/>
          </a:stretch>
        </p:blipFill>
        <p:spPr bwMode="auto">
          <a:xfrm>
            <a:off x="0" y="2276475"/>
            <a:ext cx="161925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3"/>
          <p:cNvPicPr>
            <a:picLocks noChangeAspect="1"/>
          </p:cNvPicPr>
          <p:nvPr/>
        </p:nvPicPr>
        <p:blipFill>
          <a:blip r:embed="rId17">
            <a:extLst>
              <a:ext uri="{28A0092B-C50C-407E-A947-70E740481C1C}">
                <a14:useLocalDpi xmlns:a14="http://schemas.microsoft.com/office/drawing/2010/main" val="0"/>
              </a:ext>
            </a:extLst>
          </a:blip>
          <a:srcRect l="11766" r="10439" b="7945"/>
          <a:stretch>
            <a:fillRect/>
          </a:stretch>
        </p:blipFill>
        <p:spPr bwMode="auto">
          <a:xfrm>
            <a:off x="1619250" y="2276475"/>
            <a:ext cx="15128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AutoShape 2" descr="Afbeeldingsresultaat voor ines schell"/>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800">
                <a:solidFill>
                  <a:schemeClr val="tx1"/>
                </a:solidFill>
                <a:latin typeface="Lucida Sans Unicode" panose="020B0602030504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9pPr>
          </a:lstStyle>
          <a:p>
            <a:pPr eaLnBrk="1" hangingPunct="1">
              <a:spcBef>
                <a:spcPct val="0"/>
              </a:spcBef>
              <a:buFontTx/>
              <a:buNone/>
            </a:pPr>
            <a:endParaRPr lang="nl-NL" altLang="nl-NL" sz="3200"/>
          </a:p>
        </p:txBody>
      </p:sp>
      <p:sp>
        <p:nvSpPr>
          <p:cNvPr id="16402" name="AutoShape 4" descr="Afbeeldingsresultaat voor ines schell"/>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800">
                <a:solidFill>
                  <a:schemeClr val="tx1"/>
                </a:solidFill>
                <a:latin typeface="Lucida Sans Unicode" panose="020B0602030504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9pPr>
          </a:lstStyle>
          <a:p>
            <a:pPr eaLnBrk="1" hangingPunct="1">
              <a:spcBef>
                <a:spcPct val="0"/>
              </a:spcBef>
              <a:buFontTx/>
              <a:buNone/>
            </a:pPr>
            <a:endParaRPr lang="nl-NL" altLang="nl-NL" sz="3200"/>
          </a:p>
        </p:txBody>
      </p:sp>
      <p:pic>
        <p:nvPicPr>
          <p:cNvPr id="16403" name="Afbeelding 21" descr="ines.jpg"/>
          <p:cNvPicPr>
            <a:picLocks noChangeAspect="1"/>
          </p:cNvPicPr>
          <p:nvPr/>
        </p:nvPicPr>
        <p:blipFill>
          <a:blip r:embed="rId18">
            <a:extLst>
              <a:ext uri="{28A0092B-C50C-407E-A947-70E740481C1C}">
                <a14:useLocalDpi xmlns:a14="http://schemas.microsoft.com/office/drawing/2010/main" val="0"/>
              </a:ext>
            </a:extLst>
          </a:blip>
          <a:srcRect l="20615" r="22781"/>
          <a:stretch>
            <a:fillRect/>
          </a:stretch>
        </p:blipFill>
        <p:spPr bwMode="auto">
          <a:xfrm>
            <a:off x="5435600" y="0"/>
            <a:ext cx="129698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Afbeelding 22" descr="karin van der heijden.jpg"/>
          <p:cNvPicPr>
            <a:picLocks noChangeAspect="1"/>
          </p:cNvPicPr>
          <p:nvPr/>
        </p:nvPicPr>
        <p:blipFill>
          <a:blip r:embed="rId19">
            <a:extLst>
              <a:ext uri="{28A0092B-C50C-407E-A947-70E740481C1C}">
                <a14:useLocalDpi xmlns:a14="http://schemas.microsoft.com/office/drawing/2010/main" val="0"/>
              </a:ext>
            </a:extLst>
          </a:blip>
          <a:srcRect l="22539"/>
          <a:stretch>
            <a:fillRect/>
          </a:stretch>
        </p:blipFill>
        <p:spPr bwMode="auto">
          <a:xfrm>
            <a:off x="7380288" y="4581525"/>
            <a:ext cx="176371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2" descr="C:\Temp\notes067C22\Niek Zuidhof 2016.jpg"/>
          <p:cNvPicPr>
            <a:picLocks noChangeAspect="1" noChangeArrowheads="1"/>
          </p:cNvPicPr>
          <p:nvPr/>
        </p:nvPicPr>
        <p:blipFill>
          <a:blip r:embed="rId20">
            <a:extLst>
              <a:ext uri="{28A0092B-C50C-407E-A947-70E740481C1C}">
                <a14:useLocalDpi xmlns:a14="http://schemas.microsoft.com/office/drawing/2010/main" val="0"/>
              </a:ext>
            </a:extLst>
          </a:blip>
          <a:srcRect l="22873" r="17570"/>
          <a:stretch>
            <a:fillRect/>
          </a:stretch>
        </p:blipFill>
        <p:spPr bwMode="auto">
          <a:xfrm>
            <a:off x="6011863" y="4508500"/>
            <a:ext cx="13779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Afbeelding 23" descr="helma.jpg"/>
          <p:cNvPicPr>
            <a:picLocks noChangeAspect="1"/>
          </p:cNvPicPr>
          <p:nvPr/>
        </p:nvPicPr>
        <p:blipFill>
          <a:blip r:embed="rId21">
            <a:extLst>
              <a:ext uri="{28A0092B-C50C-407E-A947-70E740481C1C}">
                <a14:useLocalDpi xmlns:a14="http://schemas.microsoft.com/office/drawing/2010/main" val="0"/>
              </a:ext>
            </a:extLst>
          </a:blip>
          <a:srcRect l="27979" r="19905"/>
          <a:stretch>
            <a:fillRect/>
          </a:stretch>
        </p:blipFill>
        <p:spPr bwMode="auto">
          <a:xfrm>
            <a:off x="2484438" y="4508500"/>
            <a:ext cx="1223962"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7" name="Afbeelding 24" descr="marijke.jpg"/>
          <p:cNvPicPr>
            <a:picLocks noChangeAspect="1"/>
          </p:cNvPicPr>
          <p:nvPr/>
        </p:nvPicPr>
        <p:blipFill>
          <a:blip r:embed="rId22">
            <a:extLst>
              <a:ext uri="{28A0092B-C50C-407E-A947-70E740481C1C}">
                <a14:useLocalDpi xmlns:a14="http://schemas.microsoft.com/office/drawing/2010/main" val="0"/>
              </a:ext>
            </a:extLst>
          </a:blip>
          <a:srcRect l="14832" r="25842"/>
          <a:stretch>
            <a:fillRect/>
          </a:stretch>
        </p:blipFill>
        <p:spPr bwMode="auto">
          <a:xfrm>
            <a:off x="7991475" y="0"/>
            <a:ext cx="11525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nl-NL" altLang="en-US" smtClean="0"/>
              <a:t>Intake</a:t>
            </a:r>
          </a:p>
        </p:txBody>
      </p:sp>
      <p:sp>
        <p:nvSpPr>
          <p:cNvPr id="65539" name="Rectangle 3"/>
          <p:cNvSpPr>
            <a:spLocks noGrp="1" noChangeArrowheads="1"/>
          </p:cNvSpPr>
          <p:nvPr>
            <p:ph idx="1"/>
          </p:nvPr>
        </p:nvSpPr>
        <p:spPr>
          <a:xfrm>
            <a:off x="685800" y="1628775"/>
            <a:ext cx="7772400" cy="3857625"/>
          </a:xfrm>
        </p:spPr>
        <p:txBody>
          <a:bodyPr rtlCol="0">
            <a:normAutofit/>
          </a:bodyPr>
          <a:lstStyle/>
          <a:p>
            <a:pPr marL="0" indent="0" eaLnBrk="1" fontAlgn="auto" hangingPunct="1">
              <a:spcAft>
                <a:spcPts val="0"/>
              </a:spcAft>
              <a:buFontTx/>
              <a:buNone/>
              <a:defRPr/>
            </a:pPr>
            <a:endParaRPr lang="nl-NL" altLang="en-US" sz="2400" dirty="0" smtClean="0"/>
          </a:p>
          <a:p>
            <a:pPr eaLnBrk="1" fontAlgn="auto" hangingPunct="1">
              <a:spcAft>
                <a:spcPts val="0"/>
              </a:spcAft>
              <a:buFont typeface="Arial" charset="0"/>
              <a:buChar char="•"/>
              <a:defRPr/>
            </a:pPr>
            <a:r>
              <a:rPr lang="nl-NL" altLang="en-US" sz="2400" dirty="0" smtClean="0"/>
              <a:t>Voorafgaand aan definitieve inschrijving</a:t>
            </a:r>
          </a:p>
          <a:p>
            <a:pPr eaLnBrk="1" fontAlgn="auto" hangingPunct="1">
              <a:spcAft>
                <a:spcPts val="0"/>
              </a:spcAft>
              <a:buFont typeface="Arial" charset="0"/>
              <a:buChar char="•"/>
              <a:defRPr/>
            </a:pPr>
            <a:r>
              <a:rPr lang="nl-NL" altLang="en-US" sz="2400" dirty="0" smtClean="0"/>
              <a:t>Thema’s zijn o.a.:</a:t>
            </a:r>
          </a:p>
          <a:p>
            <a:pPr eaLnBrk="1" fontAlgn="auto" hangingPunct="1">
              <a:spcAft>
                <a:spcPts val="0"/>
              </a:spcAft>
              <a:buFont typeface="Wingdings" panose="05000000000000000000" pitchFamily="2" charset="2"/>
              <a:buChar char="Ø"/>
              <a:defRPr/>
            </a:pPr>
            <a:r>
              <a:rPr lang="nl-NL" altLang="en-US" sz="2400" dirty="0" smtClean="0"/>
              <a:t>Motivatie</a:t>
            </a:r>
          </a:p>
          <a:p>
            <a:pPr eaLnBrk="1" fontAlgn="auto" hangingPunct="1">
              <a:spcAft>
                <a:spcPts val="0"/>
              </a:spcAft>
              <a:buFont typeface="Wingdings" panose="05000000000000000000" pitchFamily="2" charset="2"/>
              <a:buChar char="Ø"/>
              <a:defRPr/>
            </a:pPr>
            <a:r>
              <a:rPr lang="nl-NL" altLang="en-US" sz="2400" dirty="0" smtClean="0"/>
              <a:t>Werkcontext</a:t>
            </a:r>
          </a:p>
          <a:p>
            <a:pPr eaLnBrk="1" fontAlgn="auto" hangingPunct="1">
              <a:spcAft>
                <a:spcPts val="0"/>
              </a:spcAft>
              <a:buFont typeface="Wingdings" panose="05000000000000000000" pitchFamily="2" charset="2"/>
              <a:buChar char="Ø"/>
              <a:defRPr/>
            </a:pPr>
            <a:r>
              <a:rPr lang="nl-NL" altLang="en-US" sz="2400" dirty="0" smtClean="0"/>
              <a:t>Studiebelasting</a:t>
            </a:r>
          </a:p>
          <a:p>
            <a:pPr eaLnBrk="1" fontAlgn="auto" hangingPunct="1">
              <a:spcAft>
                <a:spcPts val="0"/>
              </a:spcAft>
              <a:buFont typeface="Wingdings" panose="05000000000000000000" pitchFamily="2" charset="2"/>
              <a:buChar char="Ø"/>
              <a:defRPr/>
            </a:pPr>
            <a:r>
              <a:rPr lang="nl-NL" altLang="en-US" sz="2400" dirty="0" smtClean="0"/>
              <a:t>Verwachtingen</a:t>
            </a:r>
          </a:p>
          <a:p>
            <a:pPr eaLnBrk="1" fontAlgn="auto" hangingPunct="1">
              <a:spcAft>
                <a:spcPts val="0"/>
              </a:spcAft>
              <a:buFont typeface="Wingdings" panose="05000000000000000000" pitchFamily="2" charset="2"/>
              <a:buChar char="Ø"/>
              <a:defRPr/>
            </a:pPr>
            <a:endParaRPr lang="nl-NL" altLang="en-US" sz="2400" dirty="0" smtClean="0"/>
          </a:p>
          <a:p>
            <a:pPr eaLnBrk="1" fontAlgn="auto" hangingPunct="1">
              <a:spcAft>
                <a:spcPts val="0"/>
              </a:spcAft>
              <a:buFont typeface="Arial" charset="0"/>
              <a:buChar char="•"/>
              <a:defRPr/>
            </a:pPr>
            <a:endParaRPr lang="nl-NL" altLang="en-US" sz="2400" dirty="0" smtClean="0"/>
          </a:p>
          <a:p>
            <a:pPr eaLnBrk="1" fontAlgn="auto" hangingPunct="1">
              <a:spcAft>
                <a:spcPts val="0"/>
              </a:spcAft>
              <a:defRPr/>
            </a:pPr>
            <a:endParaRPr lang="en-US" altLang="en-US" sz="2400" dirty="0" smtClean="0"/>
          </a:p>
          <a:p>
            <a:pPr marL="0" indent="0" eaLnBrk="1" fontAlgn="auto" hangingPunct="1">
              <a:spcAft>
                <a:spcPts val="0"/>
              </a:spcAft>
              <a:buFontTx/>
              <a:buNone/>
              <a:defRPr/>
            </a:pPr>
            <a:endParaRPr lang="en-US" altLang="en-US" sz="2400" b="1" u="sng" dirty="0" smtClean="0"/>
          </a:p>
        </p:txBody>
      </p:sp>
      <p:pic>
        <p:nvPicPr>
          <p:cNvPr id="17412" name="Picture 3" descr="agenda"/>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6951663" y="2852738"/>
            <a:ext cx="2192337" cy="1584325"/>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nl-NL" altLang="en-US" smtClean="0"/>
              <a:t>Studenten vertellen</a:t>
            </a:r>
            <a:endParaRPr lang="en-US" altLang="en-US" smtClean="0"/>
          </a:p>
        </p:txBody>
      </p:sp>
      <p:sp>
        <p:nvSpPr>
          <p:cNvPr id="6147" name="Rectangle 3"/>
          <p:cNvSpPr>
            <a:spLocks noGrp="1" noChangeArrowheads="1"/>
          </p:cNvSpPr>
          <p:nvPr>
            <p:ph idx="1"/>
          </p:nvPr>
        </p:nvSpPr>
        <p:spPr>
          <a:xfrm>
            <a:off x="685800" y="1773238"/>
            <a:ext cx="7772400" cy="3713162"/>
          </a:xfrm>
        </p:spPr>
        <p:txBody>
          <a:bodyPr rtlCol="0">
            <a:normAutofit/>
          </a:bodyPr>
          <a:lstStyle/>
          <a:p>
            <a:pPr eaLnBrk="1" fontAlgn="auto" hangingPunct="1">
              <a:lnSpc>
                <a:spcPct val="80000"/>
              </a:lnSpc>
              <a:spcAft>
                <a:spcPts val="0"/>
              </a:spcAft>
              <a:buFontTx/>
              <a:buNone/>
              <a:defRPr/>
            </a:pPr>
            <a:endParaRPr lang="en-US" altLang="en-US" sz="2400" dirty="0" smtClean="0"/>
          </a:p>
          <a:p>
            <a:pPr eaLnBrk="1" fontAlgn="auto" hangingPunct="1">
              <a:lnSpc>
                <a:spcPct val="80000"/>
              </a:lnSpc>
              <a:spcAft>
                <a:spcPts val="0"/>
              </a:spcAft>
              <a:defRPr/>
            </a:pPr>
            <a:endParaRPr lang="en-US" altLang="en-US" sz="2000" dirty="0" smtClean="0"/>
          </a:p>
          <a:p>
            <a:pPr marL="0" indent="0" eaLnBrk="1" fontAlgn="auto" hangingPunct="1">
              <a:lnSpc>
                <a:spcPct val="80000"/>
              </a:lnSpc>
              <a:spcAft>
                <a:spcPts val="0"/>
              </a:spcAft>
              <a:buFont typeface="Arial" charset="0"/>
              <a:buNone/>
              <a:defRPr/>
            </a:pPr>
            <a:endParaRPr lang="nl-NL" altLang="en-US" sz="2000" b="1" dirty="0" smtClean="0"/>
          </a:p>
          <a:p>
            <a:pPr marL="0" indent="0" eaLnBrk="1" fontAlgn="auto" hangingPunct="1">
              <a:lnSpc>
                <a:spcPct val="80000"/>
              </a:lnSpc>
              <a:spcAft>
                <a:spcPts val="0"/>
              </a:spcAft>
              <a:buFont typeface="Arial" charset="0"/>
              <a:buNone/>
              <a:defRPr/>
            </a:pPr>
            <a:endParaRPr lang="nl-NL" altLang="en-US" sz="2000" b="1" dirty="0" smtClean="0"/>
          </a:p>
          <a:p>
            <a:pPr marL="0" indent="0" eaLnBrk="1" fontAlgn="auto" hangingPunct="1">
              <a:lnSpc>
                <a:spcPct val="80000"/>
              </a:lnSpc>
              <a:spcAft>
                <a:spcPts val="0"/>
              </a:spcAft>
              <a:buFont typeface="Arial" charset="0"/>
              <a:buNone/>
              <a:defRPr/>
            </a:pPr>
            <a:endParaRPr lang="nl-NL" altLang="en-US" sz="2000" b="1" dirty="0" smtClean="0"/>
          </a:p>
          <a:p>
            <a:pPr marL="0" indent="0" eaLnBrk="1" fontAlgn="auto" hangingPunct="1">
              <a:lnSpc>
                <a:spcPct val="80000"/>
              </a:lnSpc>
              <a:spcAft>
                <a:spcPts val="0"/>
              </a:spcAft>
              <a:buFont typeface="Arial" charset="0"/>
              <a:buNone/>
              <a:defRPr/>
            </a:pPr>
            <a:endParaRPr lang="nl-NL" altLang="en-US" sz="2000" b="1" dirty="0" smtClean="0"/>
          </a:p>
          <a:p>
            <a:pPr marL="0" indent="0" eaLnBrk="1" fontAlgn="auto" hangingPunct="1">
              <a:lnSpc>
                <a:spcPct val="80000"/>
              </a:lnSpc>
              <a:spcAft>
                <a:spcPts val="0"/>
              </a:spcAft>
              <a:buFont typeface="Arial" charset="0"/>
              <a:buNone/>
              <a:defRPr/>
            </a:pPr>
            <a:endParaRPr lang="nl-NL" altLang="en-US" sz="2000" b="1" dirty="0" smtClean="0"/>
          </a:p>
          <a:p>
            <a:pPr marL="0" indent="0" eaLnBrk="1" fontAlgn="auto" hangingPunct="1">
              <a:lnSpc>
                <a:spcPct val="80000"/>
              </a:lnSpc>
              <a:spcAft>
                <a:spcPts val="0"/>
              </a:spcAft>
              <a:buFont typeface="Arial" charset="0"/>
              <a:buNone/>
              <a:defRPr/>
            </a:pPr>
            <a:endParaRPr lang="nl-NL" altLang="en-US" sz="2000" b="1" dirty="0" smtClean="0"/>
          </a:p>
          <a:p>
            <a:pPr marL="0" indent="0" eaLnBrk="1" fontAlgn="auto" hangingPunct="1">
              <a:lnSpc>
                <a:spcPct val="80000"/>
              </a:lnSpc>
              <a:spcAft>
                <a:spcPts val="0"/>
              </a:spcAft>
              <a:buFont typeface="Arial" charset="0"/>
              <a:buNone/>
              <a:defRPr/>
            </a:pPr>
            <a:endParaRPr lang="nl-NL" altLang="en-US" sz="2000" b="1" dirty="0" smtClean="0"/>
          </a:p>
        </p:txBody>
      </p:sp>
      <p:sp>
        <p:nvSpPr>
          <p:cNvPr id="2" name="Oval Callout 1"/>
          <p:cNvSpPr/>
          <p:nvPr/>
        </p:nvSpPr>
        <p:spPr>
          <a:xfrm>
            <a:off x="3348038" y="1557338"/>
            <a:ext cx="5795962" cy="1943100"/>
          </a:xfrm>
          <a:prstGeom prst="wedgeEllipseCallout">
            <a:avLst>
              <a:gd name="adj1" fmla="val -61935"/>
              <a:gd name="adj2" fmla="val 50087"/>
            </a:avLst>
          </a:prstGeom>
          <a:noFill/>
          <a:ln>
            <a:solidFill>
              <a:srgbClr val="92D05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nl-NL" sz="2400" i="1" dirty="0">
                <a:solidFill>
                  <a:srgbClr val="92D050"/>
                </a:solidFill>
              </a:rPr>
              <a:t>Wat is de reden dat je kiest voor een opleiding die zich richt op Health Care &amp; </a:t>
            </a:r>
            <a:r>
              <a:rPr lang="nl-NL" sz="2400" i="1" dirty="0" err="1">
                <a:solidFill>
                  <a:srgbClr val="92D050"/>
                </a:solidFill>
              </a:rPr>
              <a:t>Social</a:t>
            </a:r>
            <a:r>
              <a:rPr lang="nl-NL" sz="2400" i="1" dirty="0">
                <a:solidFill>
                  <a:srgbClr val="92D050"/>
                </a:solidFill>
              </a:rPr>
              <a:t> </a:t>
            </a:r>
            <a:r>
              <a:rPr lang="nl-NL" sz="2400" i="1" dirty="0" err="1">
                <a:solidFill>
                  <a:srgbClr val="92D050"/>
                </a:solidFill>
              </a:rPr>
              <a:t>Work</a:t>
            </a:r>
            <a:r>
              <a:rPr lang="nl-NL" sz="2400" i="1" dirty="0">
                <a:solidFill>
                  <a:srgbClr val="92D050"/>
                </a:solidFill>
              </a:rPr>
              <a:t>?</a:t>
            </a:r>
            <a:endParaRPr lang="en-US" sz="2400" i="1" dirty="0">
              <a:solidFill>
                <a:srgbClr val="92D050"/>
              </a:solidFill>
            </a:endParaRPr>
          </a:p>
        </p:txBody>
      </p:sp>
      <p:pic>
        <p:nvPicPr>
          <p:cNvPr id="18437" name="Content Placeholder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124200"/>
            <a:ext cx="2351088"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1"/>
          <p:cNvSpPr/>
          <p:nvPr/>
        </p:nvSpPr>
        <p:spPr>
          <a:xfrm>
            <a:off x="3779838" y="3284538"/>
            <a:ext cx="5545137" cy="1944687"/>
          </a:xfrm>
          <a:prstGeom prst="wedgeEllipseCallout">
            <a:avLst>
              <a:gd name="adj1" fmla="val -70872"/>
              <a:gd name="adj2" fmla="val -12168"/>
            </a:avLst>
          </a:prstGeom>
          <a:solidFill>
            <a:srgbClr val="92D05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nl-NL" sz="2000" dirty="0"/>
              <a:t>Wat verwacht/hoop je dat een klas met zowel welzijn als zorg professionals (</a:t>
            </a:r>
            <a:r>
              <a:rPr lang="nl-NL" sz="2000" dirty="0" err="1"/>
              <a:t>studenten&amp;docenten</a:t>
            </a:r>
            <a:r>
              <a:rPr lang="nl-NL" sz="2000" dirty="0"/>
              <a:t>) jou brengt?</a:t>
            </a:r>
            <a:endParaRPr lang="en-US" sz="2000" dirty="0"/>
          </a:p>
        </p:txBody>
      </p:sp>
      <p:sp>
        <p:nvSpPr>
          <p:cNvPr id="8" name="Oval Callout 1"/>
          <p:cNvSpPr/>
          <p:nvPr/>
        </p:nvSpPr>
        <p:spPr>
          <a:xfrm>
            <a:off x="3348038" y="5229225"/>
            <a:ext cx="5795962" cy="1597025"/>
          </a:xfrm>
          <a:prstGeom prst="wedgeEllipseCallout">
            <a:avLst>
              <a:gd name="adj1" fmla="val -61119"/>
              <a:gd name="adj2" fmla="val -65937"/>
            </a:avLst>
          </a:prstGeom>
          <a:noFill/>
          <a:ln>
            <a:solidFill>
              <a:srgbClr val="92D05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nl-NL" sz="2000" i="1" dirty="0">
                <a:solidFill>
                  <a:srgbClr val="92D050"/>
                </a:solidFill>
              </a:rPr>
              <a:t>Wat verwacht je dat je </a:t>
            </a:r>
          </a:p>
          <a:p>
            <a:pPr algn="ctr">
              <a:defRPr/>
            </a:pPr>
            <a:r>
              <a:rPr lang="nl-NL" sz="2000" i="1" dirty="0">
                <a:solidFill>
                  <a:srgbClr val="92D050"/>
                </a:solidFill>
              </a:rPr>
              <a:t>in ie eigen werk(veld)/beroepspraktijk hebt aan de Master Health Care &amp; </a:t>
            </a:r>
            <a:r>
              <a:rPr lang="nl-NL" sz="2000" i="1" dirty="0" err="1">
                <a:solidFill>
                  <a:srgbClr val="92D050"/>
                </a:solidFill>
              </a:rPr>
              <a:t>Social</a:t>
            </a:r>
            <a:r>
              <a:rPr lang="nl-NL" sz="2000" i="1" dirty="0">
                <a:solidFill>
                  <a:srgbClr val="92D050"/>
                </a:solidFill>
              </a:rPr>
              <a:t> </a:t>
            </a:r>
            <a:r>
              <a:rPr lang="nl-NL" sz="2000" i="1" dirty="0" err="1">
                <a:solidFill>
                  <a:srgbClr val="92D050"/>
                </a:solidFill>
              </a:rPr>
              <a:t>Work</a:t>
            </a:r>
            <a:r>
              <a:rPr lang="nl-NL" sz="2000" i="1" dirty="0">
                <a:solidFill>
                  <a:srgbClr val="92D050"/>
                </a:solidFill>
              </a:rPr>
              <a:t>? </a:t>
            </a:r>
            <a:endParaRPr lang="en-US" sz="2000" i="1" dirty="0">
              <a:solidFill>
                <a:srgbClr val="92D05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2627313" y="333375"/>
            <a:ext cx="6521450" cy="914400"/>
          </a:xfrm>
        </p:spPr>
        <p:txBody>
          <a:bodyPr/>
          <a:lstStyle/>
          <a:p>
            <a:r>
              <a:rPr lang="nl-NL" altLang="nl-NL" smtClean="0"/>
              <a:t>Co-creatie onderzoek: Kindcheck per 1 januari 2014         </a:t>
            </a:r>
          </a:p>
        </p:txBody>
      </p:sp>
      <p:sp>
        <p:nvSpPr>
          <p:cNvPr id="3" name="Tijdelijke aanduiding voor inhoud 2"/>
          <p:cNvSpPr>
            <a:spLocks noGrp="1"/>
          </p:cNvSpPr>
          <p:nvPr>
            <p:ph idx="1"/>
          </p:nvPr>
        </p:nvSpPr>
        <p:spPr>
          <a:xfrm>
            <a:off x="179388" y="1844675"/>
            <a:ext cx="8964612" cy="3857625"/>
          </a:xfrm>
        </p:spPr>
        <p:txBody>
          <a:bodyPr/>
          <a:lstStyle/>
          <a:p>
            <a:pPr marL="0" indent="0">
              <a:buFontTx/>
              <a:buNone/>
              <a:defRPr/>
            </a:pPr>
            <a:r>
              <a:rPr lang="nl-NL" dirty="0" smtClean="0"/>
              <a:t>Onderdeel van de op 1 juli ingevoerde Wet Meldcode huiselijk geweld en Kindermishandeling. </a:t>
            </a:r>
          </a:p>
          <a:p>
            <a:pPr marL="0" indent="0">
              <a:buFontTx/>
              <a:buNone/>
              <a:defRPr/>
            </a:pPr>
            <a:endParaRPr lang="nl-NL" sz="800" dirty="0" smtClean="0"/>
          </a:p>
          <a:p>
            <a:pPr marL="0" indent="0">
              <a:buFontTx/>
              <a:buNone/>
              <a:defRPr/>
            </a:pPr>
            <a:r>
              <a:rPr lang="nl-NL" dirty="0" smtClean="0"/>
              <a:t>Doelstelling: kinderen in risicovolle situatie eerder in beeld brengen.</a:t>
            </a:r>
          </a:p>
          <a:p>
            <a:pPr marL="0" indent="0">
              <a:buFontTx/>
              <a:buNone/>
              <a:defRPr/>
            </a:pPr>
            <a:endParaRPr lang="nl-NL" sz="800" dirty="0" smtClean="0"/>
          </a:p>
          <a:p>
            <a:pPr>
              <a:buFont typeface="Arial" charset="0"/>
              <a:buNone/>
              <a:defRPr/>
            </a:pPr>
            <a:r>
              <a:rPr lang="nl-NL" dirty="0" smtClean="0"/>
              <a:t>Hulpverlener: </a:t>
            </a:r>
          </a:p>
          <a:p>
            <a:pPr marL="514350" indent="-514350">
              <a:buFont typeface="+mj-lt"/>
              <a:buAutoNum type="arabicPeriod"/>
              <a:defRPr/>
            </a:pPr>
            <a:r>
              <a:rPr lang="nl-NL" dirty="0" smtClean="0"/>
              <a:t>Moet navragen of er ook kinderen zijn,  en </a:t>
            </a:r>
          </a:p>
          <a:p>
            <a:pPr marL="514350" indent="-514350">
              <a:buFont typeface="+mj-lt"/>
              <a:buAutoNum type="arabicPeriod"/>
              <a:defRPr/>
            </a:pPr>
            <a:r>
              <a:rPr lang="nl-NL" dirty="0" smtClean="0"/>
              <a:t>Conform de Wet Meldcode, afwegen of de veiligheid van het kind kan worden vastgesteld. </a:t>
            </a:r>
          </a:p>
          <a:p>
            <a:pPr marL="0" indent="0">
              <a:buFontTx/>
              <a:buNone/>
              <a:defRPr/>
            </a:pPr>
            <a:endParaRPr lang="nl-NL" dirty="0" smtClean="0"/>
          </a:p>
        </p:txBody>
      </p:sp>
      <p:pic>
        <p:nvPicPr>
          <p:cNvPr id="19460" name="Picture 24" descr="3843035%20logo%20Mediant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5921375"/>
            <a:ext cx="18716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6" descr="Lg_AWJT_RGB_twi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 y="6078538"/>
            <a:ext cx="23034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t="5658" r="18394" b="3960"/>
          <a:stretch>
            <a:fillRect/>
          </a:stretch>
        </p:blipFill>
        <p:spPr bwMode="auto">
          <a:xfrm>
            <a:off x="0" y="2997200"/>
            <a:ext cx="5889625"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3" name="Title 1"/>
          <p:cNvSpPr>
            <a:spLocks noGrp="1"/>
          </p:cNvSpPr>
          <p:nvPr>
            <p:ph type="title"/>
          </p:nvPr>
        </p:nvSpPr>
        <p:spPr>
          <a:xfrm>
            <a:off x="2611438" y="188913"/>
            <a:ext cx="6516687" cy="1336675"/>
          </a:xfrm>
        </p:spPr>
        <p:txBody>
          <a:bodyPr/>
          <a:lstStyle/>
          <a:p>
            <a:r>
              <a:rPr lang="en-US" altLang="en-US" smtClean="0"/>
              <a:t>Alcohol- en drugsgebruik van 16/17 jarige plattelandsjongeren</a:t>
            </a:r>
          </a:p>
        </p:txBody>
      </p:sp>
      <p:pic>
        <p:nvPicPr>
          <p:cNvPr id="20484" name="Tijdelijke aanduiding voor inhoud 5" descr="de-keet.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987675" y="2276475"/>
            <a:ext cx="5762625" cy="23812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2778125" y="274638"/>
            <a:ext cx="6045200" cy="1143000"/>
          </a:xfrm>
        </p:spPr>
        <p:txBody>
          <a:bodyPr/>
          <a:lstStyle/>
          <a:p>
            <a:pPr eaLnBrk="1" hangingPunct="1"/>
            <a:r>
              <a:rPr lang="nl-NL" altLang="nl-NL" sz="4400" smtClean="0"/>
              <a:t>Meesterproef</a:t>
            </a:r>
            <a:endParaRPr lang="en-US" altLang="nl-NL" sz="4400" smtClean="0"/>
          </a:p>
        </p:txBody>
      </p:sp>
      <p:sp>
        <p:nvSpPr>
          <p:cNvPr id="21507" name="Tijdelijke aanduiding voor inhoud 2"/>
          <p:cNvSpPr>
            <a:spLocks noGrp="1"/>
          </p:cNvSpPr>
          <p:nvPr>
            <p:ph idx="4294967295"/>
          </p:nvPr>
        </p:nvSpPr>
        <p:spPr>
          <a:xfrm>
            <a:off x="468313" y="1600200"/>
            <a:ext cx="8355012" cy="4525963"/>
          </a:xfrm>
        </p:spPr>
        <p:txBody>
          <a:bodyPr/>
          <a:lstStyle/>
          <a:p>
            <a:pPr marL="0" indent="0" eaLnBrk="1" hangingPunct="1">
              <a:spcBef>
                <a:spcPct val="0"/>
              </a:spcBef>
              <a:buFontTx/>
              <a:buNone/>
            </a:pPr>
            <a:endParaRPr lang="nl-NL" altLang="nl-NL" sz="3200" smtClean="0">
              <a:latin typeface="Calibri" panose="020F0502020204030204" pitchFamily="34" charset="0"/>
              <a:cs typeface="Arial" panose="020B0604020202020204" pitchFamily="34" charset="0"/>
            </a:endParaRPr>
          </a:p>
          <a:p>
            <a:pPr marL="0" indent="0" eaLnBrk="1" hangingPunct="1">
              <a:spcBef>
                <a:spcPct val="0"/>
              </a:spcBef>
              <a:buFontTx/>
              <a:buNone/>
            </a:pPr>
            <a:endParaRPr lang="nl-NL" altLang="nl-NL" sz="3200" smtClean="0">
              <a:latin typeface="Calibri" panose="020F0502020204030204" pitchFamily="34" charset="0"/>
              <a:cs typeface="Arial" panose="020B0604020202020204" pitchFamily="34" charset="0"/>
            </a:endParaRPr>
          </a:p>
          <a:p>
            <a:pPr marL="0" indent="0" eaLnBrk="1" hangingPunct="1">
              <a:spcBef>
                <a:spcPct val="0"/>
              </a:spcBef>
              <a:buFontTx/>
              <a:buNone/>
            </a:pPr>
            <a:endParaRPr lang="en-US" altLang="nl-NL" sz="3200" smtClean="0">
              <a:latin typeface="Calibri" panose="020F0502020204030204" pitchFamily="34" charset="0"/>
              <a:cs typeface="Arial" panose="020B0604020202020204" pitchFamily="34" charset="0"/>
            </a:endParaRPr>
          </a:p>
        </p:txBody>
      </p:sp>
      <p:sp>
        <p:nvSpPr>
          <p:cNvPr id="4" name="Rounded Rectangle 3"/>
          <p:cNvSpPr/>
          <p:nvPr/>
        </p:nvSpPr>
        <p:spPr>
          <a:xfrm>
            <a:off x="3132138" y="3403600"/>
            <a:ext cx="5656262" cy="34544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nl-NL" b="1" dirty="0"/>
          </a:p>
          <a:p>
            <a:pPr algn="ctr">
              <a:defRPr/>
            </a:pPr>
            <a:endParaRPr lang="nl-NL" b="1" dirty="0"/>
          </a:p>
          <a:p>
            <a:pPr algn="ctr">
              <a:defRPr/>
            </a:pPr>
            <a:endParaRPr lang="nl-NL" b="1" dirty="0"/>
          </a:p>
          <a:p>
            <a:pPr algn="ctr">
              <a:defRPr/>
            </a:pPr>
            <a:endParaRPr lang="nl-NL" b="1" dirty="0"/>
          </a:p>
          <a:p>
            <a:pPr algn="ctr">
              <a:defRPr/>
            </a:pPr>
            <a:endParaRPr lang="nl-NL" b="1" dirty="0"/>
          </a:p>
          <a:p>
            <a:pPr algn="ctr">
              <a:defRPr/>
            </a:pPr>
            <a:endParaRPr lang="nl-NL" b="1" dirty="0"/>
          </a:p>
          <a:p>
            <a:pPr algn="ctr">
              <a:defRPr/>
            </a:pPr>
            <a:endParaRPr lang="nl-NL" b="1" dirty="0"/>
          </a:p>
          <a:p>
            <a:pPr algn="ctr">
              <a:defRPr/>
            </a:pPr>
            <a:endParaRPr lang="nl-NL" b="1" dirty="0"/>
          </a:p>
          <a:p>
            <a:pPr algn="ctr">
              <a:defRPr/>
            </a:pPr>
            <a:r>
              <a:rPr lang="nl-NL" sz="1800" b="1" dirty="0"/>
              <a:t>Motivatie afstuderen SONOPA:</a:t>
            </a:r>
          </a:p>
          <a:p>
            <a:pPr>
              <a:defRPr/>
            </a:pPr>
            <a:r>
              <a:rPr lang="nl-NL" sz="1800" dirty="0"/>
              <a:t>SONOPA vond ik een interessant onderwerp als meesterproef: De doelgroep ouderen en mantelzorgers sprak mij aan en hoe zij tegen dit soort technologieën aankijken.  Ik denk dat ouderen en mantelzorgers veel voordeel kunnen hebben van technologieën zoals SONOPA. Wat hebben zij nodig om gebruik te kunnen maken van de voordelen van dit soort systemen. Waarbij de eindgebruiker centraal staat. “ </a:t>
            </a:r>
          </a:p>
          <a:p>
            <a:pPr>
              <a:defRPr/>
            </a:pPr>
            <a:r>
              <a:rPr lang="nl-NL" dirty="0"/>
              <a:t/>
            </a:r>
            <a:br>
              <a:rPr lang="nl-NL" dirty="0"/>
            </a:br>
            <a:endParaRPr lang="nl-NL" dirty="0"/>
          </a:p>
          <a:p>
            <a:pPr>
              <a:defRPr/>
            </a:pPr>
            <a:r>
              <a:rPr lang="nl-NL" dirty="0"/>
              <a:t/>
            </a:r>
            <a:br>
              <a:rPr lang="nl-NL" dirty="0"/>
            </a:br>
            <a:endParaRPr lang="nl-NL" b="1" dirty="0"/>
          </a:p>
          <a:p>
            <a:pPr algn="ctr">
              <a:defRPr/>
            </a:pPr>
            <a:endParaRPr lang="nl-NL" b="1" dirty="0"/>
          </a:p>
          <a:p>
            <a:pPr algn="ctr">
              <a:defRPr/>
            </a:pPr>
            <a:endParaRPr lang="nl-NL" b="1" dirty="0"/>
          </a:p>
          <a:p>
            <a:pPr algn="ctr">
              <a:defRPr/>
            </a:pPr>
            <a:endParaRPr lang="nl-NL" b="1" dirty="0"/>
          </a:p>
          <a:p>
            <a:pPr algn="ctr">
              <a:defRPr/>
            </a:pPr>
            <a:endParaRPr lang="en-US" b="1" dirty="0"/>
          </a:p>
        </p:txBody>
      </p:sp>
      <p:pic>
        <p:nvPicPr>
          <p:cNvPr id="5" name="Picture 2" descr="Marloes Kokkelin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26" t="9425" r="15920" b="15499"/>
          <a:stretch/>
        </p:blipFill>
        <p:spPr bwMode="auto">
          <a:xfrm>
            <a:off x="329793" y="1705117"/>
            <a:ext cx="2672862" cy="28604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510" name="TextBox 5"/>
          <p:cNvSpPr txBox="1">
            <a:spLocks noChangeArrowheads="1"/>
          </p:cNvSpPr>
          <p:nvPr/>
        </p:nvSpPr>
        <p:spPr bwMode="auto">
          <a:xfrm>
            <a:off x="-7938" y="4560888"/>
            <a:ext cx="324008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Lucida Sans Unicode" panose="020B0602030504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9pPr>
          </a:lstStyle>
          <a:p>
            <a:pPr algn="ctr" eaLnBrk="1" hangingPunct="1">
              <a:spcBef>
                <a:spcPct val="0"/>
              </a:spcBef>
              <a:buFontTx/>
              <a:buNone/>
            </a:pPr>
            <a:r>
              <a:rPr lang="nl-NL" altLang="nl-NL" b="1"/>
              <a:t>Marloes Kokkelink</a:t>
            </a:r>
          </a:p>
          <a:p>
            <a:pPr algn="ctr" eaLnBrk="1" hangingPunct="1">
              <a:spcBef>
                <a:spcPct val="0"/>
              </a:spcBef>
              <a:buFontTx/>
              <a:buNone/>
            </a:pPr>
            <a:r>
              <a:rPr lang="nl-NL" altLang="nl-NL" sz="2000"/>
              <a:t>Beleidsadviseur bij Karakter </a:t>
            </a:r>
            <a:br>
              <a:rPr lang="nl-NL" altLang="nl-NL" sz="2000"/>
            </a:br>
            <a:r>
              <a:rPr lang="nl-NL" altLang="nl-NL" sz="2000"/>
              <a:t>Kinder- en Jeugdpsychiatrie</a:t>
            </a:r>
          </a:p>
        </p:txBody>
      </p:sp>
      <p:sp>
        <p:nvSpPr>
          <p:cNvPr id="21511" name="TextBox 6"/>
          <p:cNvSpPr txBox="1">
            <a:spLocks noChangeArrowheads="1"/>
          </p:cNvSpPr>
          <p:nvPr/>
        </p:nvSpPr>
        <p:spPr bwMode="auto">
          <a:xfrm>
            <a:off x="3203575" y="1628775"/>
            <a:ext cx="59404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800">
                <a:solidFill>
                  <a:schemeClr val="tx1"/>
                </a:solidFill>
                <a:latin typeface="Lucida Sans Unicode" panose="020B060203050402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Lucida Sans Unicode" panose="020B0602030504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Lucida Sans Unicode" panose="020B0602030504020204" pitchFamily="34" charset="0"/>
              </a:defRPr>
            </a:lvl9pPr>
          </a:lstStyle>
          <a:p>
            <a:pPr eaLnBrk="1" hangingPunct="1">
              <a:spcBef>
                <a:spcPct val="0"/>
              </a:spcBef>
              <a:buFontTx/>
              <a:buNone/>
            </a:pPr>
            <a:r>
              <a:rPr lang="nl-NL" altLang="nl-NL"/>
              <a:t>Titel Meesterproef:</a:t>
            </a:r>
          </a:p>
          <a:p>
            <a:pPr eaLnBrk="1" hangingPunct="1">
              <a:spcBef>
                <a:spcPct val="0"/>
              </a:spcBef>
              <a:buFontTx/>
              <a:buNone/>
            </a:pPr>
            <a:r>
              <a:rPr lang="nl-NL" altLang="nl-NL"/>
              <a:t>“</a:t>
            </a:r>
            <a:r>
              <a:rPr lang="en-US" altLang="nl-NL"/>
              <a:t>Intelligente technologieën voor ouderen, een nieuw tijdperk in de mantelzorg”</a:t>
            </a:r>
            <a:endParaRPr lang="nl-NL" altLang="nl-NL"/>
          </a:p>
          <a:p>
            <a:pPr eaLnBrk="1" hangingPunct="1">
              <a:spcBef>
                <a:spcPct val="0"/>
              </a:spcBef>
              <a:buFontTx/>
              <a:buNone/>
            </a:pPr>
            <a:endParaRPr lang="en-US" altLang="nl-NL" sz="3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xion_Powerpoint_INT">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cida Sans Unicode 2">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Saxion_Powerpoint_INT</Template>
  <TotalTime>5666</TotalTime>
  <Words>1690</Words>
  <Application>Microsoft Office PowerPoint</Application>
  <PresentationFormat>Diavoorstelling (4:3)</PresentationFormat>
  <Paragraphs>244</Paragraphs>
  <Slides>14</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Lucida Sans Unicode</vt:lpstr>
      <vt:lpstr>Arial</vt:lpstr>
      <vt:lpstr>Times New Roman</vt:lpstr>
      <vt:lpstr>Wingdings</vt:lpstr>
      <vt:lpstr>Calibri</vt:lpstr>
      <vt:lpstr>Saxion_Powerpoint_INT</vt:lpstr>
      <vt:lpstr>Co-creatie in de  Master Health Care &amp; Social Work</vt:lpstr>
      <vt:lpstr>Even voorstellen</vt:lpstr>
      <vt:lpstr>Master Health Care &amp; Social Work</vt:lpstr>
      <vt:lpstr>PowerPoint-presentatie</vt:lpstr>
      <vt:lpstr>Intake</vt:lpstr>
      <vt:lpstr>Studenten vertellen</vt:lpstr>
      <vt:lpstr>Co-creatie onderzoek: Kindcheck per 1 januari 2014         </vt:lpstr>
      <vt:lpstr>Alcohol- en drugsgebruik van 16/17 jarige plattelandsjongeren</vt:lpstr>
      <vt:lpstr>Meesterproef</vt:lpstr>
      <vt:lpstr>Co-creatie: gezamenlijke      publicaties</vt:lpstr>
      <vt:lpstr>Co-creatie: uitwisseling Health Care &amp; Social Work</vt:lpstr>
      <vt:lpstr>Co Creatie: samenwerking</vt:lpstr>
      <vt:lpstr>Co-creatie: voorbeeld Eline</vt:lpstr>
      <vt:lpstr>Successen &amp; Uitdagingen</vt:lpstr>
    </vt:vector>
  </TitlesOfParts>
  <Company>Saxion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Biopsychologie</dc:title>
  <dc:creator>Birol Akkus</dc:creator>
  <cp:lastModifiedBy>Max Koninkx</cp:lastModifiedBy>
  <cp:revision>165</cp:revision>
  <cp:lastPrinted>2016-09-02T12:21:08Z</cp:lastPrinted>
  <dcterms:created xsi:type="dcterms:W3CDTF">2008-09-09T08:54:20Z</dcterms:created>
  <dcterms:modified xsi:type="dcterms:W3CDTF">2017-03-09T15:57:46Z</dcterms:modified>
</cp:coreProperties>
</file>