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506" r:id="rId2"/>
    <p:sldId id="575" r:id="rId3"/>
    <p:sldId id="507" r:id="rId4"/>
    <p:sldId id="578" r:id="rId5"/>
    <p:sldId id="579" r:id="rId6"/>
    <p:sldId id="574" r:id="rId7"/>
    <p:sldId id="521" r:id="rId8"/>
    <p:sldId id="570" r:id="rId9"/>
    <p:sldId id="556" r:id="rId10"/>
    <p:sldId id="515" r:id="rId11"/>
    <p:sldId id="519" r:id="rId12"/>
    <p:sldId id="589" r:id="rId13"/>
    <p:sldId id="520" r:id="rId14"/>
    <p:sldId id="517" r:id="rId15"/>
    <p:sldId id="576" r:id="rId16"/>
    <p:sldId id="522" r:id="rId17"/>
    <p:sldId id="554" r:id="rId18"/>
    <p:sldId id="590" r:id="rId19"/>
    <p:sldId id="591" r:id="rId20"/>
    <p:sldId id="593" r:id="rId21"/>
    <p:sldId id="596" r:id="rId22"/>
    <p:sldId id="531" r:id="rId23"/>
    <p:sldId id="586" r:id="rId24"/>
    <p:sldId id="587" r:id="rId25"/>
    <p:sldId id="588" r:id="rId26"/>
    <p:sldId id="532" r:id="rId27"/>
    <p:sldId id="584" r:id="rId28"/>
    <p:sldId id="585" r:id="rId29"/>
    <p:sldId id="558" r:id="rId30"/>
    <p:sldId id="553" r:id="rId31"/>
    <p:sldId id="580" r:id="rId32"/>
    <p:sldId id="581" r:id="rId33"/>
    <p:sldId id="572" r:id="rId34"/>
    <p:sldId id="540" r:id="rId35"/>
    <p:sldId id="559" r:id="rId36"/>
  </p:sldIdLst>
  <p:sldSz cx="9144000" cy="6858000" type="screen4x3"/>
  <p:notesSz cx="6858000" cy="9872663"/>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493">
          <p15:clr>
            <a:srgbClr val="A4A3A4"/>
          </p15:clr>
        </p15:guide>
        <p15:guide id="2" pos="14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FF00"/>
    <a:srgbClr val="C00000"/>
    <a:srgbClr val="FF6600"/>
    <a:srgbClr val="000000"/>
    <a:srgbClr val="3333FF"/>
    <a:srgbClr val="660066"/>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41" d="100"/>
          <a:sy n="41" d="100"/>
        </p:scale>
        <p:origin x="1282" y="24"/>
      </p:cViewPr>
      <p:guideLst>
        <p:guide orient="horz" pos="1493"/>
        <p:guide pos="141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57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defRPr>
            </a:lvl1pPr>
          </a:lstStyle>
          <a:p>
            <a:pPr>
              <a:defRPr/>
            </a:pPr>
            <a:endParaRPr lang="en-GB"/>
          </a:p>
        </p:txBody>
      </p:sp>
      <p:sp>
        <p:nvSpPr>
          <p:cNvPr id="69635" name="Rectangle 3"/>
          <p:cNvSpPr>
            <a:spLocks noGrp="1" noChangeArrowheads="1"/>
          </p:cNvSpPr>
          <p:nvPr>
            <p:ph type="dt" sz="quarter" idx="1"/>
          </p:nvPr>
        </p:nvSpPr>
        <p:spPr bwMode="auto">
          <a:xfrm>
            <a:off x="3886200" y="0"/>
            <a:ext cx="29718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defRPr>
            </a:lvl1pPr>
          </a:lstStyle>
          <a:p>
            <a:pPr>
              <a:defRPr/>
            </a:pPr>
            <a:endParaRPr lang="en-GB"/>
          </a:p>
        </p:txBody>
      </p:sp>
      <p:sp>
        <p:nvSpPr>
          <p:cNvPr id="69636" name="Rectangle 4"/>
          <p:cNvSpPr>
            <a:spLocks noGrp="1" noChangeArrowheads="1"/>
          </p:cNvSpPr>
          <p:nvPr>
            <p:ph type="ftr" sz="quarter" idx="2"/>
          </p:nvPr>
        </p:nvSpPr>
        <p:spPr bwMode="auto">
          <a:xfrm>
            <a:off x="0" y="9378950"/>
            <a:ext cx="29718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defRPr>
            </a:lvl1pPr>
          </a:lstStyle>
          <a:p>
            <a:pPr>
              <a:defRPr/>
            </a:pPr>
            <a:endParaRPr lang="en-GB"/>
          </a:p>
        </p:txBody>
      </p:sp>
      <p:sp>
        <p:nvSpPr>
          <p:cNvPr id="69637" name="Rectangle 5"/>
          <p:cNvSpPr>
            <a:spLocks noGrp="1" noChangeArrowheads="1"/>
          </p:cNvSpPr>
          <p:nvPr>
            <p:ph type="sldNum" sz="quarter" idx="3"/>
          </p:nvPr>
        </p:nvSpPr>
        <p:spPr bwMode="auto">
          <a:xfrm>
            <a:off x="3886200" y="9378950"/>
            <a:ext cx="29718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7756F26-E0DC-4281-A104-D005248ED266}" type="slidenum">
              <a:rPr lang="en-GB" altLang="en-US"/>
              <a:pPr/>
              <a:t>‹nr.›</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defRPr>
            </a:lvl1pPr>
          </a:lstStyle>
          <a:p>
            <a:pPr>
              <a:defRPr/>
            </a:pPr>
            <a:endParaRPr lang="en-GB"/>
          </a:p>
        </p:txBody>
      </p:sp>
      <p:sp>
        <p:nvSpPr>
          <p:cNvPr id="28675" name="Rectangle 3"/>
          <p:cNvSpPr>
            <a:spLocks noGrp="1" noChangeArrowheads="1"/>
          </p:cNvSpPr>
          <p:nvPr>
            <p:ph type="dt" idx="1"/>
          </p:nvPr>
        </p:nvSpPr>
        <p:spPr bwMode="auto">
          <a:xfrm>
            <a:off x="3886200" y="0"/>
            <a:ext cx="29718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defRPr>
            </a:lvl1pPr>
          </a:lstStyle>
          <a:p>
            <a:pPr>
              <a:defRPr/>
            </a:pPr>
            <a:endParaRPr lang="en-GB"/>
          </a:p>
        </p:txBody>
      </p:sp>
      <p:sp>
        <p:nvSpPr>
          <p:cNvPr id="14340" name="Rectangle 4"/>
          <p:cNvSpPr>
            <a:spLocks noChangeArrowheads="1" noTextEdit="1"/>
          </p:cNvSpPr>
          <p:nvPr>
            <p:ph type="sldImg" idx="2"/>
          </p:nvPr>
        </p:nvSpPr>
        <p:spPr bwMode="auto">
          <a:xfrm>
            <a:off x="960438" y="739775"/>
            <a:ext cx="4937125"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914400" y="4689475"/>
            <a:ext cx="5029200"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8678" name="Rectangle 6"/>
          <p:cNvSpPr>
            <a:spLocks noGrp="1" noChangeArrowheads="1"/>
          </p:cNvSpPr>
          <p:nvPr>
            <p:ph type="ftr" sz="quarter" idx="4"/>
          </p:nvPr>
        </p:nvSpPr>
        <p:spPr bwMode="auto">
          <a:xfrm>
            <a:off x="0" y="9378950"/>
            <a:ext cx="29718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defRPr>
            </a:lvl1pPr>
          </a:lstStyle>
          <a:p>
            <a:pPr>
              <a:defRPr/>
            </a:pPr>
            <a:endParaRPr lang="en-GB"/>
          </a:p>
        </p:txBody>
      </p:sp>
      <p:sp>
        <p:nvSpPr>
          <p:cNvPr id="28679" name="Rectangle 7"/>
          <p:cNvSpPr>
            <a:spLocks noGrp="1" noChangeArrowheads="1"/>
          </p:cNvSpPr>
          <p:nvPr>
            <p:ph type="sldNum" sz="quarter" idx="5"/>
          </p:nvPr>
        </p:nvSpPr>
        <p:spPr bwMode="auto">
          <a:xfrm>
            <a:off x="3886200" y="9378950"/>
            <a:ext cx="29718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C0B0100C-356E-430A-B33C-E0353A80E450}" type="slidenum">
              <a:rPr lang="en-GB" altLang="en-US"/>
              <a:pPr/>
              <a:t>‹nr.›</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886200" y="9380538"/>
            <a:ext cx="2971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9" tIns="45990" rIns="91979" bIns="45990" anchor="b"/>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3BBCF1F0-2CD6-447B-94BC-50E3011A0958}" type="slidenum">
              <a:rPr lang="en-GB" altLang="en-US" sz="1200"/>
              <a:pPr algn="r" eaLnBrk="1" hangingPunct="1"/>
              <a:t>1</a:t>
            </a:fld>
            <a:endParaRPr lang="en-GB" altLang="en-US" sz="1200"/>
          </a:p>
        </p:txBody>
      </p:sp>
      <p:sp>
        <p:nvSpPr>
          <p:cNvPr id="16386" name="Rectangle 2"/>
          <p:cNvSpPr>
            <a:spLocks noChangeArrowheads="1" noTextEdit="1"/>
          </p:cNvSpPr>
          <p:nvPr>
            <p:ph type="sldImg"/>
          </p:nvPr>
        </p:nvSpPr>
        <p:spPr>
          <a:xfrm>
            <a:off x="960438" y="738188"/>
            <a:ext cx="4940300" cy="3705225"/>
          </a:xfrm>
          <a:solidFill>
            <a:srgbClr val="FFFFFF"/>
          </a:solidFill>
          <a:ln/>
        </p:spPr>
      </p:sp>
      <p:sp>
        <p:nvSpPr>
          <p:cNvPr id="16387" name="Rectangle 3"/>
          <p:cNvSpPr>
            <a:spLocks noChangeArrowheads="1"/>
          </p:cNvSpPr>
          <p:nvPr>
            <p:ph type="body" idx="1"/>
          </p:nvPr>
        </p:nvSpPr>
        <p:spPr>
          <a:solidFill>
            <a:srgbClr val="FFFFFF"/>
          </a:solidFill>
          <a:ln>
            <a:solidFill>
              <a:srgbClr val="000000"/>
            </a:solidFill>
          </a:ln>
        </p:spPr>
        <p:txBody>
          <a:bodyPr/>
          <a:lstStyle/>
          <a:p>
            <a:pPr eaLnBrk="1" hangingPunct="1"/>
            <a:r>
              <a:rPr lang="en-GB" altLang="en-US" smtClean="0"/>
              <a:t>Phrase comes from US Supreme Court Justice on the definition of obscenity 1964</a:t>
            </a: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DA5D7A1-0275-4B38-A198-785C47B90BF8}" type="slidenum">
              <a:rPr lang="en-GB" altLang="en-US" sz="1200"/>
              <a:pPr/>
              <a:t>11</a:t>
            </a:fld>
            <a:endParaRPr lang="en-GB" altLang="en-US" sz="1200"/>
          </a:p>
        </p:txBody>
      </p:sp>
      <p:sp>
        <p:nvSpPr>
          <p:cNvPr id="35842" name="Rectangle 2"/>
          <p:cNvSpPr>
            <a:spLocks noChangeArrowheads="1"/>
          </p:cNvSpPr>
          <p:nvPr/>
        </p:nvSpPr>
        <p:spPr bwMode="auto">
          <a:xfrm>
            <a:off x="3886200" y="635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5843" name="Rectangle 3"/>
          <p:cNvSpPr>
            <a:spLocks noChangeArrowheads="1"/>
          </p:cNvSpPr>
          <p:nvPr/>
        </p:nvSpPr>
        <p:spPr bwMode="auto">
          <a:xfrm>
            <a:off x="3886200" y="9398000"/>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958" tIns="0" rIns="19958" bIns="0" anchor="b"/>
          <a:lstStyle>
            <a:lvl1pPr defTabSz="769938">
              <a:defRPr sz="2400">
                <a:solidFill>
                  <a:schemeClr val="tx1"/>
                </a:solidFill>
                <a:latin typeface="Times New Roman" panose="02020603050405020304" pitchFamily="18" charset="0"/>
                <a:ea typeface="MS PGothic" panose="020B0600070205080204" pitchFamily="34" charset="-128"/>
              </a:defRPr>
            </a:lvl1pPr>
            <a:lvl2pPr marL="742950" indent="-285750" defTabSz="769938">
              <a:defRPr sz="2400">
                <a:solidFill>
                  <a:schemeClr val="tx1"/>
                </a:solidFill>
                <a:latin typeface="Times New Roman" panose="02020603050405020304" pitchFamily="18" charset="0"/>
                <a:ea typeface="MS PGothic" panose="020B0600070205080204" pitchFamily="34" charset="-128"/>
              </a:defRPr>
            </a:lvl2pPr>
            <a:lvl3pPr marL="1143000" indent="-228600" defTabSz="769938">
              <a:defRPr sz="2400">
                <a:solidFill>
                  <a:schemeClr val="tx1"/>
                </a:solidFill>
                <a:latin typeface="Times New Roman" panose="02020603050405020304" pitchFamily="18" charset="0"/>
                <a:ea typeface="MS PGothic" panose="020B0600070205080204" pitchFamily="34" charset="-128"/>
              </a:defRPr>
            </a:lvl3pPr>
            <a:lvl4pPr marL="1600200" indent="-228600" defTabSz="769938">
              <a:defRPr sz="2400">
                <a:solidFill>
                  <a:schemeClr val="tx1"/>
                </a:solidFill>
                <a:latin typeface="Times New Roman" panose="02020603050405020304" pitchFamily="18" charset="0"/>
                <a:ea typeface="MS PGothic" panose="020B0600070205080204" pitchFamily="34" charset="-128"/>
              </a:defRPr>
            </a:lvl4pPr>
            <a:lvl5pPr marL="2057400" indent="-228600" defTabSz="769938">
              <a:defRPr sz="2400">
                <a:solidFill>
                  <a:schemeClr val="tx1"/>
                </a:solidFill>
                <a:latin typeface="Times New Roman" panose="02020603050405020304" pitchFamily="18" charset="0"/>
                <a:ea typeface="MS PGothic" panose="020B0600070205080204" pitchFamily="34" charset="-128"/>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GB" altLang="en-US" sz="1000" i="1"/>
              <a:t>7</a:t>
            </a:r>
          </a:p>
        </p:txBody>
      </p:sp>
      <p:sp>
        <p:nvSpPr>
          <p:cNvPr id="35844" name="Rectangle 4"/>
          <p:cNvSpPr>
            <a:spLocks noChangeArrowheads="1"/>
          </p:cNvSpPr>
          <p:nvPr/>
        </p:nvSpPr>
        <p:spPr bwMode="auto">
          <a:xfrm>
            <a:off x="-1588" y="9398000"/>
            <a:ext cx="29733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5845" name="Rectangle 5"/>
          <p:cNvSpPr>
            <a:spLocks noChangeArrowheads="1"/>
          </p:cNvSpPr>
          <p:nvPr/>
        </p:nvSpPr>
        <p:spPr bwMode="auto">
          <a:xfrm>
            <a:off x="-1588" y="6350"/>
            <a:ext cx="29733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5846" name="Rectangle 6"/>
          <p:cNvSpPr>
            <a:spLocks noChangeArrowheads="1"/>
          </p:cNvSpPr>
          <p:nvPr/>
        </p:nvSpPr>
        <p:spPr bwMode="auto">
          <a:xfrm>
            <a:off x="3886200" y="0"/>
            <a:ext cx="2971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5847" name="Rectangle 7"/>
          <p:cNvSpPr>
            <a:spLocks noChangeArrowheads="1"/>
          </p:cNvSpPr>
          <p:nvPr/>
        </p:nvSpPr>
        <p:spPr bwMode="auto">
          <a:xfrm>
            <a:off x="3886200" y="9375775"/>
            <a:ext cx="2971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958" tIns="0" rIns="19958" bIns="0" anchor="b"/>
          <a:lstStyle>
            <a:lvl1pPr defTabSz="925513">
              <a:defRPr sz="2400">
                <a:solidFill>
                  <a:schemeClr val="tx1"/>
                </a:solidFill>
                <a:latin typeface="Times New Roman" panose="02020603050405020304" pitchFamily="18" charset="0"/>
                <a:ea typeface="MS PGothic" panose="020B0600070205080204" pitchFamily="34" charset="-128"/>
              </a:defRPr>
            </a:lvl1pPr>
            <a:lvl2pPr marL="742950" indent="-285750" defTabSz="925513">
              <a:defRPr sz="2400">
                <a:solidFill>
                  <a:schemeClr val="tx1"/>
                </a:solidFill>
                <a:latin typeface="Times New Roman" panose="02020603050405020304" pitchFamily="18" charset="0"/>
                <a:ea typeface="MS PGothic" panose="020B0600070205080204" pitchFamily="34" charset="-128"/>
              </a:defRPr>
            </a:lvl2pPr>
            <a:lvl3pPr marL="1143000" indent="-228600" defTabSz="925513">
              <a:defRPr sz="2400">
                <a:solidFill>
                  <a:schemeClr val="tx1"/>
                </a:solidFill>
                <a:latin typeface="Times New Roman" panose="02020603050405020304" pitchFamily="18" charset="0"/>
                <a:ea typeface="MS PGothic" panose="020B0600070205080204" pitchFamily="34" charset="-128"/>
              </a:defRPr>
            </a:lvl3pPr>
            <a:lvl4pPr marL="1600200" indent="-228600" defTabSz="925513">
              <a:defRPr sz="2400">
                <a:solidFill>
                  <a:schemeClr val="tx1"/>
                </a:solidFill>
                <a:latin typeface="Times New Roman" panose="02020603050405020304" pitchFamily="18" charset="0"/>
                <a:ea typeface="MS PGothic" panose="020B0600070205080204" pitchFamily="34" charset="-128"/>
              </a:defRPr>
            </a:lvl4pPr>
            <a:lvl5pPr marL="2057400" indent="-228600" defTabSz="925513">
              <a:defRPr sz="2400">
                <a:solidFill>
                  <a:schemeClr val="tx1"/>
                </a:solidFill>
                <a:latin typeface="Times New Roman" panose="02020603050405020304" pitchFamily="18"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GB" altLang="en-US" sz="1000" i="1"/>
              <a:t>3</a:t>
            </a:r>
          </a:p>
        </p:txBody>
      </p:sp>
      <p:sp>
        <p:nvSpPr>
          <p:cNvPr id="35848" name="Rectangle 8"/>
          <p:cNvSpPr>
            <a:spLocks noChangeArrowheads="1"/>
          </p:cNvSpPr>
          <p:nvPr/>
        </p:nvSpPr>
        <p:spPr bwMode="auto">
          <a:xfrm>
            <a:off x="-1588" y="9375775"/>
            <a:ext cx="29733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5849" name="Rectangle 9"/>
          <p:cNvSpPr>
            <a:spLocks noChangeArrowheads="1"/>
          </p:cNvSpPr>
          <p:nvPr/>
        </p:nvSpPr>
        <p:spPr bwMode="auto">
          <a:xfrm>
            <a:off x="-1588" y="0"/>
            <a:ext cx="29733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5850" name="Rectangle 10"/>
          <p:cNvSpPr>
            <a:spLocks noChangeArrowheads="1" noTextEdit="1"/>
          </p:cNvSpPr>
          <p:nvPr>
            <p:ph type="sldImg"/>
          </p:nvPr>
        </p:nvSpPr>
        <p:spPr>
          <a:xfrm>
            <a:off x="1127125" y="865188"/>
            <a:ext cx="4602163" cy="3451225"/>
          </a:xfrm>
          <a:ln w="12700" cap="flat">
            <a:solidFill>
              <a:schemeClr val="tx1"/>
            </a:solidFill>
          </a:ln>
        </p:spPr>
      </p:sp>
      <p:sp>
        <p:nvSpPr>
          <p:cNvPr id="35851" name="Rectangle 11"/>
          <p:cNvSpPr>
            <a:spLocks noGrp="1" noChangeArrowheads="1"/>
          </p:cNvSpPr>
          <p:nvPr>
            <p:ph type="body" idx="1"/>
          </p:nvPr>
        </p:nvSpPr>
        <p:spPr>
          <a:xfrm>
            <a:off x="912813" y="4694238"/>
            <a:ext cx="5029200" cy="3890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5" tIns="48232" rIns="93135" bIns="48232"/>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865A56C-0714-4C39-A488-56D460D29F37}" type="slidenum">
              <a:rPr lang="en-GB" altLang="en-US" sz="1200"/>
              <a:pPr/>
              <a:t>13</a:t>
            </a:fld>
            <a:endParaRPr lang="en-GB" altLang="en-US" sz="1200"/>
          </a:p>
        </p:txBody>
      </p:sp>
      <p:sp>
        <p:nvSpPr>
          <p:cNvPr id="38914" name="Rectangle 2"/>
          <p:cNvSpPr>
            <a:spLocks noChangeArrowheads="1"/>
          </p:cNvSpPr>
          <p:nvPr/>
        </p:nvSpPr>
        <p:spPr bwMode="auto">
          <a:xfrm>
            <a:off x="3886200" y="635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8915" name="Rectangle 3"/>
          <p:cNvSpPr>
            <a:spLocks noChangeArrowheads="1"/>
          </p:cNvSpPr>
          <p:nvPr/>
        </p:nvSpPr>
        <p:spPr bwMode="auto">
          <a:xfrm>
            <a:off x="3886200" y="9398000"/>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958" tIns="0" rIns="19958" bIns="0" anchor="b"/>
          <a:lstStyle>
            <a:lvl1pPr defTabSz="769938">
              <a:defRPr sz="2400">
                <a:solidFill>
                  <a:schemeClr val="tx1"/>
                </a:solidFill>
                <a:latin typeface="Times New Roman" panose="02020603050405020304" pitchFamily="18" charset="0"/>
                <a:ea typeface="MS PGothic" panose="020B0600070205080204" pitchFamily="34" charset="-128"/>
              </a:defRPr>
            </a:lvl1pPr>
            <a:lvl2pPr marL="742950" indent="-285750" defTabSz="769938">
              <a:defRPr sz="2400">
                <a:solidFill>
                  <a:schemeClr val="tx1"/>
                </a:solidFill>
                <a:latin typeface="Times New Roman" panose="02020603050405020304" pitchFamily="18" charset="0"/>
                <a:ea typeface="MS PGothic" panose="020B0600070205080204" pitchFamily="34" charset="-128"/>
              </a:defRPr>
            </a:lvl2pPr>
            <a:lvl3pPr marL="1143000" indent="-228600" defTabSz="769938">
              <a:defRPr sz="2400">
                <a:solidFill>
                  <a:schemeClr val="tx1"/>
                </a:solidFill>
                <a:latin typeface="Times New Roman" panose="02020603050405020304" pitchFamily="18" charset="0"/>
                <a:ea typeface="MS PGothic" panose="020B0600070205080204" pitchFamily="34" charset="-128"/>
              </a:defRPr>
            </a:lvl3pPr>
            <a:lvl4pPr marL="1600200" indent="-228600" defTabSz="769938">
              <a:defRPr sz="2400">
                <a:solidFill>
                  <a:schemeClr val="tx1"/>
                </a:solidFill>
                <a:latin typeface="Times New Roman" panose="02020603050405020304" pitchFamily="18" charset="0"/>
                <a:ea typeface="MS PGothic" panose="020B0600070205080204" pitchFamily="34" charset="-128"/>
              </a:defRPr>
            </a:lvl4pPr>
            <a:lvl5pPr marL="2057400" indent="-228600" defTabSz="769938">
              <a:defRPr sz="2400">
                <a:solidFill>
                  <a:schemeClr val="tx1"/>
                </a:solidFill>
                <a:latin typeface="Times New Roman" panose="02020603050405020304" pitchFamily="18" charset="0"/>
                <a:ea typeface="MS PGothic" panose="020B0600070205080204" pitchFamily="34" charset="-128"/>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GB" altLang="en-US" sz="1000" i="1"/>
              <a:t>7</a:t>
            </a:r>
          </a:p>
        </p:txBody>
      </p:sp>
      <p:sp>
        <p:nvSpPr>
          <p:cNvPr id="38916" name="Rectangle 4"/>
          <p:cNvSpPr>
            <a:spLocks noChangeArrowheads="1"/>
          </p:cNvSpPr>
          <p:nvPr/>
        </p:nvSpPr>
        <p:spPr bwMode="auto">
          <a:xfrm>
            <a:off x="-1588" y="9398000"/>
            <a:ext cx="29733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8917" name="Rectangle 5"/>
          <p:cNvSpPr>
            <a:spLocks noChangeArrowheads="1"/>
          </p:cNvSpPr>
          <p:nvPr/>
        </p:nvSpPr>
        <p:spPr bwMode="auto">
          <a:xfrm>
            <a:off x="-1588" y="6350"/>
            <a:ext cx="29733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8918" name="Rectangle 6"/>
          <p:cNvSpPr>
            <a:spLocks noChangeArrowheads="1"/>
          </p:cNvSpPr>
          <p:nvPr/>
        </p:nvSpPr>
        <p:spPr bwMode="auto">
          <a:xfrm>
            <a:off x="3886200" y="0"/>
            <a:ext cx="2971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8919" name="Rectangle 7"/>
          <p:cNvSpPr>
            <a:spLocks noChangeArrowheads="1"/>
          </p:cNvSpPr>
          <p:nvPr/>
        </p:nvSpPr>
        <p:spPr bwMode="auto">
          <a:xfrm>
            <a:off x="3886200" y="9375775"/>
            <a:ext cx="2971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958" tIns="0" rIns="19958" bIns="0" anchor="b"/>
          <a:lstStyle>
            <a:lvl1pPr defTabSz="925513">
              <a:defRPr sz="2400">
                <a:solidFill>
                  <a:schemeClr val="tx1"/>
                </a:solidFill>
                <a:latin typeface="Times New Roman" panose="02020603050405020304" pitchFamily="18" charset="0"/>
                <a:ea typeface="MS PGothic" panose="020B0600070205080204" pitchFamily="34" charset="-128"/>
              </a:defRPr>
            </a:lvl1pPr>
            <a:lvl2pPr marL="742950" indent="-285750" defTabSz="925513">
              <a:defRPr sz="2400">
                <a:solidFill>
                  <a:schemeClr val="tx1"/>
                </a:solidFill>
                <a:latin typeface="Times New Roman" panose="02020603050405020304" pitchFamily="18" charset="0"/>
                <a:ea typeface="MS PGothic" panose="020B0600070205080204" pitchFamily="34" charset="-128"/>
              </a:defRPr>
            </a:lvl2pPr>
            <a:lvl3pPr marL="1143000" indent="-228600" defTabSz="925513">
              <a:defRPr sz="2400">
                <a:solidFill>
                  <a:schemeClr val="tx1"/>
                </a:solidFill>
                <a:latin typeface="Times New Roman" panose="02020603050405020304" pitchFamily="18" charset="0"/>
                <a:ea typeface="MS PGothic" panose="020B0600070205080204" pitchFamily="34" charset="-128"/>
              </a:defRPr>
            </a:lvl3pPr>
            <a:lvl4pPr marL="1600200" indent="-228600" defTabSz="925513">
              <a:defRPr sz="2400">
                <a:solidFill>
                  <a:schemeClr val="tx1"/>
                </a:solidFill>
                <a:latin typeface="Times New Roman" panose="02020603050405020304" pitchFamily="18" charset="0"/>
                <a:ea typeface="MS PGothic" panose="020B0600070205080204" pitchFamily="34" charset="-128"/>
              </a:defRPr>
            </a:lvl4pPr>
            <a:lvl5pPr marL="2057400" indent="-228600" defTabSz="925513">
              <a:defRPr sz="2400">
                <a:solidFill>
                  <a:schemeClr val="tx1"/>
                </a:solidFill>
                <a:latin typeface="Times New Roman" panose="02020603050405020304" pitchFamily="18"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GB" altLang="en-US" sz="1000" i="1"/>
              <a:t>3</a:t>
            </a:r>
          </a:p>
        </p:txBody>
      </p:sp>
      <p:sp>
        <p:nvSpPr>
          <p:cNvPr id="38920" name="Rectangle 8"/>
          <p:cNvSpPr>
            <a:spLocks noChangeArrowheads="1"/>
          </p:cNvSpPr>
          <p:nvPr/>
        </p:nvSpPr>
        <p:spPr bwMode="auto">
          <a:xfrm>
            <a:off x="-1588" y="9375775"/>
            <a:ext cx="29733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8921" name="Rectangle 9"/>
          <p:cNvSpPr>
            <a:spLocks noChangeArrowheads="1"/>
          </p:cNvSpPr>
          <p:nvPr/>
        </p:nvSpPr>
        <p:spPr bwMode="auto">
          <a:xfrm>
            <a:off x="-1588" y="0"/>
            <a:ext cx="29733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8922" name="Rectangle 10"/>
          <p:cNvSpPr>
            <a:spLocks noChangeArrowheads="1" noTextEdit="1"/>
          </p:cNvSpPr>
          <p:nvPr>
            <p:ph type="sldImg"/>
          </p:nvPr>
        </p:nvSpPr>
        <p:spPr>
          <a:xfrm>
            <a:off x="1127125" y="865188"/>
            <a:ext cx="4602163" cy="3451225"/>
          </a:xfrm>
          <a:ln w="12700" cap="flat">
            <a:solidFill>
              <a:schemeClr val="tx1"/>
            </a:solidFill>
          </a:ln>
        </p:spPr>
      </p:sp>
      <p:sp>
        <p:nvSpPr>
          <p:cNvPr id="38923" name="Rectangle 11"/>
          <p:cNvSpPr>
            <a:spLocks noGrp="1" noChangeArrowheads="1"/>
          </p:cNvSpPr>
          <p:nvPr>
            <p:ph type="body" idx="1"/>
          </p:nvPr>
        </p:nvSpPr>
        <p:spPr>
          <a:xfrm>
            <a:off x="912813" y="4694238"/>
            <a:ext cx="5029200" cy="3890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5" tIns="48232" rIns="93135" bIns="48232"/>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D4B9917-B66A-4129-85A4-A31F7774227F}" type="slidenum">
              <a:rPr lang="en-GB" altLang="en-US" sz="1200"/>
              <a:pPr/>
              <a:t>14</a:t>
            </a:fld>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886200" y="9380538"/>
            <a:ext cx="2971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9" tIns="45990" rIns="91979" bIns="45990" anchor="b"/>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42640D64-FEAC-4301-B89E-9E289330E15E}" type="slidenum">
              <a:rPr lang="en-GB" altLang="en-US" sz="1200"/>
              <a:pPr algn="r" eaLnBrk="1" hangingPunct="1"/>
              <a:t>15</a:t>
            </a:fld>
            <a:endParaRPr lang="en-GB" altLang="en-US" sz="1200"/>
          </a:p>
        </p:txBody>
      </p:sp>
      <p:sp>
        <p:nvSpPr>
          <p:cNvPr id="43010" name="Rectangle 2"/>
          <p:cNvSpPr>
            <a:spLocks noChangeArrowheads="1"/>
          </p:cNvSpPr>
          <p:nvPr/>
        </p:nvSpPr>
        <p:spPr bwMode="auto">
          <a:xfrm>
            <a:off x="3886200" y="635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43011" name="Rectangle 3"/>
          <p:cNvSpPr>
            <a:spLocks noChangeArrowheads="1"/>
          </p:cNvSpPr>
          <p:nvPr/>
        </p:nvSpPr>
        <p:spPr bwMode="auto">
          <a:xfrm>
            <a:off x="3886200" y="9398000"/>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958" tIns="0" rIns="19958" bIns="0" anchor="b"/>
          <a:lstStyle>
            <a:lvl1pPr defTabSz="769938">
              <a:defRPr sz="2400">
                <a:solidFill>
                  <a:schemeClr val="tx1"/>
                </a:solidFill>
                <a:latin typeface="Times New Roman" panose="02020603050405020304" pitchFamily="18" charset="0"/>
                <a:ea typeface="MS PGothic" panose="020B0600070205080204" pitchFamily="34" charset="-128"/>
              </a:defRPr>
            </a:lvl1pPr>
            <a:lvl2pPr marL="742950" indent="-285750" defTabSz="769938">
              <a:defRPr sz="2400">
                <a:solidFill>
                  <a:schemeClr val="tx1"/>
                </a:solidFill>
                <a:latin typeface="Times New Roman" panose="02020603050405020304" pitchFamily="18" charset="0"/>
                <a:ea typeface="MS PGothic" panose="020B0600070205080204" pitchFamily="34" charset="-128"/>
              </a:defRPr>
            </a:lvl2pPr>
            <a:lvl3pPr marL="1143000" indent="-228600" defTabSz="769938">
              <a:defRPr sz="2400">
                <a:solidFill>
                  <a:schemeClr val="tx1"/>
                </a:solidFill>
                <a:latin typeface="Times New Roman" panose="02020603050405020304" pitchFamily="18" charset="0"/>
                <a:ea typeface="MS PGothic" panose="020B0600070205080204" pitchFamily="34" charset="-128"/>
              </a:defRPr>
            </a:lvl3pPr>
            <a:lvl4pPr marL="1600200" indent="-228600" defTabSz="769938">
              <a:defRPr sz="2400">
                <a:solidFill>
                  <a:schemeClr val="tx1"/>
                </a:solidFill>
                <a:latin typeface="Times New Roman" panose="02020603050405020304" pitchFamily="18" charset="0"/>
                <a:ea typeface="MS PGothic" panose="020B0600070205080204" pitchFamily="34" charset="-128"/>
              </a:defRPr>
            </a:lvl4pPr>
            <a:lvl5pPr marL="2057400" indent="-228600" defTabSz="769938">
              <a:defRPr sz="2400">
                <a:solidFill>
                  <a:schemeClr val="tx1"/>
                </a:solidFill>
                <a:latin typeface="Times New Roman" panose="02020603050405020304" pitchFamily="18" charset="0"/>
                <a:ea typeface="MS PGothic" panose="020B0600070205080204" pitchFamily="34" charset="-128"/>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GB" altLang="en-US" sz="1000" i="1"/>
              <a:t>7</a:t>
            </a:r>
          </a:p>
        </p:txBody>
      </p:sp>
      <p:sp>
        <p:nvSpPr>
          <p:cNvPr id="43012" name="Rectangle 4"/>
          <p:cNvSpPr>
            <a:spLocks noChangeArrowheads="1"/>
          </p:cNvSpPr>
          <p:nvPr/>
        </p:nvSpPr>
        <p:spPr bwMode="auto">
          <a:xfrm>
            <a:off x="-1588" y="9398000"/>
            <a:ext cx="29733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43013" name="Rectangle 5"/>
          <p:cNvSpPr>
            <a:spLocks noChangeArrowheads="1"/>
          </p:cNvSpPr>
          <p:nvPr/>
        </p:nvSpPr>
        <p:spPr bwMode="auto">
          <a:xfrm>
            <a:off x="-1588" y="6350"/>
            <a:ext cx="29733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43014" name="Rectangle 6"/>
          <p:cNvSpPr>
            <a:spLocks noChangeArrowheads="1"/>
          </p:cNvSpPr>
          <p:nvPr/>
        </p:nvSpPr>
        <p:spPr bwMode="auto">
          <a:xfrm>
            <a:off x="3886200" y="0"/>
            <a:ext cx="2971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43015" name="Rectangle 7"/>
          <p:cNvSpPr>
            <a:spLocks noChangeArrowheads="1"/>
          </p:cNvSpPr>
          <p:nvPr/>
        </p:nvSpPr>
        <p:spPr bwMode="auto">
          <a:xfrm>
            <a:off x="3886200" y="9375775"/>
            <a:ext cx="2971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958" tIns="0" rIns="19958" bIns="0" anchor="b"/>
          <a:lstStyle>
            <a:lvl1pPr defTabSz="925513">
              <a:defRPr sz="2400">
                <a:solidFill>
                  <a:schemeClr val="tx1"/>
                </a:solidFill>
                <a:latin typeface="Times New Roman" panose="02020603050405020304" pitchFamily="18" charset="0"/>
                <a:ea typeface="MS PGothic" panose="020B0600070205080204" pitchFamily="34" charset="-128"/>
              </a:defRPr>
            </a:lvl1pPr>
            <a:lvl2pPr marL="742950" indent="-285750" defTabSz="925513">
              <a:defRPr sz="2400">
                <a:solidFill>
                  <a:schemeClr val="tx1"/>
                </a:solidFill>
                <a:latin typeface="Times New Roman" panose="02020603050405020304" pitchFamily="18" charset="0"/>
                <a:ea typeface="MS PGothic" panose="020B0600070205080204" pitchFamily="34" charset="-128"/>
              </a:defRPr>
            </a:lvl2pPr>
            <a:lvl3pPr marL="1143000" indent="-228600" defTabSz="925513">
              <a:defRPr sz="2400">
                <a:solidFill>
                  <a:schemeClr val="tx1"/>
                </a:solidFill>
                <a:latin typeface="Times New Roman" panose="02020603050405020304" pitchFamily="18" charset="0"/>
                <a:ea typeface="MS PGothic" panose="020B0600070205080204" pitchFamily="34" charset="-128"/>
              </a:defRPr>
            </a:lvl3pPr>
            <a:lvl4pPr marL="1600200" indent="-228600" defTabSz="925513">
              <a:defRPr sz="2400">
                <a:solidFill>
                  <a:schemeClr val="tx1"/>
                </a:solidFill>
                <a:latin typeface="Times New Roman" panose="02020603050405020304" pitchFamily="18" charset="0"/>
                <a:ea typeface="MS PGothic" panose="020B0600070205080204" pitchFamily="34" charset="-128"/>
              </a:defRPr>
            </a:lvl4pPr>
            <a:lvl5pPr marL="2057400" indent="-228600" defTabSz="925513">
              <a:defRPr sz="2400">
                <a:solidFill>
                  <a:schemeClr val="tx1"/>
                </a:solidFill>
                <a:latin typeface="Times New Roman" panose="02020603050405020304" pitchFamily="18"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GB" altLang="en-US" sz="1000" i="1"/>
              <a:t>3</a:t>
            </a:r>
          </a:p>
        </p:txBody>
      </p:sp>
      <p:sp>
        <p:nvSpPr>
          <p:cNvPr id="43016" name="Rectangle 8"/>
          <p:cNvSpPr>
            <a:spLocks noChangeArrowheads="1"/>
          </p:cNvSpPr>
          <p:nvPr/>
        </p:nvSpPr>
        <p:spPr bwMode="auto">
          <a:xfrm>
            <a:off x="-1588" y="9375775"/>
            <a:ext cx="29733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43017" name="Rectangle 9"/>
          <p:cNvSpPr>
            <a:spLocks noChangeArrowheads="1"/>
          </p:cNvSpPr>
          <p:nvPr/>
        </p:nvSpPr>
        <p:spPr bwMode="auto">
          <a:xfrm>
            <a:off x="-1588" y="0"/>
            <a:ext cx="29733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43018" name="Rectangle 10"/>
          <p:cNvSpPr>
            <a:spLocks noGrp="1" noRot="1" noChangeAspect="1" noChangeArrowheads="1" noTextEdit="1"/>
          </p:cNvSpPr>
          <p:nvPr>
            <p:ph type="sldImg"/>
          </p:nvPr>
        </p:nvSpPr>
        <p:spPr>
          <a:xfrm>
            <a:off x="1127125" y="865188"/>
            <a:ext cx="4602163" cy="3451225"/>
          </a:xfrm>
          <a:ln w="12700" cap="flat">
            <a:solidFill>
              <a:schemeClr val="tx1"/>
            </a:solidFill>
          </a:ln>
        </p:spPr>
      </p:sp>
      <p:sp>
        <p:nvSpPr>
          <p:cNvPr id="43019" name="Rectangle 11"/>
          <p:cNvSpPr>
            <a:spLocks noGrp="1" noChangeArrowheads="1"/>
          </p:cNvSpPr>
          <p:nvPr>
            <p:ph type="body" idx="1"/>
          </p:nvPr>
        </p:nvSpPr>
        <p:spPr>
          <a:xfrm>
            <a:off x="912813" y="4694238"/>
            <a:ext cx="5029200" cy="3890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5" tIns="48232" rIns="93135" bIns="48232"/>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txBox="1">
            <a:spLocks noGrp="1" noChangeArrowheads="1"/>
          </p:cNvSpPr>
          <p:nvPr/>
        </p:nvSpPr>
        <p:spPr bwMode="auto">
          <a:xfrm>
            <a:off x="3886200" y="9380538"/>
            <a:ext cx="2971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9" tIns="45990" rIns="91979" bIns="45990" anchor="b"/>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8E6B7C60-750F-469E-A90A-F7B8609469AA}" type="slidenum">
              <a:rPr lang="en-GB" altLang="en-US" sz="1200"/>
              <a:pPr algn="r" eaLnBrk="1" hangingPunct="1"/>
              <a:t>16</a:t>
            </a:fld>
            <a:endParaRPr lang="en-GB" altLang="en-US" sz="1200"/>
          </a:p>
        </p:txBody>
      </p:sp>
      <p:sp>
        <p:nvSpPr>
          <p:cNvPr id="45058" name="Rectangle 2"/>
          <p:cNvSpPr>
            <a:spLocks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C0806A0-3111-451F-BF87-38B3B5E2BA6A}" type="slidenum">
              <a:rPr lang="en-GB" altLang="en-US" sz="1200"/>
              <a:pPr/>
              <a:t>17</a:t>
            </a:fld>
            <a:endParaRPr lang="en-GB" altLang="en-US" sz="1200"/>
          </a:p>
        </p:txBody>
      </p:sp>
      <p:sp>
        <p:nvSpPr>
          <p:cNvPr id="47106" name="Rectangle 2"/>
          <p:cNvSpPr>
            <a:spLocks noGrp="1" noRot="1" noChangeAspect="1" noChangeArrowheads="1" noTextEdit="1"/>
          </p:cNvSpPr>
          <p:nvPr>
            <p:ph type="sldImg"/>
          </p:nvPr>
        </p:nvSpPr>
        <p:spPr>
          <a:xfrm>
            <a:off x="960438" y="738188"/>
            <a:ext cx="4940300" cy="3705225"/>
          </a:xfrm>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1999F6B-BFFA-42C4-9A29-F472EF3E38FE}" type="slidenum">
              <a:rPr lang="en-GB" altLang="en-US" sz="1200"/>
              <a:pPr/>
              <a:t>18</a:t>
            </a:fld>
            <a:endParaRPr lang="en-GB"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65BB865-8884-417E-9259-2800BC4A953B}" type="slidenum">
              <a:rPr lang="en-GB" altLang="en-US" sz="1200"/>
              <a:pPr/>
              <a:t>19</a:t>
            </a:fld>
            <a:endParaRPr lang="en-GB" altLang="en-US" sz="1200"/>
          </a:p>
        </p:txBody>
      </p:sp>
      <p:sp>
        <p:nvSpPr>
          <p:cNvPr id="51202" name="Rectangle 2"/>
          <p:cNvSpPr>
            <a:spLocks noChangeArrowheads="1" noTextEdit="1"/>
          </p:cNvSpPr>
          <p:nvPr>
            <p:ph type="sldImg"/>
          </p:nvPr>
        </p:nvSpPr>
        <p:spPr>
          <a:xfrm>
            <a:off x="963613" y="739775"/>
            <a:ext cx="4937125" cy="3703638"/>
          </a:xfrm>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05" tIns="47452" rIns="94905" bIns="47452"/>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3886200" y="9378950"/>
            <a:ext cx="29718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9" tIns="45990" rIns="91979" bIns="45990" anchor="b"/>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C77AEAB4-BD7A-45E7-ACC3-F84326B827E2}" type="slidenum">
              <a:rPr lang="en-GB" altLang="en-US" sz="1200"/>
              <a:pPr algn="r" eaLnBrk="1" hangingPunct="1"/>
              <a:t>20</a:t>
            </a:fld>
            <a:endParaRPr lang="en-GB" altLang="en-US" sz="1200"/>
          </a:p>
        </p:txBody>
      </p:sp>
      <p:sp>
        <p:nvSpPr>
          <p:cNvPr id="53250" name="Rectangle 2"/>
          <p:cNvSpPr>
            <a:spLocks noChangeArrowheads="1" noTextEdit="1"/>
          </p:cNvSpPr>
          <p:nvPr>
            <p:ph type="sldImg"/>
          </p:nvPr>
        </p:nvSpPr>
        <p:spPr>
          <a:xfrm>
            <a:off x="963613" y="739775"/>
            <a:ext cx="4937125" cy="3703638"/>
          </a:xfrm>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05" tIns="47452" rIns="94905" bIns="47452"/>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txBox="1">
            <a:spLocks noGrp="1" noChangeArrowheads="1"/>
          </p:cNvSpPr>
          <p:nvPr/>
        </p:nvSpPr>
        <p:spPr bwMode="auto">
          <a:xfrm>
            <a:off x="3886200" y="9378950"/>
            <a:ext cx="29718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9" tIns="45990" rIns="91979" bIns="45990" anchor="b"/>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DA47B5DA-BF8F-46FD-9350-88B3E46E7E90}" type="slidenum">
              <a:rPr lang="en-GB" altLang="en-US" sz="1200"/>
              <a:pPr algn="r" eaLnBrk="1" hangingPunct="1"/>
              <a:t>21</a:t>
            </a:fld>
            <a:endParaRPr lang="en-GB" altLang="en-US" sz="1200"/>
          </a:p>
        </p:txBody>
      </p:sp>
      <p:sp>
        <p:nvSpPr>
          <p:cNvPr id="55298" name="Rectangle 2"/>
          <p:cNvSpPr>
            <a:spLocks noChangeArrowheads="1" noTextEdit="1"/>
          </p:cNvSpPr>
          <p:nvPr>
            <p:ph type="sldImg"/>
          </p:nvPr>
        </p:nvSpPr>
        <p:spPr>
          <a:xfrm>
            <a:off x="963613" y="739775"/>
            <a:ext cx="4937125" cy="3703638"/>
          </a:xfrm>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05" tIns="47452" rIns="94905" bIns="47452"/>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886200" y="9380538"/>
            <a:ext cx="2971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9" tIns="45990" rIns="91979" bIns="45990" anchor="b"/>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854BB00A-6883-4540-B589-4B6A68C8BCCB}" type="slidenum">
              <a:rPr lang="en-GB" altLang="en-US" sz="1200"/>
              <a:pPr algn="r" eaLnBrk="1" hangingPunct="1"/>
              <a:t>2</a:t>
            </a:fld>
            <a:endParaRPr lang="en-GB" altLang="en-US" sz="1200"/>
          </a:p>
        </p:txBody>
      </p:sp>
      <p:sp>
        <p:nvSpPr>
          <p:cNvPr id="18434" name="Rectangle 2"/>
          <p:cNvSpPr>
            <a:spLocks noChangeArrowheads="1"/>
          </p:cNvSpPr>
          <p:nvPr/>
        </p:nvSpPr>
        <p:spPr bwMode="auto">
          <a:xfrm>
            <a:off x="3886200" y="635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8435" name="Rectangle 3"/>
          <p:cNvSpPr>
            <a:spLocks noChangeArrowheads="1"/>
          </p:cNvSpPr>
          <p:nvPr/>
        </p:nvSpPr>
        <p:spPr bwMode="auto">
          <a:xfrm>
            <a:off x="3886200" y="9398000"/>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958" tIns="0" rIns="19958" bIns="0" anchor="b"/>
          <a:lstStyle>
            <a:lvl1pPr defTabSz="769938">
              <a:defRPr sz="2400">
                <a:solidFill>
                  <a:schemeClr val="tx1"/>
                </a:solidFill>
                <a:latin typeface="Times New Roman" panose="02020603050405020304" pitchFamily="18" charset="0"/>
                <a:ea typeface="MS PGothic" panose="020B0600070205080204" pitchFamily="34" charset="-128"/>
              </a:defRPr>
            </a:lvl1pPr>
            <a:lvl2pPr marL="742950" indent="-285750" defTabSz="769938">
              <a:defRPr sz="2400">
                <a:solidFill>
                  <a:schemeClr val="tx1"/>
                </a:solidFill>
                <a:latin typeface="Times New Roman" panose="02020603050405020304" pitchFamily="18" charset="0"/>
                <a:ea typeface="MS PGothic" panose="020B0600070205080204" pitchFamily="34" charset="-128"/>
              </a:defRPr>
            </a:lvl2pPr>
            <a:lvl3pPr marL="1143000" indent="-228600" defTabSz="769938">
              <a:defRPr sz="2400">
                <a:solidFill>
                  <a:schemeClr val="tx1"/>
                </a:solidFill>
                <a:latin typeface="Times New Roman" panose="02020603050405020304" pitchFamily="18" charset="0"/>
                <a:ea typeface="MS PGothic" panose="020B0600070205080204" pitchFamily="34" charset="-128"/>
              </a:defRPr>
            </a:lvl3pPr>
            <a:lvl4pPr marL="1600200" indent="-228600" defTabSz="769938">
              <a:defRPr sz="2400">
                <a:solidFill>
                  <a:schemeClr val="tx1"/>
                </a:solidFill>
                <a:latin typeface="Times New Roman" panose="02020603050405020304" pitchFamily="18" charset="0"/>
                <a:ea typeface="MS PGothic" panose="020B0600070205080204" pitchFamily="34" charset="-128"/>
              </a:defRPr>
            </a:lvl4pPr>
            <a:lvl5pPr marL="2057400" indent="-228600" defTabSz="769938">
              <a:defRPr sz="2400">
                <a:solidFill>
                  <a:schemeClr val="tx1"/>
                </a:solidFill>
                <a:latin typeface="Times New Roman" panose="02020603050405020304" pitchFamily="18" charset="0"/>
                <a:ea typeface="MS PGothic" panose="020B0600070205080204" pitchFamily="34" charset="-128"/>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GB" altLang="en-US" sz="1000" i="1"/>
              <a:t>7</a:t>
            </a:r>
          </a:p>
        </p:txBody>
      </p:sp>
      <p:sp>
        <p:nvSpPr>
          <p:cNvPr id="18436" name="Rectangle 4"/>
          <p:cNvSpPr>
            <a:spLocks noChangeArrowheads="1"/>
          </p:cNvSpPr>
          <p:nvPr/>
        </p:nvSpPr>
        <p:spPr bwMode="auto">
          <a:xfrm>
            <a:off x="-1588" y="9398000"/>
            <a:ext cx="29733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8437" name="Rectangle 5"/>
          <p:cNvSpPr>
            <a:spLocks noChangeArrowheads="1"/>
          </p:cNvSpPr>
          <p:nvPr/>
        </p:nvSpPr>
        <p:spPr bwMode="auto">
          <a:xfrm>
            <a:off x="-1588" y="6350"/>
            <a:ext cx="29733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8438" name="Rectangle 6"/>
          <p:cNvSpPr>
            <a:spLocks noChangeArrowheads="1"/>
          </p:cNvSpPr>
          <p:nvPr/>
        </p:nvSpPr>
        <p:spPr bwMode="auto">
          <a:xfrm>
            <a:off x="3886200" y="0"/>
            <a:ext cx="2971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8439" name="Rectangle 7"/>
          <p:cNvSpPr>
            <a:spLocks noChangeArrowheads="1"/>
          </p:cNvSpPr>
          <p:nvPr/>
        </p:nvSpPr>
        <p:spPr bwMode="auto">
          <a:xfrm>
            <a:off x="3886200" y="9375775"/>
            <a:ext cx="2971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958" tIns="0" rIns="19958" bIns="0" anchor="b"/>
          <a:lstStyle>
            <a:lvl1pPr defTabSz="925513">
              <a:defRPr sz="2400">
                <a:solidFill>
                  <a:schemeClr val="tx1"/>
                </a:solidFill>
                <a:latin typeface="Times New Roman" panose="02020603050405020304" pitchFamily="18" charset="0"/>
                <a:ea typeface="MS PGothic" panose="020B0600070205080204" pitchFamily="34" charset="-128"/>
              </a:defRPr>
            </a:lvl1pPr>
            <a:lvl2pPr marL="742950" indent="-285750" defTabSz="925513">
              <a:defRPr sz="2400">
                <a:solidFill>
                  <a:schemeClr val="tx1"/>
                </a:solidFill>
                <a:latin typeface="Times New Roman" panose="02020603050405020304" pitchFamily="18" charset="0"/>
                <a:ea typeface="MS PGothic" panose="020B0600070205080204" pitchFamily="34" charset="-128"/>
              </a:defRPr>
            </a:lvl2pPr>
            <a:lvl3pPr marL="1143000" indent="-228600" defTabSz="925513">
              <a:defRPr sz="2400">
                <a:solidFill>
                  <a:schemeClr val="tx1"/>
                </a:solidFill>
                <a:latin typeface="Times New Roman" panose="02020603050405020304" pitchFamily="18" charset="0"/>
                <a:ea typeface="MS PGothic" panose="020B0600070205080204" pitchFamily="34" charset="-128"/>
              </a:defRPr>
            </a:lvl3pPr>
            <a:lvl4pPr marL="1600200" indent="-228600" defTabSz="925513">
              <a:defRPr sz="2400">
                <a:solidFill>
                  <a:schemeClr val="tx1"/>
                </a:solidFill>
                <a:latin typeface="Times New Roman" panose="02020603050405020304" pitchFamily="18" charset="0"/>
                <a:ea typeface="MS PGothic" panose="020B0600070205080204" pitchFamily="34" charset="-128"/>
              </a:defRPr>
            </a:lvl4pPr>
            <a:lvl5pPr marL="2057400" indent="-228600" defTabSz="925513">
              <a:defRPr sz="2400">
                <a:solidFill>
                  <a:schemeClr val="tx1"/>
                </a:solidFill>
                <a:latin typeface="Times New Roman" panose="02020603050405020304" pitchFamily="18"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GB" altLang="en-US" sz="1000" i="1"/>
              <a:t>3</a:t>
            </a:r>
          </a:p>
        </p:txBody>
      </p:sp>
      <p:sp>
        <p:nvSpPr>
          <p:cNvPr id="18440" name="Rectangle 8"/>
          <p:cNvSpPr>
            <a:spLocks noChangeArrowheads="1"/>
          </p:cNvSpPr>
          <p:nvPr/>
        </p:nvSpPr>
        <p:spPr bwMode="auto">
          <a:xfrm>
            <a:off x="-1588" y="9375775"/>
            <a:ext cx="29733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8441" name="Rectangle 9"/>
          <p:cNvSpPr>
            <a:spLocks noChangeArrowheads="1"/>
          </p:cNvSpPr>
          <p:nvPr/>
        </p:nvSpPr>
        <p:spPr bwMode="auto">
          <a:xfrm>
            <a:off x="-1588" y="0"/>
            <a:ext cx="29733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8442" name="Rectangle 10"/>
          <p:cNvSpPr>
            <a:spLocks noChangeArrowheads="1" noTextEdit="1"/>
          </p:cNvSpPr>
          <p:nvPr>
            <p:ph type="sldImg"/>
          </p:nvPr>
        </p:nvSpPr>
        <p:spPr>
          <a:xfrm>
            <a:off x="1127125" y="865188"/>
            <a:ext cx="4602163" cy="3451225"/>
          </a:xfrm>
          <a:ln w="12700" cap="flat">
            <a:solidFill>
              <a:schemeClr val="tx1"/>
            </a:solidFill>
          </a:ln>
        </p:spPr>
      </p:sp>
      <p:sp>
        <p:nvSpPr>
          <p:cNvPr id="18443" name="Rectangle 11"/>
          <p:cNvSpPr>
            <a:spLocks noChangeArrowheads="1"/>
          </p:cNvSpPr>
          <p:nvPr>
            <p:ph type="body" idx="1"/>
          </p:nvPr>
        </p:nvSpPr>
        <p:spPr>
          <a:xfrm>
            <a:off x="912813" y="4694238"/>
            <a:ext cx="5029200" cy="3890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5" tIns="48232" rIns="93135" bIns="48232"/>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3886200" y="9380538"/>
            <a:ext cx="2971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9" tIns="45990" rIns="91979" bIns="45990" anchor="b"/>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F4C6C215-EFCC-48FE-91FB-86B13EBAA89F}" type="slidenum">
              <a:rPr lang="en-GB" altLang="en-US" sz="1200"/>
              <a:pPr algn="r" eaLnBrk="1" hangingPunct="1"/>
              <a:t>22</a:t>
            </a:fld>
            <a:endParaRPr lang="en-GB" altLang="en-US" sz="1200"/>
          </a:p>
        </p:txBody>
      </p:sp>
      <p:sp>
        <p:nvSpPr>
          <p:cNvPr id="57346" name="Rectangle 2"/>
          <p:cNvSpPr>
            <a:spLocks noChangeArrowheads="1" noTextEdit="1"/>
          </p:cNvSpPr>
          <p:nvPr>
            <p:ph type="sldImg"/>
          </p:nvPr>
        </p:nvSpPr>
        <p:spPr>
          <a:xfrm>
            <a:off x="962025" y="738188"/>
            <a:ext cx="4941888" cy="3705225"/>
          </a:xfrm>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05" tIns="47452" rIns="94905" bIns="47452"/>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txBox="1">
            <a:spLocks noGrp="1" noChangeArrowheads="1"/>
          </p:cNvSpPr>
          <p:nvPr/>
        </p:nvSpPr>
        <p:spPr bwMode="auto">
          <a:xfrm>
            <a:off x="3886200" y="9378950"/>
            <a:ext cx="29718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9" tIns="45990" rIns="91979" bIns="45990" anchor="b"/>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10C5411B-116E-4211-BA4C-CB889C16B642}" type="slidenum">
              <a:rPr lang="en-GB" altLang="en-US" sz="1200"/>
              <a:pPr algn="r" eaLnBrk="1" hangingPunct="1"/>
              <a:t>23</a:t>
            </a:fld>
            <a:endParaRPr lang="en-GB" altLang="en-US" sz="1200"/>
          </a:p>
        </p:txBody>
      </p:sp>
      <p:sp>
        <p:nvSpPr>
          <p:cNvPr id="59394" name="Rectangle 2"/>
          <p:cNvSpPr>
            <a:spLocks noChangeArrowheads="1" noTextEdit="1"/>
          </p:cNvSpPr>
          <p:nvPr>
            <p:ph type="sldImg"/>
          </p:nvPr>
        </p:nvSpPr>
        <p:spPr>
          <a:xfrm>
            <a:off x="963613" y="739775"/>
            <a:ext cx="4937125" cy="3703638"/>
          </a:xfrm>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05" tIns="47452" rIns="94905" bIns="47452"/>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txBox="1">
            <a:spLocks noGrp="1" noChangeArrowheads="1"/>
          </p:cNvSpPr>
          <p:nvPr/>
        </p:nvSpPr>
        <p:spPr bwMode="auto">
          <a:xfrm>
            <a:off x="3886200" y="9378950"/>
            <a:ext cx="29718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9" tIns="45990" rIns="91979" bIns="45990" anchor="b"/>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AC2D5AEA-4170-4A21-B713-776B703E6400}" type="slidenum">
              <a:rPr lang="en-GB" altLang="en-US" sz="1200"/>
              <a:pPr algn="r" eaLnBrk="1" hangingPunct="1"/>
              <a:t>24</a:t>
            </a:fld>
            <a:endParaRPr lang="en-GB" altLang="en-US" sz="1200"/>
          </a:p>
        </p:txBody>
      </p:sp>
      <p:sp>
        <p:nvSpPr>
          <p:cNvPr id="61442" name="Rectangle 2"/>
          <p:cNvSpPr>
            <a:spLocks noChangeArrowheads="1" noTextEdit="1"/>
          </p:cNvSpPr>
          <p:nvPr>
            <p:ph type="sldImg"/>
          </p:nvPr>
        </p:nvSpPr>
        <p:spPr>
          <a:xfrm>
            <a:off x="963613" y="739775"/>
            <a:ext cx="4937125" cy="3703638"/>
          </a:xfrm>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05" tIns="47452" rIns="94905" bIns="47452"/>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txBox="1">
            <a:spLocks noGrp="1" noChangeArrowheads="1"/>
          </p:cNvSpPr>
          <p:nvPr/>
        </p:nvSpPr>
        <p:spPr bwMode="auto">
          <a:xfrm>
            <a:off x="3886200" y="9378950"/>
            <a:ext cx="29718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9" tIns="45990" rIns="91979" bIns="45990" anchor="b"/>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CFC5C1E9-57CE-4B79-A1D7-73C4501690D6}" type="slidenum">
              <a:rPr lang="en-GB" altLang="en-US" sz="1200"/>
              <a:pPr algn="r" eaLnBrk="1" hangingPunct="1"/>
              <a:t>25</a:t>
            </a:fld>
            <a:endParaRPr lang="en-GB" altLang="en-US" sz="1200"/>
          </a:p>
        </p:txBody>
      </p:sp>
      <p:sp>
        <p:nvSpPr>
          <p:cNvPr id="63490" name="Rectangle 2"/>
          <p:cNvSpPr>
            <a:spLocks noChangeArrowheads="1" noTextEdit="1"/>
          </p:cNvSpPr>
          <p:nvPr>
            <p:ph type="sldImg"/>
          </p:nvPr>
        </p:nvSpPr>
        <p:spPr>
          <a:xfrm>
            <a:off x="963613" y="739775"/>
            <a:ext cx="4937125" cy="3703638"/>
          </a:xfrm>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05" tIns="47452" rIns="94905" bIns="47452"/>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7F43728-AA70-4B3A-B601-D7FD68735F5E}" type="slidenum">
              <a:rPr lang="en-GB" altLang="en-US" sz="1200"/>
              <a:pPr/>
              <a:t>26</a:t>
            </a:fld>
            <a:endParaRPr lang="en-GB" altLang="en-US" sz="1200"/>
          </a:p>
        </p:txBody>
      </p:sp>
      <p:sp>
        <p:nvSpPr>
          <p:cNvPr id="65538" name="Rectangle 2"/>
          <p:cNvSpPr>
            <a:spLocks noChangeArrowheads="1" noTextEdit="1"/>
          </p:cNvSpPr>
          <p:nvPr>
            <p:ph type="sldImg"/>
          </p:nvPr>
        </p:nvSpPr>
        <p:spPr>
          <a:solidFill>
            <a:srgbClr val="FFFFFF"/>
          </a:solidFill>
          <a:ln/>
        </p:spPr>
      </p:sp>
      <p:sp>
        <p:nvSpPr>
          <p:cNvPr id="65539" name="Rectangle 3"/>
          <p:cNvSpPr>
            <a:spLocks noChangeArrowheads="1"/>
          </p:cNvSpPr>
          <p:nvPr>
            <p:ph type="body" idx="1"/>
          </p:nvPr>
        </p:nvSpPr>
        <p:spPr>
          <a:solidFill>
            <a:srgbClr val="FFFFFF"/>
          </a:solidFill>
          <a:ln>
            <a:solidFill>
              <a:srgbClr val="000000"/>
            </a:solidFill>
          </a:ln>
        </p:spPr>
        <p:txBody>
          <a:bodyPr/>
          <a:lstStyle/>
          <a:p>
            <a:pPr eaLnBrk="1" hangingPunct="1"/>
            <a:r>
              <a:rPr lang="en-GB" altLang="en-US" smtClean="0"/>
              <a:t>Inclusivity involves recognising difference, providing flexibility and choice not uniformity and treating everyone identically.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ea typeface="MS PGothic" panose="020B0600070205080204" pitchFamily="34" charset="-128"/>
              </a:defRPr>
            </a:lvl1pPr>
            <a:lvl2pPr marL="742950" indent="-285750" defTabSz="919163">
              <a:defRPr sz="2400">
                <a:solidFill>
                  <a:schemeClr val="tx1"/>
                </a:solidFill>
                <a:latin typeface="Times New Roman" panose="02020603050405020304" pitchFamily="18" charset="0"/>
                <a:ea typeface="MS PGothic" panose="020B0600070205080204" pitchFamily="34" charset="-128"/>
              </a:defRPr>
            </a:lvl2pPr>
            <a:lvl3pPr marL="1143000" indent="-228600" defTabSz="919163">
              <a:defRPr sz="2400">
                <a:solidFill>
                  <a:schemeClr val="tx1"/>
                </a:solidFill>
                <a:latin typeface="Times New Roman" panose="02020603050405020304" pitchFamily="18" charset="0"/>
                <a:ea typeface="MS PGothic" panose="020B0600070205080204" pitchFamily="34" charset="-128"/>
              </a:defRPr>
            </a:lvl3pPr>
            <a:lvl4pPr marL="1600200" indent="-228600" defTabSz="919163">
              <a:defRPr sz="2400">
                <a:solidFill>
                  <a:schemeClr val="tx1"/>
                </a:solidFill>
                <a:latin typeface="Times New Roman" panose="02020603050405020304" pitchFamily="18" charset="0"/>
                <a:ea typeface="MS PGothic" panose="020B0600070205080204" pitchFamily="34" charset="-128"/>
              </a:defRPr>
            </a:lvl4pPr>
            <a:lvl5pPr marL="2057400" indent="-228600" defTabSz="919163">
              <a:defRPr sz="2400">
                <a:solidFill>
                  <a:schemeClr val="tx1"/>
                </a:solidFill>
                <a:latin typeface="Times New Roman" panose="02020603050405020304" pitchFamily="18" charset="0"/>
                <a:ea typeface="MS PGothic"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58805E5-8622-48FF-B469-D6C1A1FB7E88}" type="slidenum">
              <a:rPr lang="en-CA" altLang="en-US" sz="1200"/>
              <a:pPr/>
              <a:t>28</a:t>
            </a:fld>
            <a:endParaRPr lang="en-CA"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txBox="1">
            <a:spLocks noGrp="1" noChangeArrowheads="1"/>
          </p:cNvSpPr>
          <p:nvPr/>
        </p:nvSpPr>
        <p:spPr bwMode="auto">
          <a:xfrm>
            <a:off x="3886200" y="9378950"/>
            <a:ext cx="29718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6" tIns="45988" rIns="91976" bIns="45988" anchor="b"/>
          <a:lstStyle>
            <a:lvl1pPr defTabSz="919163">
              <a:defRPr sz="2400">
                <a:solidFill>
                  <a:schemeClr val="tx1"/>
                </a:solidFill>
                <a:latin typeface="Times New Roman" panose="02020603050405020304" pitchFamily="18" charset="0"/>
                <a:ea typeface="MS PGothic" panose="020B0600070205080204" pitchFamily="34" charset="-128"/>
              </a:defRPr>
            </a:lvl1pPr>
            <a:lvl2pPr marL="742950" indent="-285750" defTabSz="919163">
              <a:defRPr sz="2400">
                <a:solidFill>
                  <a:schemeClr val="tx1"/>
                </a:solidFill>
                <a:latin typeface="Times New Roman" panose="02020603050405020304" pitchFamily="18" charset="0"/>
                <a:ea typeface="MS PGothic" panose="020B0600070205080204" pitchFamily="34" charset="-128"/>
              </a:defRPr>
            </a:lvl2pPr>
            <a:lvl3pPr marL="1143000" indent="-228600" defTabSz="919163">
              <a:defRPr sz="2400">
                <a:solidFill>
                  <a:schemeClr val="tx1"/>
                </a:solidFill>
                <a:latin typeface="Times New Roman" panose="02020603050405020304" pitchFamily="18" charset="0"/>
                <a:ea typeface="MS PGothic" panose="020B0600070205080204" pitchFamily="34" charset="-128"/>
              </a:defRPr>
            </a:lvl3pPr>
            <a:lvl4pPr marL="1600200" indent="-228600" defTabSz="919163">
              <a:defRPr sz="2400">
                <a:solidFill>
                  <a:schemeClr val="tx1"/>
                </a:solidFill>
                <a:latin typeface="Times New Roman" panose="02020603050405020304" pitchFamily="18" charset="0"/>
                <a:ea typeface="MS PGothic" panose="020B0600070205080204" pitchFamily="34" charset="-128"/>
              </a:defRPr>
            </a:lvl4pPr>
            <a:lvl5pPr marL="2057400" indent="-228600" defTabSz="919163">
              <a:defRPr sz="2400">
                <a:solidFill>
                  <a:schemeClr val="tx1"/>
                </a:solidFill>
                <a:latin typeface="Times New Roman" panose="02020603050405020304" pitchFamily="18" charset="0"/>
                <a:ea typeface="MS PGothic"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7F3C524E-D4C7-4382-B973-73C6203B2DDA}" type="slidenum">
              <a:rPr lang="en-GB" altLang="en-US" sz="1200"/>
              <a:pPr algn="r" eaLnBrk="1" hangingPunct="1"/>
              <a:t>29</a:t>
            </a:fld>
            <a:endParaRPr lang="en-GB" altLang="en-US" sz="1200"/>
          </a:p>
        </p:txBody>
      </p:sp>
      <p:sp>
        <p:nvSpPr>
          <p:cNvPr id="70658" name="Rectangle 2"/>
          <p:cNvSpPr>
            <a:spLocks noChangeArrowheads="1" noTextEdit="1"/>
          </p:cNvSpPr>
          <p:nvPr>
            <p:ph type="sldImg"/>
          </p:nvPr>
        </p:nvSpPr>
        <p:spPr>
          <a:xfrm>
            <a:off x="962025" y="738188"/>
            <a:ext cx="4938713" cy="3705225"/>
          </a:xfrm>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6" tIns="45988" rIns="91976" bIns="45988"/>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6" tIns="45988" rIns="91976" bIns="45988" anchor="b"/>
          <a:lstStyle>
            <a:lvl1pPr defTabSz="919163">
              <a:defRPr sz="2400">
                <a:solidFill>
                  <a:schemeClr val="tx1"/>
                </a:solidFill>
                <a:latin typeface="Times New Roman" panose="02020603050405020304" pitchFamily="18" charset="0"/>
                <a:ea typeface="MS PGothic" panose="020B0600070205080204" pitchFamily="34" charset="-128"/>
              </a:defRPr>
            </a:lvl1pPr>
            <a:lvl2pPr marL="742950" indent="-285750" defTabSz="919163">
              <a:defRPr sz="2400">
                <a:solidFill>
                  <a:schemeClr val="tx1"/>
                </a:solidFill>
                <a:latin typeface="Times New Roman" panose="02020603050405020304" pitchFamily="18" charset="0"/>
                <a:ea typeface="MS PGothic" panose="020B0600070205080204" pitchFamily="34" charset="-128"/>
              </a:defRPr>
            </a:lvl2pPr>
            <a:lvl3pPr marL="1143000" indent="-228600" defTabSz="919163">
              <a:defRPr sz="2400">
                <a:solidFill>
                  <a:schemeClr val="tx1"/>
                </a:solidFill>
                <a:latin typeface="Times New Roman" panose="02020603050405020304" pitchFamily="18" charset="0"/>
                <a:ea typeface="MS PGothic" panose="020B0600070205080204" pitchFamily="34" charset="-128"/>
              </a:defRPr>
            </a:lvl3pPr>
            <a:lvl4pPr marL="1600200" indent="-228600" defTabSz="919163">
              <a:defRPr sz="2400">
                <a:solidFill>
                  <a:schemeClr val="tx1"/>
                </a:solidFill>
                <a:latin typeface="Times New Roman" panose="02020603050405020304" pitchFamily="18" charset="0"/>
                <a:ea typeface="MS PGothic" panose="020B0600070205080204" pitchFamily="34" charset="-128"/>
              </a:defRPr>
            </a:lvl4pPr>
            <a:lvl5pPr marL="2057400" indent="-228600" defTabSz="919163">
              <a:defRPr sz="2400">
                <a:solidFill>
                  <a:schemeClr val="tx1"/>
                </a:solidFill>
                <a:latin typeface="Times New Roman" panose="02020603050405020304" pitchFamily="18" charset="0"/>
                <a:ea typeface="MS PGothic"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A18ADE1A-D770-491C-BDFA-202E339D394B}" type="slidenum">
              <a:rPr lang="en-GB" altLang="en-US" sz="1200">
                <a:latin typeface="Century Gothic" panose="020B0502020202020204" pitchFamily="34" charset="0"/>
              </a:rPr>
              <a:pPr algn="r" eaLnBrk="1" hangingPunct="1"/>
              <a:t>30</a:t>
            </a:fld>
            <a:endParaRPr lang="en-GB" altLang="en-US" sz="1200">
              <a:latin typeface="Century Gothic" panose="020B0502020202020204" pitchFamily="34"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6" tIns="45988" rIns="91976" bIns="45988"/>
          <a:lstStyle/>
          <a:p>
            <a:pPr>
              <a:lnSpc>
                <a:spcPct val="80000"/>
              </a:lnSpc>
            </a:pPr>
            <a:endParaRPr lang="en-US" altLang="en-US" sz="800" smtClean="0"/>
          </a:p>
          <a:p>
            <a:pPr>
              <a:lnSpc>
                <a:spcPct val="80000"/>
              </a:lnSpc>
            </a:pPr>
            <a:r>
              <a:rPr lang="en-GB" altLang="en-US" sz="800" smtClean="0">
                <a:solidFill>
                  <a:schemeClr val="accent1"/>
                </a:solidFill>
              </a:rPr>
              <a:t>At the centre of the model is the development of </a:t>
            </a:r>
            <a:r>
              <a:rPr lang="en-GB" altLang="en-US" sz="800" b="1" smtClean="0">
                <a:solidFill>
                  <a:schemeClr val="accent1"/>
                </a:solidFill>
              </a:rPr>
              <a:t>partnership learning communities. </a:t>
            </a:r>
            <a:r>
              <a:rPr lang="en-GB" altLang="en-US" sz="800" smtClean="0">
                <a:solidFill>
                  <a:schemeClr val="accent1"/>
                </a:solidFill>
              </a:rPr>
              <a:t>If partnership only occurs in pockets of distinct initiatives or modules it is unlikely to reach its full potential in terms of impacts so community is crucial to the embedding and sustaining of partnership as an ethos and aspect of institutional culture. </a:t>
            </a:r>
          </a:p>
          <a:p>
            <a:pPr>
              <a:lnSpc>
                <a:spcPct val="80000"/>
              </a:lnSpc>
            </a:pPr>
            <a:endParaRPr lang="en-GB" altLang="en-US" sz="800" smtClean="0">
              <a:solidFill>
                <a:schemeClr val="accent1"/>
              </a:solidFill>
            </a:endParaRPr>
          </a:p>
          <a:p>
            <a:pPr>
              <a:lnSpc>
                <a:spcPct val="80000"/>
              </a:lnSpc>
            </a:pPr>
            <a:r>
              <a:rPr lang="en-GB" altLang="en-US" sz="800" smtClean="0">
                <a:solidFill>
                  <a:schemeClr val="accent1"/>
                </a:solidFill>
              </a:rPr>
              <a:t>Why community is important</a:t>
            </a:r>
          </a:p>
          <a:p>
            <a:pPr>
              <a:lnSpc>
                <a:spcPct val="80000"/>
              </a:lnSpc>
            </a:pPr>
            <a:r>
              <a:rPr lang="en-GB" altLang="en-US" sz="800" smtClean="0"/>
              <a:t>We know, from the synthesis of evidence from the what works programme that encouraging a sense of belonging and community can lead to increased student retention and success. </a:t>
            </a:r>
            <a:r>
              <a:rPr lang="en-GB" altLang="en-US" sz="800" i="1" smtClean="0"/>
              <a:t>What works? </a:t>
            </a:r>
            <a:r>
              <a:rPr lang="en-GB" altLang="en-US" sz="800" smtClean="0"/>
              <a:t> - </a:t>
            </a:r>
            <a:r>
              <a:rPr lang="ja-JP" altLang="en-GB" sz="800" smtClean="0"/>
              <a:t>“</a:t>
            </a:r>
            <a:r>
              <a:rPr lang="en-GB" altLang="ja-JP" sz="800" smtClean="0"/>
              <a:t>the academic sphere is the most important for nurturing participation of the type which engenders a sense of belonging</a:t>
            </a:r>
            <a:r>
              <a:rPr lang="ja-JP" altLang="en-GB" sz="800" smtClean="0"/>
              <a:t>”</a:t>
            </a:r>
            <a:r>
              <a:rPr lang="en-GB" altLang="ja-JP" sz="800" smtClean="0"/>
              <a:t> (Thomas 2012)</a:t>
            </a:r>
          </a:p>
          <a:p>
            <a:pPr eaLnBrk="1" hangingPunct="1">
              <a:lnSpc>
                <a:spcPct val="80000"/>
              </a:lnSpc>
              <a:spcBef>
                <a:spcPct val="0"/>
              </a:spcBef>
            </a:pPr>
            <a:endParaRPr lang="en-GB" altLang="en-US" sz="800" smtClean="0"/>
          </a:p>
          <a:p>
            <a:pPr eaLnBrk="1" hangingPunct="1">
              <a:lnSpc>
                <a:spcPct val="80000"/>
              </a:lnSpc>
              <a:spcBef>
                <a:spcPct val="0"/>
              </a:spcBef>
            </a:pPr>
            <a:r>
              <a:rPr lang="en-GB" altLang="en-US" sz="800" smtClean="0"/>
              <a:t>Many evidenced </a:t>
            </a:r>
            <a:r>
              <a:rPr lang="en-GB" altLang="en-US" sz="800" smtClean="0">
                <a:latin typeface="Calibri" panose="020F0502020204030204" pitchFamily="34" charset="0"/>
              </a:rPr>
              <a:t>features of student engagement that have a direct relationship with ideas of community. </a:t>
            </a:r>
            <a:endParaRPr lang="en-GB" altLang="en-US" sz="800" smtClean="0"/>
          </a:p>
          <a:p>
            <a:pPr>
              <a:lnSpc>
                <a:spcPct val="80000"/>
              </a:lnSpc>
            </a:pPr>
            <a:r>
              <a:rPr lang="en-GB" altLang="en-US" sz="800" i="1" smtClean="0"/>
              <a:t>- </a:t>
            </a:r>
            <a:r>
              <a:rPr lang="en-GB" altLang="en-US" sz="800" smtClean="0"/>
              <a:t>encouraging reciprocity and co-operation amongst students, interactions between staff and students, respect for diversity, and a university environment that makes students feel supported and legitimated (Chickering and Gamson 1987, Kuh 2001, Coates 2007)</a:t>
            </a:r>
            <a:endParaRPr lang="en-GB" altLang="en-US" sz="800" i="1" smtClean="0"/>
          </a:p>
          <a:p>
            <a:pPr>
              <a:lnSpc>
                <a:spcPct val="80000"/>
              </a:lnSpc>
            </a:pPr>
            <a:endParaRPr lang="en-GB" altLang="en-US" sz="800" smtClean="0">
              <a:solidFill>
                <a:schemeClr val="accent1"/>
              </a:solidFill>
            </a:endParaRPr>
          </a:p>
          <a:p>
            <a:pPr>
              <a:lnSpc>
                <a:spcPct val="80000"/>
              </a:lnSpc>
            </a:pPr>
            <a:r>
              <a:rPr lang="en-GB" altLang="en-US" sz="800" smtClean="0"/>
              <a:t>If we understand partnership to be both a learning and working relationship – literature suggests lots of critical success factors.</a:t>
            </a:r>
          </a:p>
          <a:p>
            <a:pPr>
              <a:lnSpc>
                <a:spcPct val="80000"/>
              </a:lnSpc>
            </a:pPr>
            <a:r>
              <a:rPr lang="en-GB" altLang="en-US" sz="800" smtClean="0"/>
              <a:t>Some of these are easier to build in to policies, processes and structures – e.g. working arrangements like having shared goals, joint decision-making, dispersal of power, sharing knowledge and practices – can build these in to things like institutional partnership agreements.</a:t>
            </a:r>
          </a:p>
          <a:p>
            <a:pPr>
              <a:lnSpc>
                <a:spcPct val="80000"/>
              </a:lnSpc>
            </a:pPr>
            <a:r>
              <a:rPr lang="en-GB" altLang="en-US" sz="800" smtClean="0"/>
              <a:t>Others are more about values and attitudes – harder to build into formal documents and structures – things like respect, trust, reciprocity, responsibility, listening, recognition and valuing of difference, open and honest communication – these are more about a culture and ethos – how people relate to one-another. Fostering the development of communities among staff and students is one way we can try and embed/sustain a culture of partnership.</a:t>
            </a:r>
          </a:p>
          <a:p>
            <a:pPr>
              <a:lnSpc>
                <a:spcPct val="80000"/>
              </a:lnSpc>
            </a:pPr>
            <a:endParaRPr lang="en-GB" altLang="en-US" sz="800" smtClean="0"/>
          </a:p>
          <a:p>
            <a:pPr>
              <a:lnSpc>
                <a:spcPct val="80000"/>
              </a:lnSpc>
            </a:pPr>
            <a:r>
              <a:rPr lang="en-GB" altLang="en-US" sz="800" smtClean="0"/>
              <a:t>Taken together a partnership learning community is encouraged by structures and working/learning arrangements that support partnership, shared values, and attitudes and behaviours that each member of the community signs up to and embodies in practice. </a:t>
            </a:r>
          </a:p>
          <a:p>
            <a:pPr>
              <a:lnSpc>
                <a:spcPct val="80000"/>
              </a:lnSpc>
            </a:pPr>
            <a:endParaRPr lang="en-GB" altLang="en-US" sz="800" smtClean="0">
              <a:solidFill>
                <a:schemeClr val="accent1"/>
              </a:solidFill>
            </a:endParaRPr>
          </a:p>
          <a:p>
            <a:pPr eaLnBrk="1" hangingPunct="1">
              <a:lnSpc>
                <a:spcPct val="80000"/>
              </a:lnSpc>
              <a:spcBef>
                <a:spcPct val="0"/>
              </a:spcBef>
            </a:pPr>
            <a:r>
              <a:rPr lang="en-GB" altLang="en-US" sz="800" smtClean="0">
                <a:solidFill>
                  <a:schemeClr val="accent1"/>
                </a:solidFill>
              </a:rPr>
              <a:t>We</a:t>
            </a:r>
            <a:r>
              <a:rPr lang="ja-JP" altLang="en-GB" sz="800" smtClean="0">
                <a:solidFill>
                  <a:schemeClr val="accent1"/>
                </a:solidFill>
              </a:rPr>
              <a:t>’</a:t>
            </a:r>
            <a:r>
              <a:rPr lang="en-GB" altLang="ja-JP" sz="800" smtClean="0">
                <a:solidFill>
                  <a:schemeClr val="accent1"/>
                </a:solidFill>
              </a:rPr>
              <a:t>ve drawn on the scholarship of learning communities and communities of practice to develop this idea – but this is more than just inviting students to become partial or temporary members of existing disciplinary, professional or institutional communities – it</a:t>
            </a:r>
            <a:r>
              <a:rPr lang="ja-JP" altLang="en-GB" sz="800" smtClean="0">
                <a:solidFill>
                  <a:schemeClr val="accent1"/>
                </a:solidFill>
              </a:rPr>
              <a:t>’</a:t>
            </a:r>
            <a:r>
              <a:rPr lang="en-GB" altLang="ja-JP" sz="800" smtClean="0">
                <a:solidFill>
                  <a:schemeClr val="accent1"/>
                </a:solidFill>
              </a:rPr>
              <a:t>s about creating opportunities for new co-created communities to emerge – where all parties are valued fully, and contribute to the development of those communities. These communities acknowledge students and staff as learners, professionals and colleagues – as such they invite us to again think critically about existing relationships, identity, processes and structures – can be truly transformative and where values come to life.</a:t>
            </a:r>
            <a:endParaRPr lang="en-GB" altLang="en-US" sz="800" smtClean="0">
              <a:solidFill>
                <a:schemeClr val="accent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61E06D4-A9DE-4189-9002-78968E50C27D}" type="slidenum">
              <a:rPr lang="en-GB" altLang="en-US" sz="1200"/>
              <a:pPr/>
              <a:t>31</a:t>
            </a:fld>
            <a:endParaRPr lang="en-GB"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xfrm>
            <a:off x="1208088" y="1233488"/>
            <a:ext cx="4441825" cy="3332162"/>
          </a:xfrm>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ea typeface="MS PGothic" panose="020B0600070205080204" pitchFamily="34" charset="-128"/>
              </a:defRPr>
            </a:lvl1pPr>
            <a:lvl2pPr marL="742950" indent="-285750" defTabSz="919163">
              <a:defRPr sz="2400">
                <a:solidFill>
                  <a:schemeClr val="tx1"/>
                </a:solidFill>
                <a:latin typeface="Times New Roman" panose="02020603050405020304" pitchFamily="18" charset="0"/>
                <a:ea typeface="MS PGothic" panose="020B0600070205080204" pitchFamily="34" charset="-128"/>
              </a:defRPr>
            </a:lvl2pPr>
            <a:lvl3pPr marL="1143000" indent="-228600" defTabSz="919163">
              <a:defRPr sz="2400">
                <a:solidFill>
                  <a:schemeClr val="tx1"/>
                </a:solidFill>
                <a:latin typeface="Times New Roman" panose="02020603050405020304" pitchFamily="18" charset="0"/>
                <a:ea typeface="MS PGothic" panose="020B0600070205080204" pitchFamily="34" charset="-128"/>
              </a:defRPr>
            </a:lvl3pPr>
            <a:lvl4pPr marL="1600200" indent="-228600" defTabSz="919163">
              <a:defRPr sz="2400">
                <a:solidFill>
                  <a:schemeClr val="tx1"/>
                </a:solidFill>
                <a:latin typeface="Times New Roman" panose="02020603050405020304" pitchFamily="18" charset="0"/>
                <a:ea typeface="MS PGothic" panose="020B0600070205080204" pitchFamily="34" charset="-128"/>
              </a:defRPr>
            </a:lvl4pPr>
            <a:lvl5pPr marL="2057400" indent="-228600" defTabSz="919163">
              <a:defRPr sz="2400">
                <a:solidFill>
                  <a:schemeClr val="tx1"/>
                </a:solidFill>
                <a:latin typeface="Times New Roman" panose="02020603050405020304" pitchFamily="18" charset="0"/>
                <a:ea typeface="MS PGothic"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98E7043-8B2F-41E3-82BF-4CA811E7C2D5}" type="slidenum">
              <a:rPr lang="en-AU" altLang="en-US" sz="1200"/>
              <a:pPr/>
              <a:t>32</a:t>
            </a:fld>
            <a:endParaRPr lang="en-AU"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2713038" y="13600113"/>
            <a:ext cx="20748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8" tIns="46260" rIns="92518" bIns="46260" anchor="b"/>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77142CF8-DFDF-4533-8294-AC06DD492F8A}" type="slidenum">
              <a:rPr lang="en-GB" altLang="en-US" sz="1200"/>
              <a:pPr algn="r" eaLnBrk="1" hangingPunct="1"/>
              <a:t>3</a:t>
            </a:fld>
            <a:endParaRPr lang="en-GB" altLang="en-US" sz="1200"/>
          </a:p>
        </p:txBody>
      </p:sp>
      <p:sp>
        <p:nvSpPr>
          <p:cNvPr id="20482" name="Rectangle 7"/>
          <p:cNvSpPr txBox="1">
            <a:spLocks noGrp="1" noChangeArrowheads="1"/>
          </p:cNvSpPr>
          <p:nvPr/>
        </p:nvSpPr>
        <p:spPr bwMode="auto">
          <a:xfrm>
            <a:off x="2713038" y="13600113"/>
            <a:ext cx="20748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8" tIns="46260" rIns="92518" bIns="46260" anchor="b"/>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813966F8-4C3F-4D94-821B-53781CD33026}" type="slidenum">
              <a:rPr lang="en-GB" altLang="en-US" sz="1200"/>
              <a:pPr algn="r" eaLnBrk="1" hangingPunct="1"/>
              <a:t>3</a:t>
            </a:fld>
            <a:endParaRPr lang="en-GB" altLang="en-US" sz="1200"/>
          </a:p>
        </p:txBody>
      </p:sp>
      <p:sp>
        <p:nvSpPr>
          <p:cNvPr id="20483" name="Rectangle 2"/>
          <p:cNvSpPr>
            <a:spLocks noGrp="1" noRot="1" noChangeAspect="1" noChangeArrowheads="1" noTextEdit="1"/>
          </p:cNvSpPr>
          <p:nvPr>
            <p:ph type="sldImg"/>
          </p:nvPr>
        </p:nvSpPr>
        <p:spPr>
          <a:xfrm>
            <a:off x="-1185863" y="1069975"/>
            <a:ext cx="7164388" cy="5372100"/>
          </a:xfrm>
          <a:ln/>
        </p:spPr>
      </p:sp>
      <p:sp>
        <p:nvSpPr>
          <p:cNvPr id="20484" name="Rectangle 3"/>
          <p:cNvSpPr>
            <a:spLocks noGrp="1" noChangeArrowheads="1"/>
          </p:cNvSpPr>
          <p:nvPr>
            <p:ph type="body" idx="1"/>
          </p:nvPr>
        </p:nvSpPr>
        <p:spPr>
          <a:solidFill>
            <a:srgbClr val="FFFFFF"/>
          </a:solidFill>
          <a:ln>
            <a:solidFill>
              <a:srgbClr val="000000"/>
            </a:solidFill>
          </a:ln>
        </p:spPr>
        <p:txBody>
          <a:bodyPr lIns="99246" tIns="49622" rIns="99246" bIns="49622"/>
          <a:lstStyle/>
          <a:p>
            <a:pPr eaLnBrk="1" hangingPunct="1"/>
            <a:endParaRPr lang="en-AU"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6200" y="9378950"/>
            <a:ext cx="29718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6" tIns="45988" rIns="91976" bIns="45988" anchor="b"/>
          <a:lstStyle>
            <a:lvl1pPr defTabSz="919163">
              <a:defRPr sz="2400">
                <a:solidFill>
                  <a:schemeClr val="tx1"/>
                </a:solidFill>
                <a:latin typeface="Times New Roman" panose="02020603050405020304" pitchFamily="18" charset="0"/>
                <a:ea typeface="MS PGothic" panose="020B0600070205080204" pitchFamily="34" charset="-128"/>
              </a:defRPr>
            </a:lvl1pPr>
            <a:lvl2pPr marL="742950" indent="-285750" defTabSz="919163">
              <a:defRPr sz="2400">
                <a:solidFill>
                  <a:schemeClr val="tx1"/>
                </a:solidFill>
                <a:latin typeface="Times New Roman" panose="02020603050405020304" pitchFamily="18" charset="0"/>
                <a:ea typeface="MS PGothic" panose="020B0600070205080204" pitchFamily="34" charset="-128"/>
              </a:defRPr>
            </a:lvl2pPr>
            <a:lvl3pPr marL="1143000" indent="-228600" defTabSz="919163">
              <a:defRPr sz="2400">
                <a:solidFill>
                  <a:schemeClr val="tx1"/>
                </a:solidFill>
                <a:latin typeface="Times New Roman" panose="02020603050405020304" pitchFamily="18" charset="0"/>
                <a:ea typeface="MS PGothic" panose="020B0600070205080204" pitchFamily="34" charset="-128"/>
              </a:defRPr>
            </a:lvl3pPr>
            <a:lvl4pPr marL="1600200" indent="-228600" defTabSz="919163">
              <a:defRPr sz="2400">
                <a:solidFill>
                  <a:schemeClr val="tx1"/>
                </a:solidFill>
                <a:latin typeface="Times New Roman" panose="02020603050405020304" pitchFamily="18" charset="0"/>
                <a:ea typeface="MS PGothic" panose="020B0600070205080204" pitchFamily="34" charset="-128"/>
              </a:defRPr>
            </a:lvl4pPr>
            <a:lvl5pPr marL="2057400" indent="-228600" defTabSz="919163">
              <a:defRPr sz="2400">
                <a:solidFill>
                  <a:schemeClr val="tx1"/>
                </a:solidFill>
                <a:latin typeface="Times New Roman" panose="02020603050405020304" pitchFamily="18" charset="0"/>
                <a:ea typeface="MS PGothic"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08BAF745-AA6D-487B-9897-98400D1A7357}" type="slidenum">
              <a:rPr lang="en-GB" altLang="en-US" sz="1200">
                <a:latin typeface="Century Gothic" panose="020B0502020202020204" pitchFamily="34" charset="0"/>
              </a:rPr>
              <a:pPr algn="r" eaLnBrk="1" hangingPunct="1"/>
              <a:t>33</a:t>
            </a:fld>
            <a:endParaRPr lang="en-GB" altLang="en-US" sz="1200">
              <a:latin typeface="Century Gothic" panose="020B0502020202020204" pitchFamily="34" charset="0"/>
            </a:endParaRPr>
          </a:p>
        </p:txBody>
      </p:sp>
      <p:sp>
        <p:nvSpPr>
          <p:cNvPr id="78850" name="Rectangle 2"/>
          <p:cNvSpPr>
            <a:spLocks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6" tIns="45988" rIns="91976" bIns="45988"/>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txBox="1">
            <a:spLocks noGrp="1" noChangeArrowheads="1"/>
          </p:cNvSpPr>
          <p:nvPr/>
        </p:nvSpPr>
        <p:spPr bwMode="auto">
          <a:xfrm>
            <a:off x="3886200" y="9380538"/>
            <a:ext cx="2971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9" tIns="45990" rIns="91979" bIns="45990" anchor="b"/>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CF5BF56D-1DD9-49CC-B5B4-071B8F78C85E}" type="slidenum">
              <a:rPr lang="en-GB" altLang="en-US" sz="1200"/>
              <a:pPr algn="r" eaLnBrk="1" hangingPunct="1"/>
              <a:t>34</a:t>
            </a:fld>
            <a:endParaRPr lang="en-GB" altLang="en-US" sz="1200"/>
          </a:p>
        </p:txBody>
      </p:sp>
      <p:sp>
        <p:nvSpPr>
          <p:cNvPr id="80898" name="Rectangle 2"/>
          <p:cNvSpPr>
            <a:spLocks noChangeArrowheads="1" noTextEdit="1"/>
          </p:cNvSpPr>
          <p:nvPr>
            <p:ph type="sldImg"/>
          </p:nvPr>
        </p:nvSpPr>
        <p:spPr>
          <a:solidFill>
            <a:srgbClr val="FFFFFF"/>
          </a:solidFill>
          <a:ln/>
        </p:spPr>
      </p:sp>
      <p:sp>
        <p:nvSpPr>
          <p:cNvPr id="80899"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txBox="1">
            <a:spLocks noGrp="1" noChangeArrowheads="1"/>
          </p:cNvSpPr>
          <p:nvPr/>
        </p:nvSpPr>
        <p:spPr bwMode="auto">
          <a:xfrm>
            <a:off x="3886200" y="9378950"/>
            <a:ext cx="29718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6" tIns="45988" rIns="91976" bIns="45988" anchor="b"/>
          <a:lstStyle>
            <a:lvl1pPr defTabSz="919163">
              <a:defRPr sz="2400">
                <a:solidFill>
                  <a:schemeClr val="tx1"/>
                </a:solidFill>
                <a:latin typeface="Times New Roman" panose="02020603050405020304" pitchFamily="18" charset="0"/>
                <a:ea typeface="MS PGothic" panose="020B0600070205080204" pitchFamily="34" charset="-128"/>
              </a:defRPr>
            </a:lvl1pPr>
            <a:lvl2pPr marL="742950" indent="-285750" defTabSz="919163">
              <a:defRPr sz="2400">
                <a:solidFill>
                  <a:schemeClr val="tx1"/>
                </a:solidFill>
                <a:latin typeface="Times New Roman" panose="02020603050405020304" pitchFamily="18" charset="0"/>
                <a:ea typeface="MS PGothic" panose="020B0600070205080204" pitchFamily="34" charset="-128"/>
              </a:defRPr>
            </a:lvl2pPr>
            <a:lvl3pPr marL="1143000" indent="-228600" defTabSz="919163">
              <a:defRPr sz="2400">
                <a:solidFill>
                  <a:schemeClr val="tx1"/>
                </a:solidFill>
                <a:latin typeface="Times New Roman" panose="02020603050405020304" pitchFamily="18" charset="0"/>
                <a:ea typeface="MS PGothic" panose="020B0600070205080204" pitchFamily="34" charset="-128"/>
              </a:defRPr>
            </a:lvl3pPr>
            <a:lvl4pPr marL="1600200" indent="-228600" defTabSz="919163">
              <a:defRPr sz="2400">
                <a:solidFill>
                  <a:schemeClr val="tx1"/>
                </a:solidFill>
                <a:latin typeface="Times New Roman" panose="02020603050405020304" pitchFamily="18" charset="0"/>
                <a:ea typeface="MS PGothic" panose="020B0600070205080204" pitchFamily="34" charset="-128"/>
              </a:defRPr>
            </a:lvl4pPr>
            <a:lvl5pPr marL="2057400" indent="-228600" defTabSz="919163">
              <a:defRPr sz="2400">
                <a:solidFill>
                  <a:schemeClr val="tx1"/>
                </a:solidFill>
                <a:latin typeface="Times New Roman" panose="02020603050405020304" pitchFamily="18" charset="0"/>
                <a:ea typeface="MS PGothic"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C72C993F-9A21-4E7F-BBF0-9D46D45893BC}" type="slidenum">
              <a:rPr lang="en-GB" altLang="en-US" sz="1200"/>
              <a:pPr algn="r" eaLnBrk="1" hangingPunct="1"/>
              <a:t>35</a:t>
            </a:fld>
            <a:endParaRPr lang="en-GB" altLang="en-US" sz="1200"/>
          </a:p>
        </p:txBody>
      </p:sp>
      <p:sp>
        <p:nvSpPr>
          <p:cNvPr id="82946" name="Rectangle 2"/>
          <p:cNvSpPr>
            <a:spLocks noChangeArrowheads="1" noTextEdit="1"/>
          </p:cNvSpPr>
          <p:nvPr>
            <p:ph type="sldImg"/>
          </p:nvPr>
        </p:nvSpPr>
        <p:spPr>
          <a:solidFill>
            <a:srgbClr val="FFFFFF"/>
          </a:solidFill>
          <a:ln/>
        </p:spPr>
      </p:sp>
      <p:sp>
        <p:nvSpPr>
          <p:cNvPr id="82947" name="Rectangle 3"/>
          <p:cNvSpPr>
            <a:spLocks noChangeArrowheads="1"/>
          </p:cNvSpPr>
          <p:nvPr>
            <p:ph type="body" idx="1"/>
          </p:nvPr>
        </p:nvSpPr>
        <p:spPr>
          <a:solidFill>
            <a:srgbClr val="FFFFFF"/>
          </a:solidFill>
          <a:ln>
            <a:solidFill>
              <a:srgbClr val="000000"/>
            </a:solidFill>
          </a:ln>
        </p:spPr>
        <p:txBody>
          <a:bodyPr lIns="91976" tIns="45988" rIns="91976" bIns="45988"/>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Mick</a:t>
            </a: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ea typeface="MS PGothic" panose="020B0600070205080204" pitchFamily="34" charset="-128"/>
              </a:defRPr>
            </a:lvl1pPr>
            <a:lvl2pPr marL="742950" indent="-285750" defTabSz="919163">
              <a:defRPr sz="2400">
                <a:solidFill>
                  <a:schemeClr val="tx1"/>
                </a:solidFill>
                <a:latin typeface="Times New Roman" panose="02020603050405020304" pitchFamily="18" charset="0"/>
                <a:ea typeface="MS PGothic" panose="020B0600070205080204" pitchFamily="34" charset="-128"/>
              </a:defRPr>
            </a:lvl2pPr>
            <a:lvl3pPr marL="1143000" indent="-228600" defTabSz="919163">
              <a:defRPr sz="2400">
                <a:solidFill>
                  <a:schemeClr val="tx1"/>
                </a:solidFill>
                <a:latin typeface="Times New Roman" panose="02020603050405020304" pitchFamily="18" charset="0"/>
                <a:ea typeface="MS PGothic" panose="020B0600070205080204" pitchFamily="34" charset="-128"/>
              </a:defRPr>
            </a:lvl3pPr>
            <a:lvl4pPr marL="1600200" indent="-228600" defTabSz="919163">
              <a:defRPr sz="2400">
                <a:solidFill>
                  <a:schemeClr val="tx1"/>
                </a:solidFill>
                <a:latin typeface="Times New Roman" panose="02020603050405020304" pitchFamily="18" charset="0"/>
                <a:ea typeface="MS PGothic" panose="020B0600070205080204" pitchFamily="34" charset="-128"/>
              </a:defRPr>
            </a:lvl4pPr>
            <a:lvl5pPr marL="2057400" indent="-228600" defTabSz="919163">
              <a:defRPr sz="2400">
                <a:solidFill>
                  <a:schemeClr val="tx1"/>
                </a:solidFill>
                <a:latin typeface="Times New Roman" panose="02020603050405020304" pitchFamily="18" charset="0"/>
                <a:ea typeface="MS PGothic"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09FEA5B-61BA-4491-82DD-A085E060A7A3}" type="slidenum">
              <a:rPr lang="en-GB" altLang="en-US" sz="1200"/>
              <a:pPr/>
              <a:t>4</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Mick</a:t>
            </a: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ea typeface="MS PGothic" panose="020B0600070205080204" pitchFamily="34" charset="-128"/>
              </a:defRPr>
            </a:lvl1pPr>
            <a:lvl2pPr marL="742950" indent="-285750" defTabSz="919163">
              <a:defRPr sz="2400">
                <a:solidFill>
                  <a:schemeClr val="tx1"/>
                </a:solidFill>
                <a:latin typeface="Times New Roman" panose="02020603050405020304" pitchFamily="18" charset="0"/>
                <a:ea typeface="MS PGothic" panose="020B0600070205080204" pitchFamily="34" charset="-128"/>
              </a:defRPr>
            </a:lvl2pPr>
            <a:lvl3pPr marL="1143000" indent="-228600" defTabSz="919163">
              <a:defRPr sz="2400">
                <a:solidFill>
                  <a:schemeClr val="tx1"/>
                </a:solidFill>
                <a:latin typeface="Times New Roman" panose="02020603050405020304" pitchFamily="18" charset="0"/>
                <a:ea typeface="MS PGothic" panose="020B0600070205080204" pitchFamily="34" charset="-128"/>
              </a:defRPr>
            </a:lvl3pPr>
            <a:lvl4pPr marL="1600200" indent="-228600" defTabSz="919163">
              <a:defRPr sz="2400">
                <a:solidFill>
                  <a:schemeClr val="tx1"/>
                </a:solidFill>
                <a:latin typeface="Times New Roman" panose="02020603050405020304" pitchFamily="18" charset="0"/>
                <a:ea typeface="MS PGothic" panose="020B0600070205080204" pitchFamily="34" charset="-128"/>
              </a:defRPr>
            </a:lvl4pPr>
            <a:lvl5pPr marL="2057400" indent="-228600" defTabSz="919163">
              <a:defRPr sz="2400">
                <a:solidFill>
                  <a:schemeClr val="tx1"/>
                </a:solidFill>
                <a:latin typeface="Times New Roman" panose="02020603050405020304" pitchFamily="18" charset="0"/>
                <a:ea typeface="MS PGothic"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86D331B-8604-4563-964F-E2F8306CC420}" type="slidenum">
              <a:rPr lang="en-GB" altLang="en-US" sz="1200"/>
              <a:pPr/>
              <a:t>5</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5594350" y="6515100"/>
            <a:ext cx="42783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9" tIns="45990" rIns="91979" bIns="45990" anchor="b"/>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41F38B6F-592C-41C5-9FDD-228BBE0A2E49}" type="slidenum">
              <a:rPr lang="en-GB" altLang="en-US" sz="1200"/>
              <a:pPr algn="r" eaLnBrk="1" hangingPunct="1"/>
              <a:t>7</a:t>
            </a:fld>
            <a:endParaRPr lang="en-GB" altLang="en-US" sz="1200"/>
          </a:p>
        </p:txBody>
      </p:sp>
      <p:sp>
        <p:nvSpPr>
          <p:cNvPr id="27650" name="Rectangle 2"/>
          <p:cNvSpPr>
            <a:spLocks noChangeArrowheads="1"/>
          </p:cNvSpPr>
          <p:nvPr/>
        </p:nvSpPr>
        <p:spPr bwMode="auto">
          <a:xfrm>
            <a:off x="5594350" y="4763"/>
            <a:ext cx="427831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7651" name="Rectangle 3"/>
          <p:cNvSpPr>
            <a:spLocks noChangeArrowheads="1"/>
          </p:cNvSpPr>
          <p:nvPr/>
        </p:nvSpPr>
        <p:spPr bwMode="auto">
          <a:xfrm>
            <a:off x="5594350" y="6529388"/>
            <a:ext cx="42783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958" tIns="0" rIns="19958" bIns="0" anchor="b"/>
          <a:lstStyle>
            <a:lvl1pPr defTabSz="773113">
              <a:defRPr sz="2400">
                <a:solidFill>
                  <a:schemeClr val="tx1"/>
                </a:solidFill>
                <a:latin typeface="Times New Roman" panose="02020603050405020304" pitchFamily="18" charset="0"/>
                <a:ea typeface="MS PGothic" panose="020B0600070205080204" pitchFamily="34" charset="-128"/>
              </a:defRPr>
            </a:lvl1pPr>
            <a:lvl2pPr marL="742950" indent="-285750" defTabSz="773113">
              <a:defRPr sz="2400">
                <a:solidFill>
                  <a:schemeClr val="tx1"/>
                </a:solidFill>
                <a:latin typeface="Times New Roman" panose="02020603050405020304" pitchFamily="18" charset="0"/>
                <a:ea typeface="MS PGothic" panose="020B0600070205080204" pitchFamily="34" charset="-128"/>
              </a:defRPr>
            </a:lvl2pPr>
            <a:lvl3pPr marL="1143000" indent="-228600" defTabSz="773113">
              <a:defRPr sz="2400">
                <a:solidFill>
                  <a:schemeClr val="tx1"/>
                </a:solidFill>
                <a:latin typeface="Times New Roman" panose="02020603050405020304" pitchFamily="18" charset="0"/>
                <a:ea typeface="MS PGothic" panose="020B0600070205080204" pitchFamily="34" charset="-128"/>
              </a:defRPr>
            </a:lvl3pPr>
            <a:lvl4pPr marL="1600200" indent="-228600" defTabSz="773113">
              <a:defRPr sz="2400">
                <a:solidFill>
                  <a:schemeClr val="tx1"/>
                </a:solidFill>
                <a:latin typeface="Times New Roman" panose="02020603050405020304" pitchFamily="18" charset="0"/>
                <a:ea typeface="MS PGothic" panose="020B0600070205080204" pitchFamily="34" charset="-128"/>
              </a:defRPr>
            </a:lvl4pPr>
            <a:lvl5pPr marL="2057400" indent="-228600" defTabSz="773113">
              <a:defRPr sz="2400">
                <a:solidFill>
                  <a:schemeClr val="tx1"/>
                </a:solidFill>
                <a:latin typeface="Times New Roman" panose="02020603050405020304" pitchFamily="18" charset="0"/>
                <a:ea typeface="MS PGothic" panose="020B0600070205080204" pitchFamily="34" charset="-128"/>
              </a:defRPr>
            </a:lvl5pPr>
            <a:lvl6pPr marL="2514600" indent="-228600" defTabSz="7731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7731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7731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7731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GB" altLang="en-US" sz="1000" i="1"/>
              <a:t>7</a:t>
            </a:r>
          </a:p>
        </p:txBody>
      </p:sp>
      <p:sp>
        <p:nvSpPr>
          <p:cNvPr id="27652" name="Rectangle 4"/>
          <p:cNvSpPr>
            <a:spLocks noChangeArrowheads="1"/>
          </p:cNvSpPr>
          <p:nvPr/>
        </p:nvSpPr>
        <p:spPr bwMode="auto">
          <a:xfrm>
            <a:off x="-1588" y="6529388"/>
            <a:ext cx="42783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7653" name="Rectangle 5"/>
          <p:cNvSpPr>
            <a:spLocks noChangeArrowheads="1"/>
          </p:cNvSpPr>
          <p:nvPr/>
        </p:nvSpPr>
        <p:spPr bwMode="auto">
          <a:xfrm>
            <a:off x="-1588" y="4763"/>
            <a:ext cx="427831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7654" name="Rectangle 6"/>
          <p:cNvSpPr>
            <a:spLocks noChangeArrowheads="1"/>
          </p:cNvSpPr>
          <p:nvPr/>
        </p:nvSpPr>
        <p:spPr bwMode="auto">
          <a:xfrm>
            <a:off x="5594350" y="0"/>
            <a:ext cx="42783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7655" name="Rectangle 7"/>
          <p:cNvSpPr>
            <a:spLocks noChangeArrowheads="1"/>
          </p:cNvSpPr>
          <p:nvPr/>
        </p:nvSpPr>
        <p:spPr bwMode="auto">
          <a:xfrm>
            <a:off x="5594350" y="6511925"/>
            <a:ext cx="42783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958" tIns="0" rIns="19958" bIns="0" anchor="b"/>
          <a:lstStyle>
            <a:lvl1pPr defTabSz="930275">
              <a:defRPr sz="2400">
                <a:solidFill>
                  <a:schemeClr val="tx1"/>
                </a:solidFill>
                <a:latin typeface="Times New Roman" panose="02020603050405020304" pitchFamily="18" charset="0"/>
                <a:ea typeface="MS PGothic" panose="020B0600070205080204" pitchFamily="34" charset="-128"/>
              </a:defRPr>
            </a:lvl1pPr>
            <a:lvl2pPr marL="742950" indent="-285750" defTabSz="930275">
              <a:defRPr sz="2400">
                <a:solidFill>
                  <a:schemeClr val="tx1"/>
                </a:solidFill>
                <a:latin typeface="Times New Roman" panose="02020603050405020304" pitchFamily="18" charset="0"/>
                <a:ea typeface="MS PGothic" panose="020B0600070205080204" pitchFamily="34" charset="-128"/>
              </a:defRPr>
            </a:lvl2pPr>
            <a:lvl3pPr marL="1143000" indent="-228600" defTabSz="930275">
              <a:defRPr sz="2400">
                <a:solidFill>
                  <a:schemeClr val="tx1"/>
                </a:solidFill>
                <a:latin typeface="Times New Roman" panose="02020603050405020304" pitchFamily="18" charset="0"/>
                <a:ea typeface="MS PGothic" panose="020B0600070205080204" pitchFamily="34" charset="-128"/>
              </a:defRPr>
            </a:lvl3pPr>
            <a:lvl4pPr marL="1600200" indent="-228600" defTabSz="930275">
              <a:defRPr sz="2400">
                <a:solidFill>
                  <a:schemeClr val="tx1"/>
                </a:solidFill>
                <a:latin typeface="Times New Roman" panose="02020603050405020304" pitchFamily="18" charset="0"/>
                <a:ea typeface="MS PGothic" panose="020B0600070205080204" pitchFamily="34" charset="-128"/>
              </a:defRPr>
            </a:lvl4pPr>
            <a:lvl5pPr marL="2057400" indent="-228600" defTabSz="930275">
              <a:defRPr sz="24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GB" altLang="en-US" sz="1000" i="1"/>
              <a:t>3</a:t>
            </a:r>
          </a:p>
        </p:txBody>
      </p:sp>
      <p:sp>
        <p:nvSpPr>
          <p:cNvPr id="27656" name="Rectangle 8"/>
          <p:cNvSpPr>
            <a:spLocks noChangeArrowheads="1"/>
          </p:cNvSpPr>
          <p:nvPr/>
        </p:nvSpPr>
        <p:spPr bwMode="auto">
          <a:xfrm>
            <a:off x="-1588" y="6511925"/>
            <a:ext cx="42783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7657" name="Rectangle 9"/>
          <p:cNvSpPr>
            <a:spLocks noChangeArrowheads="1"/>
          </p:cNvSpPr>
          <p:nvPr/>
        </p:nvSpPr>
        <p:spPr bwMode="auto">
          <a:xfrm>
            <a:off x="-1588" y="0"/>
            <a:ext cx="42783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7658" name="Rectangle 10"/>
          <p:cNvSpPr>
            <a:spLocks noChangeArrowheads="1" noTextEdit="1"/>
          </p:cNvSpPr>
          <p:nvPr>
            <p:ph type="sldImg"/>
          </p:nvPr>
        </p:nvSpPr>
        <p:spPr>
          <a:xfrm>
            <a:off x="3338513" y="601663"/>
            <a:ext cx="3194050" cy="2397125"/>
          </a:xfrm>
          <a:ln w="12700" cap="flat">
            <a:solidFill>
              <a:schemeClr val="tx1"/>
            </a:solidFill>
          </a:ln>
        </p:spPr>
      </p:sp>
      <p:sp>
        <p:nvSpPr>
          <p:cNvPr id="27659" name="Rectangle 11"/>
          <p:cNvSpPr>
            <a:spLocks noChangeArrowheads="1"/>
          </p:cNvSpPr>
          <p:nvPr>
            <p:ph type="body" idx="1"/>
          </p:nvPr>
        </p:nvSpPr>
        <p:spPr>
          <a:xfrm>
            <a:off x="1314450" y="3260725"/>
            <a:ext cx="7240588" cy="270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5" tIns="48232" rIns="93135" bIns="48232"/>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86200" y="9378950"/>
            <a:ext cx="29718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9" tIns="45990" rIns="91979" bIns="45990" anchor="b"/>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AAA6DDEC-A528-46F5-8324-4FDB96B99B0A}" type="slidenum">
              <a:rPr lang="en-GB" altLang="en-US" sz="1200"/>
              <a:pPr algn="r" eaLnBrk="1" hangingPunct="1"/>
              <a:t>8</a:t>
            </a:fld>
            <a:endParaRPr lang="en-GB" altLang="en-US" sz="1200"/>
          </a:p>
        </p:txBody>
      </p:sp>
      <p:sp>
        <p:nvSpPr>
          <p:cNvPr id="29698" name="Rectangle 2"/>
          <p:cNvSpPr>
            <a:spLocks noChangeArrowheads="1" noTextEdit="1"/>
          </p:cNvSpPr>
          <p:nvPr>
            <p:ph type="sldImg"/>
          </p:nvPr>
        </p:nvSpPr>
        <p:spPr>
          <a:xfrm>
            <a:off x="963613" y="739775"/>
            <a:ext cx="4935537" cy="3703638"/>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txBox="1">
            <a:spLocks noGrp="1" noChangeArrowheads="1"/>
          </p:cNvSpPr>
          <p:nvPr/>
        </p:nvSpPr>
        <p:spPr bwMode="auto">
          <a:xfrm>
            <a:off x="3886200" y="9380538"/>
            <a:ext cx="2971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9" tIns="45990" rIns="91979" bIns="45990" anchor="b"/>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107E30EB-C41D-4DDF-ADD9-2FEF95334675}" type="slidenum">
              <a:rPr lang="en-GB" altLang="en-US" sz="1200"/>
              <a:pPr algn="r" eaLnBrk="1" hangingPunct="1"/>
              <a:t>9</a:t>
            </a:fld>
            <a:endParaRPr lang="en-GB" altLang="en-US" sz="1200"/>
          </a:p>
        </p:txBody>
      </p:sp>
      <p:sp>
        <p:nvSpPr>
          <p:cNvPr id="31746" name="Rectangle 2"/>
          <p:cNvSpPr>
            <a:spLocks noChangeArrowheads="1"/>
          </p:cNvSpPr>
          <p:nvPr/>
        </p:nvSpPr>
        <p:spPr bwMode="auto">
          <a:xfrm>
            <a:off x="3886200" y="635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1747" name="Rectangle 3"/>
          <p:cNvSpPr>
            <a:spLocks noChangeArrowheads="1"/>
          </p:cNvSpPr>
          <p:nvPr/>
        </p:nvSpPr>
        <p:spPr bwMode="auto">
          <a:xfrm>
            <a:off x="3886200" y="9398000"/>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958" tIns="0" rIns="19958" bIns="0" anchor="b"/>
          <a:lstStyle>
            <a:lvl1pPr defTabSz="769938">
              <a:defRPr sz="2400">
                <a:solidFill>
                  <a:schemeClr val="tx1"/>
                </a:solidFill>
                <a:latin typeface="Times New Roman" panose="02020603050405020304" pitchFamily="18" charset="0"/>
                <a:ea typeface="MS PGothic" panose="020B0600070205080204" pitchFamily="34" charset="-128"/>
              </a:defRPr>
            </a:lvl1pPr>
            <a:lvl2pPr marL="742950" indent="-285750" defTabSz="769938">
              <a:defRPr sz="2400">
                <a:solidFill>
                  <a:schemeClr val="tx1"/>
                </a:solidFill>
                <a:latin typeface="Times New Roman" panose="02020603050405020304" pitchFamily="18" charset="0"/>
                <a:ea typeface="MS PGothic" panose="020B0600070205080204" pitchFamily="34" charset="-128"/>
              </a:defRPr>
            </a:lvl2pPr>
            <a:lvl3pPr marL="1143000" indent="-228600" defTabSz="769938">
              <a:defRPr sz="2400">
                <a:solidFill>
                  <a:schemeClr val="tx1"/>
                </a:solidFill>
                <a:latin typeface="Times New Roman" panose="02020603050405020304" pitchFamily="18" charset="0"/>
                <a:ea typeface="MS PGothic" panose="020B0600070205080204" pitchFamily="34" charset="-128"/>
              </a:defRPr>
            </a:lvl3pPr>
            <a:lvl4pPr marL="1600200" indent="-228600" defTabSz="769938">
              <a:defRPr sz="2400">
                <a:solidFill>
                  <a:schemeClr val="tx1"/>
                </a:solidFill>
                <a:latin typeface="Times New Roman" panose="02020603050405020304" pitchFamily="18" charset="0"/>
                <a:ea typeface="MS PGothic" panose="020B0600070205080204" pitchFamily="34" charset="-128"/>
              </a:defRPr>
            </a:lvl4pPr>
            <a:lvl5pPr marL="2057400" indent="-228600" defTabSz="769938">
              <a:defRPr sz="2400">
                <a:solidFill>
                  <a:schemeClr val="tx1"/>
                </a:solidFill>
                <a:latin typeface="Times New Roman" panose="02020603050405020304" pitchFamily="18" charset="0"/>
                <a:ea typeface="MS PGothic" panose="020B0600070205080204" pitchFamily="34" charset="-128"/>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GB" altLang="en-US" sz="1000" i="1"/>
              <a:t>7</a:t>
            </a:r>
          </a:p>
        </p:txBody>
      </p:sp>
      <p:sp>
        <p:nvSpPr>
          <p:cNvPr id="31748" name="Rectangle 4"/>
          <p:cNvSpPr>
            <a:spLocks noChangeArrowheads="1"/>
          </p:cNvSpPr>
          <p:nvPr/>
        </p:nvSpPr>
        <p:spPr bwMode="auto">
          <a:xfrm>
            <a:off x="-1588" y="9398000"/>
            <a:ext cx="29733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1749" name="Rectangle 5"/>
          <p:cNvSpPr>
            <a:spLocks noChangeArrowheads="1"/>
          </p:cNvSpPr>
          <p:nvPr/>
        </p:nvSpPr>
        <p:spPr bwMode="auto">
          <a:xfrm>
            <a:off x="-1588" y="6350"/>
            <a:ext cx="29733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1750" name="Rectangle 6"/>
          <p:cNvSpPr>
            <a:spLocks noChangeArrowheads="1"/>
          </p:cNvSpPr>
          <p:nvPr/>
        </p:nvSpPr>
        <p:spPr bwMode="auto">
          <a:xfrm>
            <a:off x="3886200" y="0"/>
            <a:ext cx="2971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1751" name="Rectangle 7"/>
          <p:cNvSpPr>
            <a:spLocks noChangeArrowheads="1"/>
          </p:cNvSpPr>
          <p:nvPr/>
        </p:nvSpPr>
        <p:spPr bwMode="auto">
          <a:xfrm>
            <a:off x="3886200" y="9375775"/>
            <a:ext cx="2971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958" tIns="0" rIns="19958" bIns="0" anchor="b"/>
          <a:lstStyle>
            <a:lvl1pPr defTabSz="925513">
              <a:defRPr sz="2400">
                <a:solidFill>
                  <a:schemeClr val="tx1"/>
                </a:solidFill>
                <a:latin typeface="Times New Roman" panose="02020603050405020304" pitchFamily="18" charset="0"/>
                <a:ea typeface="MS PGothic" panose="020B0600070205080204" pitchFamily="34" charset="-128"/>
              </a:defRPr>
            </a:lvl1pPr>
            <a:lvl2pPr marL="742950" indent="-285750" defTabSz="925513">
              <a:defRPr sz="2400">
                <a:solidFill>
                  <a:schemeClr val="tx1"/>
                </a:solidFill>
                <a:latin typeface="Times New Roman" panose="02020603050405020304" pitchFamily="18" charset="0"/>
                <a:ea typeface="MS PGothic" panose="020B0600070205080204" pitchFamily="34" charset="-128"/>
              </a:defRPr>
            </a:lvl2pPr>
            <a:lvl3pPr marL="1143000" indent="-228600" defTabSz="925513">
              <a:defRPr sz="2400">
                <a:solidFill>
                  <a:schemeClr val="tx1"/>
                </a:solidFill>
                <a:latin typeface="Times New Roman" panose="02020603050405020304" pitchFamily="18" charset="0"/>
                <a:ea typeface="MS PGothic" panose="020B0600070205080204" pitchFamily="34" charset="-128"/>
              </a:defRPr>
            </a:lvl3pPr>
            <a:lvl4pPr marL="1600200" indent="-228600" defTabSz="925513">
              <a:defRPr sz="2400">
                <a:solidFill>
                  <a:schemeClr val="tx1"/>
                </a:solidFill>
                <a:latin typeface="Times New Roman" panose="02020603050405020304" pitchFamily="18" charset="0"/>
                <a:ea typeface="MS PGothic" panose="020B0600070205080204" pitchFamily="34" charset="-128"/>
              </a:defRPr>
            </a:lvl4pPr>
            <a:lvl5pPr marL="2057400" indent="-228600" defTabSz="925513">
              <a:defRPr sz="2400">
                <a:solidFill>
                  <a:schemeClr val="tx1"/>
                </a:solidFill>
                <a:latin typeface="Times New Roman" panose="02020603050405020304" pitchFamily="18"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GB" altLang="en-US" sz="1000" i="1"/>
              <a:t>3</a:t>
            </a:r>
          </a:p>
        </p:txBody>
      </p:sp>
      <p:sp>
        <p:nvSpPr>
          <p:cNvPr id="31752" name="Rectangle 8"/>
          <p:cNvSpPr>
            <a:spLocks noChangeArrowheads="1"/>
          </p:cNvSpPr>
          <p:nvPr/>
        </p:nvSpPr>
        <p:spPr bwMode="auto">
          <a:xfrm>
            <a:off x="-1588" y="9375775"/>
            <a:ext cx="29733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1753" name="Rectangle 9"/>
          <p:cNvSpPr>
            <a:spLocks noChangeArrowheads="1"/>
          </p:cNvSpPr>
          <p:nvPr/>
        </p:nvSpPr>
        <p:spPr bwMode="auto">
          <a:xfrm>
            <a:off x="-1588" y="0"/>
            <a:ext cx="29733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9" tIns="45990" rIns="91979" bIns="45990"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1754" name="Rectangle 10"/>
          <p:cNvSpPr>
            <a:spLocks noChangeArrowheads="1" noTextEdit="1"/>
          </p:cNvSpPr>
          <p:nvPr>
            <p:ph type="sldImg"/>
          </p:nvPr>
        </p:nvSpPr>
        <p:spPr>
          <a:xfrm>
            <a:off x="1127125" y="865188"/>
            <a:ext cx="4602163" cy="3451225"/>
          </a:xfrm>
          <a:ln w="12700" cap="flat">
            <a:solidFill>
              <a:schemeClr val="tx1"/>
            </a:solidFill>
          </a:ln>
        </p:spPr>
      </p:sp>
      <p:sp>
        <p:nvSpPr>
          <p:cNvPr id="31755" name="Rectangle 11"/>
          <p:cNvSpPr>
            <a:spLocks noChangeArrowheads="1"/>
          </p:cNvSpPr>
          <p:nvPr>
            <p:ph type="body" idx="1"/>
          </p:nvPr>
        </p:nvSpPr>
        <p:spPr>
          <a:xfrm>
            <a:off x="912813" y="4694238"/>
            <a:ext cx="5029200" cy="3890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5" tIns="48232" rIns="93135" bIns="48232"/>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86200" y="9380538"/>
            <a:ext cx="2971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6" tIns="45988" rIns="91976" bIns="45988" anchor="b"/>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8E4F642E-C16D-4D6A-8720-214C4ADF88BE}" type="slidenum">
              <a:rPr lang="en-GB" altLang="en-US" sz="1200"/>
              <a:pPr algn="r" eaLnBrk="1" hangingPunct="1"/>
              <a:t>10</a:t>
            </a:fld>
            <a:endParaRPr lang="en-GB" altLang="en-US" sz="1200"/>
          </a:p>
        </p:txBody>
      </p:sp>
      <p:sp>
        <p:nvSpPr>
          <p:cNvPr id="33794" name="Rectangle 2"/>
          <p:cNvSpPr>
            <a:spLocks noChangeArrowheads="1" noTextEdit="1"/>
          </p:cNvSpPr>
          <p:nvPr>
            <p:ph type="sldImg"/>
          </p:nvPr>
        </p:nvSpPr>
        <p:spPr>
          <a:xfrm>
            <a:off x="960438" y="738188"/>
            <a:ext cx="4940300" cy="3705225"/>
          </a:xfrm>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6" tIns="45988" rIns="91976" bIns="45988"/>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C403AB62-B55C-416D-9691-B0AB2757EF48}" type="slidenum">
              <a:rPr lang="en-GB" altLang="en-US"/>
              <a:pPr/>
              <a:t>‹nr.›</a:t>
            </a:fld>
            <a:endParaRPr lang="en-GB" altLang="en-US"/>
          </a:p>
        </p:txBody>
      </p:sp>
    </p:spTree>
    <p:extLst>
      <p:ext uri="{BB962C8B-B14F-4D97-AF65-F5344CB8AC3E}">
        <p14:creationId xmlns:p14="http://schemas.microsoft.com/office/powerpoint/2010/main" val="2700071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27CBE003-68BE-41FF-9151-0BA10BADEC75}" type="slidenum">
              <a:rPr lang="en-GB" altLang="en-US"/>
              <a:pPr/>
              <a:t>‹nr.›</a:t>
            </a:fld>
            <a:endParaRPr lang="en-GB" altLang="en-US"/>
          </a:p>
        </p:txBody>
      </p:sp>
    </p:spTree>
    <p:extLst>
      <p:ext uri="{BB962C8B-B14F-4D97-AF65-F5344CB8AC3E}">
        <p14:creationId xmlns:p14="http://schemas.microsoft.com/office/powerpoint/2010/main" val="390620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958E2767-45B8-408F-BF5D-83639EBC155E}" type="slidenum">
              <a:rPr lang="en-GB" altLang="en-US"/>
              <a:pPr/>
              <a:t>‹nr.›</a:t>
            </a:fld>
            <a:endParaRPr lang="en-GB" altLang="en-US"/>
          </a:p>
        </p:txBody>
      </p:sp>
    </p:spTree>
    <p:extLst>
      <p:ext uri="{BB962C8B-B14F-4D97-AF65-F5344CB8AC3E}">
        <p14:creationId xmlns:p14="http://schemas.microsoft.com/office/powerpoint/2010/main" val="4031684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85E365A9-CE66-4D1F-BD09-45D046B7CCEF}" type="slidenum">
              <a:rPr lang="en-GB" altLang="en-US"/>
              <a:pPr/>
              <a:t>‹nr.›</a:t>
            </a:fld>
            <a:endParaRPr lang="en-GB" altLang="en-US"/>
          </a:p>
        </p:txBody>
      </p:sp>
    </p:spTree>
    <p:extLst>
      <p:ext uri="{BB962C8B-B14F-4D97-AF65-F5344CB8AC3E}">
        <p14:creationId xmlns:p14="http://schemas.microsoft.com/office/powerpoint/2010/main" val="1592879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0432D592-472D-45CD-AF43-3A1D80D591E7}" type="slidenum">
              <a:rPr lang="en-GB" altLang="en-US"/>
              <a:pPr/>
              <a:t>‹nr.›</a:t>
            </a:fld>
            <a:endParaRPr lang="en-GB" altLang="en-US"/>
          </a:p>
        </p:txBody>
      </p:sp>
    </p:spTree>
    <p:extLst>
      <p:ext uri="{BB962C8B-B14F-4D97-AF65-F5344CB8AC3E}">
        <p14:creationId xmlns:p14="http://schemas.microsoft.com/office/powerpoint/2010/main" val="3393843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752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52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p:txBody>
          <a:bodyPr/>
          <a:lstStyle>
            <a:lvl1pPr>
              <a:defRPr/>
            </a:lvl1pPr>
          </a:lstStyle>
          <a:p>
            <a:fld id="{B2BFEFF4-4C48-4268-8ACD-00137208526F}" type="slidenum">
              <a:rPr lang="en-GB" altLang="en-US"/>
              <a:pPr/>
              <a:t>‹nr.›</a:t>
            </a:fld>
            <a:endParaRPr lang="en-GB" altLang="en-US"/>
          </a:p>
        </p:txBody>
      </p:sp>
    </p:spTree>
    <p:extLst>
      <p:ext uri="{BB962C8B-B14F-4D97-AF65-F5344CB8AC3E}">
        <p14:creationId xmlns:p14="http://schemas.microsoft.com/office/powerpoint/2010/main" val="380785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fld id="{7E66C335-A728-4460-9916-016218D3A312}" type="slidenum">
              <a:rPr lang="en-GB" altLang="en-US"/>
              <a:pPr/>
              <a:t>‹nr.›</a:t>
            </a:fld>
            <a:endParaRPr lang="en-GB" altLang="en-US"/>
          </a:p>
        </p:txBody>
      </p:sp>
    </p:spTree>
    <p:extLst>
      <p:ext uri="{BB962C8B-B14F-4D97-AF65-F5344CB8AC3E}">
        <p14:creationId xmlns:p14="http://schemas.microsoft.com/office/powerpoint/2010/main" val="107748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fld id="{CA7CCA4E-5CC4-4E47-83D5-6B52A6B370B2}" type="slidenum">
              <a:rPr lang="en-GB" altLang="en-US"/>
              <a:pPr/>
              <a:t>‹nr.›</a:t>
            </a:fld>
            <a:endParaRPr lang="en-GB" altLang="en-US"/>
          </a:p>
        </p:txBody>
      </p:sp>
    </p:spTree>
    <p:extLst>
      <p:ext uri="{BB962C8B-B14F-4D97-AF65-F5344CB8AC3E}">
        <p14:creationId xmlns:p14="http://schemas.microsoft.com/office/powerpoint/2010/main" val="419821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fld id="{BA4A9A6A-AD85-4665-B1F6-2310F39D516C}" type="slidenum">
              <a:rPr lang="en-GB" altLang="en-US"/>
              <a:pPr/>
              <a:t>‹nr.›</a:t>
            </a:fld>
            <a:endParaRPr lang="en-GB" altLang="en-US"/>
          </a:p>
        </p:txBody>
      </p:sp>
    </p:spTree>
    <p:extLst>
      <p:ext uri="{BB962C8B-B14F-4D97-AF65-F5344CB8AC3E}">
        <p14:creationId xmlns:p14="http://schemas.microsoft.com/office/powerpoint/2010/main" val="2064960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p:txBody>
          <a:bodyPr/>
          <a:lstStyle>
            <a:lvl1pPr>
              <a:defRPr/>
            </a:lvl1pPr>
          </a:lstStyle>
          <a:p>
            <a:fld id="{39A9DDBF-2ACC-453E-97C1-76436F39D160}" type="slidenum">
              <a:rPr lang="en-GB" altLang="en-US"/>
              <a:pPr/>
              <a:t>‹nr.›</a:t>
            </a:fld>
            <a:endParaRPr lang="en-GB" altLang="en-US"/>
          </a:p>
        </p:txBody>
      </p:sp>
    </p:spTree>
    <p:extLst>
      <p:ext uri="{BB962C8B-B14F-4D97-AF65-F5344CB8AC3E}">
        <p14:creationId xmlns:p14="http://schemas.microsoft.com/office/powerpoint/2010/main" val="129374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p:txBody>
          <a:bodyPr/>
          <a:lstStyle>
            <a:lvl1pPr>
              <a:defRPr/>
            </a:lvl1pPr>
          </a:lstStyle>
          <a:p>
            <a:fld id="{ED1114C8-3393-4377-A5CC-C72351768ECB}" type="slidenum">
              <a:rPr lang="en-GB" altLang="en-US"/>
              <a:pPr/>
              <a:t>‹nr.›</a:t>
            </a:fld>
            <a:endParaRPr lang="en-GB" altLang="en-US"/>
          </a:p>
        </p:txBody>
      </p:sp>
    </p:spTree>
    <p:extLst>
      <p:ext uri="{BB962C8B-B14F-4D97-AF65-F5344CB8AC3E}">
        <p14:creationId xmlns:p14="http://schemas.microsoft.com/office/powerpoint/2010/main" val="313576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4587"/>
            </a:gs>
            <a:gs pos="30000">
              <a:srgbClr val="004587"/>
            </a:gs>
            <a:gs pos="83000">
              <a:srgbClr val="56ACFF"/>
            </a:gs>
            <a:gs pos="100000">
              <a:srgbClr val="8EC8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752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ea typeface="+mn-ea"/>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1845C631-5B94-41BF-8072-FF1C8578C403}" type="slidenum">
              <a:rPr lang="en-GB" altLang="en-US"/>
              <a:pPr/>
              <a:t>‹nr.›</a:t>
            </a:fld>
            <a:endParaRPr lang="en-GB" altLang="en-US"/>
          </a:p>
        </p:txBody>
      </p:sp>
      <p:sp>
        <p:nvSpPr>
          <p:cNvPr id="1031" name="Line 7"/>
          <p:cNvSpPr>
            <a:spLocks noChangeShapeType="1"/>
          </p:cNvSpPr>
          <p:nvPr userDrawn="1"/>
        </p:nvSpPr>
        <p:spPr bwMode="auto">
          <a:xfrm>
            <a:off x="685800" y="1524000"/>
            <a:ext cx="7772400" cy="0"/>
          </a:xfrm>
          <a:prstGeom prst="line">
            <a:avLst/>
          </a:prstGeom>
          <a:noFill/>
          <a:ln w="57150">
            <a:solidFill>
              <a:srgbClr val="00A1C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Line 8"/>
          <p:cNvSpPr>
            <a:spLocks noChangeShapeType="1"/>
          </p:cNvSpPr>
          <p:nvPr userDrawn="1"/>
        </p:nvSpPr>
        <p:spPr bwMode="auto">
          <a:xfrm>
            <a:off x="685800" y="6172200"/>
            <a:ext cx="7772400" cy="0"/>
          </a:xfrm>
          <a:prstGeom prst="line">
            <a:avLst/>
          </a:prstGeom>
          <a:noFill/>
          <a:ln w="57150">
            <a:solidFill>
              <a:srgbClr val="00A1C8"/>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dk2" tx1="lt1" bg2="dk1" tx2="lt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txStyles>
    <p:titleStyle>
      <a:lvl1pPr algn="l" rtl="0" eaLnBrk="0" fontAlgn="base" hangingPunct="0">
        <a:lnSpc>
          <a:spcPct val="75000"/>
        </a:lnSpc>
        <a:spcBef>
          <a:spcPct val="0"/>
        </a:spcBef>
        <a:spcAft>
          <a:spcPct val="0"/>
        </a:spcAft>
        <a:defRPr sz="3800" b="1">
          <a:solidFill>
            <a:schemeClr val="tx2"/>
          </a:solidFill>
          <a:latin typeface="+mj-lt"/>
          <a:ea typeface="MS PGothic" panose="020B0600070205080204" pitchFamily="34" charset="-128"/>
          <a:cs typeface="+mj-cs"/>
        </a:defRPr>
      </a:lvl1pPr>
      <a:lvl2pPr algn="l" rtl="0" eaLnBrk="0" fontAlgn="base" hangingPunct="0">
        <a:lnSpc>
          <a:spcPct val="75000"/>
        </a:lnSpc>
        <a:spcBef>
          <a:spcPct val="0"/>
        </a:spcBef>
        <a:spcAft>
          <a:spcPct val="0"/>
        </a:spcAft>
        <a:defRPr sz="3800" b="1">
          <a:solidFill>
            <a:schemeClr val="tx2"/>
          </a:solidFill>
          <a:latin typeface="Times New Roman" pitchFamily="18" charset="0"/>
          <a:ea typeface="MS PGothic" panose="020B0600070205080204" pitchFamily="34" charset="-128"/>
        </a:defRPr>
      </a:lvl2pPr>
      <a:lvl3pPr algn="l" rtl="0" eaLnBrk="0" fontAlgn="base" hangingPunct="0">
        <a:lnSpc>
          <a:spcPct val="75000"/>
        </a:lnSpc>
        <a:spcBef>
          <a:spcPct val="0"/>
        </a:spcBef>
        <a:spcAft>
          <a:spcPct val="0"/>
        </a:spcAft>
        <a:defRPr sz="3800" b="1">
          <a:solidFill>
            <a:schemeClr val="tx2"/>
          </a:solidFill>
          <a:latin typeface="Times New Roman" pitchFamily="18" charset="0"/>
          <a:ea typeface="MS PGothic" panose="020B0600070205080204" pitchFamily="34" charset="-128"/>
        </a:defRPr>
      </a:lvl3pPr>
      <a:lvl4pPr algn="l" rtl="0" eaLnBrk="0" fontAlgn="base" hangingPunct="0">
        <a:lnSpc>
          <a:spcPct val="75000"/>
        </a:lnSpc>
        <a:spcBef>
          <a:spcPct val="0"/>
        </a:spcBef>
        <a:spcAft>
          <a:spcPct val="0"/>
        </a:spcAft>
        <a:defRPr sz="3800" b="1">
          <a:solidFill>
            <a:schemeClr val="tx2"/>
          </a:solidFill>
          <a:latin typeface="Times New Roman" pitchFamily="18" charset="0"/>
          <a:ea typeface="MS PGothic" panose="020B0600070205080204" pitchFamily="34" charset="-128"/>
        </a:defRPr>
      </a:lvl4pPr>
      <a:lvl5pPr algn="l" rtl="0" eaLnBrk="0" fontAlgn="base" hangingPunct="0">
        <a:lnSpc>
          <a:spcPct val="75000"/>
        </a:lnSpc>
        <a:spcBef>
          <a:spcPct val="0"/>
        </a:spcBef>
        <a:spcAft>
          <a:spcPct val="0"/>
        </a:spcAft>
        <a:defRPr sz="3800" b="1">
          <a:solidFill>
            <a:schemeClr val="tx2"/>
          </a:solidFill>
          <a:latin typeface="Times New Roman" pitchFamily="18" charset="0"/>
          <a:ea typeface="MS PGothic" panose="020B0600070205080204" pitchFamily="34" charset="-128"/>
        </a:defRPr>
      </a:lvl5pPr>
      <a:lvl6pPr marL="457200" algn="l" rtl="0" fontAlgn="base">
        <a:lnSpc>
          <a:spcPct val="75000"/>
        </a:lnSpc>
        <a:spcBef>
          <a:spcPct val="0"/>
        </a:spcBef>
        <a:spcAft>
          <a:spcPct val="0"/>
        </a:spcAft>
        <a:defRPr sz="3800" b="1">
          <a:solidFill>
            <a:schemeClr val="tx2"/>
          </a:solidFill>
          <a:latin typeface="Times New Roman" pitchFamily="18" charset="0"/>
        </a:defRPr>
      </a:lvl6pPr>
      <a:lvl7pPr marL="914400" algn="l" rtl="0" fontAlgn="base">
        <a:lnSpc>
          <a:spcPct val="75000"/>
        </a:lnSpc>
        <a:spcBef>
          <a:spcPct val="0"/>
        </a:spcBef>
        <a:spcAft>
          <a:spcPct val="0"/>
        </a:spcAft>
        <a:defRPr sz="3800" b="1">
          <a:solidFill>
            <a:schemeClr val="tx2"/>
          </a:solidFill>
          <a:latin typeface="Times New Roman" pitchFamily="18" charset="0"/>
        </a:defRPr>
      </a:lvl7pPr>
      <a:lvl8pPr marL="1371600" algn="l" rtl="0" fontAlgn="base">
        <a:lnSpc>
          <a:spcPct val="75000"/>
        </a:lnSpc>
        <a:spcBef>
          <a:spcPct val="0"/>
        </a:spcBef>
        <a:spcAft>
          <a:spcPct val="0"/>
        </a:spcAft>
        <a:defRPr sz="3800" b="1">
          <a:solidFill>
            <a:schemeClr val="tx2"/>
          </a:solidFill>
          <a:latin typeface="Times New Roman" pitchFamily="18" charset="0"/>
        </a:defRPr>
      </a:lvl8pPr>
      <a:lvl9pPr marL="1828800" algn="l" rtl="0" fontAlgn="base">
        <a:lnSpc>
          <a:spcPct val="75000"/>
        </a:lnSpc>
        <a:spcBef>
          <a:spcPct val="0"/>
        </a:spcBef>
        <a:spcAft>
          <a:spcPct val="0"/>
        </a:spcAft>
        <a:defRPr sz="3800" b="1">
          <a:solidFill>
            <a:schemeClr val="tx2"/>
          </a:solidFill>
          <a:latin typeface="Times New Roman" pitchFamily="18" charset="0"/>
        </a:defRPr>
      </a:lvl9pPr>
    </p:titleStyle>
    <p:bodyStyle>
      <a:lvl1pPr marL="342900" indent="-254000" algn="l" rtl="0" eaLnBrk="0" fontAlgn="base" hangingPunct="0">
        <a:spcBef>
          <a:spcPct val="20000"/>
        </a:spcBef>
        <a:spcAft>
          <a:spcPct val="0"/>
        </a:spcAft>
        <a:buChar char="•"/>
        <a:tabLst>
          <a:tab pos="476250" algn="l"/>
        </a:tabLst>
        <a:defRPr sz="3200">
          <a:solidFill>
            <a:schemeClr val="tx1"/>
          </a:solidFill>
          <a:latin typeface="+mn-lt"/>
          <a:ea typeface="MS PGothic" panose="020B0600070205080204" pitchFamily="34" charset="-128"/>
          <a:cs typeface="+mn-cs"/>
        </a:defRPr>
      </a:lvl1pPr>
      <a:lvl2pPr marL="819150" indent="-285750" algn="l" rtl="0" eaLnBrk="0" fontAlgn="base" hangingPunct="0">
        <a:spcBef>
          <a:spcPct val="20000"/>
        </a:spcBef>
        <a:spcAft>
          <a:spcPct val="0"/>
        </a:spcAft>
        <a:buChar char="–"/>
        <a:tabLst>
          <a:tab pos="476250" algn="l"/>
        </a:tabLst>
        <a:defRPr sz="2800">
          <a:solidFill>
            <a:schemeClr val="tx1"/>
          </a:solidFill>
          <a:latin typeface="+mn-lt"/>
          <a:ea typeface="MS PGothic" panose="020B0600070205080204" pitchFamily="34" charset="-128"/>
        </a:defRPr>
      </a:lvl2pPr>
      <a:lvl3pPr marL="1238250" indent="-228600" algn="l" rtl="0" eaLnBrk="0" fontAlgn="base" hangingPunct="0">
        <a:spcBef>
          <a:spcPct val="20000"/>
        </a:spcBef>
        <a:spcAft>
          <a:spcPct val="0"/>
        </a:spcAft>
        <a:buChar char="•"/>
        <a:tabLst>
          <a:tab pos="476250" algn="l"/>
        </a:tabLst>
        <a:defRPr sz="2400">
          <a:solidFill>
            <a:schemeClr val="tx1"/>
          </a:solidFill>
          <a:latin typeface="+mn-lt"/>
          <a:ea typeface="MS PGothic" panose="020B0600070205080204" pitchFamily="34" charset="-128"/>
        </a:defRPr>
      </a:lvl3pPr>
      <a:lvl4pPr marL="1657350" indent="-228600" algn="l" rtl="0" eaLnBrk="0" fontAlgn="base" hangingPunct="0">
        <a:spcBef>
          <a:spcPct val="20000"/>
        </a:spcBef>
        <a:spcAft>
          <a:spcPct val="0"/>
        </a:spcAft>
        <a:buChar char="–"/>
        <a:tabLst>
          <a:tab pos="476250" algn="l"/>
        </a:tabLst>
        <a:defRPr sz="2000">
          <a:solidFill>
            <a:schemeClr val="tx1"/>
          </a:solidFill>
          <a:latin typeface="+mn-lt"/>
          <a:ea typeface="MS PGothic" panose="020B0600070205080204" pitchFamily="34" charset="-128"/>
        </a:defRPr>
      </a:lvl4pPr>
      <a:lvl5pPr marL="2076450" indent="-228600" algn="l" rtl="0" eaLnBrk="0" fontAlgn="base" hangingPunct="0">
        <a:spcBef>
          <a:spcPct val="20000"/>
        </a:spcBef>
        <a:spcAft>
          <a:spcPct val="0"/>
        </a:spcAft>
        <a:buChar char="»"/>
        <a:tabLst>
          <a:tab pos="476250" algn="l"/>
        </a:tabLst>
        <a:defRPr sz="2000">
          <a:solidFill>
            <a:schemeClr val="tx1"/>
          </a:solidFill>
          <a:latin typeface="+mn-lt"/>
          <a:ea typeface="MS PGothic" panose="020B0600070205080204" pitchFamily="34" charset="-128"/>
        </a:defRPr>
      </a:lvl5pPr>
      <a:lvl6pPr marL="2533650" indent="-228600" algn="l" rtl="0" fontAlgn="base">
        <a:spcBef>
          <a:spcPct val="20000"/>
        </a:spcBef>
        <a:spcAft>
          <a:spcPct val="0"/>
        </a:spcAft>
        <a:buChar char="»"/>
        <a:tabLst>
          <a:tab pos="476250" algn="l"/>
        </a:tabLst>
        <a:defRPr sz="2000">
          <a:solidFill>
            <a:schemeClr val="tx1"/>
          </a:solidFill>
          <a:latin typeface="+mn-lt"/>
        </a:defRPr>
      </a:lvl6pPr>
      <a:lvl7pPr marL="2990850" indent="-228600" algn="l" rtl="0" fontAlgn="base">
        <a:spcBef>
          <a:spcPct val="20000"/>
        </a:spcBef>
        <a:spcAft>
          <a:spcPct val="0"/>
        </a:spcAft>
        <a:buChar char="»"/>
        <a:tabLst>
          <a:tab pos="476250" algn="l"/>
        </a:tabLst>
        <a:defRPr sz="2000">
          <a:solidFill>
            <a:schemeClr val="tx1"/>
          </a:solidFill>
          <a:latin typeface="+mn-lt"/>
        </a:defRPr>
      </a:lvl7pPr>
      <a:lvl8pPr marL="3448050" indent="-228600" algn="l" rtl="0" fontAlgn="base">
        <a:spcBef>
          <a:spcPct val="20000"/>
        </a:spcBef>
        <a:spcAft>
          <a:spcPct val="0"/>
        </a:spcAft>
        <a:buChar char="»"/>
        <a:tabLst>
          <a:tab pos="476250" algn="l"/>
        </a:tabLst>
        <a:defRPr sz="2000">
          <a:solidFill>
            <a:schemeClr val="tx1"/>
          </a:solidFill>
          <a:latin typeface="+mn-lt"/>
        </a:defRPr>
      </a:lvl8pPr>
      <a:lvl9pPr marL="3905250" indent="-228600" algn="l" rtl="0" fontAlgn="base">
        <a:spcBef>
          <a:spcPct val="20000"/>
        </a:spcBef>
        <a:spcAft>
          <a:spcPct val="0"/>
        </a:spcAft>
        <a:buChar char="»"/>
        <a:tabLst>
          <a:tab pos="476250"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aw.cornell.edu/supct/html/historics/USSC_CR_0378_0184_ZC1.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acblog.mcmaster.ca/summer-institute/"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hyperlink" Target="https://www.ucl.ac.uk/teaching-learning/connected-curriculum/conference"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233363" y="874713"/>
            <a:ext cx="86772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20000"/>
              </a:spcBef>
            </a:pPr>
            <a:r>
              <a:rPr lang="en-GB" altLang="en-US" sz="3200" b="1">
                <a:solidFill>
                  <a:schemeClr val="tx2"/>
                </a:solidFill>
                <a:latin typeface="Arial" panose="020B0604020202020204" pitchFamily="34" charset="0"/>
              </a:rPr>
              <a:t>Engaging Masters students in research and inquiry in the professions: International perspectives</a:t>
            </a:r>
            <a:endParaRPr lang="en-US" altLang="en-US" sz="3200">
              <a:solidFill>
                <a:schemeClr val="tx2"/>
              </a:solidFill>
              <a:latin typeface="Arial" panose="020B0604020202020204" pitchFamily="34" charset="0"/>
            </a:endParaRPr>
          </a:p>
        </p:txBody>
      </p:sp>
      <p:sp>
        <p:nvSpPr>
          <p:cNvPr id="15362" name="Text Box 3"/>
          <p:cNvSpPr txBox="1">
            <a:spLocks noChangeArrowheads="1"/>
          </p:cNvSpPr>
          <p:nvPr/>
        </p:nvSpPr>
        <p:spPr bwMode="auto">
          <a:xfrm>
            <a:off x="1617663" y="2535238"/>
            <a:ext cx="59086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endParaRPr lang="en-GB" altLang="en-US" sz="1000" b="1">
              <a:latin typeface="Arial" panose="020B0604020202020204" pitchFamily="34" charset="0"/>
            </a:endParaRPr>
          </a:p>
          <a:p>
            <a:pPr algn="ctr"/>
            <a:r>
              <a:rPr lang="en-GB" altLang="en-US" sz="3200" b="1">
                <a:latin typeface="Arial" panose="020B0604020202020204" pitchFamily="34" charset="0"/>
              </a:rPr>
              <a:t>Mick Healey</a:t>
            </a:r>
          </a:p>
          <a:p>
            <a:pPr algn="ctr"/>
            <a:r>
              <a:rPr lang="en-GB" altLang="en-US" sz="2600" b="1">
                <a:latin typeface="Arial" panose="020B0604020202020204" pitchFamily="34" charset="0"/>
              </a:rPr>
              <a:t>www.mickhealey.co.uk</a:t>
            </a:r>
          </a:p>
        </p:txBody>
      </p:sp>
      <p:sp>
        <p:nvSpPr>
          <p:cNvPr id="15363" name="Text Box 6"/>
          <p:cNvSpPr txBox="1">
            <a:spLocks noChangeArrowheads="1"/>
          </p:cNvSpPr>
          <p:nvPr/>
        </p:nvSpPr>
        <p:spPr bwMode="auto">
          <a:xfrm>
            <a:off x="344488" y="4786313"/>
            <a:ext cx="83486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endParaRPr lang="en-US" altLang="en-US" sz="2200">
              <a:latin typeface="Arial" panose="020B0604020202020204" pitchFamily="34" charset="0"/>
              <a:cs typeface="Arial" panose="020B0604020202020204" pitchFamily="34" charset="0"/>
            </a:endParaRPr>
          </a:p>
        </p:txBody>
      </p:sp>
      <p:sp>
        <p:nvSpPr>
          <p:cNvPr id="15364" name="TextBox 1"/>
          <p:cNvSpPr txBox="1">
            <a:spLocks noChangeArrowheads="1"/>
          </p:cNvSpPr>
          <p:nvPr/>
        </p:nvSpPr>
        <p:spPr bwMode="auto">
          <a:xfrm>
            <a:off x="-77788" y="4383088"/>
            <a:ext cx="922178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ja-JP" altLang="en-GB" b="1">
                <a:latin typeface="Arial" panose="020B0604020202020204" pitchFamily="34" charset="0"/>
              </a:rPr>
              <a:t>“</a:t>
            </a:r>
            <a:r>
              <a:rPr lang="en-GB" altLang="ja-JP" b="1">
                <a:latin typeface="Arial" panose="020B0604020202020204" pitchFamily="34" charset="0"/>
              </a:rPr>
              <a:t>research and enquiry is a key differentiator at master's level</a:t>
            </a:r>
            <a:r>
              <a:rPr lang="ja-JP" altLang="en-GB" b="1">
                <a:latin typeface="Arial" panose="020B0604020202020204" pitchFamily="34" charset="0"/>
              </a:rPr>
              <a:t>”</a:t>
            </a:r>
            <a:endParaRPr lang="en-GB" altLang="ja-JP" b="1">
              <a:latin typeface="Arial" panose="020B0604020202020204" pitchFamily="34" charset="0"/>
            </a:endParaRPr>
          </a:p>
          <a:p>
            <a:pPr algn="r"/>
            <a:r>
              <a:rPr lang="en-GB" altLang="en-US">
                <a:latin typeface="Arial" panose="020B0604020202020204" pitchFamily="34" charset="0"/>
              </a:rPr>
              <a:t>QAA (2013)</a:t>
            </a:r>
          </a:p>
          <a:p>
            <a:pPr algn="r"/>
            <a:endParaRPr lang="en-GB" altLang="en-US">
              <a:latin typeface="Arial" panose="020B0604020202020204" pitchFamily="34" charset="0"/>
            </a:endParaRPr>
          </a:p>
          <a:p>
            <a:pPr algn="r"/>
            <a:r>
              <a:rPr lang="ja-JP" altLang="en-GB">
                <a:latin typeface="Arial" panose="020B0604020202020204" pitchFamily="34" charset="0"/>
              </a:rPr>
              <a:t>“</a:t>
            </a:r>
            <a:r>
              <a:rPr lang="en-GB" altLang="ja-JP" b="1">
                <a:latin typeface="Arial" panose="020B0604020202020204" pitchFamily="34" charset="0"/>
              </a:rPr>
              <a:t>Recognising work at Master's level is one of those "I can't describe it, but </a:t>
            </a:r>
            <a:r>
              <a:rPr lang="en-GB" altLang="ja-JP" b="1">
                <a:latin typeface="Arial" panose="020B0604020202020204" pitchFamily="34" charset="0"/>
                <a:hlinkClick r:id="rId3" tooltip="The phrase comes from a US Supreme Court Justice, on the definition of obscenity (1964)"/>
              </a:rPr>
              <a:t>I know it when I see it</a:t>
            </a:r>
            <a:r>
              <a:rPr lang="en-GB" altLang="ja-JP" b="1">
                <a:latin typeface="Arial" panose="020B0604020202020204" pitchFamily="34" charset="0"/>
              </a:rPr>
              <a:t>" situations</a:t>
            </a:r>
            <a:r>
              <a:rPr lang="ja-JP" altLang="en-GB" b="1">
                <a:latin typeface="Arial" panose="020B0604020202020204" pitchFamily="34" charset="0"/>
              </a:rPr>
              <a:t>”</a:t>
            </a:r>
            <a:endParaRPr lang="en-GB" altLang="ja-JP" b="1">
              <a:latin typeface="Arial" panose="020B0604020202020204" pitchFamily="34" charset="0"/>
            </a:endParaRPr>
          </a:p>
          <a:p>
            <a:pPr algn="r"/>
            <a:r>
              <a:rPr lang="en-GB" altLang="en-US">
                <a:latin typeface="Arial" panose="020B0604020202020204" pitchFamily="34" charset="0"/>
              </a:rPr>
              <a:t>Atherton (2013) </a:t>
            </a:r>
            <a:br>
              <a:rPr lang="en-GB" altLang="en-US">
                <a:latin typeface="Arial" panose="020B0604020202020204" pitchFamily="34" charset="0"/>
              </a:rPr>
            </a:br>
            <a:endParaRPr lang="en-US" altLang="en-US">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501650" y="1366838"/>
            <a:ext cx="832961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ja-JP" altLang="en-GB" b="1">
                <a:latin typeface="Arial" panose="020B0604020202020204" pitchFamily="34" charset="0"/>
              </a:rPr>
              <a:t>“</a:t>
            </a:r>
            <a:r>
              <a:rPr lang="en-GB" altLang="ja-JP" b="1">
                <a:latin typeface="Arial" panose="020B0604020202020204" pitchFamily="34" charset="0"/>
              </a:rPr>
              <a:t>Regardless of the discipline, </a:t>
            </a:r>
            <a:r>
              <a:rPr lang="en-GB" altLang="ja-JP" b="1">
                <a:solidFill>
                  <a:schemeClr val="tx2"/>
                </a:solidFill>
                <a:latin typeface="Arial" panose="020B0604020202020204" pitchFamily="34" charset="0"/>
              </a:rPr>
              <a:t>mastersness can be considered identifiable by the scale, intensity and complexity of research</a:t>
            </a:r>
            <a:r>
              <a:rPr lang="en-GB" altLang="ja-JP" b="1">
                <a:latin typeface="Arial" panose="020B0604020202020204" pitchFamily="34" charset="0"/>
              </a:rPr>
              <a:t> … The master's-level student population </a:t>
            </a:r>
            <a:r>
              <a:rPr lang="en-GB" altLang="ja-JP" b="1">
                <a:solidFill>
                  <a:schemeClr val="tx2"/>
                </a:solidFill>
                <a:latin typeface="Arial" panose="020B0604020202020204" pitchFamily="34" charset="0"/>
              </a:rPr>
              <a:t>uses a much wider span of research techniques and methods</a:t>
            </a:r>
            <a:r>
              <a:rPr lang="en-GB" altLang="ja-JP" b="1">
                <a:latin typeface="Arial" panose="020B0604020202020204" pitchFamily="34" charset="0"/>
              </a:rPr>
              <a:t>. Students also have </a:t>
            </a:r>
            <a:r>
              <a:rPr lang="en-GB" altLang="ja-JP" b="1">
                <a:solidFill>
                  <a:schemeClr val="tx2"/>
                </a:solidFill>
                <a:latin typeface="Arial" panose="020B0604020202020204" pitchFamily="34" charset="0"/>
              </a:rPr>
              <a:t>greater control over the actual research</a:t>
            </a:r>
            <a:r>
              <a:rPr lang="en-GB" altLang="ja-JP" b="1">
                <a:latin typeface="Arial" panose="020B0604020202020204" pitchFamily="34" charset="0"/>
              </a:rPr>
              <a:t>, being involved in defining and planning the work.</a:t>
            </a:r>
            <a:r>
              <a:rPr lang="ja-JP" altLang="en-GB" b="1">
                <a:latin typeface="Arial" panose="020B0604020202020204" pitchFamily="34" charset="0"/>
              </a:rPr>
              <a:t>”</a:t>
            </a:r>
            <a:r>
              <a:rPr lang="en-GB" altLang="ja-JP" b="1">
                <a:latin typeface="Arial" panose="020B0604020202020204" pitchFamily="34" charset="0"/>
              </a:rPr>
              <a:t> </a:t>
            </a:r>
            <a:r>
              <a:rPr lang="en-GB" altLang="ja-JP">
                <a:latin typeface="Arial" panose="020B0604020202020204" pitchFamily="34" charset="0"/>
              </a:rPr>
              <a:t>(QAA 2013a, 5)</a:t>
            </a:r>
            <a:endParaRPr lang="en-US" altLang="en-US">
              <a:latin typeface="Arial" panose="020B0604020202020204" pitchFamily="34" charset="0"/>
            </a:endParaRPr>
          </a:p>
        </p:txBody>
      </p:sp>
      <p:sp>
        <p:nvSpPr>
          <p:cNvPr id="32770" name="TextBox 2"/>
          <p:cNvSpPr txBox="1">
            <a:spLocks noChangeArrowheads="1"/>
          </p:cNvSpPr>
          <p:nvPr/>
        </p:nvSpPr>
        <p:spPr bwMode="auto">
          <a:xfrm>
            <a:off x="501650" y="412750"/>
            <a:ext cx="8340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GB" altLang="en-US" sz="3600" b="1">
                <a:solidFill>
                  <a:schemeClr val="tx2"/>
                </a:solidFill>
                <a:latin typeface="Century Gothic" panose="020B0502020202020204" pitchFamily="34" charset="0"/>
              </a:rPr>
              <a:t>Facets of Mastersness: Research</a:t>
            </a:r>
            <a:endParaRPr lang="en-US" altLang="en-US" sz="3600" b="1">
              <a:solidFill>
                <a:schemeClr val="tx2"/>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050"/>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4818" name="Rectangle 2051"/>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4819" name="Rectangle 205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4820" name="Rectangle 205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4821" name="Rectangle 2054"/>
          <p:cNvSpPr>
            <a:spLocks noGrp="1" noChangeArrowheads="1"/>
          </p:cNvSpPr>
          <p:nvPr>
            <p:ph type="title"/>
          </p:nvPr>
        </p:nvSpPr>
        <p:spPr>
          <a:xfrm>
            <a:off x="685800" y="795338"/>
            <a:ext cx="7772400" cy="695325"/>
          </a:xfrm>
        </p:spPr>
        <p:txBody>
          <a:bodyPr/>
          <a:lstStyle/>
          <a:p>
            <a:pPr eaLnBrk="1" hangingPunct="1">
              <a:lnSpc>
                <a:spcPct val="100000"/>
              </a:lnSpc>
            </a:pPr>
            <a:r>
              <a:rPr lang="en-GB" altLang="en-US" sz="3200" smtClean="0">
                <a:latin typeface="Century Gothic" panose="020B0502020202020204" pitchFamily="34" charset="0"/>
              </a:rPr>
              <a:t>Facets of Mastersness: Professionalism </a:t>
            </a:r>
            <a:r>
              <a:rPr lang="en-GB" altLang="en-US" sz="3400" smtClean="0">
                <a:latin typeface="Century Gothic" panose="020B0502020202020204" pitchFamily="34" charset="0"/>
                <a:cs typeface="Times New Roman" panose="02020603050405020304" pitchFamily="18" charset="0"/>
              </a:rPr>
              <a:t/>
            </a:r>
            <a:br>
              <a:rPr lang="en-GB" altLang="en-US" sz="3400" smtClean="0">
                <a:latin typeface="Century Gothic" panose="020B0502020202020204" pitchFamily="34" charset="0"/>
                <a:cs typeface="Times New Roman" panose="02020603050405020304" pitchFamily="18" charset="0"/>
              </a:rPr>
            </a:br>
            <a:endParaRPr lang="en-GB" altLang="en-US" sz="3400" smtClean="0">
              <a:latin typeface="Century Gothic" panose="020B0502020202020204" pitchFamily="34" charset="0"/>
              <a:cs typeface="Times New Roman" panose="02020603050405020304" pitchFamily="18" charset="0"/>
            </a:endParaRPr>
          </a:p>
        </p:txBody>
      </p:sp>
      <p:sp>
        <p:nvSpPr>
          <p:cNvPr id="34822" name="Rectangle 2055"/>
          <p:cNvSpPr>
            <a:spLocks noGrp="1" noChangeArrowheads="1"/>
          </p:cNvSpPr>
          <p:nvPr>
            <p:ph type="body" idx="1"/>
          </p:nvPr>
        </p:nvSpPr>
        <p:spPr>
          <a:xfrm>
            <a:off x="576263" y="1658938"/>
            <a:ext cx="8080375" cy="4513262"/>
          </a:xfrm>
        </p:spPr>
        <p:txBody>
          <a:bodyPr/>
          <a:lstStyle/>
          <a:p>
            <a:pPr marL="88900" indent="0">
              <a:buFontTx/>
              <a:buNone/>
            </a:pPr>
            <a:r>
              <a:rPr lang="en-GB" altLang="nl-NL" sz="2400" b="1" smtClean="0"/>
              <a:t>“</a:t>
            </a:r>
            <a:r>
              <a:rPr lang="en-GB" altLang="en-US" sz="2400" b="1" smtClean="0"/>
              <a:t>… master's-level study involves </a:t>
            </a:r>
            <a:r>
              <a:rPr lang="en-GB" altLang="en-US" sz="2400" b="1" smtClean="0">
                <a:solidFill>
                  <a:schemeClr val="tx2"/>
                </a:solidFill>
              </a:rPr>
              <a:t>'becoming' part of a community or culture</a:t>
            </a:r>
            <a:r>
              <a:rPr lang="en-GB" altLang="en-US" sz="2400" b="1" smtClean="0"/>
              <a:t>, whether in academe or in other professions. Master's students are on the </a:t>
            </a:r>
            <a:r>
              <a:rPr lang="en-GB" altLang="en-US" sz="2400" b="1" smtClean="0">
                <a:solidFill>
                  <a:schemeClr val="tx2"/>
                </a:solidFill>
              </a:rPr>
              <a:t>cusp of the line of becoming peers rather than being students</a:t>
            </a:r>
            <a:r>
              <a:rPr lang="en-GB" altLang="en-US" sz="2400" b="1" smtClean="0"/>
              <a:t>. They take on more responsibility. … Context is key and this involves getting the students </a:t>
            </a:r>
            <a:r>
              <a:rPr lang="en-GB" altLang="en-US" sz="2400" b="1" smtClean="0">
                <a:solidFill>
                  <a:schemeClr val="tx2"/>
                </a:solidFill>
              </a:rPr>
              <a:t>to identify the characteristics of their professional context - actively embracing values, ethics and accountability - and work within it.</a:t>
            </a:r>
            <a:r>
              <a:rPr lang="en-GB" altLang="nl-NL" sz="2400" b="1" smtClean="0">
                <a:solidFill>
                  <a:schemeClr val="tx2"/>
                </a:solidFill>
              </a:rPr>
              <a:t>”</a:t>
            </a:r>
            <a:r>
              <a:rPr lang="en-GB" altLang="ja-JP" sz="2400" smtClean="0">
                <a:solidFill>
                  <a:schemeClr val="tx2"/>
                </a:solidFill>
              </a:rPr>
              <a:t> </a:t>
            </a:r>
            <a:r>
              <a:rPr lang="en-GB" altLang="ja-JP" sz="2400" smtClean="0"/>
              <a:t>(QAA 2013a, 7)</a:t>
            </a:r>
            <a:endParaRPr lang="en-GB" altLang="en-US" sz="2400" smtClean="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a:xfrm>
            <a:off x="379413" y="427038"/>
            <a:ext cx="8953500" cy="1143000"/>
          </a:xfrm>
        </p:spPr>
        <p:txBody>
          <a:bodyPr/>
          <a:lstStyle/>
          <a:p>
            <a:pPr>
              <a:lnSpc>
                <a:spcPct val="100000"/>
              </a:lnSpc>
            </a:pPr>
            <a:r>
              <a:rPr lang="en-GB" altLang="en-US" sz="3600" smtClean="0">
                <a:latin typeface="Century Gothic" panose="020B0502020202020204" pitchFamily="34" charset="0"/>
              </a:rPr>
              <a:t>Masterness: Research into practice</a:t>
            </a:r>
          </a:p>
        </p:txBody>
      </p:sp>
      <p:sp>
        <p:nvSpPr>
          <p:cNvPr id="36866" name="Rectangle 3"/>
          <p:cNvSpPr>
            <a:spLocks noGrp="1" noChangeArrowheads="1"/>
          </p:cNvSpPr>
          <p:nvPr>
            <p:ph type="body" idx="4294967295"/>
          </p:nvPr>
        </p:nvSpPr>
        <p:spPr>
          <a:xfrm>
            <a:off x="0" y="1752600"/>
            <a:ext cx="9144000" cy="4419600"/>
          </a:xfrm>
        </p:spPr>
        <p:txBody>
          <a:bodyPr/>
          <a:lstStyle/>
          <a:p>
            <a:pPr>
              <a:buFontTx/>
              <a:buNone/>
            </a:pPr>
            <a:r>
              <a:rPr lang="en-GB" altLang="en-US" b="1" smtClean="0"/>
              <a:t>	In pairs, each skim read at least </a:t>
            </a:r>
            <a:endParaRPr lang="en-GB" altLang="en-US" b="1" smtClean="0">
              <a:solidFill>
                <a:schemeClr val="tx2"/>
              </a:solidFill>
            </a:endParaRPr>
          </a:p>
          <a:p>
            <a:pPr>
              <a:buFontTx/>
              <a:buNone/>
            </a:pPr>
            <a:r>
              <a:rPr lang="en-GB" altLang="en-US" b="1" smtClean="0">
                <a:solidFill>
                  <a:schemeClr val="tx2"/>
                </a:solidFill>
              </a:rPr>
              <a:t> </a:t>
            </a:r>
            <a:r>
              <a:rPr lang="en-GB" altLang="en-US" b="1" smtClean="0"/>
              <a:t> ONE different case study</a:t>
            </a:r>
            <a:r>
              <a:rPr lang="en-GB" altLang="en-US" b="1" smtClean="0">
                <a:solidFill>
                  <a:schemeClr val="tx2"/>
                </a:solidFill>
              </a:rPr>
              <a:t> (1.1 – 1.5 pp 3-5).</a:t>
            </a:r>
          </a:p>
          <a:p>
            <a:pPr>
              <a:buFontTx/>
              <a:buNone/>
            </a:pPr>
            <a:r>
              <a:rPr lang="en-GB" altLang="en-US" b="1" smtClean="0">
                <a:solidFill>
                  <a:schemeClr val="tx2"/>
                </a:solidFill>
              </a:rPr>
              <a:t>	</a:t>
            </a:r>
          </a:p>
          <a:p>
            <a:pPr>
              <a:buFontTx/>
              <a:buNone/>
            </a:pPr>
            <a:r>
              <a:rPr lang="en-GB" altLang="en-US" b="1" smtClean="0">
                <a:solidFill>
                  <a:schemeClr val="tx2"/>
                </a:solidFill>
              </a:rPr>
              <a:t>	Discuss whether and how any of the ideas may be amended for application in your contexts. </a:t>
            </a:r>
          </a:p>
          <a:p>
            <a:pPr algn="r">
              <a:buFontTx/>
              <a:buNone/>
            </a:pPr>
            <a:r>
              <a:rPr lang="en-GB" altLang="en-US" b="1" smtClean="0">
                <a:solidFill>
                  <a:schemeClr val="tx2"/>
                </a:solidFill>
              </a:rPr>
              <a:t>5 minutes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02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7890" name="Rectangle 102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7891" name="Rectangle 1028"/>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7892" name="Rectangle 1029"/>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7893" name="Rectangle 1030"/>
          <p:cNvSpPr>
            <a:spLocks noGrp="1" noChangeArrowheads="1"/>
          </p:cNvSpPr>
          <p:nvPr>
            <p:ph type="title"/>
          </p:nvPr>
        </p:nvSpPr>
        <p:spPr>
          <a:xfrm>
            <a:off x="685800" y="828675"/>
            <a:ext cx="7942263" cy="695325"/>
          </a:xfrm>
        </p:spPr>
        <p:txBody>
          <a:bodyPr/>
          <a:lstStyle/>
          <a:p>
            <a:pPr eaLnBrk="1" hangingPunct="1">
              <a:lnSpc>
                <a:spcPct val="100000"/>
              </a:lnSpc>
            </a:pPr>
            <a:r>
              <a:rPr lang="en-GB" altLang="en-US" sz="3400" smtClean="0">
                <a:latin typeface="Century Gothic" panose="020B0502020202020204" pitchFamily="34" charset="0"/>
                <a:cs typeface="Times New Roman" panose="02020603050405020304" pitchFamily="18" charset="0"/>
              </a:rPr>
              <a:t>Mastersness: Some challenges for practice</a:t>
            </a:r>
            <a:br>
              <a:rPr lang="en-GB" altLang="en-US" sz="3400" smtClean="0">
                <a:latin typeface="Century Gothic" panose="020B0502020202020204" pitchFamily="34" charset="0"/>
                <a:cs typeface="Times New Roman" panose="02020603050405020304" pitchFamily="18" charset="0"/>
              </a:rPr>
            </a:br>
            <a:endParaRPr lang="en-GB" altLang="en-US" sz="3400" smtClean="0">
              <a:latin typeface="Century Gothic" panose="020B0502020202020204" pitchFamily="34" charset="0"/>
              <a:cs typeface="Times New Roman" panose="02020603050405020304" pitchFamily="18" charset="0"/>
            </a:endParaRPr>
          </a:p>
        </p:txBody>
      </p:sp>
      <p:sp>
        <p:nvSpPr>
          <p:cNvPr id="40967" name="Rectangle 1031"/>
          <p:cNvSpPr>
            <a:spLocks noGrp="1" noChangeArrowheads="1"/>
          </p:cNvSpPr>
          <p:nvPr>
            <p:ph type="body" idx="1"/>
          </p:nvPr>
        </p:nvSpPr>
        <p:spPr>
          <a:xfrm>
            <a:off x="576263" y="1762125"/>
            <a:ext cx="8212137" cy="4410075"/>
          </a:xfrm>
        </p:spPr>
        <p:txBody>
          <a:bodyPr/>
          <a:lstStyle/>
          <a:p>
            <a:pPr>
              <a:spcBef>
                <a:spcPts val="1200"/>
              </a:spcBef>
              <a:spcAft>
                <a:spcPts val="1200"/>
              </a:spcAft>
              <a:defRPr/>
            </a:pPr>
            <a:r>
              <a:rPr lang="en-GB" sz="2400" b="1" dirty="0">
                <a:solidFill>
                  <a:schemeClr val="tx2"/>
                </a:solidFill>
                <a:ea typeface="+mn-ea"/>
              </a:rPr>
              <a:t>How can the students' different background experiences be taken into account</a:t>
            </a:r>
            <a:r>
              <a:rPr lang="en-GB" sz="2400" b="1" dirty="0">
                <a:ea typeface="+mn-ea"/>
              </a:rPr>
              <a:t>? </a:t>
            </a:r>
            <a:endParaRPr lang="en-GB" sz="2400" b="1" dirty="0">
              <a:solidFill>
                <a:schemeClr val="tx2"/>
              </a:solidFill>
              <a:ea typeface="+mn-ea"/>
            </a:endParaRPr>
          </a:p>
          <a:p>
            <a:pPr>
              <a:spcBef>
                <a:spcPts val="1200"/>
              </a:spcBef>
              <a:spcAft>
                <a:spcPts val="1200"/>
              </a:spcAft>
              <a:defRPr/>
            </a:pPr>
            <a:r>
              <a:rPr lang="en-GB" sz="2400" b="1" dirty="0">
                <a:solidFill>
                  <a:schemeClr val="tx2"/>
                </a:solidFill>
                <a:ea typeface="+mn-ea"/>
              </a:rPr>
              <a:t>How to demystify the term 'research' </a:t>
            </a:r>
            <a:r>
              <a:rPr lang="en-GB" sz="2400" b="1" dirty="0">
                <a:ea typeface="+mn-ea"/>
              </a:rPr>
              <a:t>to take account of the different kinds of research in </a:t>
            </a:r>
            <a:r>
              <a:rPr lang="en-US" sz="2400" b="1" dirty="0">
                <a:ea typeface="+mn-ea"/>
              </a:rPr>
              <a:t>different Master's programmes? </a:t>
            </a:r>
          </a:p>
          <a:p>
            <a:pPr>
              <a:spcBef>
                <a:spcPts val="1200"/>
              </a:spcBef>
              <a:spcAft>
                <a:spcPts val="1200"/>
              </a:spcAft>
              <a:defRPr/>
            </a:pPr>
            <a:r>
              <a:rPr lang="en-GB" sz="2400" b="1" dirty="0">
                <a:ea typeface="+mn-ea"/>
              </a:rPr>
              <a:t>Master's students are often quite expert in their own professional field but novices when it comes to academic study - </a:t>
            </a:r>
            <a:r>
              <a:rPr lang="en-GB" sz="2400" b="1" dirty="0">
                <a:solidFill>
                  <a:schemeClr val="tx2"/>
                </a:solidFill>
                <a:ea typeface="+mn-ea"/>
              </a:rPr>
              <a:t>how to balance the theory/practice gap?</a:t>
            </a:r>
          </a:p>
          <a:p>
            <a:pPr marL="88900" indent="0" algn="r">
              <a:buFontTx/>
              <a:buNone/>
              <a:defRPr/>
            </a:pPr>
            <a:r>
              <a:rPr lang="en-GB" altLang="en-US" sz="2400" dirty="0">
                <a:ea typeface="+mn-ea"/>
              </a:rPr>
              <a:t>QAA (2013a, 4, 7, 9)</a:t>
            </a: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a:xfrm>
            <a:off x="685800" y="222250"/>
            <a:ext cx="7772400" cy="1236663"/>
          </a:xfrm>
        </p:spPr>
        <p:txBody>
          <a:bodyPr/>
          <a:lstStyle/>
          <a:p>
            <a:pPr>
              <a:lnSpc>
                <a:spcPct val="100000"/>
              </a:lnSpc>
            </a:pPr>
            <a:r>
              <a:rPr lang="en-GB" altLang="en-US" sz="4000" smtClean="0">
                <a:latin typeface="Century Gothic" panose="020B0502020202020204" pitchFamily="34" charset="0"/>
              </a:rPr>
              <a:t>Our argument: a </a:t>
            </a:r>
            <a:r>
              <a:rPr lang="en-GB" altLang="nl-NL" sz="4000" smtClean="0">
                <a:latin typeface="Century Gothic" panose="020B0502020202020204" pitchFamily="34" charset="0"/>
              </a:rPr>
              <a:t>‘</a:t>
            </a:r>
            <a:r>
              <a:rPr lang="en-GB" altLang="en-US" sz="4000" smtClean="0">
                <a:latin typeface="Century Gothic" panose="020B0502020202020204" pitchFamily="34" charset="0"/>
              </a:rPr>
              <a:t>research active curriculum</a:t>
            </a:r>
            <a:r>
              <a:rPr lang="en-GB" altLang="nl-NL" sz="4000" smtClean="0">
                <a:latin typeface="Century Gothic" panose="020B0502020202020204" pitchFamily="34" charset="0"/>
              </a:rPr>
              <a:t>’</a:t>
            </a:r>
            <a:endParaRPr lang="en-GB" altLang="en-US" sz="4000" smtClean="0">
              <a:latin typeface="Century Gothic" panose="020B0502020202020204" pitchFamily="34" charset="0"/>
            </a:endParaRPr>
          </a:p>
        </p:txBody>
      </p:sp>
      <p:sp>
        <p:nvSpPr>
          <p:cNvPr id="39938" name="Rectangle 3"/>
          <p:cNvSpPr>
            <a:spLocks noGrp="1" noChangeArrowheads="1"/>
          </p:cNvSpPr>
          <p:nvPr>
            <p:ph type="body" idx="4294967295"/>
          </p:nvPr>
        </p:nvSpPr>
        <p:spPr>
          <a:xfrm>
            <a:off x="261938" y="1685925"/>
            <a:ext cx="8553450" cy="4513263"/>
          </a:xfrm>
        </p:spPr>
        <p:txBody>
          <a:bodyPr/>
          <a:lstStyle/>
          <a:p>
            <a:pPr>
              <a:lnSpc>
                <a:spcPct val="90000"/>
              </a:lnSpc>
              <a:buFontTx/>
              <a:buNone/>
            </a:pPr>
            <a:r>
              <a:rPr lang="en-US" altLang="en-US" sz="2800" i="1" smtClean="0"/>
              <a:t>	</a:t>
            </a:r>
            <a:r>
              <a:rPr lang="en-US" altLang="nl-NL" sz="2800" i="1" smtClean="0"/>
              <a:t>“</a:t>
            </a:r>
            <a:r>
              <a:rPr lang="en-US" altLang="ja-JP" sz="2800" b="1" i="1" smtClean="0">
                <a:solidFill>
                  <a:schemeClr val="tx2"/>
                </a:solidFill>
              </a:rPr>
              <a:t>All</a:t>
            </a:r>
            <a:r>
              <a:rPr lang="en-US" altLang="ja-JP" sz="2800" b="1" smtClean="0">
                <a:solidFill>
                  <a:schemeClr val="tx2"/>
                </a:solidFill>
              </a:rPr>
              <a:t> … students in </a:t>
            </a:r>
            <a:r>
              <a:rPr lang="en-US" altLang="ja-JP" sz="2800" b="1" i="1" smtClean="0">
                <a:solidFill>
                  <a:schemeClr val="tx2"/>
                </a:solidFill>
              </a:rPr>
              <a:t>all</a:t>
            </a:r>
            <a:r>
              <a:rPr lang="en-US" altLang="ja-JP" sz="2800" b="1" smtClean="0">
                <a:solidFill>
                  <a:schemeClr val="tx2"/>
                </a:solidFill>
              </a:rPr>
              <a:t> higher education institutions should experience learning through, and about, research and inquiry</a:t>
            </a:r>
            <a:r>
              <a:rPr lang="en-US" altLang="ja-JP" sz="2800" b="1" smtClean="0"/>
              <a:t>. … We argue, as does much recent US experience, that such curricular experience should and can be mainstreamed for all or many students through a </a:t>
            </a:r>
            <a:r>
              <a:rPr lang="en-US" altLang="ja-JP" sz="2800" b="1" i="1" smtClean="0">
                <a:solidFill>
                  <a:schemeClr val="tx2"/>
                </a:solidFill>
              </a:rPr>
              <a:t>research-active curriculum</a:t>
            </a:r>
            <a:r>
              <a:rPr lang="en-US" altLang="ja-JP" sz="2800" b="1" smtClean="0"/>
              <a:t>.  We argue that this can be achieved through structured interventions at course team, departmental, institutional and national levels</a:t>
            </a:r>
            <a:r>
              <a:rPr lang="en-US" altLang="nl-NL" sz="2800" b="1" smtClean="0"/>
              <a:t>”</a:t>
            </a:r>
            <a:r>
              <a:rPr lang="en-US" altLang="ja-JP" sz="2800" b="1" smtClean="0"/>
              <a:t> </a:t>
            </a:r>
            <a:r>
              <a:rPr lang="en-US" altLang="ja-JP" sz="2800" smtClean="0"/>
              <a:t>(Healey and Jenkins, 2009, 3). </a:t>
            </a:r>
            <a:endParaRPr lang="en-GB" altLang="en-US" sz="2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4198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41987"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41988"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41989" name="Rectangle 7"/>
          <p:cNvSpPr>
            <a:spLocks noGrp="1" noChangeArrowheads="1"/>
          </p:cNvSpPr>
          <p:nvPr>
            <p:ph type="title" idx="4294967295"/>
          </p:nvPr>
        </p:nvSpPr>
        <p:spPr>
          <a:xfrm>
            <a:off x="204788" y="381000"/>
            <a:ext cx="8672512" cy="1143000"/>
          </a:xfrm>
        </p:spPr>
        <p:txBody>
          <a:bodyPr/>
          <a:lstStyle/>
          <a:p>
            <a:pPr>
              <a:lnSpc>
                <a:spcPct val="100000"/>
              </a:lnSpc>
            </a:pPr>
            <a:r>
              <a:rPr lang="en-GB" altLang="en-US" sz="3200" smtClean="0">
                <a:latin typeface="Arial" panose="020B0604020202020204" pitchFamily="34" charset="0"/>
              </a:rPr>
              <a:t>Students as partners in professional and community learning, research and inquiry</a:t>
            </a:r>
          </a:p>
        </p:txBody>
      </p:sp>
      <p:graphicFrame>
        <p:nvGraphicFramePr>
          <p:cNvPr id="2" name="Table 1"/>
          <p:cNvGraphicFramePr>
            <a:graphicFrameLocks noGrp="1"/>
          </p:cNvGraphicFramePr>
          <p:nvPr/>
        </p:nvGraphicFramePr>
        <p:xfrm>
          <a:off x="0" y="2212975"/>
          <a:ext cx="9144000" cy="4889500"/>
        </p:xfrm>
        <a:graphic>
          <a:graphicData uri="http://schemas.openxmlformats.org/drawingml/2006/table">
            <a:tbl>
              <a:tblPr/>
              <a:tblGrid>
                <a:gridCol w="1006475">
                  <a:extLst>
                    <a:ext uri="{9D8B030D-6E8A-4147-A177-3AD203B41FA5}">
                      <a16:colId xmlns:a16="http://schemas.microsoft.com/office/drawing/2014/main" val="2987529723"/>
                    </a:ext>
                  </a:extLst>
                </a:gridCol>
                <a:gridCol w="3227388">
                  <a:extLst>
                    <a:ext uri="{9D8B030D-6E8A-4147-A177-3AD203B41FA5}">
                      <a16:colId xmlns:a16="http://schemas.microsoft.com/office/drawing/2014/main" val="2252443615"/>
                    </a:ext>
                  </a:extLst>
                </a:gridCol>
                <a:gridCol w="4910137">
                  <a:extLst>
                    <a:ext uri="{9D8B030D-6E8A-4147-A177-3AD203B41FA5}">
                      <a16:colId xmlns:a16="http://schemas.microsoft.com/office/drawing/2014/main" val="2529544167"/>
                    </a:ext>
                  </a:extLst>
                </a:gridCol>
              </a:tblGrid>
              <a:tr h="37465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Arial" panose="020B0604020202020204" pitchFamily="34" charset="0"/>
                          <a:ea typeface="MS PGothic" panose="020B0600070205080204" pitchFamily="34" charset="-128"/>
                        </a:rPr>
                        <a:t>Form</a:t>
                      </a:r>
                      <a:endParaRPr kumimoji="0" lang="en-GB" altLang="en-US" sz="2000" b="1" i="0" u="none" strike="noStrike" cap="none" normalizeH="0" baseline="0" smtClean="0">
                        <a:ln>
                          <a:noFill/>
                        </a:ln>
                        <a:solidFill>
                          <a:srgbClr val="FFFFFF"/>
                        </a:solidFill>
                        <a:effectLst/>
                        <a:latin typeface="Times New Roman" panose="02020603050405020304" pitchFamily="18" charset="0"/>
                        <a:ea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Arial" panose="020B0604020202020204" pitchFamily="34" charset="0"/>
                          <a:ea typeface="MS PGothic" panose="020B0600070205080204" pitchFamily="34" charset="-128"/>
                        </a:rPr>
                        <a:t>Linkages between</a:t>
                      </a:r>
                      <a:endParaRPr kumimoji="0" lang="en-GB" altLang="en-US" sz="2000" b="1" i="0" u="none" strike="noStrike" cap="none" normalizeH="0" baseline="0" smtClean="0">
                        <a:ln>
                          <a:noFill/>
                        </a:ln>
                        <a:solidFill>
                          <a:srgbClr val="FFFFFF"/>
                        </a:solidFill>
                        <a:effectLst/>
                        <a:latin typeface="Times New Roman" panose="02020603050405020304" pitchFamily="18" charset="0"/>
                        <a:ea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Arial" panose="020B0604020202020204" pitchFamily="34" charset="0"/>
                          <a:ea typeface="MS PGothic" panose="020B0600070205080204" pitchFamily="34" charset="-128"/>
                        </a:rPr>
                        <a:t>Titles</a:t>
                      </a:r>
                      <a:endParaRPr kumimoji="0" lang="en-GB" altLang="en-US" sz="2000" b="1" i="0" u="none" strike="noStrike" cap="none" normalizeH="0" baseline="0" smtClean="0">
                        <a:ln>
                          <a:noFill/>
                        </a:ln>
                        <a:solidFill>
                          <a:srgbClr val="FFFFFF"/>
                        </a:solidFill>
                        <a:effectLst/>
                        <a:latin typeface="Times New Roman" panose="02020603050405020304" pitchFamily="18" charset="0"/>
                        <a:ea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108004209"/>
                  </a:ext>
                </a:extLst>
              </a:tr>
              <a:tr h="74771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Arial" panose="020B0604020202020204" pitchFamily="34" charset="0"/>
                          <a:ea typeface="MS PGothic" panose="020B0600070205080204" pitchFamily="34" charset="-128"/>
                        </a:rPr>
                        <a:t>Duos</a:t>
                      </a:r>
                      <a:endParaRPr kumimoji="0" lang="en-GB" altLang="en-US" sz="2000" b="1" i="0" u="none" strike="noStrike" cap="none" normalizeH="0" baseline="0" smtClean="0">
                        <a:ln>
                          <a:noFill/>
                        </a:ln>
                        <a:solidFill>
                          <a:srgbClr val="FFFFFF"/>
                        </a:solidFill>
                        <a:effectLst/>
                        <a:latin typeface="Times New Roman" panose="02020603050405020304" pitchFamily="18" charset="0"/>
                        <a:ea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0000"/>
                          </a:solidFill>
                          <a:effectLst/>
                          <a:latin typeface="Arial" panose="020B0604020202020204" pitchFamily="34" charset="0"/>
                          <a:ea typeface="MS PGothic" panose="020B0600070205080204" pitchFamily="34" charset="-128"/>
                        </a:rPr>
                        <a:t>Research and Education</a:t>
                      </a:r>
                      <a:endParaRPr kumimoji="0" lang="en-GB" altLang="en-US" sz="2000" b="1"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FD9"/>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0000"/>
                          </a:solidFill>
                          <a:effectLst/>
                          <a:latin typeface="Arial" panose="020B0604020202020204" pitchFamily="34" charset="0"/>
                          <a:ea typeface="MS PGothic" panose="020B0600070205080204" pitchFamily="34" charset="-128"/>
                        </a:rPr>
                        <a:t>Research-based education (RBE); Research-based learning (RBL)</a:t>
                      </a:r>
                      <a:endParaRPr kumimoji="0" lang="en-GB" altLang="en-US" sz="2000" b="1"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FD9"/>
                    </a:solidFill>
                  </a:tcPr>
                </a:tc>
                <a:extLst>
                  <a:ext uri="{0D108BD9-81ED-4DB2-BD59-A6C34878D82A}">
                    <a16:rowId xmlns:a16="http://schemas.microsoft.com/office/drawing/2014/main" val="4207548708"/>
                  </a:ext>
                </a:extLst>
              </a:tr>
              <a:tr h="74771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Arial" panose="020B0604020202020204" pitchFamily="34" charset="0"/>
                          <a:ea typeface="MS PGothic" panose="020B0600070205080204" pitchFamily="34" charset="-128"/>
                        </a:rPr>
                        <a:t> </a:t>
                      </a:r>
                      <a:endParaRPr kumimoji="0" lang="en-GB" altLang="en-US" sz="2000" b="1" i="0" u="none" strike="noStrike" cap="none" normalizeH="0" baseline="0" smtClean="0">
                        <a:ln>
                          <a:noFill/>
                        </a:ln>
                        <a:solidFill>
                          <a:srgbClr val="FFFFFF"/>
                        </a:solidFill>
                        <a:effectLst/>
                        <a:latin typeface="Times New Roman" panose="02020603050405020304" pitchFamily="18" charset="0"/>
                        <a:ea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B050"/>
                          </a:solidFill>
                          <a:effectLst/>
                          <a:latin typeface="Arial" panose="020B0604020202020204" pitchFamily="34" charset="0"/>
                          <a:ea typeface="MS PGothic" panose="020B0600070205080204" pitchFamily="34" charset="-128"/>
                        </a:rPr>
                        <a:t>Work and Education</a:t>
                      </a:r>
                      <a:endParaRPr kumimoji="0" lang="en-GB" altLang="en-US" sz="2000" b="1" i="0" u="none" strike="noStrike" cap="none" normalizeH="0" baseline="0" smtClean="0">
                        <a:ln>
                          <a:noFill/>
                        </a:ln>
                        <a:solidFill>
                          <a:srgbClr val="00B050"/>
                        </a:solidFill>
                        <a:effectLst/>
                        <a:latin typeface="Times New Roman" panose="02020603050405020304" pitchFamily="18" charset="0"/>
                        <a:ea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9ED"/>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B050"/>
                          </a:solidFill>
                          <a:effectLst/>
                          <a:latin typeface="Arial" panose="020B0604020202020204" pitchFamily="34" charset="0"/>
                          <a:ea typeface="MS PGothic" panose="020B0600070205080204" pitchFamily="34" charset="-128"/>
                        </a:rPr>
                        <a:t>Work integrated learning (WIL); Work-based learning (WBL)</a:t>
                      </a:r>
                      <a:endParaRPr kumimoji="0" lang="en-GB" altLang="en-US" sz="2000" b="1" i="0" u="none" strike="noStrike" cap="none" normalizeH="0" baseline="0" smtClean="0">
                        <a:ln>
                          <a:noFill/>
                        </a:ln>
                        <a:solidFill>
                          <a:srgbClr val="00B050"/>
                        </a:solidFill>
                        <a:effectLst/>
                        <a:latin typeface="Times New Roman" panose="02020603050405020304" pitchFamily="18" charset="0"/>
                        <a:ea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3982171623"/>
                  </a:ext>
                </a:extLst>
              </a:tr>
              <a:tr h="60960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Arial" panose="020B0604020202020204" pitchFamily="34" charset="0"/>
                          <a:ea typeface="MS PGothic" panose="020B0600070205080204" pitchFamily="34" charset="-128"/>
                        </a:rPr>
                        <a:t> </a:t>
                      </a:r>
                      <a:endParaRPr kumimoji="0" lang="en-GB" altLang="en-US" sz="2000" b="1" i="0" u="none" strike="noStrike" cap="none" normalizeH="0" baseline="0" smtClean="0">
                        <a:ln>
                          <a:noFill/>
                        </a:ln>
                        <a:solidFill>
                          <a:srgbClr val="FFFFFF"/>
                        </a:solidFill>
                        <a:effectLst/>
                        <a:latin typeface="Times New Roman" panose="02020603050405020304" pitchFamily="18" charset="0"/>
                        <a:ea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0000"/>
                          </a:solidFill>
                          <a:effectLst/>
                          <a:latin typeface="Arial" panose="020B0604020202020204" pitchFamily="34" charset="0"/>
                          <a:ea typeface="MS PGothic" panose="020B0600070205080204" pitchFamily="34" charset="-128"/>
                        </a:rPr>
                        <a:t>Community and Education</a:t>
                      </a:r>
                      <a:endParaRPr kumimoji="0" lang="en-GB" altLang="en-US" sz="2000" b="1"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FD9"/>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0000"/>
                          </a:solidFill>
                          <a:effectLst/>
                          <a:latin typeface="Arial" panose="020B0604020202020204" pitchFamily="34" charset="0"/>
                          <a:ea typeface="MS PGothic" panose="020B0600070205080204" pitchFamily="34" charset="-128"/>
                        </a:rPr>
                        <a:t>Community-based learning (WBL)</a:t>
                      </a:r>
                      <a:endParaRPr kumimoji="0" lang="en-GB" altLang="en-US" sz="2000" b="1"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FD9"/>
                    </a:solidFill>
                  </a:tcPr>
                </a:tc>
                <a:extLst>
                  <a:ext uri="{0D108BD9-81ED-4DB2-BD59-A6C34878D82A}">
                    <a16:rowId xmlns:a16="http://schemas.microsoft.com/office/drawing/2014/main" val="2859817050"/>
                  </a:ext>
                </a:extLst>
              </a:tr>
              <a:tr h="74771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Arial" panose="020B0604020202020204" pitchFamily="34" charset="0"/>
                          <a:ea typeface="MS PGothic" panose="020B0600070205080204" pitchFamily="34" charset="-128"/>
                        </a:rPr>
                        <a:t>Trios</a:t>
                      </a:r>
                      <a:endParaRPr kumimoji="0" lang="en-GB" altLang="en-US" sz="2000" b="1" i="0" u="none" strike="noStrike" cap="none" normalizeH="0" baseline="0" smtClean="0">
                        <a:ln>
                          <a:noFill/>
                        </a:ln>
                        <a:solidFill>
                          <a:srgbClr val="FFFFFF"/>
                        </a:solidFill>
                        <a:effectLst/>
                        <a:latin typeface="Times New Roman" panose="02020603050405020304" pitchFamily="18" charset="0"/>
                        <a:ea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B050"/>
                          </a:solidFill>
                          <a:effectLst/>
                          <a:latin typeface="Arial" panose="020B0604020202020204" pitchFamily="34" charset="0"/>
                          <a:ea typeface="MS PGothic" panose="020B0600070205080204" pitchFamily="34" charset="-128"/>
                        </a:rPr>
                        <a:t>Research, Work and Education </a:t>
                      </a:r>
                      <a:endParaRPr kumimoji="0" lang="en-GB" altLang="en-US" sz="2000" b="1" i="0" u="none" strike="noStrike" cap="none" normalizeH="0" baseline="0" smtClean="0">
                        <a:ln>
                          <a:noFill/>
                        </a:ln>
                        <a:solidFill>
                          <a:srgbClr val="00B050"/>
                        </a:solidFill>
                        <a:effectLst/>
                        <a:latin typeface="Times New Roman" panose="02020603050405020304" pitchFamily="18" charset="0"/>
                        <a:ea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9ED"/>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B050"/>
                          </a:solidFill>
                          <a:effectLst/>
                          <a:latin typeface="Arial" panose="020B0604020202020204" pitchFamily="34" charset="0"/>
                          <a:ea typeface="MS PGothic" panose="020B0600070205080204" pitchFamily="34" charset="-128"/>
                        </a:rPr>
                        <a:t>Professional Learning Environments (PLEs)</a:t>
                      </a:r>
                      <a:endParaRPr kumimoji="0" lang="en-GB" altLang="en-US" sz="2000" b="1" i="0" u="none" strike="noStrike" cap="none" normalizeH="0" baseline="0" smtClean="0">
                        <a:ln>
                          <a:noFill/>
                        </a:ln>
                        <a:solidFill>
                          <a:srgbClr val="00B050"/>
                        </a:solidFill>
                        <a:effectLst/>
                        <a:latin typeface="Times New Roman" panose="02020603050405020304" pitchFamily="18" charset="0"/>
                        <a:ea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3567904695"/>
                  </a:ext>
                </a:extLst>
              </a:tr>
              <a:tr h="74771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Arial" panose="020B0604020202020204" pitchFamily="34" charset="0"/>
                          <a:ea typeface="MS PGothic" panose="020B0600070205080204" pitchFamily="34" charset="-128"/>
                        </a:rPr>
                        <a:t> </a:t>
                      </a:r>
                      <a:endParaRPr kumimoji="0" lang="en-GB" altLang="en-US" sz="2000" b="1" i="0" u="none" strike="noStrike" cap="none" normalizeH="0" baseline="0" smtClean="0">
                        <a:ln>
                          <a:noFill/>
                        </a:ln>
                        <a:solidFill>
                          <a:srgbClr val="FFFFFF"/>
                        </a:solidFill>
                        <a:effectLst/>
                        <a:latin typeface="Times New Roman" panose="02020603050405020304" pitchFamily="18" charset="0"/>
                        <a:ea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0000"/>
                          </a:solidFill>
                          <a:effectLst/>
                          <a:latin typeface="Arial" panose="020B0604020202020204" pitchFamily="34" charset="0"/>
                          <a:ea typeface="MS PGothic" panose="020B0600070205080204" pitchFamily="34" charset="-128"/>
                        </a:rPr>
                        <a:t>Research, Community and Education</a:t>
                      </a:r>
                      <a:endParaRPr kumimoji="0" lang="en-GB" altLang="en-US" sz="2000" b="1"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FD9"/>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0000"/>
                          </a:solidFill>
                          <a:effectLst/>
                          <a:latin typeface="Arial" panose="020B0604020202020204" pitchFamily="34" charset="0"/>
                          <a:ea typeface="MS PGothic" panose="020B0600070205080204" pitchFamily="34" charset="-128"/>
                        </a:rPr>
                        <a:t>Community Learning Environments (CLEs)</a:t>
                      </a:r>
                      <a:endParaRPr kumimoji="0" lang="en-GB" altLang="en-US" sz="2000" b="1"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FD9"/>
                    </a:solidFill>
                  </a:tcPr>
                </a:tc>
                <a:extLst>
                  <a:ext uri="{0D108BD9-81ED-4DB2-BD59-A6C34878D82A}">
                    <a16:rowId xmlns:a16="http://schemas.microsoft.com/office/drawing/2014/main" val="1864735164"/>
                  </a:ext>
                </a:extLst>
              </a:tr>
              <a:tr h="91440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Arial" panose="020B0604020202020204" pitchFamily="34" charset="0"/>
                          <a:ea typeface="MS PGothic" panose="020B0600070205080204" pitchFamily="34" charset="-128"/>
                        </a:rPr>
                        <a:t>Quads</a:t>
                      </a:r>
                      <a:endParaRPr kumimoji="0" lang="en-GB" altLang="en-US" sz="2000" b="1" i="0" u="none" strike="noStrike" cap="none" normalizeH="0" baseline="0" smtClean="0">
                        <a:ln>
                          <a:noFill/>
                        </a:ln>
                        <a:solidFill>
                          <a:srgbClr val="FFFFFF"/>
                        </a:solidFill>
                        <a:effectLst/>
                        <a:latin typeface="Times New Roman" panose="02020603050405020304" pitchFamily="18" charset="0"/>
                        <a:ea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B050"/>
                          </a:solidFill>
                          <a:effectLst/>
                          <a:latin typeface="Arial" panose="020B0604020202020204" pitchFamily="34" charset="0"/>
                          <a:ea typeface="MS PGothic" panose="020B0600070205080204" pitchFamily="34" charset="-128"/>
                        </a:rPr>
                        <a:t>Research, Work, Community and Education</a:t>
                      </a:r>
                      <a:endParaRPr kumimoji="0" lang="en-GB" altLang="en-US" sz="2000" b="1" i="0" u="none" strike="noStrike" cap="none" normalizeH="0" baseline="0" smtClean="0">
                        <a:ln>
                          <a:noFill/>
                        </a:ln>
                        <a:solidFill>
                          <a:srgbClr val="00B050"/>
                        </a:solidFill>
                        <a:effectLst/>
                        <a:latin typeface="Times New Roman" panose="02020603050405020304" pitchFamily="18" charset="0"/>
                        <a:ea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9ED"/>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B050"/>
                          </a:solidFill>
                          <a:effectLst/>
                          <a:latin typeface="Arial" panose="020B0604020202020204" pitchFamily="34" charset="0"/>
                          <a:ea typeface="MS PGothic" panose="020B0600070205080204" pitchFamily="34" charset="-128"/>
                        </a:rPr>
                        <a:t>Professional and Community Learning Environments (PCLEs)</a:t>
                      </a:r>
                      <a:endParaRPr kumimoji="0" lang="en-GB" altLang="en-US" sz="2000" b="1" i="0" u="none" strike="noStrike" cap="none" normalizeH="0" baseline="0" smtClean="0">
                        <a:ln>
                          <a:noFill/>
                        </a:ln>
                        <a:solidFill>
                          <a:srgbClr val="00B050"/>
                        </a:solidFill>
                        <a:effectLst/>
                        <a:latin typeface="Times New Roman" panose="02020603050405020304" pitchFamily="18" charset="0"/>
                        <a:ea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2901089368"/>
                  </a:ext>
                </a:extLst>
              </a:tr>
            </a:tbl>
          </a:graphicData>
        </a:graphic>
      </p:graphicFrame>
      <p:sp>
        <p:nvSpPr>
          <p:cNvPr id="3" name="TextBox 2"/>
          <p:cNvSpPr txBox="1"/>
          <p:nvPr/>
        </p:nvSpPr>
        <p:spPr>
          <a:xfrm>
            <a:off x="-44450" y="1606550"/>
            <a:ext cx="7483475" cy="523875"/>
          </a:xfrm>
          <a:prstGeom prst="rect">
            <a:avLst/>
          </a:prstGeom>
          <a:noFill/>
        </p:spPr>
        <p:txBody>
          <a:bodyPr>
            <a:spAutoFit/>
          </a:bodyPr>
          <a:lstStyle/>
          <a:p>
            <a:pPr>
              <a:defRPr/>
            </a:pPr>
            <a:r>
              <a:rPr lang="en-GB" b="1" dirty="0">
                <a:latin typeface="+mn-lt"/>
                <a:ea typeface="+mn-ea"/>
              </a:rPr>
              <a:t>Table 1: Learning configurations</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Line 2"/>
          <p:cNvSpPr>
            <a:spLocks noChangeShapeType="1"/>
          </p:cNvSpPr>
          <p:nvPr/>
        </p:nvSpPr>
        <p:spPr bwMode="auto">
          <a:xfrm>
            <a:off x="1566863" y="3444875"/>
            <a:ext cx="5922962"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4" name="Line 3"/>
          <p:cNvSpPr>
            <a:spLocks noChangeShapeType="1"/>
          </p:cNvSpPr>
          <p:nvPr/>
        </p:nvSpPr>
        <p:spPr bwMode="auto">
          <a:xfrm>
            <a:off x="4614863" y="1282700"/>
            <a:ext cx="1587" cy="39925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5" name="Text Box 4"/>
          <p:cNvSpPr txBox="1">
            <a:spLocks noChangeArrowheads="1"/>
          </p:cNvSpPr>
          <p:nvPr/>
        </p:nvSpPr>
        <p:spPr bwMode="auto">
          <a:xfrm>
            <a:off x="2176463" y="528638"/>
            <a:ext cx="4856162"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en-GB" altLang="en-US" sz="1400" b="1">
              <a:latin typeface="Arial" panose="020B0604020202020204" pitchFamily="34" charset="0"/>
            </a:endParaRPr>
          </a:p>
          <a:p>
            <a:pPr algn="ctr" eaLnBrk="1" hangingPunct="1"/>
            <a:r>
              <a:rPr lang="en-GB" altLang="en-US" sz="1800" b="1">
                <a:latin typeface="Arial" panose="020B0604020202020204" pitchFamily="34" charset="0"/>
              </a:rPr>
              <a:t>STUDENTS ARE PARTICIPANTS</a:t>
            </a:r>
            <a:endParaRPr lang="en-GB" altLang="en-US" sz="4000"/>
          </a:p>
        </p:txBody>
      </p:sp>
      <p:sp>
        <p:nvSpPr>
          <p:cNvPr id="44036" name="Text Box 5"/>
          <p:cNvSpPr txBox="1">
            <a:spLocks noChangeArrowheads="1"/>
          </p:cNvSpPr>
          <p:nvPr/>
        </p:nvSpPr>
        <p:spPr bwMode="auto">
          <a:xfrm>
            <a:off x="0" y="3024188"/>
            <a:ext cx="21764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1800" b="1">
                <a:latin typeface="Arial" panose="020B0604020202020204" pitchFamily="34" charset="0"/>
              </a:rPr>
              <a:t>EMPHASIS ON RESEARCH CONTENT</a:t>
            </a:r>
            <a:endParaRPr lang="en-GB" altLang="en-US" sz="4000"/>
          </a:p>
        </p:txBody>
      </p:sp>
      <p:sp>
        <p:nvSpPr>
          <p:cNvPr id="44037" name="Text Box 6"/>
          <p:cNvSpPr txBox="1">
            <a:spLocks noChangeArrowheads="1"/>
          </p:cNvSpPr>
          <p:nvPr/>
        </p:nvSpPr>
        <p:spPr bwMode="auto">
          <a:xfrm>
            <a:off x="7489825" y="2779713"/>
            <a:ext cx="1654175"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1800" b="1">
                <a:latin typeface="Arial" panose="020B0604020202020204" pitchFamily="34" charset="0"/>
              </a:rPr>
              <a:t>EMPHASIS ON RESEARCH</a:t>
            </a:r>
            <a:r>
              <a:rPr lang="en-GB" altLang="en-US" sz="2000">
                <a:latin typeface="Arial" panose="020B0604020202020204" pitchFamily="34" charset="0"/>
              </a:rPr>
              <a:t> </a:t>
            </a:r>
            <a:r>
              <a:rPr lang="en-GB" altLang="en-US" sz="1800" b="1">
                <a:latin typeface="Arial" panose="020B0604020202020204" pitchFamily="34" charset="0"/>
              </a:rPr>
              <a:t>PROCESSES AND PROBLEMS</a:t>
            </a:r>
            <a:endParaRPr lang="en-GB" altLang="en-US" sz="4000"/>
          </a:p>
        </p:txBody>
      </p:sp>
      <p:sp>
        <p:nvSpPr>
          <p:cNvPr id="44038" name="Text Box 7"/>
          <p:cNvSpPr txBox="1">
            <a:spLocks noChangeArrowheads="1"/>
          </p:cNvSpPr>
          <p:nvPr/>
        </p:nvSpPr>
        <p:spPr bwMode="auto">
          <a:xfrm>
            <a:off x="1995488" y="5186363"/>
            <a:ext cx="52546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GB" altLang="en-US" sz="2000" b="1">
                <a:latin typeface="Arial" panose="020B0604020202020204" pitchFamily="34" charset="0"/>
              </a:rPr>
              <a:t> </a:t>
            </a:r>
          </a:p>
          <a:p>
            <a:pPr algn="ctr" eaLnBrk="1" hangingPunct="1"/>
            <a:endParaRPr lang="en-GB" altLang="en-US" sz="1200" b="1">
              <a:latin typeface="Arial" panose="020B0604020202020204" pitchFamily="34" charset="0"/>
            </a:endParaRPr>
          </a:p>
          <a:p>
            <a:pPr algn="ctr" eaLnBrk="1" hangingPunct="1"/>
            <a:r>
              <a:rPr lang="en-GB" altLang="en-US" sz="1800" b="1">
                <a:latin typeface="Arial" panose="020B0604020202020204" pitchFamily="34" charset="0"/>
              </a:rPr>
              <a:t>STUDENTS FREQUENTLY ARE AN AUDIENCE</a:t>
            </a:r>
            <a:endParaRPr lang="en-GB" altLang="en-US" sz="4000"/>
          </a:p>
        </p:txBody>
      </p:sp>
      <p:sp>
        <p:nvSpPr>
          <p:cNvPr id="44039" name="Text Box 8"/>
          <p:cNvSpPr txBox="1">
            <a:spLocks noChangeArrowheads="1"/>
          </p:cNvSpPr>
          <p:nvPr/>
        </p:nvSpPr>
        <p:spPr bwMode="auto">
          <a:xfrm>
            <a:off x="2230438" y="1606550"/>
            <a:ext cx="2324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2000" b="1">
                <a:latin typeface="Arial" panose="020B0604020202020204" pitchFamily="34" charset="0"/>
              </a:rPr>
              <a:t>Research-tutored</a:t>
            </a:r>
          </a:p>
        </p:txBody>
      </p:sp>
      <p:sp>
        <p:nvSpPr>
          <p:cNvPr id="44040" name="Text Box 9"/>
          <p:cNvSpPr txBox="1">
            <a:spLocks noChangeArrowheads="1"/>
          </p:cNvSpPr>
          <p:nvPr/>
        </p:nvSpPr>
        <p:spPr bwMode="auto">
          <a:xfrm>
            <a:off x="4775200" y="158115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2000" b="1">
                <a:latin typeface="Arial" panose="020B0604020202020204" pitchFamily="34" charset="0"/>
              </a:rPr>
              <a:t>Research-based</a:t>
            </a:r>
          </a:p>
        </p:txBody>
      </p:sp>
      <p:sp>
        <p:nvSpPr>
          <p:cNvPr id="44041" name="Text Box 10"/>
          <p:cNvSpPr txBox="1">
            <a:spLocks noChangeArrowheads="1"/>
          </p:cNvSpPr>
          <p:nvPr/>
        </p:nvSpPr>
        <p:spPr bwMode="auto">
          <a:xfrm>
            <a:off x="2189163" y="5041900"/>
            <a:ext cx="189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2000" b="1">
                <a:latin typeface="Arial" panose="020B0604020202020204" pitchFamily="34" charset="0"/>
              </a:rPr>
              <a:t>Research-led</a:t>
            </a:r>
            <a:r>
              <a:rPr lang="en-GB" altLang="en-US" sz="2000"/>
              <a:t> </a:t>
            </a:r>
          </a:p>
        </p:txBody>
      </p:sp>
      <p:sp>
        <p:nvSpPr>
          <p:cNvPr id="44042" name="Text Box 11"/>
          <p:cNvSpPr txBox="1">
            <a:spLocks noChangeArrowheads="1"/>
          </p:cNvSpPr>
          <p:nvPr/>
        </p:nvSpPr>
        <p:spPr bwMode="auto">
          <a:xfrm>
            <a:off x="4757738" y="5073650"/>
            <a:ext cx="2471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2000" b="1">
                <a:latin typeface="Arial" panose="020B0604020202020204" pitchFamily="34" charset="0"/>
              </a:rPr>
              <a:t>Research-oriented</a:t>
            </a:r>
          </a:p>
        </p:txBody>
      </p:sp>
      <p:sp>
        <p:nvSpPr>
          <p:cNvPr id="44043" name="Text Box 12"/>
          <p:cNvSpPr txBox="1">
            <a:spLocks noChangeArrowheads="1"/>
          </p:cNvSpPr>
          <p:nvPr/>
        </p:nvSpPr>
        <p:spPr bwMode="auto">
          <a:xfrm>
            <a:off x="0" y="6129338"/>
            <a:ext cx="9144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GB" altLang="en-US" b="1">
                <a:solidFill>
                  <a:schemeClr val="tx2"/>
                </a:solidFill>
                <a:latin typeface="Arial" panose="020B0604020202020204" pitchFamily="34" charset="0"/>
              </a:rPr>
              <a:t>Curriculum design and the research-teaching nexus </a:t>
            </a:r>
          </a:p>
          <a:p>
            <a:pPr algn="r" eaLnBrk="1" hangingPunct="1"/>
            <a:r>
              <a:rPr lang="en-GB" altLang="en-US" sz="1800">
                <a:latin typeface="Arial" panose="020B0604020202020204" pitchFamily="34" charset="0"/>
              </a:rPr>
              <a:t>(based on Healey, 2005, 70)</a:t>
            </a:r>
          </a:p>
        </p:txBody>
      </p:sp>
      <p:sp>
        <p:nvSpPr>
          <p:cNvPr id="44044" name="Rectangle 13"/>
          <p:cNvSpPr>
            <a:spLocks noChangeArrowheads="1"/>
          </p:cNvSpPr>
          <p:nvPr/>
        </p:nvSpPr>
        <p:spPr bwMode="auto">
          <a:xfrm>
            <a:off x="3709988" y="2847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44045" name="Rectangle 14"/>
          <p:cNvSpPr>
            <a:spLocks noChangeArrowheads="1"/>
          </p:cNvSpPr>
          <p:nvPr/>
        </p:nvSpPr>
        <p:spPr bwMode="auto">
          <a:xfrm>
            <a:off x="3705225" y="2800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44046" name="Rectangle 15"/>
          <p:cNvSpPr>
            <a:spLocks noChangeArrowheads="1"/>
          </p:cNvSpPr>
          <p:nvPr/>
        </p:nvSpPr>
        <p:spPr bwMode="auto">
          <a:xfrm>
            <a:off x="3762375" y="2824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44047" name="Rectangle 16"/>
          <p:cNvSpPr>
            <a:spLocks noChangeArrowheads="1"/>
          </p:cNvSpPr>
          <p:nvPr/>
        </p:nvSpPr>
        <p:spPr bwMode="auto">
          <a:xfrm>
            <a:off x="3805238" y="2805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44048" name="Text Box 18"/>
          <p:cNvSpPr txBox="1">
            <a:spLocks noChangeArrowheads="1"/>
          </p:cNvSpPr>
          <p:nvPr/>
        </p:nvSpPr>
        <p:spPr bwMode="auto">
          <a:xfrm>
            <a:off x="2332038" y="2139950"/>
            <a:ext cx="21113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altLang="en-US" sz="2000" b="1">
                <a:solidFill>
                  <a:schemeClr val="tx2"/>
                </a:solidFill>
                <a:latin typeface="Arial" panose="020B0604020202020204" pitchFamily="34" charset="0"/>
              </a:rPr>
              <a:t>Engaging in research discussions</a:t>
            </a:r>
          </a:p>
        </p:txBody>
      </p:sp>
      <p:sp>
        <p:nvSpPr>
          <p:cNvPr id="44049" name="Text Box 19"/>
          <p:cNvSpPr txBox="1">
            <a:spLocks noChangeArrowheads="1"/>
          </p:cNvSpPr>
          <p:nvPr/>
        </p:nvSpPr>
        <p:spPr bwMode="auto">
          <a:xfrm>
            <a:off x="4856163" y="2130425"/>
            <a:ext cx="20748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2000" b="1">
                <a:solidFill>
                  <a:schemeClr val="tx2"/>
                </a:solidFill>
                <a:latin typeface="Arial" panose="020B0604020202020204" pitchFamily="34" charset="0"/>
              </a:rPr>
              <a:t>Undertaking research and inquiry</a:t>
            </a:r>
            <a:endParaRPr lang="en-US" altLang="en-US" sz="2000" b="1">
              <a:solidFill>
                <a:schemeClr val="tx2"/>
              </a:solidFill>
              <a:latin typeface="Arial" panose="020B0604020202020204" pitchFamily="34" charset="0"/>
            </a:endParaRPr>
          </a:p>
        </p:txBody>
      </p:sp>
      <p:sp>
        <p:nvSpPr>
          <p:cNvPr id="44050" name="Text Box 21"/>
          <p:cNvSpPr txBox="1">
            <a:spLocks noChangeArrowheads="1"/>
          </p:cNvSpPr>
          <p:nvPr/>
        </p:nvSpPr>
        <p:spPr bwMode="auto">
          <a:xfrm>
            <a:off x="2322513" y="3630613"/>
            <a:ext cx="19939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2000" b="1">
                <a:solidFill>
                  <a:schemeClr val="tx2"/>
                </a:solidFill>
                <a:latin typeface="Arial" panose="020B0604020202020204" pitchFamily="34" charset="0"/>
              </a:rPr>
              <a:t>Learning about current research in the discipline</a:t>
            </a:r>
            <a:endParaRPr lang="en-US" altLang="en-US" sz="2000" b="1">
              <a:solidFill>
                <a:schemeClr val="tx2"/>
              </a:solidFill>
              <a:latin typeface="Arial" panose="020B0604020202020204" pitchFamily="34" charset="0"/>
            </a:endParaRPr>
          </a:p>
        </p:txBody>
      </p:sp>
      <p:sp>
        <p:nvSpPr>
          <p:cNvPr id="44051" name="Text Box 22"/>
          <p:cNvSpPr txBox="1">
            <a:spLocks noChangeArrowheads="1"/>
          </p:cNvSpPr>
          <p:nvPr/>
        </p:nvSpPr>
        <p:spPr bwMode="auto">
          <a:xfrm>
            <a:off x="4845050" y="3676650"/>
            <a:ext cx="23320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altLang="en-US" sz="2000" b="1">
                <a:solidFill>
                  <a:schemeClr val="tx2"/>
                </a:solidFill>
                <a:latin typeface="Arial" panose="020B0604020202020204" pitchFamily="34" charset="0"/>
              </a:rPr>
              <a:t>Developing research and inquiry skills and techniques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2"/>
          <p:cNvGrpSpPr>
            <a:grpSpLocks noChangeAspect="1"/>
          </p:cNvGrpSpPr>
          <p:nvPr/>
        </p:nvGrpSpPr>
        <p:grpSpPr bwMode="auto">
          <a:xfrm>
            <a:off x="0" y="1016000"/>
            <a:ext cx="9144000" cy="5203825"/>
            <a:chOff x="2073" y="1354"/>
            <a:chExt cx="7560" cy="4752"/>
          </a:xfrm>
        </p:grpSpPr>
        <p:sp>
          <p:nvSpPr>
            <p:cNvPr id="46092" name="AutoShape 3"/>
            <p:cNvSpPr>
              <a:spLocks noChangeAspect="1" noChangeArrowheads="1"/>
            </p:cNvSpPr>
            <p:nvPr/>
          </p:nvSpPr>
          <p:spPr bwMode="auto">
            <a:xfrm>
              <a:off x="2073" y="1354"/>
              <a:ext cx="7560" cy="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2800">
                <a:latin typeface="Century Gothic" panose="020B0502020202020204" pitchFamily="34" charset="0"/>
              </a:endParaRPr>
            </a:p>
          </p:txBody>
        </p:sp>
        <p:sp>
          <p:nvSpPr>
            <p:cNvPr id="46093" name="Line 4"/>
            <p:cNvSpPr>
              <a:spLocks noChangeShapeType="1"/>
            </p:cNvSpPr>
            <p:nvPr/>
          </p:nvSpPr>
          <p:spPr bwMode="auto">
            <a:xfrm>
              <a:off x="3369" y="3802"/>
              <a:ext cx="4896"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4" name="Line 5"/>
            <p:cNvSpPr>
              <a:spLocks noChangeShapeType="1"/>
            </p:cNvSpPr>
            <p:nvPr/>
          </p:nvSpPr>
          <p:spPr bwMode="auto">
            <a:xfrm>
              <a:off x="5889" y="1930"/>
              <a:ext cx="1" cy="345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5" name="Text Box 6"/>
            <p:cNvSpPr txBox="1">
              <a:spLocks noChangeArrowheads="1"/>
            </p:cNvSpPr>
            <p:nvPr/>
          </p:nvSpPr>
          <p:spPr bwMode="auto">
            <a:xfrm>
              <a:off x="3873" y="1354"/>
              <a:ext cx="3960"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en-US" altLang="en-US" sz="1400" b="1">
                <a:latin typeface="Arial" panose="020B0604020202020204" pitchFamily="34" charset="0"/>
              </a:endParaRPr>
            </a:p>
          </p:txBody>
        </p:sp>
        <p:sp>
          <p:nvSpPr>
            <p:cNvPr id="46096" name="Text Box 7"/>
            <p:cNvSpPr txBox="1">
              <a:spLocks noChangeArrowheads="1"/>
            </p:cNvSpPr>
            <p:nvPr/>
          </p:nvSpPr>
          <p:spPr bwMode="auto">
            <a:xfrm>
              <a:off x="2073" y="3514"/>
              <a:ext cx="18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2800">
                <a:latin typeface="Century Gothic" panose="020B0502020202020204" pitchFamily="34" charset="0"/>
              </a:endParaRPr>
            </a:p>
          </p:txBody>
        </p:sp>
        <p:sp>
          <p:nvSpPr>
            <p:cNvPr id="46097" name="Text Box 8"/>
            <p:cNvSpPr txBox="1">
              <a:spLocks noChangeArrowheads="1"/>
            </p:cNvSpPr>
            <p:nvPr/>
          </p:nvSpPr>
          <p:spPr bwMode="auto">
            <a:xfrm>
              <a:off x="8265" y="3226"/>
              <a:ext cx="1368"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800" b="1">
                <a:latin typeface="Arial" panose="020B0604020202020204" pitchFamily="34" charset="0"/>
              </a:endParaRPr>
            </a:p>
          </p:txBody>
        </p:sp>
        <p:sp>
          <p:nvSpPr>
            <p:cNvPr id="46098" name="Text Box 9"/>
            <p:cNvSpPr txBox="1">
              <a:spLocks noChangeArrowheads="1"/>
            </p:cNvSpPr>
            <p:nvPr/>
          </p:nvSpPr>
          <p:spPr bwMode="auto">
            <a:xfrm>
              <a:off x="4593" y="5386"/>
              <a:ext cx="25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GB" altLang="en-US" sz="2000" b="1">
                  <a:latin typeface="Arial" panose="020B0604020202020204" pitchFamily="34" charset="0"/>
                </a:rPr>
                <a:t> </a:t>
              </a:r>
            </a:p>
            <a:p>
              <a:pPr algn="ctr" eaLnBrk="1" hangingPunct="1"/>
              <a:endParaRPr lang="en-GB" altLang="en-US" sz="4000">
                <a:latin typeface="Century Gothic" panose="020B0502020202020204" pitchFamily="34" charset="0"/>
              </a:endParaRPr>
            </a:p>
          </p:txBody>
        </p:sp>
      </p:grpSp>
      <p:sp>
        <p:nvSpPr>
          <p:cNvPr id="46082" name="Text Box 10"/>
          <p:cNvSpPr txBox="1">
            <a:spLocks noChangeArrowheads="1"/>
          </p:cNvSpPr>
          <p:nvPr/>
        </p:nvSpPr>
        <p:spPr bwMode="auto">
          <a:xfrm>
            <a:off x="0" y="3105150"/>
            <a:ext cx="29892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1800" b="1">
                <a:latin typeface="Arial" panose="020B0604020202020204" pitchFamily="34" charset="0"/>
              </a:rPr>
              <a:t>EXPLORING AND ACQUIRING EXISTING KNOWLEDGE</a:t>
            </a:r>
          </a:p>
        </p:txBody>
      </p:sp>
      <p:sp>
        <p:nvSpPr>
          <p:cNvPr id="46083" name="Text Box 11"/>
          <p:cNvSpPr txBox="1">
            <a:spLocks noChangeArrowheads="1"/>
          </p:cNvSpPr>
          <p:nvPr/>
        </p:nvSpPr>
        <p:spPr bwMode="auto">
          <a:xfrm>
            <a:off x="7178675" y="3076575"/>
            <a:ext cx="1965325"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1800" b="1">
                <a:latin typeface="Arial" panose="020B0604020202020204" pitchFamily="34" charset="0"/>
              </a:rPr>
              <a:t>PARTICIPATING IN BUILDING KNOWLEDGE</a:t>
            </a:r>
          </a:p>
          <a:p>
            <a:pPr eaLnBrk="1" hangingPunct="1">
              <a:spcBef>
                <a:spcPct val="50000"/>
              </a:spcBef>
            </a:pPr>
            <a:endParaRPr lang="en-GB" altLang="en-US" sz="1800">
              <a:latin typeface="Arial" panose="020B0604020202020204" pitchFamily="34" charset="0"/>
            </a:endParaRPr>
          </a:p>
        </p:txBody>
      </p:sp>
      <p:sp>
        <p:nvSpPr>
          <p:cNvPr id="46084" name="Text Box 12"/>
          <p:cNvSpPr txBox="1">
            <a:spLocks noChangeArrowheads="1"/>
          </p:cNvSpPr>
          <p:nvPr/>
        </p:nvSpPr>
        <p:spPr bwMode="auto">
          <a:xfrm>
            <a:off x="2360613" y="4838700"/>
            <a:ext cx="4510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endParaRPr lang="en-US" altLang="en-US" sz="2800">
              <a:latin typeface="Century Gothic" panose="020B0502020202020204" pitchFamily="34" charset="0"/>
            </a:endParaRPr>
          </a:p>
        </p:txBody>
      </p:sp>
      <p:sp>
        <p:nvSpPr>
          <p:cNvPr id="46085" name="Text Box 13"/>
          <p:cNvSpPr txBox="1">
            <a:spLocks noChangeArrowheads="1"/>
          </p:cNvSpPr>
          <p:nvPr/>
        </p:nvSpPr>
        <p:spPr bwMode="auto">
          <a:xfrm>
            <a:off x="2779713" y="1069975"/>
            <a:ext cx="36464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en-GB" altLang="en-US" sz="1800" b="1">
                <a:latin typeface="Arial" panose="020B0604020202020204" pitchFamily="34" charset="0"/>
              </a:rPr>
              <a:t>STUDENT-LED</a:t>
            </a:r>
          </a:p>
        </p:txBody>
      </p:sp>
      <p:sp>
        <p:nvSpPr>
          <p:cNvPr id="46086" name="Text Box 14"/>
          <p:cNvSpPr txBox="1">
            <a:spLocks noChangeArrowheads="1"/>
          </p:cNvSpPr>
          <p:nvPr/>
        </p:nvSpPr>
        <p:spPr bwMode="auto">
          <a:xfrm>
            <a:off x="3324225" y="5613400"/>
            <a:ext cx="2595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en-GB" altLang="en-US" sz="1800" b="1">
                <a:latin typeface="Arial" panose="020B0604020202020204" pitchFamily="34" charset="0"/>
              </a:rPr>
              <a:t>STAFF-LED</a:t>
            </a:r>
          </a:p>
        </p:txBody>
      </p:sp>
      <p:sp>
        <p:nvSpPr>
          <p:cNvPr id="46087" name="Text Box 15"/>
          <p:cNvSpPr txBox="1">
            <a:spLocks noChangeArrowheads="1"/>
          </p:cNvSpPr>
          <p:nvPr/>
        </p:nvSpPr>
        <p:spPr bwMode="auto">
          <a:xfrm>
            <a:off x="1165225" y="2365375"/>
            <a:ext cx="33734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GB" altLang="en-US" sz="2000" b="1">
                <a:latin typeface="Arial" panose="020B0604020202020204" pitchFamily="34" charset="0"/>
              </a:rPr>
              <a:t> </a:t>
            </a:r>
            <a:r>
              <a:rPr lang="en-GB" altLang="en-US" sz="2000" b="1">
                <a:solidFill>
                  <a:schemeClr val="tx2"/>
                </a:solidFill>
                <a:latin typeface="Arial" panose="020B0604020202020204" pitchFamily="34" charset="0"/>
              </a:rPr>
              <a:t>Pursuing</a:t>
            </a:r>
          </a:p>
          <a:p>
            <a:pPr algn="ctr" eaLnBrk="1" hangingPunct="1"/>
            <a:r>
              <a:rPr lang="en-GB" altLang="en-US" sz="2000" b="1">
                <a:solidFill>
                  <a:schemeClr val="tx2"/>
                </a:solidFill>
                <a:latin typeface="Arial" panose="020B0604020202020204" pitchFamily="34" charset="0"/>
              </a:rPr>
              <a:t>(information-active)</a:t>
            </a:r>
            <a:endParaRPr lang="en-GB" altLang="en-US" sz="2000">
              <a:solidFill>
                <a:schemeClr val="tx2"/>
              </a:solidFill>
              <a:latin typeface="Arial" panose="020B0604020202020204" pitchFamily="34" charset="0"/>
            </a:endParaRPr>
          </a:p>
        </p:txBody>
      </p:sp>
      <p:sp>
        <p:nvSpPr>
          <p:cNvPr id="46088" name="Text Box 16"/>
          <p:cNvSpPr txBox="1">
            <a:spLocks noChangeArrowheads="1"/>
          </p:cNvSpPr>
          <p:nvPr/>
        </p:nvSpPr>
        <p:spPr bwMode="auto">
          <a:xfrm>
            <a:off x="1235075" y="4464050"/>
            <a:ext cx="3287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GB" altLang="en-US" sz="2000" b="1">
                <a:solidFill>
                  <a:schemeClr val="tx2"/>
                </a:solidFill>
                <a:latin typeface="Arial" panose="020B0604020202020204" pitchFamily="34" charset="0"/>
              </a:rPr>
              <a:t>Identifying</a:t>
            </a:r>
          </a:p>
          <a:p>
            <a:pPr algn="ctr" eaLnBrk="1" hangingPunct="1"/>
            <a:r>
              <a:rPr lang="en-GB" altLang="en-US" sz="2000" b="1">
                <a:solidFill>
                  <a:schemeClr val="tx2"/>
                </a:solidFill>
                <a:latin typeface="Arial" panose="020B0604020202020204" pitchFamily="34" charset="0"/>
              </a:rPr>
              <a:t>(information-responsive)</a:t>
            </a:r>
            <a:endParaRPr lang="en-GB" altLang="en-US" sz="2000">
              <a:solidFill>
                <a:schemeClr val="tx2"/>
              </a:solidFill>
              <a:latin typeface="Arial" panose="020B0604020202020204" pitchFamily="34" charset="0"/>
            </a:endParaRPr>
          </a:p>
        </p:txBody>
      </p:sp>
      <p:sp>
        <p:nvSpPr>
          <p:cNvPr id="46089" name="Text Box 17"/>
          <p:cNvSpPr txBox="1">
            <a:spLocks noChangeArrowheads="1"/>
          </p:cNvSpPr>
          <p:nvPr/>
        </p:nvSpPr>
        <p:spPr bwMode="auto">
          <a:xfrm>
            <a:off x="4600575" y="2351088"/>
            <a:ext cx="31003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GB" altLang="en-US" sz="2000" b="1">
                <a:solidFill>
                  <a:schemeClr val="tx2"/>
                </a:solidFill>
                <a:latin typeface="Arial" panose="020B0604020202020204" pitchFamily="34" charset="0"/>
              </a:rPr>
              <a:t>Authoring </a:t>
            </a:r>
          </a:p>
          <a:p>
            <a:pPr algn="ctr" eaLnBrk="1" hangingPunct="1"/>
            <a:r>
              <a:rPr lang="en-GB" altLang="en-US" sz="2000" b="1">
                <a:solidFill>
                  <a:schemeClr val="tx2"/>
                </a:solidFill>
                <a:latin typeface="Arial" panose="020B0604020202020204" pitchFamily="34" charset="0"/>
              </a:rPr>
              <a:t>(discovery-active)</a:t>
            </a:r>
            <a:endParaRPr lang="en-GB" altLang="en-US" sz="2000">
              <a:solidFill>
                <a:schemeClr val="tx2"/>
              </a:solidFill>
              <a:latin typeface="Arial" panose="020B0604020202020204" pitchFamily="34" charset="0"/>
            </a:endParaRPr>
          </a:p>
        </p:txBody>
      </p:sp>
      <p:sp>
        <p:nvSpPr>
          <p:cNvPr id="46090" name="Text Box 18"/>
          <p:cNvSpPr txBox="1">
            <a:spLocks noChangeArrowheads="1"/>
          </p:cNvSpPr>
          <p:nvPr/>
        </p:nvSpPr>
        <p:spPr bwMode="auto">
          <a:xfrm>
            <a:off x="4586288" y="4476750"/>
            <a:ext cx="32797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GB" altLang="en-US" sz="2000" b="1">
                <a:solidFill>
                  <a:schemeClr val="tx2"/>
                </a:solidFill>
                <a:latin typeface="Arial" panose="020B0604020202020204" pitchFamily="34" charset="0"/>
              </a:rPr>
              <a:t>Producing </a:t>
            </a:r>
          </a:p>
          <a:p>
            <a:pPr algn="ctr" eaLnBrk="1" hangingPunct="1"/>
            <a:r>
              <a:rPr lang="en-GB" altLang="en-US" sz="2000" b="1">
                <a:solidFill>
                  <a:schemeClr val="tx2"/>
                </a:solidFill>
                <a:latin typeface="Arial" panose="020B0604020202020204" pitchFamily="34" charset="0"/>
              </a:rPr>
              <a:t>(discovery-responsive)</a:t>
            </a:r>
            <a:endParaRPr lang="en-GB" altLang="en-US" sz="2000">
              <a:solidFill>
                <a:schemeClr val="tx2"/>
              </a:solidFill>
              <a:latin typeface="Arial" panose="020B0604020202020204" pitchFamily="34" charset="0"/>
            </a:endParaRPr>
          </a:p>
        </p:txBody>
      </p:sp>
      <p:sp>
        <p:nvSpPr>
          <p:cNvPr id="46091" name="Text Box 19"/>
          <p:cNvSpPr txBox="1">
            <a:spLocks noChangeArrowheads="1"/>
          </p:cNvSpPr>
          <p:nvPr/>
        </p:nvSpPr>
        <p:spPr bwMode="auto">
          <a:xfrm>
            <a:off x="444500" y="6162675"/>
            <a:ext cx="835501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lnSpc>
                <a:spcPct val="85000"/>
              </a:lnSpc>
            </a:pPr>
            <a:r>
              <a:rPr lang="en-GB" altLang="en-US" sz="2800" b="1">
                <a:solidFill>
                  <a:schemeClr val="tx2"/>
                </a:solidFill>
                <a:latin typeface="Arial" panose="020B0604020202020204" pitchFamily="34" charset="0"/>
              </a:rPr>
              <a:t>Inquiry-based learning: a conceptual framework </a:t>
            </a:r>
            <a:r>
              <a:rPr lang="en-GB" altLang="en-US" b="1">
                <a:solidFill>
                  <a:schemeClr val="tx2"/>
                </a:solidFill>
                <a:latin typeface="Arial" panose="020B0604020202020204" pitchFamily="34" charset="0"/>
              </a:rPr>
              <a:t>(based on Levy, 2009, 2011)</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2"/>
          <p:cNvSpPr txBox="1">
            <a:spLocks/>
          </p:cNvSpPr>
          <p:nvPr/>
        </p:nvSpPr>
        <p:spPr bwMode="auto">
          <a:xfrm>
            <a:off x="0" y="1706563"/>
            <a:ext cx="8732838"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76250" algn="l"/>
              </a:tabLst>
              <a:defRPr sz="2400">
                <a:solidFill>
                  <a:schemeClr val="tx1"/>
                </a:solidFill>
                <a:latin typeface="Times New Roman" panose="02020603050405020304" pitchFamily="18" charset="0"/>
                <a:ea typeface="MS PGothic" panose="020B0600070205080204" pitchFamily="34" charset="-128"/>
              </a:defRPr>
            </a:lvl1pPr>
            <a:lvl2pPr marL="742950" indent="-285750">
              <a:tabLst>
                <a:tab pos="476250" algn="l"/>
              </a:tabLst>
              <a:defRPr sz="2400">
                <a:solidFill>
                  <a:schemeClr val="tx1"/>
                </a:solidFill>
                <a:latin typeface="Times New Roman" panose="02020603050405020304" pitchFamily="18" charset="0"/>
                <a:ea typeface="MS PGothic" panose="020B0600070205080204" pitchFamily="34" charset="-128"/>
              </a:defRPr>
            </a:lvl2pPr>
            <a:lvl3pPr marL="1143000" indent="-228600">
              <a:tabLst>
                <a:tab pos="476250" algn="l"/>
              </a:tabLst>
              <a:defRPr sz="2400">
                <a:solidFill>
                  <a:schemeClr val="tx1"/>
                </a:solidFill>
                <a:latin typeface="Times New Roman" panose="02020603050405020304" pitchFamily="18" charset="0"/>
                <a:ea typeface="MS PGothic" panose="020B0600070205080204" pitchFamily="34" charset="-128"/>
              </a:defRPr>
            </a:lvl3pPr>
            <a:lvl4pPr marL="1600200" indent="-228600">
              <a:tabLst>
                <a:tab pos="476250" algn="l"/>
              </a:tabLst>
              <a:defRPr sz="2400">
                <a:solidFill>
                  <a:schemeClr val="tx1"/>
                </a:solidFill>
                <a:latin typeface="Times New Roman" panose="02020603050405020304" pitchFamily="18" charset="0"/>
                <a:ea typeface="MS PGothic" panose="020B0600070205080204" pitchFamily="34" charset="-128"/>
              </a:defRPr>
            </a:lvl4pPr>
            <a:lvl5pPr marL="2057400" indent="-228600">
              <a:tabLst>
                <a:tab pos="476250" algn="l"/>
              </a:tabLst>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476250" algn="l"/>
              </a:tabLs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476250" algn="l"/>
              </a:tabLs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476250" algn="l"/>
              </a:tabLs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476250" algn="l"/>
              </a:tabLst>
              <a:defRPr sz="2400">
                <a:solidFill>
                  <a:schemeClr val="tx1"/>
                </a:solidFill>
                <a:latin typeface="Times New Roman" panose="02020603050405020304" pitchFamily="18" charset="0"/>
                <a:ea typeface="MS PGothic" panose="020B0600070205080204" pitchFamily="34" charset="-128"/>
              </a:defRPr>
            </a:lvl9pPr>
          </a:lstStyle>
          <a:p>
            <a:pPr>
              <a:lnSpc>
                <a:spcPct val="90000"/>
              </a:lnSpc>
              <a:spcBef>
                <a:spcPct val="20000"/>
              </a:spcBef>
            </a:pPr>
            <a:endParaRPr lang="en-US" altLang="en-US" sz="2000" i="1">
              <a:latin typeface="Arial" panose="020B0604020202020204" pitchFamily="34" charset="0"/>
            </a:endParaRPr>
          </a:p>
          <a:p>
            <a:pPr>
              <a:lnSpc>
                <a:spcPct val="90000"/>
              </a:lnSpc>
              <a:spcBef>
                <a:spcPct val="20000"/>
              </a:spcBef>
            </a:pPr>
            <a:endParaRPr lang="en-US" altLang="en-US" sz="2000" i="1">
              <a:latin typeface="Arial" panose="020B0604020202020204" pitchFamily="34" charset="0"/>
            </a:endParaRPr>
          </a:p>
          <a:p>
            <a:pPr>
              <a:lnSpc>
                <a:spcPct val="90000"/>
              </a:lnSpc>
              <a:spcBef>
                <a:spcPct val="20000"/>
              </a:spcBef>
            </a:pPr>
            <a:r>
              <a:rPr lang="en-US" altLang="en-US" sz="2000" i="1">
                <a:latin typeface="Arial" panose="020B0604020202020204" pitchFamily="34" charset="0"/>
              </a:rPr>
              <a:t> </a:t>
            </a:r>
            <a:endParaRPr lang="en-AU" altLang="en-US" sz="2000">
              <a:latin typeface="Arial" panose="020B0604020202020204" pitchFamily="34" charset="0"/>
            </a:endParaRPr>
          </a:p>
          <a:p>
            <a:pPr>
              <a:lnSpc>
                <a:spcPct val="90000"/>
              </a:lnSpc>
              <a:spcBef>
                <a:spcPct val="20000"/>
              </a:spcBef>
            </a:pPr>
            <a:endParaRPr lang="en-AU" altLang="en-US" sz="2000">
              <a:latin typeface="Arial" panose="020B0604020202020204" pitchFamily="34" charset="0"/>
            </a:endParaRPr>
          </a:p>
        </p:txBody>
      </p:sp>
      <p:sp>
        <p:nvSpPr>
          <p:cNvPr id="4" name="Title 1"/>
          <p:cNvSpPr txBox="1">
            <a:spLocks/>
          </p:cNvSpPr>
          <p:nvPr/>
        </p:nvSpPr>
        <p:spPr>
          <a:xfrm>
            <a:off x="457200" y="274638"/>
            <a:ext cx="8229600" cy="1143000"/>
          </a:xfrm>
          <a:prstGeom prst="rect">
            <a:avLst/>
          </a:prstGeom>
        </p:spPr>
        <p:txBody>
          <a:bodyPr>
            <a:normAutofit/>
          </a:bodyPr>
          <a:lstStyle>
            <a:lvl1pPr algn="ctr" rtl="0" eaLnBrk="0" fontAlgn="base" hangingPunct="0">
              <a:spcBef>
                <a:spcPct val="0"/>
              </a:spcBef>
              <a:spcAft>
                <a:spcPct val="0"/>
              </a:spcAft>
              <a:defRPr sz="4400" b="1">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b="1">
                <a:solidFill>
                  <a:schemeClr val="tx2"/>
                </a:solidFill>
                <a:latin typeface="Times New Roman" pitchFamily="18" charset="0"/>
              </a:defRPr>
            </a:lvl6pPr>
            <a:lvl7pPr marL="914400" algn="ctr" rtl="0" fontAlgn="base">
              <a:spcBef>
                <a:spcPct val="0"/>
              </a:spcBef>
              <a:spcAft>
                <a:spcPct val="0"/>
              </a:spcAft>
              <a:defRPr sz="4400" b="1">
                <a:solidFill>
                  <a:schemeClr val="tx2"/>
                </a:solidFill>
                <a:latin typeface="Times New Roman" pitchFamily="18" charset="0"/>
              </a:defRPr>
            </a:lvl7pPr>
            <a:lvl8pPr marL="1371600" algn="ctr" rtl="0" fontAlgn="base">
              <a:spcBef>
                <a:spcPct val="0"/>
              </a:spcBef>
              <a:spcAft>
                <a:spcPct val="0"/>
              </a:spcAft>
              <a:defRPr sz="4400" b="1">
                <a:solidFill>
                  <a:schemeClr val="tx2"/>
                </a:solidFill>
                <a:latin typeface="Times New Roman" pitchFamily="18" charset="0"/>
              </a:defRPr>
            </a:lvl8pPr>
            <a:lvl9pPr marL="1828800" algn="ctr" rtl="0" fontAlgn="base">
              <a:spcBef>
                <a:spcPct val="0"/>
              </a:spcBef>
              <a:spcAft>
                <a:spcPct val="0"/>
              </a:spcAft>
              <a:defRPr sz="4400" b="1">
                <a:solidFill>
                  <a:schemeClr val="tx2"/>
                </a:solidFill>
                <a:latin typeface="Times New Roman" pitchFamily="18" charset="0"/>
              </a:defRPr>
            </a:lvl9pPr>
          </a:lstStyle>
          <a:p>
            <a:pPr>
              <a:defRPr/>
            </a:pPr>
            <a:endParaRPr lang="en-US" sz="4000" dirty="0">
              <a:solidFill>
                <a:srgbClr val="0078C1"/>
              </a:solidFill>
              <a:ea typeface="+mn-ea"/>
              <a:cs typeface="Arial" pitchFamily="34" charset="0"/>
            </a:endParaRPr>
          </a:p>
        </p:txBody>
      </p:sp>
      <p:sp>
        <p:nvSpPr>
          <p:cNvPr id="48131" name="Text Box 11"/>
          <p:cNvSpPr txBox="1">
            <a:spLocks noChangeArrowheads="1"/>
          </p:cNvSpPr>
          <p:nvPr/>
        </p:nvSpPr>
        <p:spPr bwMode="auto">
          <a:xfrm>
            <a:off x="457200" y="741363"/>
            <a:ext cx="82756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3000" b="1">
                <a:solidFill>
                  <a:schemeClr val="tx2"/>
                </a:solidFill>
                <a:latin typeface="Century Gothic" panose="020B0502020202020204" pitchFamily="34" charset="0"/>
              </a:rPr>
              <a:t>The language of end of programme research projects</a:t>
            </a:r>
            <a:endParaRPr lang="en-US" altLang="en-US" sz="3000" b="1">
              <a:solidFill>
                <a:schemeClr val="tx2"/>
              </a:solidFill>
              <a:latin typeface="Arial" panose="020B0604020202020204" pitchFamily="34" charset="0"/>
            </a:endParaRPr>
          </a:p>
        </p:txBody>
      </p:sp>
      <p:sp>
        <p:nvSpPr>
          <p:cNvPr id="2" name="TextBox 1"/>
          <p:cNvSpPr txBox="1"/>
          <p:nvPr/>
        </p:nvSpPr>
        <p:spPr>
          <a:xfrm>
            <a:off x="0" y="1706563"/>
            <a:ext cx="8686800" cy="1878012"/>
          </a:xfrm>
          <a:prstGeom prst="rect">
            <a:avLst/>
          </a:prstGeom>
          <a:noFill/>
        </p:spPr>
        <p:txBody>
          <a:bodyPr>
            <a:spAutoFit/>
          </a:bodyPr>
          <a:lstStyle/>
          <a:p>
            <a:pPr>
              <a:defRPr/>
            </a:pPr>
            <a:endParaRPr lang="en-GB" sz="3200" b="1" dirty="0">
              <a:latin typeface="+mn-lt"/>
              <a:ea typeface="+mn-ea"/>
            </a:endParaRPr>
          </a:p>
          <a:p>
            <a:pPr marL="457200" indent="-457200">
              <a:buFont typeface="Arial" panose="020B0604020202020204" pitchFamily="34" charset="0"/>
              <a:buChar char="•"/>
              <a:defRPr/>
            </a:pPr>
            <a:r>
              <a:rPr lang="en-GB" sz="2800" b="1" dirty="0">
                <a:latin typeface="+mn-lt"/>
                <a:ea typeface="+mn-ea"/>
              </a:rPr>
              <a:t>Dissertations</a:t>
            </a:r>
          </a:p>
          <a:p>
            <a:pPr marL="457200" indent="-457200">
              <a:buFont typeface="Arial" panose="020B0604020202020204" pitchFamily="34" charset="0"/>
              <a:buChar char="•"/>
              <a:defRPr/>
            </a:pPr>
            <a:r>
              <a:rPr lang="en-GB" sz="2800" b="1" dirty="0">
                <a:latin typeface="+mn-lt"/>
                <a:ea typeface="+mn-ea"/>
              </a:rPr>
              <a:t>End of programme projects</a:t>
            </a:r>
          </a:p>
          <a:p>
            <a:pPr marL="457200" indent="-457200">
              <a:buFont typeface="Arial" panose="020B0604020202020204" pitchFamily="34" charset="0"/>
              <a:buChar char="•"/>
              <a:defRPr/>
            </a:pPr>
            <a:r>
              <a:rPr lang="en-GB" sz="2800" b="1" dirty="0">
                <a:latin typeface="+mn-lt"/>
                <a:ea typeface="+mn-ea"/>
              </a:rPr>
              <a:t>Capstone projects</a:t>
            </a:r>
            <a:endParaRPr lang="en-US" sz="2800" b="1" dirty="0">
              <a:latin typeface="+mn-lt"/>
              <a:ea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p:cNvSpPr txBox="1">
            <a:spLocks noChangeArrowheads="1"/>
          </p:cNvSpPr>
          <p:nvPr/>
        </p:nvSpPr>
        <p:spPr bwMode="auto">
          <a:xfrm>
            <a:off x="4816475" y="1728788"/>
            <a:ext cx="383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GB" altLang="en-US" sz="2800" b="1">
                <a:latin typeface="Arial" panose="020B0604020202020204" pitchFamily="34" charset="0"/>
              </a:rPr>
              <a:t>	</a:t>
            </a:r>
          </a:p>
          <a:p>
            <a:endParaRPr lang="en-GB" altLang="en-US" sz="2800" b="1">
              <a:latin typeface="Arial" panose="020B0604020202020204" pitchFamily="34" charset="0"/>
            </a:endParaRPr>
          </a:p>
        </p:txBody>
      </p:sp>
      <p:pic>
        <p:nvPicPr>
          <p:cNvPr id="501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Text Box 9"/>
          <p:cNvSpPr txBox="1">
            <a:spLocks noChangeArrowheads="1"/>
          </p:cNvSpPr>
          <p:nvPr/>
        </p:nvSpPr>
        <p:spPr bwMode="auto">
          <a:xfrm>
            <a:off x="420688" y="1563688"/>
            <a:ext cx="81295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GB" altLang="en-US" b="1">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GB" altLang="en-US" b="1">
              <a:latin typeface="Arial" panose="020B0604020202020204" pitchFamily="34" charset="0"/>
            </a:endParaRPr>
          </a:p>
        </p:txBody>
      </p:sp>
      <p:sp>
        <p:nvSpPr>
          <p:cNvPr id="50185" name="TextBox 10"/>
          <p:cNvSpPr txBox="1">
            <a:spLocks noChangeArrowheads="1"/>
          </p:cNvSpPr>
          <p:nvPr/>
        </p:nvSpPr>
        <p:spPr bwMode="auto">
          <a:xfrm>
            <a:off x="444500" y="1536700"/>
            <a:ext cx="820737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Aft>
                <a:spcPts val="600"/>
              </a:spcAft>
              <a:buFont typeface="Arial" panose="020B0604020202020204" pitchFamily="34" charset="0"/>
              <a:buChar char="•"/>
            </a:pPr>
            <a:r>
              <a:rPr lang="en-GB" altLang="en-US" sz="2800" b="1">
                <a:latin typeface="Arial" panose="020B0604020202020204" pitchFamily="34" charset="0"/>
              </a:rPr>
              <a:t>In the UK a </a:t>
            </a:r>
            <a:r>
              <a:rPr lang="ja-JP" altLang="en-GB" sz="2800" b="1">
                <a:latin typeface="Arial" panose="020B0604020202020204" pitchFamily="34" charset="0"/>
              </a:rPr>
              <a:t>‘</a:t>
            </a:r>
            <a:r>
              <a:rPr lang="en-GB" altLang="ja-JP" sz="2800" b="1">
                <a:latin typeface="Arial" panose="020B0604020202020204" pitchFamily="34" charset="0"/>
              </a:rPr>
              <a:t>dissertation</a:t>
            </a:r>
            <a:r>
              <a:rPr lang="ja-JP" altLang="en-GB" sz="2800" b="1">
                <a:latin typeface="Arial" panose="020B0604020202020204" pitchFamily="34" charset="0"/>
              </a:rPr>
              <a:t>’</a:t>
            </a:r>
            <a:r>
              <a:rPr lang="en-GB" altLang="ja-JP" sz="2800" b="1">
                <a:latin typeface="Arial" panose="020B0604020202020204" pitchFamily="34" charset="0"/>
              </a:rPr>
              <a:t> normally refers to an end of programme research project. </a:t>
            </a:r>
          </a:p>
          <a:p>
            <a:pPr eaLnBrk="1" hangingPunct="1">
              <a:spcAft>
                <a:spcPts val="600"/>
              </a:spcAft>
              <a:buFont typeface="Arial" panose="020B0604020202020204" pitchFamily="34" charset="0"/>
              <a:buChar char="•"/>
            </a:pPr>
            <a:r>
              <a:rPr lang="en-GB" altLang="en-US" sz="2800" b="1">
                <a:solidFill>
                  <a:schemeClr val="tx2"/>
                </a:solidFill>
                <a:latin typeface="Arial" panose="020B0604020202020204" pitchFamily="34" charset="0"/>
              </a:rPr>
              <a:t>The majority of undergraduates undertake an dissertation for their Bachelor honours degree and a dissertation for a Masters Degree. </a:t>
            </a:r>
          </a:p>
          <a:p>
            <a:pPr eaLnBrk="1" hangingPunct="1">
              <a:spcAft>
                <a:spcPts val="600"/>
              </a:spcAft>
              <a:buFont typeface="Arial" panose="020B0604020202020204" pitchFamily="34" charset="0"/>
              <a:buChar char="•"/>
            </a:pPr>
            <a:r>
              <a:rPr lang="en-GB" altLang="en-US" sz="2800" b="1">
                <a:latin typeface="Arial" panose="020B0604020202020204" pitchFamily="34" charset="0"/>
              </a:rPr>
              <a:t>Traditionally it is a single authored, 8-20,000 word piece of work</a:t>
            </a:r>
          </a:p>
        </p:txBody>
      </p:sp>
      <p:sp>
        <p:nvSpPr>
          <p:cNvPr id="50186" name="TextBox 11"/>
          <p:cNvSpPr txBox="1">
            <a:spLocks noChangeArrowheads="1"/>
          </p:cNvSpPr>
          <p:nvPr/>
        </p:nvSpPr>
        <p:spPr bwMode="auto">
          <a:xfrm>
            <a:off x="444500" y="741363"/>
            <a:ext cx="88630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200" b="1">
                <a:solidFill>
                  <a:schemeClr val="tx2"/>
                </a:solidFill>
                <a:latin typeface="Century Gothic" panose="020B0502020202020204" pitchFamily="34" charset="0"/>
              </a:rPr>
              <a:t>Dissertations </a:t>
            </a:r>
            <a:endParaRPr lang="en-GB" altLang="en-US" sz="3200" b="1">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741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7411"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7412"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7413" name="Rectangle 7"/>
          <p:cNvSpPr>
            <a:spLocks noGrp="1" noChangeArrowheads="1"/>
          </p:cNvSpPr>
          <p:nvPr>
            <p:ph type="title" idx="4294967295"/>
          </p:nvPr>
        </p:nvSpPr>
        <p:spPr>
          <a:xfrm>
            <a:off x="0" y="381000"/>
            <a:ext cx="9144000" cy="1143000"/>
          </a:xfrm>
        </p:spPr>
        <p:txBody>
          <a:bodyPr/>
          <a:lstStyle/>
          <a:p>
            <a:pPr>
              <a:lnSpc>
                <a:spcPct val="100000"/>
              </a:lnSpc>
            </a:pPr>
            <a:r>
              <a:rPr lang="en-GB" altLang="en-US" sz="3000" smtClean="0">
                <a:latin typeface="Century Gothic" panose="020B0502020202020204" pitchFamily="34" charset="0"/>
                <a:cs typeface="Times New Roman" panose="02020603050405020304" pitchFamily="18" charset="0"/>
              </a:rPr>
              <a:t>Engaging Masters</a:t>
            </a:r>
            <a:r>
              <a:rPr lang="en-GB" altLang="nl-NL" sz="3000" smtClean="0">
                <a:latin typeface="Century Gothic" panose="020B0502020202020204" pitchFamily="34" charset="0"/>
                <a:cs typeface="Times New Roman" panose="02020603050405020304" pitchFamily="18" charset="0"/>
              </a:rPr>
              <a:t>’</a:t>
            </a:r>
            <a:r>
              <a:rPr lang="en-GB" altLang="en-US" sz="3000" smtClean="0">
                <a:latin typeface="Century Gothic" panose="020B0502020202020204" pitchFamily="34" charset="0"/>
                <a:cs typeface="Times New Roman" panose="02020603050405020304" pitchFamily="18" charset="0"/>
              </a:rPr>
              <a:t> students in research &amp; inquiry</a:t>
            </a:r>
            <a:endParaRPr lang="en-GB" altLang="en-US" sz="3000" smtClean="0"/>
          </a:p>
        </p:txBody>
      </p:sp>
      <p:sp>
        <p:nvSpPr>
          <p:cNvPr id="17414" name="Rectangle 8"/>
          <p:cNvSpPr>
            <a:spLocks noGrp="1" noChangeArrowheads="1"/>
          </p:cNvSpPr>
          <p:nvPr>
            <p:ph type="body" idx="4294967295"/>
          </p:nvPr>
        </p:nvSpPr>
        <p:spPr>
          <a:xfrm>
            <a:off x="522288" y="1671638"/>
            <a:ext cx="8197850" cy="4500562"/>
          </a:xfrm>
        </p:spPr>
        <p:txBody>
          <a:bodyPr/>
          <a:lstStyle/>
          <a:p>
            <a:pPr marL="88900" indent="0" eaLnBrk="1" hangingPunct="1">
              <a:buFontTx/>
              <a:buNone/>
              <a:tabLst>
                <a:tab pos="754063" algn="l"/>
              </a:tabLst>
            </a:pPr>
            <a:r>
              <a:rPr lang="en-GB" altLang="en-US" b="1" smtClean="0">
                <a:cs typeface="Arial" panose="020B0604020202020204" pitchFamily="34" charset="0"/>
              </a:rPr>
              <a:t>One minute each way</a:t>
            </a:r>
          </a:p>
          <a:p>
            <a:pPr marL="88900" indent="0" eaLnBrk="1" hangingPunct="1">
              <a:buFontTx/>
              <a:buNone/>
              <a:tabLst>
                <a:tab pos="754063" algn="l"/>
              </a:tabLst>
            </a:pPr>
            <a:endParaRPr lang="en-GB" altLang="en-US" sz="1000" b="1" smtClean="0">
              <a:cs typeface="Arial" panose="020B0604020202020204" pitchFamily="34" charset="0"/>
            </a:endParaRPr>
          </a:p>
          <a:p>
            <a:pPr marL="88900" indent="0" eaLnBrk="1" hangingPunct="1">
              <a:buFontTx/>
              <a:buNone/>
              <a:tabLst>
                <a:tab pos="754063" algn="l"/>
              </a:tabLst>
            </a:pPr>
            <a:r>
              <a:rPr lang="en-GB" altLang="en-US" b="1" smtClean="0">
                <a:solidFill>
                  <a:schemeClr val="tx2"/>
                </a:solidFill>
                <a:cs typeface="Arial" panose="020B0604020202020204" pitchFamily="34" charset="0"/>
              </a:rPr>
              <a:t>In pairs you each have ONE minute to tell your partner about one experience you have of </a:t>
            </a:r>
            <a:r>
              <a:rPr lang="en-GB" altLang="en-US" b="1" smtClean="0">
                <a:solidFill>
                  <a:schemeClr val="tx2"/>
                </a:solidFill>
                <a:cs typeface="Times New Roman" panose="02020603050405020304" pitchFamily="18" charset="0"/>
              </a:rPr>
              <a:t>engaging Masters</a:t>
            </a:r>
            <a:r>
              <a:rPr lang="en-GB" altLang="nl-NL" b="1" smtClean="0">
                <a:solidFill>
                  <a:schemeClr val="tx2"/>
                </a:solidFill>
                <a:cs typeface="Times New Roman" panose="02020603050405020304" pitchFamily="18" charset="0"/>
              </a:rPr>
              <a:t>’</a:t>
            </a:r>
            <a:r>
              <a:rPr lang="en-GB" altLang="en-US" b="1" smtClean="0">
                <a:solidFill>
                  <a:schemeClr val="tx2"/>
                </a:solidFill>
                <a:cs typeface="Times New Roman" panose="02020603050405020304" pitchFamily="18" charset="0"/>
              </a:rPr>
              <a:t> students in research &amp; inquiry</a:t>
            </a:r>
            <a:endParaRPr lang="en-GB" altLang="en-US" b="1" smtClean="0">
              <a:solidFill>
                <a:schemeClr val="tx2"/>
              </a:solidFill>
              <a:cs typeface="Arial" panose="020B0604020202020204" pitchFamily="34" charset="0"/>
            </a:endParaRPr>
          </a:p>
          <a:p>
            <a:pPr marL="88900" indent="0" eaLnBrk="1" hangingPunct="1">
              <a:buFontTx/>
              <a:buNone/>
              <a:tabLst>
                <a:tab pos="754063" algn="l"/>
              </a:tabLst>
            </a:pPr>
            <a:endParaRPr lang="en-GB" altLang="en-US" b="1" smtClean="0">
              <a:cs typeface="Arial" panose="020B0604020202020204" pitchFamily="34" charset="0"/>
            </a:endParaRPr>
          </a:p>
          <a:p>
            <a:pPr marL="88900" indent="0" eaLnBrk="1" hangingPunct="1">
              <a:buFontTx/>
              <a:buNone/>
              <a:tabLst>
                <a:tab pos="754063" algn="l"/>
              </a:tabLst>
            </a:pPr>
            <a:r>
              <a:rPr lang="en-GB" altLang="en-US" b="1" smtClean="0">
                <a:cs typeface="Arial" panose="020B0604020202020204" pitchFamily="34" charset="0"/>
              </a:rPr>
              <a:t>The job of your partner is to listen enthusiastically but NOT interrupt.</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2"/>
          <p:cNvSpPr txBox="1">
            <a:spLocks noChangeArrowheads="1"/>
          </p:cNvSpPr>
          <p:nvPr/>
        </p:nvSpPr>
        <p:spPr bwMode="auto">
          <a:xfrm>
            <a:off x="4816475" y="1728788"/>
            <a:ext cx="383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GB" altLang="en-US" sz="2800" b="1">
                <a:latin typeface="Arial" panose="020B0604020202020204" pitchFamily="34" charset="0"/>
              </a:rPr>
              <a:t>	</a:t>
            </a:r>
          </a:p>
          <a:p>
            <a:endParaRPr lang="en-GB" altLang="en-US" sz="2800" b="1">
              <a:latin typeface="Arial" panose="020B0604020202020204" pitchFamily="34" charset="0"/>
            </a:endParaRPr>
          </a:p>
        </p:txBody>
      </p:sp>
      <p:pic>
        <p:nvPicPr>
          <p:cNvPr id="522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Text Box 9"/>
          <p:cNvSpPr txBox="1">
            <a:spLocks noChangeArrowheads="1"/>
          </p:cNvSpPr>
          <p:nvPr/>
        </p:nvSpPr>
        <p:spPr bwMode="auto">
          <a:xfrm>
            <a:off x="601663" y="1536700"/>
            <a:ext cx="79486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Aft>
                <a:spcPct val="60000"/>
              </a:spcAft>
            </a:pPr>
            <a:r>
              <a:rPr lang="en-GB" altLang="en-US" sz="2800" b="1">
                <a:solidFill>
                  <a:schemeClr val="tx2"/>
                </a:solidFill>
                <a:latin typeface="Arial" panose="020B0604020202020204" pitchFamily="34" charset="0"/>
              </a:rPr>
              <a:t>Capstone</a:t>
            </a:r>
            <a:r>
              <a:rPr lang="en-GB" altLang="en-US" sz="2800" b="1">
                <a:latin typeface="Arial" panose="020B0604020202020204" pitchFamily="34" charset="0"/>
              </a:rPr>
              <a:t> project – term commonly used in North America and Australasia to refer to integrative final year projects</a:t>
            </a:r>
          </a:p>
        </p:txBody>
      </p:sp>
      <p:sp>
        <p:nvSpPr>
          <p:cNvPr id="52233" name="Text Box 10"/>
          <p:cNvSpPr txBox="1">
            <a:spLocks noChangeArrowheads="1"/>
          </p:cNvSpPr>
          <p:nvPr/>
        </p:nvSpPr>
        <p:spPr bwMode="auto">
          <a:xfrm>
            <a:off x="566738" y="758825"/>
            <a:ext cx="78089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Aft>
                <a:spcPct val="30000"/>
              </a:spcAft>
            </a:pPr>
            <a:r>
              <a:rPr lang="en-GB" altLang="en-US" sz="3200" b="1">
                <a:solidFill>
                  <a:schemeClr val="tx2"/>
                </a:solidFill>
                <a:latin typeface="Century Gothic" panose="020B0502020202020204" pitchFamily="34" charset="0"/>
              </a:rPr>
              <a:t>Capstone projects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2"/>
          <p:cNvSpPr txBox="1">
            <a:spLocks noChangeArrowheads="1"/>
          </p:cNvSpPr>
          <p:nvPr/>
        </p:nvSpPr>
        <p:spPr bwMode="auto">
          <a:xfrm>
            <a:off x="4816475" y="1728788"/>
            <a:ext cx="383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GB" altLang="en-US" sz="2800" b="1">
                <a:latin typeface="Arial" panose="020B0604020202020204" pitchFamily="34" charset="0"/>
              </a:rPr>
              <a:t>	</a:t>
            </a:r>
          </a:p>
          <a:p>
            <a:endParaRPr lang="en-GB" altLang="en-US" sz="2800" b="1">
              <a:latin typeface="Arial" panose="020B0604020202020204" pitchFamily="34" charset="0"/>
            </a:endParaRPr>
          </a:p>
        </p:txBody>
      </p:sp>
      <p:pic>
        <p:nvPicPr>
          <p:cNvPr id="542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Text Box 10"/>
          <p:cNvSpPr txBox="1">
            <a:spLocks noChangeArrowheads="1"/>
          </p:cNvSpPr>
          <p:nvPr/>
        </p:nvSpPr>
        <p:spPr bwMode="auto">
          <a:xfrm>
            <a:off x="420688" y="1533525"/>
            <a:ext cx="8245475"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5113" indent="-265113">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Aft>
                <a:spcPct val="30000"/>
              </a:spcAft>
            </a:pPr>
            <a:r>
              <a:rPr lang="en-GB" altLang="en-US" b="1">
                <a:latin typeface="Arial" panose="020B0604020202020204" pitchFamily="34" charset="0"/>
              </a:rPr>
              <a:t>To be wider in their:</a:t>
            </a:r>
          </a:p>
          <a:p>
            <a:pPr eaLnBrk="1" hangingPunct="1">
              <a:buFontTx/>
              <a:buChar char="•"/>
            </a:pPr>
            <a:r>
              <a:rPr lang="en-GB" altLang="en-US" sz="2200" b="1">
                <a:solidFill>
                  <a:schemeClr val="tx2"/>
                </a:solidFill>
                <a:latin typeface="Arial" panose="020B0604020202020204" pitchFamily="34" charset="0"/>
              </a:rPr>
              <a:t>conception</a:t>
            </a:r>
            <a:r>
              <a:rPr lang="en-GB" altLang="en-US" sz="2200">
                <a:latin typeface="Arial" panose="020B0604020202020204" pitchFamily="34" charset="0"/>
              </a:rPr>
              <a:t> </a:t>
            </a:r>
            <a:r>
              <a:rPr lang="en-GB" altLang="en-US" sz="2200" i="1">
                <a:latin typeface="Arial" panose="020B0604020202020204" pitchFamily="34" charset="0"/>
              </a:rPr>
              <a:t>(e.g.</a:t>
            </a:r>
            <a:r>
              <a:rPr lang="en-GB" altLang="en-US" sz="2200">
                <a:latin typeface="Arial" panose="020B0604020202020204" pitchFamily="34" charset="0"/>
              </a:rPr>
              <a:t> </a:t>
            </a:r>
            <a:r>
              <a:rPr lang="en-GB" altLang="en-US" sz="2200" i="1">
                <a:latin typeface="Arial" panose="020B0604020202020204" pitchFamily="34" charset="0"/>
              </a:rPr>
              <a:t>collaborative projects as part of a research group; consultancy projects); </a:t>
            </a:r>
            <a:endParaRPr lang="en-GB" altLang="en-US" sz="2200">
              <a:latin typeface="Arial" panose="020B0604020202020204" pitchFamily="34" charset="0"/>
            </a:endParaRPr>
          </a:p>
          <a:p>
            <a:pPr eaLnBrk="1" hangingPunct="1">
              <a:buFontTx/>
              <a:buChar char="•"/>
            </a:pPr>
            <a:r>
              <a:rPr lang="en-GB" altLang="en-US" sz="2200">
                <a:latin typeface="Arial" panose="020B0604020202020204" pitchFamily="34" charset="0"/>
              </a:rPr>
              <a:t> </a:t>
            </a:r>
            <a:r>
              <a:rPr lang="en-GB" altLang="en-US" sz="2200" b="1">
                <a:solidFill>
                  <a:schemeClr val="tx2"/>
                </a:solidFill>
                <a:latin typeface="Arial" panose="020B0604020202020204" pitchFamily="34" charset="0"/>
              </a:rPr>
              <a:t>function</a:t>
            </a:r>
            <a:r>
              <a:rPr lang="en-GB" altLang="en-US" sz="2200">
                <a:latin typeface="Arial" panose="020B0604020202020204" pitchFamily="34" charset="0"/>
              </a:rPr>
              <a:t> </a:t>
            </a:r>
            <a:r>
              <a:rPr lang="en-GB" altLang="en-US" sz="2200" i="1">
                <a:latin typeface="Arial" panose="020B0604020202020204" pitchFamily="34" charset="0"/>
              </a:rPr>
              <a:t>(e.g.</a:t>
            </a:r>
            <a:r>
              <a:rPr lang="en-GB" altLang="en-US" sz="2200">
                <a:latin typeface="Arial" panose="020B0604020202020204" pitchFamily="34" charset="0"/>
              </a:rPr>
              <a:t> </a:t>
            </a:r>
            <a:r>
              <a:rPr lang="en-GB" altLang="en-US" sz="2200" i="1">
                <a:latin typeface="Arial" panose="020B0604020202020204" pitchFamily="34" charset="0"/>
              </a:rPr>
              <a:t>synthesising capstone projects; preparatory projects for transition into a profession); </a:t>
            </a:r>
            <a:endParaRPr lang="en-GB" altLang="en-US" sz="2200">
              <a:latin typeface="Arial" panose="020B0604020202020204" pitchFamily="34" charset="0"/>
            </a:endParaRPr>
          </a:p>
          <a:p>
            <a:pPr eaLnBrk="1" hangingPunct="1">
              <a:buFontTx/>
              <a:buChar char="•"/>
            </a:pPr>
            <a:r>
              <a:rPr lang="en-GB" altLang="en-US" sz="2200">
                <a:latin typeface="Arial" panose="020B0604020202020204" pitchFamily="34" charset="0"/>
              </a:rPr>
              <a:t> </a:t>
            </a:r>
            <a:r>
              <a:rPr lang="en-GB" altLang="en-US" sz="2200" b="1">
                <a:solidFill>
                  <a:schemeClr val="tx2"/>
                </a:solidFill>
                <a:latin typeface="Arial" panose="020B0604020202020204" pitchFamily="34" charset="0"/>
              </a:rPr>
              <a:t>form</a:t>
            </a:r>
            <a:r>
              <a:rPr lang="en-GB" altLang="en-US" sz="2200">
                <a:latin typeface="Arial" panose="020B0604020202020204" pitchFamily="34" charset="0"/>
              </a:rPr>
              <a:t> </a:t>
            </a:r>
            <a:r>
              <a:rPr lang="en-GB" altLang="en-US" sz="2200" i="1">
                <a:latin typeface="Arial" panose="020B0604020202020204" pitchFamily="34" charset="0"/>
              </a:rPr>
              <a:t>(e.g. student group projects);</a:t>
            </a:r>
            <a:r>
              <a:rPr lang="en-GB" altLang="en-US" sz="2200">
                <a:latin typeface="Arial" panose="020B0604020202020204" pitchFamily="34" charset="0"/>
              </a:rPr>
              <a:t> </a:t>
            </a:r>
          </a:p>
          <a:p>
            <a:pPr eaLnBrk="1" hangingPunct="1">
              <a:buFontTx/>
              <a:buChar char="•"/>
            </a:pPr>
            <a:r>
              <a:rPr lang="en-GB" altLang="en-US" sz="2200">
                <a:latin typeface="Arial" panose="020B0604020202020204" pitchFamily="34" charset="0"/>
              </a:rPr>
              <a:t> </a:t>
            </a:r>
            <a:r>
              <a:rPr lang="en-GB" altLang="en-US" sz="2200" b="1">
                <a:solidFill>
                  <a:schemeClr val="tx2"/>
                </a:solidFill>
                <a:latin typeface="Arial" panose="020B0604020202020204" pitchFamily="34" charset="0"/>
              </a:rPr>
              <a:t>location</a:t>
            </a:r>
            <a:r>
              <a:rPr lang="en-GB" altLang="en-US" sz="2200">
                <a:latin typeface="Arial" panose="020B0604020202020204" pitchFamily="34" charset="0"/>
              </a:rPr>
              <a:t> </a:t>
            </a:r>
            <a:r>
              <a:rPr lang="en-GB" altLang="en-US" sz="2200" i="1">
                <a:latin typeface="Arial" panose="020B0604020202020204" pitchFamily="34" charset="0"/>
              </a:rPr>
              <a:t>(e.g. employer and community based projects);</a:t>
            </a:r>
            <a:r>
              <a:rPr lang="en-GB" altLang="en-US" sz="2200">
                <a:latin typeface="Arial" panose="020B0604020202020204" pitchFamily="34" charset="0"/>
              </a:rPr>
              <a:t> and/or </a:t>
            </a:r>
          </a:p>
          <a:p>
            <a:pPr eaLnBrk="1" hangingPunct="1">
              <a:buFontTx/>
              <a:buChar char="•"/>
            </a:pPr>
            <a:r>
              <a:rPr lang="en-GB" altLang="en-US" sz="2200">
                <a:latin typeface="Arial" panose="020B0604020202020204" pitchFamily="34" charset="0"/>
              </a:rPr>
              <a:t> </a:t>
            </a:r>
            <a:r>
              <a:rPr lang="en-GB" altLang="en-US" sz="2200" b="1">
                <a:solidFill>
                  <a:schemeClr val="tx2"/>
                </a:solidFill>
                <a:latin typeface="Arial" panose="020B0604020202020204" pitchFamily="34" charset="0"/>
              </a:rPr>
              <a:t>how they are disseminated and assessed</a:t>
            </a:r>
            <a:r>
              <a:rPr lang="en-GB" altLang="en-US" sz="2200" b="1">
                <a:latin typeface="Arial" panose="020B0604020202020204" pitchFamily="34" charset="0"/>
              </a:rPr>
              <a:t> </a:t>
            </a:r>
            <a:r>
              <a:rPr lang="en-GB" altLang="en-US" sz="2200" i="1">
                <a:latin typeface="Arial" panose="020B0604020202020204" pitchFamily="34" charset="0"/>
              </a:rPr>
              <a:t>(e.g. through exhibitions, research conferences and other forms of public engagement)</a:t>
            </a:r>
            <a:endParaRPr lang="en-US" altLang="en-US" sz="2200" i="1">
              <a:latin typeface="Arial" panose="020B0604020202020204" pitchFamily="34" charset="0"/>
            </a:endParaRPr>
          </a:p>
        </p:txBody>
      </p:sp>
      <p:sp>
        <p:nvSpPr>
          <p:cNvPr id="54281" name="Text Box 11"/>
          <p:cNvSpPr txBox="1">
            <a:spLocks noChangeArrowheads="1"/>
          </p:cNvSpPr>
          <p:nvPr/>
        </p:nvSpPr>
        <p:spPr bwMode="auto">
          <a:xfrm>
            <a:off x="420688" y="671513"/>
            <a:ext cx="85566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3000" b="1">
                <a:solidFill>
                  <a:schemeClr val="tx2"/>
                </a:solidFill>
                <a:latin typeface="Century Gothic" panose="020B0502020202020204" pitchFamily="34" charset="0"/>
              </a:rPr>
              <a:t>Rethinking the traditional dissertation</a:t>
            </a:r>
            <a:endParaRPr lang="en-US" altLang="en-US" sz="3000" b="1">
              <a:solidFill>
                <a:schemeClr val="tx2"/>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3"/>
          <p:cNvSpPr txBox="1">
            <a:spLocks noChangeArrowheads="1"/>
          </p:cNvSpPr>
          <p:nvPr/>
        </p:nvSpPr>
        <p:spPr bwMode="auto">
          <a:xfrm>
            <a:off x="492125" y="1811338"/>
            <a:ext cx="81597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Lst>
              <a:defRPr sz="2400">
                <a:solidFill>
                  <a:schemeClr val="tx1"/>
                </a:solidFill>
                <a:latin typeface="Times New Roman" panose="02020603050405020304" pitchFamily="18" charset="0"/>
                <a:ea typeface="MS PGothic" panose="020B0600070205080204" pitchFamily="34" charset="-128"/>
              </a:defRPr>
            </a:lvl1pPr>
            <a:lvl2pPr marL="742950" indent="-285750">
              <a:tabLst>
                <a:tab pos="0" algn="l"/>
              </a:tabLst>
              <a:defRPr sz="2400">
                <a:solidFill>
                  <a:schemeClr val="tx1"/>
                </a:solidFill>
                <a:latin typeface="Times New Roman" panose="02020603050405020304" pitchFamily="18" charset="0"/>
                <a:ea typeface="MS PGothic" panose="020B0600070205080204" pitchFamily="34" charset="-128"/>
              </a:defRPr>
            </a:lvl2pPr>
            <a:lvl3pPr marL="1143000" indent="-228600">
              <a:tabLst>
                <a:tab pos="0" algn="l"/>
              </a:tabLst>
              <a:defRPr sz="2400">
                <a:solidFill>
                  <a:schemeClr val="tx1"/>
                </a:solidFill>
                <a:latin typeface="Times New Roman" panose="02020603050405020304" pitchFamily="18" charset="0"/>
                <a:ea typeface="MS PGothic" panose="020B0600070205080204" pitchFamily="34" charset="-128"/>
              </a:defRPr>
            </a:lvl3pPr>
            <a:lvl4pPr marL="1600200" indent="-228600">
              <a:tabLst>
                <a:tab pos="0" algn="l"/>
              </a:tabLst>
              <a:defRPr sz="2400">
                <a:solidFill>
                  <a:schemeClr val="tx1"/>
                </a:solidFill>
                <a:latin typeface="Times New Roman" panose="02020603050405020304" pitchFamily="18" charset="0"/>
                <a:ea typeface="MS PGothic" panose="020B0600070205080204" pitchFamily="34" charset="-128"/>
              </a:defRPr>
            </a:lvl4pPr>
            <a:lvl5pPr marL="2057400" indent="-228600">
              <a:tabLst>
                <a:tab pos="0" algn="l"/>
              </a:tabLst>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0" algn="l"/>
              </a:tabLs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0" algn="l"/>
              </a:tabLs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0" algn="l"/>
              </a:tabLs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0" algn="l"/>
              </a:tabLst>
              <a:defRPr sz="2400">
                <a:solidFill>
                  <a:schemeClr val="tx1"/>
                </a:solidFill>
                <a:latin typeface="Times New Roman" panose="02020603050405020304" pitchFamily="18" charset="0"/>
                <a:ea typeface="MS PGothic" panose="020B0600070205080204" pitchFamily="34" charset="-128"/>
              </a:defRPr>
            </a:lvl9pPr>
          </a:lstStyle>
          <a:p>
            <a:endParaRPr lang="en-GB" altLang="en-US" sz="2800" b="1">
              <a:latin typeface="Arial" panose="020B0604020202020204" pitchFamily="34" charset="0"/>
            </a:endParaRPr>
          </a:p>
          <a:p>
            <a:endParaRPr lang="en-GB" altLang="en-US" sz="2800" b="1">
              <a:latin typeface="Arial" panose="020B0604020202020204" pitchFamily="34" charset="0"/>
            </a:endParaRPr>
          </a:p>
          <a:p>
            <a:endParaRPr lang="en-GB" altLang="en-US" sz="2800" b="1">
              <a:latin typeface="Arial" panose="020B0604020202020204" pitchFamily="34" charset="0"/>
            </a:endParaRPr>
          </a:p>
          <a:p>
            <a:endParaRPr lang="en-GB" altLang="en-US" sz="2800" b="1">
              <a:latin typeface="Arial" panose="020B0604020202020204" pitchFamily="34" charset="0"/>
            </a:endParaRPr>
          </a:p>
        </p:txBody>
      </p:sp>
      <p:sp>
        <p:nvSpPr>
          <p:cNvPr id="56322" name="Text Box 4"/>
          <p:cNvSpPr txBox="1">
            <a:spLocks noChangeArrowheads="1"/>
          </p:cNvSpPr>
          <p:nvPr/>
        </p:nvSpPr>
        <p:spPr bwMode="auto">
          <a:xfrm>
            <a:off x="5051425" y="1625600"/>
            <a:ext cx="40925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GB" altLang="nl-NL" b="1">
                <a:latin typeface="Arial" panose="020B0604020202020204" pitchFamily="34" charset="0"/>
              </a:rPr>
              <a:t>“</a:t>
            </a:r>
            <a:r>
              <a:rPr lang="en-GB" altLang="en-US" b="1">
                <a:latin typeface="Arial" panose="020B0604020202020204" pitchFamily="34" charset="0"/>
              </a:rPr>
              <a:t>Our argument is that a more flexible but equally robust approach is required to the design and assessment of FYPD [final year projects and dissertations] to meet the needs of students from diverse subject areas and types of institution.</a:t>
            </a:r>
            <a:r>
              <a:rPr lang="en-GB" altLang="nl-NL" b="1">
                <a:latin typeface="Arial" panose="020B0604020202020204" pitchFamily="34" charset="0"/>
              </a:rPr>
              <a:t>”</a:t>
            </a:r>
            <a:r>
              <a:rPr lang="en-GB" altLang="en-US" b="1">
                <a:latin typeface="Arial" panose="020B0604020202020204" pitchFamily="34" charset="0"/>
              </a:rPr>
              <a:t> </a:t>
            </a:r>
            <a:r>
              <a:rPr lang="en-GB" altLang="en-US">
                <a:latin typeface="Century Gothic" panose="020B0502020202020204" pitchFamily="34" charset="0"/>
              </a:rPr>
              <a:t>(Healey </a:t>
            </a:r>
            <a:r>
              <a:rPr lang="en-GB" altLang="en-US" i="1">
                <a:latin typeface="Century Gothic" panose="020B0502020202020204" pitchFamily="34" charset="0"/>
              </a:rPr>
              <a:t>et al</a:t>
            </a:r>
            <a:r>
              <a:rPr lang="en-GB" altLang="en-US">
                <a:latin typeface="Century Gothic" panose="020B0502020202020204" pitchFamily="34" charset="0"/>
              </a:rPr>
              <a:t>., 2013: 10)</a:t>
            </a:r>
            <a:endParaRPr lang="en-US" altLang="en-US">
              <a:latin typeface="Century Gothic" panose="020B0502020202020204" pitchFamily="34" charset="0"/>
            </a:endParaRPr>
          </a:p>
          <a:p>
            <a:pPr eaLnBrk="1" hangingPunct="1"/>
            <a:endParaRPr lang="en-US" altLang="en-US" b="1">
              <a:latin typeface="Arial" panose="020B0604020202020204" pitchFamily="34" charset="0"/>
            </a:endParaRPr>
          </a:p>
        </p:txBody>
      </p:sp>
      <p:pic>
        <p:nvPicPr>
          <p:cNvPr id="563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11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2"/>
          <p:cNvSpPr txBox="1">
            <a:spLocks noChangeArrowheads="1"/>
          </p:cNvSpPr>
          <p:nvPr/>
        </p:nvSpPr>
        <p:spPr bwMode="auto">
          <a:xfrm>
            <a:off x="636588" y="615950"/>
            <a:ext cx="81867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200" b="1">
                <a:solidFill>
                  <a:schemeClr val="tx2"/>
                </a:solidFill>
                <a:latin typeface="Arial" panose="020B0604020202020204" pitchFamily="34" charset="0"/>
              </a:rPr>
              <a:t>Alternatives to traditional dissertations</a:t>
            </a:r>
            <a:endParaRPr lang="en-US" altLang="en-US" sz="3200" b="1">
              <a:solidFill>
                <a:schemeClr val="tx2"/>
              </a:solidFill>
              <a:latin typeface="Arial" panose="020B0604020202020204" pitchFamily="34" charset="0"/>
            </a:endParaRPr>
          </a:p>
        </p:txBody>
      </p:sp>
      <p:sp>
        <p:nvSpPr>
          <p:cNvPr id="58370" name="Text Box 3"/>
          <p:cNvSpPr txBox="1">
            <a:spLocks noChangeArrowheads="1"/>
          </p:cNvSpPr>
          <p:nvPr/>
        </p:nvSpPr>
        <p:spPr bwMode="auto">
          <a:xfrm>
            <a:off x="492125" y="1811338"/>
            <a:ext cx="81597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Lst>
              <a:defRPr sz="2400">
                <a:solidFill>
                  <a:schemeClr val="tx1"/>
                </a:solidFill>
                <a:latin typeface="Times New Roman" panose="02020603050405020304" pitchFamily="18" charset="0"/>
                <a:ea typeface="MS PGothic" panose="020B0600070205080204" pitchFamily="34" charset="-128"/>
              </a:defRPr>
            </a:lvl1pPr>
            <a:lvl2pPr marL="742950" indent="-285750">
              <a:tabLst>
                <a:tab pos="0" algn="l"/>
              </a:tabLst>
              <a:defRPr sz="2400">
                <a:solidFill>
                  <a:schemeClr val="tx1"/>
                </a:solidFill>
                <a:latin typeface="Times New Roman" panose="02020603050405020304" pitchFamily="18" charset="0"/>
                <a:ea typeface="MS PGothic" panose="020B0600070205080204" pitchFamily="34" charset="-128"/>
              </a:defRPr>
            </a:lvl2pPr>
            <a:lvl3pPr marL="1143000" indent="-228600">
              <a:tabLst>
                <a:tab pos="0" algn="l"/>
              </a:tabLst>
              <a:defRPr sz="2400">
                <a:solidFill>
                  <a:schemeClr val="tx1"/>
                </a:solidFill>
                <a:latin typeface="Times New Roman" panose="02020603050405020304" pitchFamily="18" charset="0"/>
                <a:ea typeface="MS PGothic" panose="020B0600070205080204" pitchFamily="34" charset="-128"/>
              </a:defRPr>
            </a:lvl3pPr>
            <a:lvl4pPr marL="1600200" indent="-228600">
              <a:tabLst>
                <a:tab pos="0" algn="l"/>
              </a:tabLst>
              <a:defRPr sz="2400">
                <a:solidFill>
                  <a:schemeClr val="tx1"/>
                </a:solidFill>
                <a:latin typeface="Times New Roman" panose="02020603050405020304" pitchFamily="18" charset="0"/>
                <a:ea typeface="MS PGothic" panose="020B0600070205080204" pitchFamily="34" charset="-128"/>
              </a:defRPr>
            </a:lvl4pPr>
            <a:lvl5pPr marL="2057400" indent="-228600">
              <a:tabLst>
                <a:tab pos="0" algn="l"/>
              </a:tabLst>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0" algn="l"/>
              </a:tabLs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0" algn="l"/>
              </a:tabLs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0" algn="l"/>
              </a:tabLs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0" algn="l"/>
              </a:tabLst>
              <a:defRPr sz="2400">
                <a:solidFill>
                  <a:schemeClr val="tx1"/>
                </a:solidFill>
                <a:latin typeface="Times New Roman" panose="02020603050405020304" pitchFamily="18" charset="0"/>
                <a:ea typeface="MS PGothic" panose="020B0600070205080204" pitchFamily="34" charset="-128"/>
              </a:defRPr>
            </a:lvl9pPr>
          </a:lstStyle>
          <a:p>
            <a:endParaRPr lang="en-GB" altLang="en-US" sz="2800" b="1">
              <a:latin typeface="Arial" panose="020B0604020202020204" pitchFamily="34" charset="0"/>
            </a:endParaRPr>
          </a:p>
          <a:p>
            <a:endParaRPr lang="en-GB" altLang="en-US" sz="2800" b="1">
              <a:latin typeface="Arial" panose="020B0604020202020204" pitchFamily="34" charset="0"/>
            </a:endParaRPr>
          </a:p>
          <a:p>
            <a:endParaRPr lang="en-GB" altLang="en-US" sz="2800" b="1">
              <a:latin typeface="Arial" panose="020B0604020202020204" pitchFamily="34" charset="0"/>
            </a:endParaRPr>
          </a:p>
          <a:p>
            <a:endParaRPr lang="en-GB" altLang="en-US" sz="2800" b="1">
              <a:latin typeface="Arial" panose="020B0604020202020204" pitchFamily="34" charset="0"/>
            </a:endParaRPr>
          </a:p>
        </p:txBody>
      </p:sp>
      <p:sp>
        <p:nvSpPr>
          <p:cNvPr id="58371" name="Text Box 6"/>
          <p:cNvSpPr txBox="1">
            <a:spLocks noChangeArrowheads="1"/>
          </p:cNvSpPr>
          <p:nvPr/>
        </p:nvSpPr>
        <p:spPr bwMode="auto">
          <a:xfrm>
            <a:off x="4413250" y="1560513"/>
            <a:ext cx="455453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Aft>
                <a:spcPct val="20000"/>
              </a:spcAft>
            </a:pPr>
            <a:r>
              <a:rPr lang="en-GB" altLang="en-US" b="1">
                <a:solidFill>
                  <a:schemeClr val="tx2"/>
                </a:solidFill>
                <a:latin typeface="Arial" panose="020B0604020202020204" pitchFamily="34" charset="0"/>
              </a:rPr>
              <a:t>Case studies</a:t>
            </a:r>
          </a:p>
          <a:p>
            <a:pPr eaLnBrk="1" hangingPunct="1">
              <a:spcAft>
                <a:spcPct val="20000"/>
              </a:spcAft>
              <a:buFontTx/>
              <a:buAutoNum type="arabicPeriod"/>
            </a:pPr>
            <a:r>
              <a:rPr lang="en-GB" altLang="en-US" b="1">
                <a:latin typeface="Arial" panose="020B0604020202020204" pitchFamily="34" charset="0"/>
              </a:rPr>
              <a:t>Arts, Design, Media and Humanities  </a:t>
            </a:r>
          </a:p>
          <a:p>
            <a:pPr eaLnBrk="1" hangingPunct="1">
              <a:spcAft>
                <a:spcPct val="20000"/>
              </a:spcAft>
              <a:buFontTx/>
              <a:buAutoNum type="arabicPeriod"/>
            </a:pPr>
            <a:r>
              <a:rPr lang="en-GB" altLang="en-US" b="1">
                <a:latin typeface="Arial" panose="020B0604020202020204" pitchFamily="34" charset="0"/>
              </a:rPr>
              <a:t>Business, Hospitality, Law, Sport and Tourism  </a:t>
            </a:r>
          </a:p>
          <a:p>
            <a:pPr eaLnBrk="1" hangingPunct="1">
              <a:spcAft>
                <a:spcPct val="20000"/>
              </a:spcAft>
              <a:buFontTx/>
              <a:buAutoNum type="arabicPeriod"/>
            </a:pPr>
            <a:r>
              <a:rPr lang="en-GB" altLang="en-US" b="1">
                <a:latin typeface="Arial" panose="020B0604020202020204" pitchFamily="34" charset="0"/>
              </a:rPr>
              <a:t>Interdisciplinary </a:t>
            </a:r>
          </a:p>
          <a:p>
            <a:pPr eaLnBrk="1" hangingPunct="1">
              <a:spcAft>
                <a:spcPct val="20000"/>
              </a:spcAft>
              <a:buFontTx/>
              <a:buAutoNum type="arabicPeriod"/>
            </a:pPr>
            <a:r>
              <a:rPr lang="en-GB" altLang="en-US" b="1">
                <a:latin typeface="Arial" panose="020B0604020202020204" pitchFamily="34" charset="0"/>
              </a:rPr>
              <a:t>Education, Social and Environmental Sciences</a:t>
            </a:r>
          </a:p>
          <a:p>
            <a:pPr eaLnBrk="1" hangingPunct="1">
              <a:spcAft>
                <a:spcPct val="20000"/>
              </a:spcAft>
              <a:buFontTx/>
              <a:buAutoNum type="arabicPeriod"/>
            </a:pPr>
            <a:r>
              <a:rPr lang="en-GB" altLang="en-US" b="1">
                <a:latin typeface="Arial" panose="020B0604020202020204" pitchFamily="34" charset="0"/>
              </a:rPr>
              <a:t>Science, Technology, Engineering and Mathematics</a:t>
            </a:r>
            <a:r>
              <a:rPr lang="en-GB" altLang="en-US"/>
              <a:t> </a:t>
            </a:r>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p:cNvSpPr txBox="1">
            <a:spLocks noChangeArrowheads="1"/>
          </p:cNvSpPr>
          <p:nvPr/>
        </p:nvSpPr>
        <p:spPr bwMode="auto">
          <a:xfrm>
            <a:off x="584200" y="733425"/>
            <a:ext cx="8277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200" b="1">
                <a:solidFill>
                  <a:schemeClr val="tx2"/>
                </a:solidFill>
                <a:latin typeface="Arial" panose="020B0604020202020204" pitchFamily="34" charset="0"/>
              </a:rPr>
              <a:t>Alternatives to traditional dissertations</a:t>
            </a:r>
            <a:endParaRPr lang="en-US" altLang="en-US" sz="3200" b="1">
              <a:solidFill>
                <a:schemeClr val="tx2"/>
              </a:solidFill>
              <a:latin typeface="Arial" panose="020B0604020202020204" pitchFamily="34" charset="0"/>
            </a:endParaRPr>
          </a:p>
        </p:txBody>
      </p:sp>
      <p:sp>
        <p:nvSpPr>
          <p:cNvPr id="60418" name="Text Box 4"/>
          <p:cNvSpPr txBox="1">
            <a:spLocks noChangeArrowheads="1"/>
          </p:cNvSpPr>
          <p:nvPr/>
        </p:nvSpPr>
        <p:spPr bwMode="auto">
          <a:xfrm>
            <a:off x="609600" y="1568450"/>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b="1">
                <a:latin typeface="Arial" panose="020B0604020202020204" pitchFamily="34" charset="0"/>
              </a:rPr>
              <a:t>In groups of 3-4s </a:t>
            </a:r>
            <a:r>
              <a:rPr lang="en-GB" altLang="en-US" b="1">
                <a:solidFill>
                  <a:schemeClr val="tx2"/>
                </a:solidFill>
                <a:latin typeface="Arial" panose="020B0604020202020204" pitchFamily="34" charset="0"/>
              </a:rPr>
              <a:t>each of you should look at least one</a:t>
            </a:r>
            <a:r>
              <a:rPr lang="en-GB" altLang="en-US" b="1">
                <a:latin typeface="Arial" panose="020B0604020202020204" pitchFamily="34" charset="0"/>
              </a:rPr>
              <a:t> </a:t>
            </a:r>
            <a:r>
              <a:rPr lang="en-GB" altLang="en-US" b="1">
                <a:solidFill>
                  <a:schemeClr val="tx2"/>
                </a:solidFill>
                <a:latin typeface="Arial" panose="020B0604020202020204" pitchFamily="34" charset="0"/>
              </a:rPr>
              <a:t>different </a:t>
            </a:r>
            <a:r>
              <a:rPr lang="en-GB" altLang="en-US" b="1">
                <a:latin typeface="Arial" panose="020B0604020202020204" pitchFamily="34" charset="0"/>
              </a:rPr>
              <a:t>mini-case study from groups 1-3 (pp5-11) and identify interesting practices which you can then share with others in your group.</a:t>
            </a:r>
            <a:endParaRPr lang="en-GB" altLang="en-US" b="1">
              <a:solidFill>
                <a:schemeClr val="tx2"/>
              </a:solidFill>
              <a:latin typeface="Arial" panose="020B0604020202020204" pitchFamily="34" charset="0"/>
            </a:endParaRPr>
          </a:p>
        </p:txBody>
      </p:sp>
      <p:sp>
        <p:nvSpPr>
          <p:cNvPr id="60419" name="TextBox 5"/>
          <p:cNvSpPr txBox="1">
            <a:spLocks noChangeArrowheads="1"/>
          </p:cNvSpPr>
          <p:nvPr/>
        </p:nvSpPr>
        <p:spPr bwMode="auto">
          <a:xfrm>
            <a:off x="596900" y="3254375"/>
            <a:ext cx="3251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GB" altLang="en-US" b="1">
              <a:latin typeface="Arial" panose="020B0604020202020204" pitchFamily="34" charset="0"/>
            </a:endParaRPr>
          </a:p>
          <a:p>
            <a:pPr eaLnBrk="1" hangingPunct="1"/>
            <a:r>
              <a:rPr lang="en-GB" altLang="en-US" b="1">
                <a:latin typeface="Arial" panose="020B0604020202020204" pitchFamily="34" charset="0"/>
              </a:rPr>
              <a:t>Be ready to </a:t>
            </a:r>
            <a:r>
              <a:rPr lang="en-GB" altLang="en-US" b="1">
                <a:solidFill>
                  <a:schemeClr val="tx2"/>
                </a:solidFill>
                <a:latin typeface="Arial" panose="020B0604020202020204" pitchFamily="34" charset="0"/>
              </a:rPr>
              <a:t>report back on ONE interesting idea </a:t>
            </a:r>
            <a:r>
              <a:rPr lang="en-GB" altLang="en-US" b="1">
                <a:latin typeface="Arial" panose="020B0604020202020204" pitchFamily="34" charset="0"/>
              </a:rPr>
              <a:t>from your group</a:t>
            </a:r>
          </a:p>
          <a:p>
            <a:pPr eaLnBrk="1" hangingPunct="1"/>
            <a:endParaRPr lang="en-GB" altLang="en-US" b="1">
              <a:latin typeface="Arial" panose="020B0604020202020204" pitchFamily="34" charset="0"/>
            </a:endParaRPr>
          </a:p>
          <a:p>
            <a:pPr eaLnBrk="1" hangingPunct="1"/>
            <a:r>
              <a:rPr lang="en-GB" altLang="en-US" b="1">
                <a:latin typeface="Arial" panose="020B0604020202020204" pitchFamily="34" charset="0"/>
              </a:rPr>
              <a:t>Time: 8 minutes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2"/>
          <p:cNvSpPr txBox="1">
            <a:spLocks noChangeArrowheads="1"/>
          </p:cNvSpPr>
          <p:nvPr/>
        </p:nvSpPr>
        <p:spPr bwMode="auto">
          <a:xfrm>
            <a:off x="584200" y="733425"/>
            <a:ext cx="8277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200" b="1">
                <a:solidFill>
                  <a:schemeClr val="tx2"/>
                </a:solidFill>
                <a:latin typeface="Arial" panose="020B0604020202020204" pitchFamily="34" charset="0"/>
              </a:rPr>
              <a:t>Alternatives to traditional dissertations</a:t>
            </a:r>
            <a:endParaRPr lang="en-US" altLang="en-US" sz="3200" b="1">
              <a:solidFill>
                <a:schemeClr val="tx2"/>
              </a:solidFill>
              <a:latin typeface="Arial" panose="020B0604020202020204" pitchFamily="34" charset="0"/>
            </a:endParaRPr>
          </a:p>
        </p:txBody>
      </p:sp>
      <p:sp>
        <p:nvSpPr>
          <p:cNvPr id="62466" name="Text Box 4"/>
          <p:cNvSpPr txBox="1">
            <a:spLocks noChangeArrowheads="1"/>
          </p:cNvSpPr>
          <p:nvPr/>
        </p:nvSpPr>
        <p:spPr bwMode="auto">
          <a:xfrm>
            <a:off x="609600" y="1568450"/>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b="1">
                <a:latin typeface="Arial" panose="020B0604020202020204" pitchFamily="34" charset="0"/>
              </a:rPr>
              <a:t>In groups of 3-4s </a:t>
            </a:r>
            <a:r>
              <a:rPr lang="en-GB" altLang="en-US" b="1">
                <a:solidFill>
                  <a:schemeClr val="tx2"/>
                </a:solidFill>
                <a:latin typeface="Arial" panose="020B0604020202020204" pitchFamily="34" charset="0"/>
              </a:rPr>
              <a:t>each of you should look at least one</a:t>
            </a:r>
            <a:r>
              <a:rPr lang="en-GB" altLang="en-US" b="1">
                <a:latin typeface="Arial" panose="020B0604020202020204" pitchFamily="34" charset="0"/>
              </a:rPr>
              <a:t> </a:t>
            </a:r>
            <a:r>
              <a:rPr lang="en-GB" altLang="en-US" b="1">
                <a:solidFill>
                  <a:schemeClr val="tx2"/>
                </a:solidFill>
                <a:latin typeface="Arial" panose="020B0604020202020204" pitchFamily="34" charset="0"/>
              </a:rPr>
              <a:t>different </a:t>
            </a:r>
            <a:r>
              <a:rPr lang="en-GB" altLang="en-US" b="1">
                <a:latin typeface="Arial" panose="020B0604020202020204" pitchFamily="34" charset="0"/>
              </a:rPr>
              <a:t>mini-case study from groups 3-5 (pp9-16 and identify interesting practices which you then share with others in your group.</a:t>
            </a:r>
            <a:endParaRPr lang="en-GB" altLang="en-US" b="1">
              <a:solidFill>
                <a:schemeClr val="tx2"/>
              </a:solidFill>
              <a:latin typeface="Arial" panose="020B0604020202020204" pitchFamily="34" charset="0"/>
            </a:endParaRPr>
          </a:p>
        </p:txBody>
      </p:sp>
      <p:sp>
        <p:nvSpPr>
          <p:cNvPr id="62467" name="TextBox 5"/>
          <p:cNvSpPr txBox="1">
            <a:spLocks noChangeArrowheads="1"/>
          </p:cNvSpPr>
          <p:nvPr/>
        </p:nvSpPr>
        <p:spPr bwMode="auto">
          <a:xfrm>
            <a:off x="596900" y="3254375"/>
            <a:ext cx="3251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GB" altLang="en-US" b="1">
              <a:latin typeface="Arial" panose="020B0604020202020204" pitchFamily="34" charset="0"/>
            </a:endParaRPr>
          </a:p>
          <a:p>
            <a:pPr eaLnBrk="1" hangingPunct="1"/>
            <a:r>
              <a:rPr lang="en-GB" altLang="en-US" b="1">
                <a:latin typeface="Arial" panose="020B0604020202020204" pitchFamily="34" charset="0"/>
              </a:rPr>
              <a:t>Be ready to </a:t>
            </a:r>
            <a:r>
              <a:rPr lang="en-GB" altLang="en-US" b="1">
                <a:solidFill>
                  <a:schemeClr val="tx2"/>
                </a:solidFill>
                <a:latin typeface="Arial" panose="020B0604020202020204" pitchFamily="34" charset="0"/>
              </a:rPr>
              <a:t>report back on ONE interesting idea </a:t>
            </a:r>
            <a:r>
              <a:rPr lang="en-GB" altLang="en-US" b="1">
                <a:latin typeface="Arial" panose="020B0604020202020204" pitchFamily="34" charset="0"/>
              </a:rPr>
              <a:t>from your group</a:t>
            </a:r>
          </a:p>
          <a:p>
            <a:pPr eaLnBrk="1" hangingPunct="1"/>
            <a:endParaRPr lang="en-GB" altLang="en-US" b="1">
              <a:latin typeface="Arial" panose="020B0604020202020204" pitchFamily="34" charset="0"/>
            </a:endParaRPr>
          </a:p>
          <a:p>
            <a:pPr eaLnBrk="1" hangingPunct="1"/>
            <a:r>
              <a:rPr lang="en-GB" altLang="en-US" b="1">
                <a:latin typeface="Arial" panose="020B0604020202020204" pitchFamily="34" charset="0"/>
              </a:rPr>
              <a:t>Time: 8 minutes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3"/>
          <p:cNvSpPr txBox="1">
            <a:spLocks noChangeArrowheads="1"/>
          </p:cNvSpPr>
          <p:nvPr/>
        </p:nvSpPr>
        <p:spPr bwMode="auto">
          <a:xfrm>
            <a:off x="0" y="5392738"/>
            <a:ext cx="91440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zh-CN" sz="2100">
                <a:latin typeface="Arial" panose="020B0604020202020204" pitchFamily="34" charset="0"/>
                <a:ea typeface="SimSun" panose="02010600030101010101" pitchFamily="2" charset="-122"/>
              </a:rPr>
              <a:t>“I cannot think of anything more unfair than … to treat all students as if they are the same, when they so manifestly are not”</a:t>
            </a:r>
            <a:r>
              <a:rPr lang="en-GB" altLang="zh-CN" sz="2100">
                <a:latin typeface="Arial" panose="020B0604020202020204" pitchFamily="34" charset="0"/>
                <a:ea typeface="SimSun" panose="02010600030101010101" pitchFamily="2" charset="-122"/>
              </a:rPr>
              <a:t> (Elton 2000: 1).</a:t>
            </a:r>
            <a:endParaRPr lang="en-GB" altLang="en-US" sz="2100">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4"/>
          <p:cNvSpPr txBox="1">
            <a:spLocks noChangeArrowheads="1"/>
          </p:cNvSpPr>
          <p:nvPr/>
        </p:nvSpPr>
        <p:spPr bwMode="auto">
          <a:xfrm>
            <a:off x="585788" y="530225"/>
            <a:ext cx="8156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3600" b="1">
                <a:solidFill>
                  <a:schemeClr val="tx2"/>
                </a:solidFill>
                <a:latin typeface="Century Gothic" panose="020B0502020202020204" pitchFamily="34" charset="0"/>
              </a:rPr>
              <a:t>Anticipated challenge areas</a:t>
            </a:r>
          </a:p>
        </p:txBody>
      </p:sp>
      <p:sp>
        <p:nvSpPr>
          <p:cNvPr id="66562" name="Text Box 10"/>
          <p:cNvSpPr txBox="1">
            <a:spLocks noChangeArrowheads="1"/>
          </p:cNvSpPr>
          <p:nvPr/>
        </p:nvSpPr>
        <p:spPr bwMode="auto">
          <a:xfrm>
            <a:off x="357188" y="1577975"/>
            <a:ext cx="8262937"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75" indent="-269875">
              <a:defRPr sz="2400">
                <a:solidFill>
                  <a:schemeClr val="tx1"/>
                </a:solidFill>
                <a:latin typeface="Times New Roman" panose="02020603050405020304" pitchFamily="18" charset="0"/>
                <a:ea typeface="MS PGothic" panose="020B0600070205080204" pitchFamily="34" charset="-128"/>
              </a:defRPr>
            </a:lvl1pPr>
            <a:lvl2pPr marL="727075" indent="-269875">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buClr>
                <a:srgbClr val="828A8F"/>
              </a:buClr>
              <a:buSzPct val="90000"/>
            </a:pPr>
            <a:r>
              <a:rPr lang="en-US" altLang="en-US" sz="2600" b="1">
                <a:solidFill>
                  <a:schemeClr val="tx2"/>
                </a:solidFill>
                <a:latin typeface="Arial" panose="020B0604020202020204" pitchFamily="34" charset="0"/>
                <a:cs typeface="Arial" panose="020B0604020202020204" pitchFamily="34" charset="0"/>
              </a:rPr>
              <a:t>	</a:t>
            </a:r>
            <a:r>
              <a:rPr lang="en-US" altLang="en-US" b="1">
                <a:solidFill>
                  <a:schemeClr val="tx2"/>
                </a:solidFill>
                <a:latin typeface="Arial" panose="020B0604020202020204" pitchFamily="34" charset="0"/>
                <a:cs typeface="Arial" panose="020B0604020202020204" pitchFamily="34" charset="0"/>
              </a:rPr>
              <a:t>Each table should come up with an outstanding question concerning engaging Masters</a:t>
            </a:r>
            <a:r>
              <a:rPr lang="en-US" altLang="nl-NL" b="1">
                <a:solidFill>
                  <a:schemeClr val="tx2"/>
                </a:solidFill>
                <a:latin typeface="Arial" panose="020B0604020202020204" pitchFamily="34" charset="0"/>
                <a:cs typeface="Arial" panose="020B0604020202020204" pitchFamily="34" charset="0"/>
              </a:rPr>
              <a:t>’</a:t>
            </a:r>
            <a:r>
              <a:rPr lang="en-US" altLang="en-US" b="1">
                <a:solidFill>
                  <a:schemeClr val="tx2"/>
                </a:solidFill>
                <a:latin typeface="Arial" panose="020B0604020202020204" pitchFamily="34" charset="0"/>
                <a:cs typeface="Arial" panose="020B0604020202020204" pitchFamily="34" charset="0"/>
              </a:rPr>
              <a:t> students in research and inquiry which you would like help with.</a:t>
            </a:r>
          </a:p>
          <a:p>
            <a:pPr lvl="1" eaLnBrk="1" hangingPunct="1">
              <a:buClr>
                <a:srgbClr val="828A8F"/>
              </a:buClr>
              <a:buSzPct val="90000"/>
            </a:pPr>
            <a:endParaRPr lang="en-US" altLang="en-US" b="1">
              <a:solidFill>
                <a:schemeClr val="tx2"/>
              </a:solidFill>
              <a:latin typeface="Arial" panose="020B0604020202020204" pitchFamily="34" charset="0"/>
              <a:cs typeface="Arial" panose="020B0604020202020204" pitchFamily="34" charset="0"/>
            </a:endParaRPr>
          </a:p>
          <a:p>
            <a:pPr lvl="1" eaLnBrk="1" hangingPunct="1">
              <a:buClr>
                <a:srgbClr val="828A8F"/>
              </a:buClr>
              <a:buSzPct val="90000"/>
            </a:pPr>
            <a:r>
              <a:rPr lang="en-US" altLang="en-US" b="1">
                <a:latin typeface="Arial" panose="020B0604020202020204" pitchFamily="34" charset="0"/>
                <a:cs typeface="Arial" panose="020B0604020202020204" pitchFamily="34" charset="0"/>
              </a:rPr>
              <a:t>Keep the question short  and simple</a:t>
            </a:r>
          </a:p>
          <a:p>
            <a:pPr eaLnBrk="1" hangingPunct="1">
              <a:buClr>
                <a:srgbClr val="828A8F"/>
              </a:buClr>
              <a:buSzPct val="90000"/>
              <a:buFont typeface="Wingdings" panose="05000000000000000000" pitchFamily="2" charset="2"/>
              <a:buChar char="§"/>
            </a:pPr>
            <a:endParaRPr lang="en-US" altLang="en-US" sz="2600" b="1">
              <a:latin typeface="Arial" panose="020B0604020202020204" pitchFamily="34" charset="0"/>
              <a:cs typeface="Arial" panose="020B0604020202020204" pitchFamily="34" charset="0"/>
            </a:endParaRPr>
          </a:p>
          <a:p>
            <a:pPr eaLnBrk="1" hangingPunct="1">
              <a:buClr>
                <a:srgbClr val="828A8F"/>
              </a:buClr>
              <a:buSzPct val="90000"/>
              <a:buFont typeface="Wingdings" panose="05000000000000000000" pitchFamily="2" charset="2"/>
              <a:buChar char="§"/>
            </a:pPr>
            <a:endParaRPr lang="en-US" altLang="en-US" sz="2600" b="1">
              <a:latin typeface="Arial" panose="020B0604020202020204" pitchFamily="34" charset="0"/>
              <a:cs typeface="Arial" panose="020B0604020202020204" pitchFamily="34" charset="0"/>
            </a:endParaRPr>
          </a:p>
          <a:p>
            <a:pPr algn="r" eaLnBrk="1" hangingPunct="1">
              <a:buClr>
                <a:srgbClr val="828A8F"/>
              </a:buClr>
              <a:buSzPct val="90000"/>
            </a:pPr>
            <a:r>
              <a:rPr lang="en-US" altLang="en-US" sz="2600">
                <a:latin typeface="Arial" panose="020B0604020202020204" pitchFamily="34" charset="0"/>
                <a:cs typeface="Arial" panose="020B0604020202020204" pitchFamily="34" charset="0"/>
              </a:rPr>
              <a:t>5 minutes</a:t>
            </a:r>
          </a:p>
        </p:txBody>
      </p:sp>
      <p:sp>
        <p:nvSpPr>
          <p:cNvPr id="66563" name="AutoShape 5" descr="Image result for challenge"/>
          <p:cNvSpPr>
            <a:spLocks noChangeAspect="1" noChangeArrowheads="1"/>
          </p:cNvSpPr>
          <p:nvPr/>
        </p:nvSpPr>
        <p:spPr bwMode="auto">
          <a:xfrm>
            <a:off x="357188" y="4908550"/>
            <a:ext cx="2306637"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4"/>
          <p:cNvSpPr txBox="1">
            <a:spLocks noChangeArrowheads="1"/>
          </p:cNvSpPr>
          <p:nvPr/>
        </p:nvSpPr>
        <p:spPr bwMode="auto">
          <a:xfrm>
            <a:off x="676275" y="622300"/>
            <a:ext cx="7589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3600" b="1">
                <a:solidFill>
                  <a:schemeClr val="tx2"/>
                </a:solidFill>
                <a:latin typeface="Century Gothic" panose="020B0502020202020204" pitchFamily="34" charset="0"/>
              </a:rPr>
              <a:t>Break out activity</a:t>
            </a:r>
          </a:p>
        </p:txBody>
      </p:sp>
      <p:sp>
        <p:nvSpPr>
          <p:cNvPr id="67586" name="Text Box 10"/>
          <p:cNvSpPr txBox="1">
            <a:spLocks noChangeArrowheads="1"/>
          </p:cNvSpPr>
          <p:nvPr/>
        </p:nvSpPr>
        <p:spPr bwMode="auto">
          <a:xfrm>
            <a:off x="676275" y="1743075"/>
            <a:ext cx="8061325"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buClr>
                <a:srgbClr val="828A8F"/>
              </a:buClr>
              <a:buSzPct val="90000"/>
            </a:pPr>
            <a:r>
              <a:rPr lang="en-US" altLang="en-US" sz="2800" b="1">
                <a:solidFill>
                  <a:schemeClr val="tx2"/>
                </a:solidFill>
                <a:latin typeface="Arial" panose="020B0604020202020204" pitchFamily="34" charset="0"/>
              </a:rPr>
              <a:t>Identify one key strategy for answering the question that you have received.</a:t>
            </a:r>
          </a:p>
          <a:p>
            <a:pPr eaLnBrk="1" hangingPunct="1">
              <a:buClr>
                <a:srgbClr val="828A8F"/>
              </a:buClr>
              <a:buSzPct val="90000"/>
              <a:buFont typeface="Wingdings" panose="05000000000000000000" pitchFamily="2" charset="2"/>
              <a:buChar char="§"/>
            </a:pPr>
            <a:endParaRPr lang="en-US" altLang="en-US" sz="2600" b="1">
              <a:latin typeface="Arial" panose="020B0604020202020204" pitchFamily="34" charset="0"/>
            </a:endParaRPr>
          </a:p>
          <a:p>
            <a:pPr algn="r" eaLnBrk="1" hangingPunct="1">
              <a:buClr>
                <a:srgbClr val="828A8F"/>
              </a:buClr>
              <a:buSzPct val="90000"/>
            </a:pPr>
            <a:r>
              <a:rPr lang="en-US" altLang="en-US" sz="2600">
                <a:latin typeface="Arial" panose="020B0604020202020204" pitchFamily="34" charset="0"/>
              </a:rPr>
              <a:t>5 minutes</a:t>
            </a:r>
          </a:p>
          <a:p>
            <a:pPr eaLnBrk="1" hangingPunct="1">
              <a:buClr>
                <a:srgbClr val="828A8F"/>
              </a:buClr>
              <a:buSzPct val="90000"/>
            </a:pPr>
            <a:endParaRPr lang="en-US" altLang="en-US" sz="260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2"/>
          <p:cNvSpPr txBox="1">
            <a:spLocks noChangeArrowheads="1"/>
          </p:cNvSpPr>
          <p:nvPr/>
        </p:nvSpPr>
        <p:spPr bwMode="auto">
          <a:xfrm>
            <a:off x="422275" y="666750"/>
            <a:ext cx="8721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GB" altLang="en-US" sz="3200" b="1">
                <a:solidFill>
                  <a:schemeClr val="tx2"/>
                </a:solidFill>
                <a:latin typeface="Century Gothic" panose="020B0502020202020204" pitchFamily="34" charset="0"/>
                <a:cs typeface="Times New Roman" panose="02020603050405020304" pitchFamily="18" charset="0"/>
              </a:rPr>
              <a:t>Engaging students in research and inquiry</a:t>
            </a:r>
            <a:endParaRPr lang="en-GB" altLang="en-US" sz="3200" b="1">
              <a:solidFill>
                <a:schemeClr val="tx2"/>
              </a:solidFill>
              <a:latin typeface="Century Gothic" panose="020B0502020202020204" pitchFamily="34" charset="0"/>
            </a:endParaRPr>
          </a:p>
        </p:txBody>
      </p:sp>
      <p:sp>
        <p:nvSpPr>
          <p:cNvPr id="69634" name="Text Box 3"/>
          <p:cNvSpPr txBox="1">
            <a:spLocks noChangeArrowheads="1"/>
          </p:cNvSpPr>
          <p:nvPr/>
        </p:nvSpPr>
        <p:spPr bwMode="auto">
          <a:xfrm>
            <a:off x="211138" y="1624013"/>
            <a:ext cx="833120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4175" indent="-384175">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GB" altLang="en-US" sz="2800" b="1">
                <a:latin typeface="Arial" panose="020B0604020202020204" pitchFamily="34" charset="0"/>
                <a:cs typeface="Arial" panose="020B0604020202020204" pitchFamily="34" charset="0"/>
              </a:rPr>
              <a:t>	</a:t>
            </a:r>
            <a:r>
              <a:rPr lang="en-GB" altLang="en-US" sz="2700" b="1">
                <a:latin typeface="Arial" panose="020B0604020202020204" pitchFamily="34" charset="0"/>
                <a:cs typeface="Times New Roman" panose="02020603050405020304" pitchFamily="18" charset="0"/>
              </a:rPr>
              <a:t>In threes and fours one of you should</a:t>
            </a:r>
            <a:r>
              <a:rPr lang="en-GB" altLang="en-US" sz="2700" b="1">
                <a:solidFill>
                  <a:schemeClr val="tx2"/>
                </a:solidFill>
                <a:latin typeface="Arial" panose="020B0604020202020204" pitchFamily="34" charset="0"/>
                <a:cs typeface="Times New Roman" panose="02020603050405020304" pitchFamily="18" charset="0"/>
              </a:rPr>
              <a:t> identify a way in which you propose to engage the Masters students in your course in research and inquiry </a:t>
            </a:r>
            <a:r>
              <a:rPr lang="en-GB" altLang="en-US" sz="2700" b="1">
                <a:latin typeface="Arial" panose="020B0604020202020204" pitchFamily="34" charset="0"/>
                <a:cs typeface="Times New Roman" panose="02020603050405020304" pitchFamily="18" charset="0"/>
              </a:rPr>
              <a:t>and the others should act as critical friends.</a:t>
            </a:r>
          </a:p>
          <a:p>
            <a:pPr algn="r">
              <a:spcBef>
                <a:spcPct val="20000"/>
              </a:spcBef>
            </a:pPr>
            <a:r>
              <a:rPr lang="en-GB" altLang="en-US" sz="2700" b="1">
                <a:solidFill>
                  <a:schemeClr val="tx2"/>
                </a:solidFill>
                <a:latin typeface="Arial" panose="020B0604020202020204" pitchFamily="34" charset="0"/>
              </a:rPr>
              <a:t>	</a:t>
            </a:r>
            <a:endParaRPr lang="en-GB" altLang="en-US" sz="2700" b="1">
              <a:latin typeface="Arial" panose="020B0604020202020204" pitchFamily="34" charset="0"/>
            </a:endParaRPr>
          </a:p>
          <a:p>
            <a:pPr algn="r">
              <a:spcBef>
                <a:spcPct val="20000"/>
              </a:spcBef>
            </a:pPr>
            <a:endParaRPr lang="en-GB" altLang="en-US" b="1">
              <a:solidFill>
                <a:schemeClr val="tx2"/>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945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9459"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9460"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9461" name="Rectangle 6"/>
          <p:cNvSpPr>
            <a:spLocks noGrp="1" noChangeArrowheads="1"/>
          </p:cNvSpPr>
          <p:nvPr>
            <p:ph type="body" idx="4294967295"/>
          </p:nvPr>
        </p:nvSpPr>
        <p:spPr>
          <a:xfrm>
            <a:off x="492125" y="1527175"/>
            <a:ext cx="8558213" cy="4349750"/>
          </a:xfrm>
        </p:spPr>
        <p:txBody>
          <a:bodyPr lIns="92075" tIns="46038" rIns="92075" bIns="46038"/>
          <a:lstStyle/>
          <a:p>
            <a:pPr marL="176213" indent="-176213" eaLnBrk="1" hangingPunct="1">
              <a:spcBef>
                <a:spcPts val="200"/>
              </a:spcBef>
              <a:tabLst/>
            </a:pPr>
            <a:r>
              <a:rPr lang="en-GB" altLang="en-US" sz="1500" b="1" smtClean="0"/>
              <a:t>HE Consultant and Researcher; Emeritus Professor University of Gloucestershire (UoG), UK; Visiting Professor University College London, UK; The Humboldt Distinguished Scholar in Research-Based Learning McMaster University, Canada; Adjunct Professor Macquarie University, Australia; International Teaching Fellow, University College Cork, Ireland; Visiting Fellow University of Queensland, Australia</a:t>
            </a:r>
          </a:p>
          <a:p>
            <a:pPr marL="176213" indent="-176213" eaLnBrk="1" hangingPunct="1">
              <a:spcBef>
                <a:spcPts val="200"/>
              </a:spcBef>
              <a:tabLst/>
            </a:pPr>
            <a:r>
              <a:rPr lang="en-GB" altLang="en-US" sz="1500" b="1" smtClean="0">
                <a:solidFill>
                  <a:srgbClr val="FFFF00"/>
                </a:solidFill>
              </a:rPr>
              <a:t>National Teaching Fellow; Principal Fellow HE Academy; </a:t>
            </a:r>
            <a:r>
              <a:rPr lang="en-GB" altLang="en-US" sz="1500" b="1" smtClean="0">
                <a:solidFill>
                  <a:schemeClr val="tx2"/>
                </a:solidFill>
              </a:rPr>
              <a:t>SEDA@20 Legacy Award for Disciplinary Development; International Society for Scholarship of Teaching and Learning (ISSoTL) Distinguished Service Award</a:t>
            </a:r>
          </a:p>
          <a:p>
            <a:pPr marL="176213" indent="-176213" eaLnBrk="1" hangingPunct="1">
              <a:spcBef>
                <a:spcPts val="200"/>
              </a:spcBef>
              <a:tabLst/>
            </a:pPr>
            <a:r>
              <a:rPr lang="en-GB" altLang="en-US" sz="1500" b="1" smtClean="0"/>
              <a:t>Economic geographer and previously Director Centre for Active Learning UoG </a:t>
            </a:r>
          </a:p>
          <a:p>
            <a:pPr marL="176213" indent="-176213" eaLnBrk="1" hangingPunct="1">
              <a:spcBef>
                <a:spcPts val="200"/>
              </a:spcBef>
              <a:tabLst/>
            </a:pPr>
            <a:r>
              <a:rPr lang="en-GB" altLang="en-US" sz="1500" b="1" smtClean="0">
                <a:solidFill>
                  <a:schemeClr val="tx2"/>
                </a:solidFill>
              </a:rPr>
              <a:t>Advisor to Canadian Federal Government </a:t>
            </a:r>
            <a:r>
              <a:rPr lang="en-GB" altLang="nl-NL" sz="1500" b="1" smtClean="0">
                <a:solidFill>
                  <a:schemeClr val="tx2"/>
                </a:solidFill>
              </a:rPr>
              <a:t>‘</a:t>
            </a:r>
            <a:r>
              <a:rPr lang="en-GB" altLang="en-US" sz="1500" b="1" smtClean="0">
                <a:solidFill>
                  <a:schemeClr val="tx2"/>
                </a:solidFill>
              </a:rPr>
              <a:t>Roundtable on Research, Teaching and Learning in post-Secondary Education</a:t>
            </a:r>
            <a:r>
              <a:rPr lang="en-GB" altLang="nl-NL" sz="1500" b="1" smtClean="0">
                <a:solidFill>
                  <a:schemeClr val="tx2"/>
                </a:solidFill>
              </a:rPr>
              <a:t>’</a:t>
            </a:r>
            <a:r>
              <a:rPr lang="en-GB" altLang="en-US" sz="1500" b="1" smtClean="0">
                <a:solidFill>
                  <a:schemeClr val="tx2"/>
                </a:solidFill>
              </a:rPr>
              <a:t> (2006)</a:t>
            </a:r>
          </a:p>
          <a:p>
            <a:pPr marL="176213" indent="-176213" eaLnBrk="1" hangingPunct="1">
              <a:spcBef>
                <a:spcPts val="200"/>
              </a:spcBef>
              <a:tabLst/>
            </a:pPr>
            <a:r>
              <a:rPr lang="en-GB" altLang="en-US" sz="1500" b="1" smtClean="0"/>
              <a:t>Advisor to Australian Learning and Teaching Council  / Office of Learning and Teaching Projects / Fellowships on the </a:t>
            </a:r>
            <a:r>
              <a:rPr lang="en-GB" altLang="nl-NL" sz="1500" b="1" smtClean="0"/>
              <a:t>‘</a:t>
            </a:r>
            <a:r>
              <a:rPr lang="en-GB" altLang="en-US" sz="1500" b="1" smtClean="0"/>
              <a:t>Teaching-research nexus</a:t>
            </a:r>
            <a:r>
              <a:rPr lang="en-GB" altLang="nl-NL" sz="1500" b="1" smtClean="0"/>
              <a:t>’</a:t>
            </a:r>
            <a:r>
              <a:rPr lang="en-GB" altLang="ja-JP" sz="1500" smtClean="0"/>
              <a:t> </a:t>
            </a:r>
            <a:r>
              <a:rPr lang="en-GB" altLang="ja-JP" sz="1500" b="1" smtClean="0"/>
              <a:t>(2006-08), </a:t>
            </a:r>
            <a:r>
              <a:rPr lang="en-GB" altLang="nl-NL" sz="1500" b="1" smtClean="0"/>
              <a:t>‘</a:t>
            </a:r>
            <a:r>
              <a:rPr lang="en-GB" altLang="ja-JP" sz="1500" b="1" smtClean="0"/>
              <a:t>Undergraduate research</a:t>
            </a:r>
            <a:r>
              <a:rPr lang="en-GB" altLang="nl-NL" sz="1500" b="1" smtClean="0"/>
              <a:t>’</a:t>
            </a:r>
            <a:r>
              <a:rPr lang="en-GB" altLang="ja-JP" sz="1500" b="1" smtClean="0"/>
              <a:t> (2009-10); </a:t>
            </a:r>
            <a:r>
              <a:rPr lang="en-GB" altLang="nl-NL" sz="1500" b="1" smtClean="0"/>
              <a:t>‘</a:t>
            </a:r>
            <a:r>
              <a:rPr lang="en-GB" altLang="ja-JP" sz="1500" b="1" smtClean="0"/>
              <a:t>Teaching research</a:t>
            </a:r>
            <a:r>
              <a:rPr lang="en-GB" altLang="nl-NL" sz="1500" b="1" smtClean="0"/>
              <a:t>’</a:t>
            </a:r>
            <a:r>
              <a:rPr lang="en-GB" altLang="ja-JP" sz="1500" b="1" smtClean="0"/>
              <a:t> (2011-13 ); and </a:t>
            </a:r>
            <a:r>
              <a:rPr lang="en-GB" altLang="nl-NL" sz="1500" b="1" smtClean="0"/>
              <a:t>‘</a:t>
            </a:r>
            <a:r>
              <a:rPr lang="en-GB" altLang="ja-JP" sz="1500" b="1" smtClean="0"/>
              <a:t>Capstone curriculum across disciplines</a:t>
            </a:r>
            <a:r>
              <a:rPr lang="en-GB" altLang="nl-NL" sz="1500" b="1" smtClean="0"/>
              <a:t>’</a:t>
            </a:r>
            <a:r>
              <a:rPr lang="en-GB" altLang="ja-JP" sz="1500" b="1" smtClean="0"/>
              <a:t> (2013-15); Students as Partners (2015-16)</a:t>
            </a:r>
          </a:p>
          <a:p>
            <a:pPr marL="176213" indent="-176213" eaLnBrk="1" hangingPunct="1">
              <a:spcBef>
                <a:spcPts val="200"/>
              </a:spcBef>
              <a:tabLst/>
            </a:pPr>
            <a:r>
              <a:rPr lang="en-GB" altLang="en-US" sz="1500" b="1" smtClean="0">
                <a:solidFill>
                  <a:schemeClr val="tx2"/>
                </a:solidFill>
              </a:rPr>
              <a:t>Advisor to League of European Research Universities (2009)</a:t>
            </a:r>
          </a:p>
          <a:p>
            <a:pPr marL="176213" indent="-176213" eaLnBrk="1" hangingPunct="1">
              <a:spcBef>
                <a:spcPts val="200"/>
              </a:spcBef>
              <a:tabLst/>
            </a:pPr>
            <a:r>
              <a:rPr lang="en-GB" altLang="en-US" sz="1500" b="1" smtClean="0"/>
              <a:t>Advisor to EU Bologna and HE Reform Experts on research-based education (2012)</a:t>
            </a:r>
          </a:p>
          <a:p>
            <a:pPr marL="176213" indent="-176213" eaLnBrk="1" hangingPunct="1">
              <a:spcBef>
                <a:spcPts val="200"/>
              </a:spcBef>
              <a:tabLst/>
            </a:pPr>
            <a:r>
              <a:rPr lang="en-GB" altLang="en-US" sz="1500" b="1" smtClean="0">
                <a:solidFill>
                  <a:schemeClr val="tx2"/>
                </a:solidFill>
              </a:rPr>
              <a:t>Research interests: linking research and teaching; scholarship of teaching; active learning; developing an inclusive curriculum; students as change agents and as partners</a:t>
            </a:r>
          </a:p>
        </p:txBody>
      </p:sp>
      <p:sp>
        <p:nvSpPr>
          <p:cNvPr id="19462" name="Rectangle 8"/>
          <p:cNvSpPr>
            <a:spLocks noChangeArrowheads="1"/>
          </p:cNvSpPr>
          <p:nvPr/>
        </p:nvSpPr>
        <p:spPr bwMode="auto">
          <a:xfrm>
            <a:off x="690563" y="762000"/>
            <a:ext cx="8072437"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lIns="92075" tIns="46038" rIns="92075" bIns="46038"/>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200" b="1">
                <a:solidFill>
                  <a:schemeClr val="tx2"/>
                </a:solidFill>
                <a:latin typeface="Arial" panose="020B0604020202020204" pitchFamily="34" charset="0"/>
              </a:rPr>
              <a:t>Brief biography</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2"/>
          <p:cNvSpPr txBox="1">
            <a:spLocks noChangeArrowheads="1"/>
          </p:cNvSpPr>
          <p:nvPr/>
        </p:nvSpPr>
        <p:spPr bwMode="auto">
          <a:xfrm>
            <a:off x="428625" y="-13970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2800" b="1">
                <a:solidFill>
                  <a:schemeClr val="tx2"/>
                </a:solidFill>
                <a:latin typeface="Century Gothic" panose="020B0502020202020204" pitchFamily="34" charset="0"/>
              </a:rPr>
              <a:t/>
            </a:r>
            <a:br>
              <a:rPr lang="en-GB" altLang="en-US" sz="2800" b="1">
                <a:solidFill>
                  <a:schemeClr val="tx2"/>
                </a:solidFill>
                <a:latin typeface="Century Gothic" panose="020B0502020202020204" pitchFamily="34" charset="0"/>
              </a:rPr>
            </a:br>
            <a:endParaRPr lang="en-GB" altLang="en-US" sz="2800" b="1">
              <a:solidFill>
                <a:schemeClr val="tx2"/>
              </a:solidFill>
              <a:latin typeface="Century Gothic" panose="020B0502020202020204" pitchFamily="34" charset="0"/>
            </a:endParaRPr>
          </a:p>
        </p:txBody>
      </p:sp>
      <p:sp>
        <p:nvSpPr>
          <p:cNvPr id="71682"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2800">
              <a:latin typeface="Century Gothic" panose="020B0502020202020204" pitchFamily="34" charset="0"/>
            </a:endParaRPr>
          </a:p>
        </p:txBody>
      </p:sp>
      <p:sp>
        <p:nvSpPr>
          <p:cNvPr id="2" name="Rectangle 1"/>
          <p:cNvSpPr/>
          <p:nvPr/>
        </p:nvSpPr>
        <p:spPr>
          <a:xfrm>
            <a:off x="6770688" y="1541463"/>
            <a:ext cx="1944687" cy="3970337"/>
          </a:xfrm>
          <a:prstGeom prst="rect">
            <a:avLst/>
          </a:prstGeom>
        </p:spPr>
        <p:txBody>
          <a:bodyPr>
            <a:spAutoFit/>
          </a:bodyPr>
          <a:lstStyle/>
          <a:p>
            <a:pPr algn="ctr">
              <a:defRPr/>
            </a:pPr>
            <a:r>
              <a:rPr lang="en-GB" b="1" kern="0" dirty="0">
                <a:solidFill>
                  <a:schemeClr val="tx2"/>
                </a:solidFill>
                <a:latin typeface="+mn-lt"/>
                <a:ea typeface="+mn-ea"/>
              </a:rPr>
              <a:t>Students as partners in learning and teaching in higher education</a:t>
            </a:r>
            <a:endParaRPr lang="en-GB" kern="0" dirty="0">
              <a:solidFill>
                <a:schemeClr val="tx2"/>
              </a:solidFill>
              <a:latin typeface="+mn-lt"/>
              <a:ea typeface="+mn-ea"/>
            </a:endParaRPr>
          </a:p>
        </p:txBody>
      </p:sp>
      <p:sp>
        <p:nvSpPr>
          <p:cNvPr id="3" name="Rectangle 2"/>
          <p:cNvSpPr/>
          <p:nvPr/>
        </p:nvSpPr>
        <p:spPr>
          <a:xfrm>
            <a:off x="6610350" y="6238875"/>
            <a:ext cx="2665413" cy="522288"/>
          </a:xfrm>
          <a:prstGeom prst="rect">
            <a:avLst/>
          </a:prstGeom>
        </p:spPr>
        <p:txBody>
          <a:bodyPr>
            <a:spAutoFit/>
          </a:bodyPr>
          <a:lstStyle/>
          <a:p>
            <a:pPr>
              <a:defRPr/>
            </a:pPr>
            <a:r>
              <a:rPr lang="en-GB" sz="1400" dirty="0">
                <a:solidFill>
                  <a:schemeClr val="tx2"/>
                </a:solidFill>
                <a:latin typeface="+mn-lt"/>
                <a:ea typeface="+mn-ea"/>
              </a:rPr>
              <a:t>Source: Based on Healey, Flint and Harrington (2014, 25)</a:t>
            </a:r>
          </a:p>
        </p:txBody>
      </p:sp>
      <p:pic>
        <p:nvPicPr>
          <p:cNvPr id="71685" name="Picture 2" descr="https://www.heacademy.ac.uk/sites/default/files/styles/large/public/student-engagement-through-partnership.jpg?itok=sYkA1i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39700"/>
            <a:ext cx="6792913" cy="706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4"/>
          <p:cNvSpPr txBox="1">
            <a:spLocks noChangeArrowheads="1"/>
          </p:cNvSpPr>
          <p:nvPr/>
        </p:nvSpPr>
        <p:spPr bwMode="auto">
          <a:xfrm>
            <a:off x="552450" y="217488"/>
            <a:ext cx="8156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3600" b="1" i="1">
                <a:solidFill>
                  <a:schemeClr val="tx2"/>
                </a:solidFill>
                <a:latin typeface="Century Gothic" panose="020B0502020202020204" pitchFamily="34" charset="0"/>
              </a:rPr>
              <a:t>International Journal for Students as Partners </a:t>
            </a:r>
            <a:r>
              <a:rPr lang="en-US" altLang="en-US" sz="3600" b="1">
                <a:solidFill>
                  <a:schemeClr val="tx2"/>
                </a:solidFill>
                <a:latin typeface="Century Gothic" panose="020B0502020202020204" pitchFamily="34" charset="0"/>
              </a:rPr>
              <a:t>(</a:t>
            </a:r>
            <a:r>
              <a:rPr lang="en-US" altLang="en-US" sz="3600" b="1" i="1">
                <a:solidFill>
                  <a:schemeClr val="tx2"/>
                </a:solidFill>
                <a:latin typeface="Century Gothic" panose="020B0502020202020204" pitchFamily="34" charset="0"/>
              </a:rPr>
              <a:t>IJSaP</a:t>
            </a:r>
            <a:r>
              <a:rPr lang="en-US" altLang="en-US" sz="3600" b="1">
                <a:solidFill>
                  <a:schemeClr val="tx2"/>
                </a:solidFill>
                <a:latin typeface="Century Gothic" panose="020B0502020202020204" pitchFamily="34" charset="0"/>
              </a:rPr>
              <a:t>)</a:t>
            </a:r>
          </a:p>
        </p:txBody>
      </p:sp>
      <p:sp>
        <p:nvSpPr>
          <p:cNvPr id="73730" name="Text Box 10"/>
          <p:cNvSpPr txBox="1">
            <a:spLocks noChangeArrowheads="1"/>
          </p:cNvSpPr>
          <p:nvPr/>
        </p:nvSpPr>
        <p:spPr bwMode="auto">
          <a:xfrm>
            <a:off x="4460875" y="1493838"/>
            <a:ext cx="4545013"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buClr>
                <a:srgbClr val="828A8F"/>
              </a:buClr>
              <a:buSzPct val="90000"/>
              <a:buFontTx/>
              <a:buChar char="•"/>
            </a:pPr>
            <a:r>
              <a:rPr lang="en-GB" altLang="en-US" sz="2600" b="1">
                <a:latin typeface="Arial" panose="020B0604020202020204" pitchFamily="34" charset="0"/>
                <a:cs typeface="Arial" panose="020B0604020202020204" pitchFamily="34" charset="0"/>
              </a:rPr>
              <a:t>Research articles, case studies, opinion pieces, reflective essays and reviews</a:t>
            </a:r>
          </a:p>
          <a:p>
            <a:pPr eaLnBrk="1" hangingPunct="1">
              <a:buClr>
                <a:srgbClr val="828A8F"/>
              </a:buClr>
              <a:buSzPct val="90000"/>
              <a:buFontTx/>
              <a:buChar char="•"/>
            </a:pPr>
            <a:r>
              <a:rPr lang="en-GB" altLang="en-US" sz="2600" b="1">
                <a:solidFill>
                  <a:schemeClr val="tx2"/>
                </a:solidFill>
                <a:latin typeface="Arial" panose="020B0604020202020204" pitchFamily="34" charset="0"/>
                <a:cs typeface="Arial" panose="020B0604020202020204" pitchFamily="34" charset="0"/>
              </a:rPr>
              <a:t>International editorial team of students and staff from Australia, Canada, UK and US</a:t>
            </a:r>
            <a:endParaRPr lang="en-US" altLang="en-US" sz="2600" b="1">
              <a:solidFill>
                <a:schemeClr val="tx2"/>
              </a:solidFill>
              <a:latin typeface="Arial" panose="020B0604020202020204" pitchFamily="34" charset="0"/>
              <a:cs typeface="Arial" panose="020B0604020202020204" pitchFamily="34" charset="0"/>
            </a:endParaRPr>
          </a:p>
        </p:txBody>
      </p:sp>
      <p:sp>
        <p:nvSpPr>
          <p:cNvPr id="2" name="TextBox 1"/>
          <p:cNvSpPr txBox="1"/>
          <p:nvPr/>
        </p:nvSpPr>
        <p:spPr>
          <a:xfrm>
            <a:off x="117475" y="4857750"/>
            <a:ext cx="9026525" cy="1631950"/>
          </a:xfrm>
          <a:prstGeom prst="rect">
            <a:avLst/>
          </a:prstGeom>
          <a:noFill/>
        </p:spPr>
        <p:txBody>
          <a:bodyPr>
            <a:spAutoFit/>
          </a:bodyPr>
          <a:lstStyle/>
          <a:p>
            <a:pPr>
              <a:defRPr/>
            </a:pPr>
            <a:r>
              <a:rPr lang="en-GB" b="1" i="1" dirty="0">
                <a:latin typeface="+mn-lt"/>
                <a:ea typeface="+mn-ea"/>
              </a:rPr>
              <a:t>IJSaP</a:t>
            </a:r>
            <a:r>
              <a:rPr lang="en-GB" b="1" dirty="0">
                <a:latin typeface="+mn-lt"/>
                <a:ea typeface="+mn-ea"/>
              </a:rPr>
              <a:t> explores new perspectives, practices, and policies regarding how students and staff are working in partnership to enhance learning and teaching in higher education</a:t>
            </a:r>
          </a:p>
          <a:p>
            <a:pPr>
              <a:defRPr/>
            </a:pPr>
            <a:r>
              <a:rPr lang="en-GB" sz="2800" b="1" u="sng" dirty="0">
                <a:solidFill>
                  <a:srgbClr val="FFFF00"/>
                </a:solidFill>
                <a:latin typeface="Calibri" panose="020F0502020204030204" pitchFamily="34" charset="0"/>
                <a:ea typeface="+mn-ea"/>
              </a:rPr>
              <a:t>https://mulpress.mcmaster.ca/ijsap</a:t>
            </a:r>
            <a:endParaRPr lang="en-US" sz="2800" b="1" dirty="0">
              <a:solidFill>
                <a:srgbClr val="FFFF00"/>
              </a:solidFill>
              <a:latin typeface="Calibri" panose="020F0502020204030204" pitchFamily="34" charset="0"/>
              <a:ea typeface="+mn-ea"/>
            </a:endParaRPr>
          </a:p>
        </p:txBody>
      </p:sp>
      <p:pic>
        <p:nvPicPr>
          <p:cNvPr id="73732" name="Picture 6" descr="C:\Users\Mick\AppData\Local\Microsoft\Windows\INetCacheContent.Word\Smaller logo 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417638"/>
            <a:ext cx="4192588"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Box 2"/>
          <p:cNvSpPr txBox="1">
            <a:spLocks noChangeArrowheads="1"/>
          </p:cNvSpPr>
          <p:nvPr/>
        </p:nvSpPr>
        <p:spPr bwMode="auto">
          <a:xfrm>
            <a:off x="111125" y="1862138"/>
            <a:ext cx="9032875"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Aft>
                <a:spcPts val="1200"/>
              </a:spcAft>
            </a:pPr>
            <a:r>
              <a:rPr lang="en-GB" altLang="en-US" sz="3000" b="1">
                <a:solidFill>
                  <a:schemeClr val="tx2"/>
                </a:solidFill>
                <a:latin typeface="Arial" panose="020B0604020202020204" pitchFamily="34" charset="0"/>
              </a:rPr>
              <a:t>2</a:t>
            </a:r>
            <a:r>
              <a:rPr lang="en-GB" altLang="en-US" sz="3000" b="1" baseline="30000">
                <a:solidFill>
                  <a:schemeClr val="tx2"/>
                </a:solidFill>
                <a:latin typeface="Arial" panose="020B0604020202020204" pitchFamily="34" charset="0"/>
              </a:rPr>
              <a:t>nd</a:t>
            </a:r>
            <a:r>
              <a:rPr lang="en-GB" altLang="en-US" sz="3000" b="1">
                <a:solidFill>
                  <a:schemeClr val="tx2"/>
                </a:solidFill>
                <a:latin typeface="Arial" panose="020B0604020202020204" pitchFamily="34" charset="0"/>
              </a:rPr>
              <a:t> McMaster Summer Institute: 8-11 May 2017</a:t>
            </a:r>
          </a:p>
          <a:p>
            <a:pPr>
              <a:spcAft>
                <a:spcPts val="1200"/>
              </a:spcAft>
            </a:pPr>
            <a:r>
              <a:rPr lang="en-GB" altLang="en-US" b="1">
                <a:latin typeface="Arial" panose="020B0604020202020204" pitchFamily="34" charset="0"/>
              </a:rPr>
              <a:t>Where possible pairs of staff and students are invited to participate in either </a:t>
            </a:r>
            <a:r>
              <a:rPr lang="en-GB" altLang="en-US" b="1">
                <a:solidFill>
                  <a:schemeClr val="tx2"/>
                </a:solidFill>
                <a:latin typeface="Arial" panose="020B0604020202020204" pitchFamily="34" charset="0"/>
              </a:rPr>
              <a:t>one or two consecutive two-day workshops</a:t>
            </a:r>
            <a:r>
              <a:rPr lang="en-GB" altLang="en-US" b="1">
                <a:latin typeface="Arial" panose="020B0604020202020204" pitchFamily="34" charset="0"/>
              </a:rPr>
              <a:t> OR a </a:t>
            </a:r>
            <a:r>
              <a:rPr lang="en-GB" altLang="en-US" b="1">
                <a:solidFill>
                  <a:schemeClr val="tx2"/>
                </a:solidFill>
                <a:latin typeface="Arial" panose="020B0604020202020204" pitchFamily="34" charset="0"/>
              </a:rPr>
              <a:t>3.5 day Writing Retreat </a:t>
            </a:r>
          </a:p>
          <a:p>
            <a:pPr>
              <a:spcAft>
                <a:spcPts val="1200"/>
              </a:spcAft>
            </a:pPr>
            <a:r>
              <a:rPr lang="en-GB" altLang="en-US" b="1">
                <a:latin typeface="Arial" panose="020B0604020202020204" pitchFamily="34" charset="0"/>
              </a:rPr>
              <a:t>Alternatively teams of 4-6 faculty and students (at least two of each) from an institution(s) can apply to join </a:t>
            </a:r>
            <a:r>
              <a:rPr lang="en-GB" altLang="en-US" b="1">
                <a:solidFill>
                  <a:schemeClr val="tx2"/>
                </a:solidFill>
                <a:latin typeface="Arial" panose="020B0604020202020204" pitchFamily="34" charset="0"/>
              </a:rPr>
              <a:t>a 3.5 day </a:t>
            </a:r>
            <a:r>
              <a:rPr lang="ja-JP" altLang="en-GB" b="1">
                <a:solidFill>
                  <a:schemeClr val="tx2"/>
                </a:solidFill>
                <a:latin typeface="Arial" panose="020B0604020202020204" pitchFamily="34" charset="0"/>
              </a:rPr>
              <a:t>‘</a:t>
            </a:r>
            <a:r>
              <a:rPr lang="en-GB" altLang="ja-JP" b="1">
                <a:solidFill>
                  <a:schemeClr val="tx2"/>
                </a:solidFill>
                <a:latin typeface="Arial" panose="020B0604020202020204" pitchFamily="34" charset="0"/>
              </a:rPr>
              <a:t>Change Institute</a:t>
            </a:r>
            <a:r>
              <a:rPr lang="ja-JP" altLang="en-GB" b="1">
                <a:solidFill>
                  <a:schemeClr val="tx2"/>
                </a:solidFill>
                <a:latin typeface="Arial" panose="020B0604020202020204" pitchFamily="34" charset="0"/>
              </a:rPr>
              <a:t>’</a:t>
            </a:r>
            <a:r>
              <a:rPr lang="en-GB" altLang="ja-JP" b="1">
                <a:solidFill>
                  <a:schemeClr val="tx2"/>
                </a:solidFill>
                <a:latin typeface="Arial" panose="020B0604020202020204" pitchFamily="34" charset="0"/>
              </a:rPr>
              <a:t>.</a:t>
            </a:r>
          </a:p>
          <a:p>
            <a:pPr>
              <a:spcAft>
                <a:spcPts val="1200"/>
              </a:spcAft>
            </a:pPr>
            <a:r>
              <a:rPr lang="en-GB" altLang="en-US" b="1">
                <a:latin typeface="Arial" panose="020B0604020202020204" pitchFamily="34" charset="0"/>
              </a:rPr>
              <a:t>Facilitated by an </a:t>
            </a:r>
            <a:r>
              <a:rPr lang="en-GB" altLang="en-US" b="1">
                <a:solidFill>
                  <a:schemeClr val="tx2"/>
                </a:solidFill>
                <a:latin typeface="Arial" panose="020B0604020202020204" pitchFamily="34" charset="0"/>
              </a:rPr>
              <a:t>international team of experienced staff and students</a:t>
            </a:r>
            <a:r>
              <a:rPr lang="en-GB" altLang="en-US" b="1">
                <a:latin typeface="Arial" panose="020B0604020202020204" pitchFamily="34" charset="0"/>
              </a:rPr>
              <a:t> from Australia, Canada, UK and US</a:t>
            </a:r>
          </a:p>
          <a:p>
            <a:pPr algn="ctr">
              <a:spcAft>
                <a:spcPts val="1200"/>
              </a:spcAft>
            </a:pPr>
            <a:r>
              <a:rPr lang="en-GB" altLang="en-US" b="1">
                <a:solidFill>
                  <a:schemeClr val="tx2"/>
                </a:solidFill>
                <a:latin typeface="Arial" panose="020B0604020202020204" pitchFamily="34" charset="0"/>
                <a:hlinkClick r:id="rId3"/>
              </a:rPr>
              <a:t>https://macblog.mcmaster.ca/summer-institute/</a:t>
            </a:r>
            <a:endParaRPr lang="en-GB" altLang="en-US" b="1">
              <a:solidFill>
                <a:schemeClr val="tx2"/>
              </a:solidFill>
              <a:latin typeface="Arial" panose="020B0604020202020204" pitchFamily="34" charset="0"/>
            </a:endParaRPr>
          </a:p>
        </p:txBody>
      </p:sp>
      <p:pic>
        <p:nvPicPr>
          <p:cNvPr id="75778" name="Picture 2" descr="International Summer Institute on Students as Partn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2"/>
          <p:cNvSpPr txBox="1">
            <a:spLocks noChangeArrowheads="1"/>
          </p:cNvSpPr>
          <p:nvPr/>
        </p:nvSpPr>
        <p:spPr bwMode="auto">
          <a:xfrm>
            <a:off x="590550" y="669925"/>
            <a:ext cx="8189913"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en-GB" altLang="en-US" sz="3200" b="1">
                <a:solidFill>
                  <a:schemeClr val="tx2"/>
                </a:solidFill>
                <a:latin typeface="Arial" panose="020B0604020202020204" pitchFamily="34" charset="0"/>
              </a:rPr>
              <a:t>Connecting Higher Education: International Perspectives on Research-based Education for the 21</a:t>
            </a:r>
            <a:r>
              <a:rPr lang="en-GB" altLang="en-US" sz="3200" b="1" baseline="30000">
                <a:solidFill>
                  <a:schemeClr val="tx2"/>
                </a:solidFill>
                <a:latin typeface="Arial" panose="020B0604020202020204" pitchFamily="34" charset="0"/>
              </a:rPr>
              <a:t>st</a:t>
            </a:r>
            <a:r>
              <a:rPr lang="en-GB" altLang="en-US" sz="3200" b="1">
                <a:solidFill>
                  <a:schemeClr val="tx2"/>
                </a:solidFill>
                <a:latin typeface="Arial" panose="020B0604020202020204" pitchFamily="34" charset="0"/>
              </a:rPr>
              <a:t> Century</a:t>
            </a:r>
          </a:p>
          <a:p>
            <a:pPr algn="ctr" eaLnBrk="1" hangingPunct="1">
              <a:spcBef>
                <a:spcPct val="50000"/>
              </a:spcBef>
            </a:pPr>
            <a:r>
              <a:rPr lang="en-GB" altLang="en-US" sz="2800" b="1">
                <a:solidFill>
                  <a:schemeClr val="tx2"/>
                </a:solidFill>
                <a:latin typeface="Century Gothic" panose="020B0502020202020204" pitchFamily="34" charset="0"/>
              </a:rPr>
              <a:t/>
            </a:r>
            <a:br>
              <a:rPr lang="en-GB" altLang="en-US" sz="2800" b="1">
                <a:solidFill>
                  <a:schemeClr val="tx2"/>
                </a:solidFill>
                <a:latin typeface="Century Gothic" panose="020B0502020202020204" pitchFamily="34" charset="0"/>
              </a:rPr>
            </a:br>
            <a:r>
              <a:rPr lang="en-GB" altLang="en-US" sz="3200" b="1">
                <a:latin typeface="Arial" panose="020B0604020202020204" pitchFamily="34" charset="0"/>
              </a:rPr>
              <a:t>26-28 June 2017</a:t>
            </a:r>
            <a:br>
              <a:rPr lang="en-GB" altLang="en-US" sz="3200" b="1">
                <a:latin typeface="Arial" panose="020B0604020202020204" pitchFamily="34" charset="0"/>
              </a:rPr>
            </a:br>
            <a:r>
              <a:rPr lang="en-GB" altLang="en-US" sz="2800" b="1">
                <a:latin typeface="Arial" panose="020B0604020202020204" pitchFamily="34" charset="0"/>
              </a:rPr>
              <a:t>University College London, Central London, United Kingdom </a:t>
            </a:r>
          </a:p>
          <a:p>
            <a:pPr algn="ctr" eaLnBrk="1" hangingPunct="1">
              <a:spcBef>
                <a:spcPct val="50000"/>
              </a:spcBef>
            </a:pPr>
            <a:r>
              <a:rPr lang="en-GB" altLang="en-US" sz="2800">
                <a:latin typeface="Arial" panose="020B0604020202020204" pitchFamily="34" charset="0"/>
              </a:rPr>
              <a:t> </a:t>
            </a:r>
            <a:r>
              <a:rPr lang="en-GB" altLang="en-US" sz="2800">
                <a:latin typeface="Arial" panose="020B0604020202020204" pitchFamily="34" charset="0"/>
                <a:hlinkClick r:id="rId3"/>
              </a:rPr>
              <a:t>https://www.ucl.ac.uk/teaching-learning/connected-curriculum/conference</a:t>
            </a:r>
            <a:endParaRPr lang="en-GB" altLang="en-US" sz="2800">
              <a:latin typeface="Arial" panose="020B0604020202020204" pitchFamily="34" charset="0"/>
            </a:endParaRPr>
          </a:p>
          <a:p>
            <a:pPr algn="ctr" eaLnBrk="1" hangingPunct="1">
              <a:spcBef>
                <a:spcPct val="50000"/>
              </a:spcBef>
            </a:pPr>
            <a:r>
              <a:rPr lang="en-GB" altLang="en-US" sz="2800">
                <a:latin typeface="Arial" panose="020B0604020202020204" pitchFamily="34" charset="0"/>
              </a:rPr>
              <a:t>Abstract submission closes 10 Jan 2017</a:t>
            </a:r>
          </a:p>
          <a:p>
            <a:pPr algn="ctr" eaLnBrk="1" hangingPunct="1">
              <a:spcBef>
                <a:spcPct val="50000"/>
              </a:spcBef>
            </a:pPr>
            <a:r>
              <a:rPr lang="en-GB" altLang="en-US" sz="2800" b="1">
                <a:latin typeface="Arial" panose="020B0604020202020204" pitchFamily="34" charset="0"/>
              </a:rPr>
              <a:t>UCL + Adelaide + McMaster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2"/>
          <p:cNvSpPr txBox="1">
            <a:spLocks noChangeArrowheads="1"/>
          </p:cNvSpPr>
          <p:nvPr/>
        </p:nvSpPr>
        <p:spPr bwMode="auto">
          <a:xfrm>
            <a:off x="633413" y="347663"/>
            <a:ext cx="7877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GB" altLang="en-US" sz="3600" b="1">
                <a:solidFill>
                  <a:schemeClr val="tx2"/>
                </a:solidFill>
                <a:latin typeface="Century Gothic" panose="020B0502020202020204" pitchFamily="34" charset="0"/>
                <a:cs typeface="Times New Roman" panose="02020603050405020304" pitchFamily="18" charset="0"/>
              </a:rPr>
              <a:t>Engaging students in research and inquiry</a:t>
            </a:r>
            <a:r>
              <a:rPr lang="en-GB" altLang="en-US" sz="3400" b="1">
                <a:solidFill>
                  <a:schemeClr val="tx2"/>
                </a:solidFill>
                <a:latin typeface="Century Gothic" panose="020B0502020202020204" pitchFamily="34" charset="0"/>
                <a:cs typeface="Times New Roman" panose="02020603050405020304" pitchFamily="18" charset="0"/>
              </a:rPr>
              <a:t>: Conclusions</a:t>
            </a:r>
          </a:p>
        </p:txBody>
      </p:sp>
      <p:sp>
        <p:nvSpPr>
          <p:cNvPr id="79874" name="Text Box 3"/>
          <p:cNvSpPr txBox="1">
            <a:spLocks noChangeArrowheads="1"/>
          </p:cNvSpPr>
          <p:nvPr/>
        </p:nvSpPr>
        <p:spPr bwMode="auto">
          <a:xfrm>
            <a:off x="515938" y="1550988"/>
            <a:ext cx="8258175"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20000"/>
              </a:spcBef>
              <a:buFontTx/>
              <a:buChar char="•"/>
            </a:pPr>
            <a:r>
              <a:rPr lang="en-GB" altLang="en-US" sz="2600" b="1">
                <a:latin typeface="Arial" panose="020B0604020202020204" pitchFamily="34" charset="0"/>
                <a:cs typeface="Arial" panose="020B0604020202020204" pitchFamily="34" charset="0"/>
              </a:rPr>
              <a:t>Getting students to produce knowledge rather than just consume knowledge is a way to re-link teaching and research</a:t>
            </a:r>
          </a:p>
          <a:p>
            <a:pPr>
              <a:spcBef>
                <a:spcPct val="20000"/>
              </a:spcBef>
              <a:buFontTx/>
              <a:buChar char="•"/>
            </a:pPr>
            <a:r>
              <a:rPr lang="en-GB" altLang="en-US" sz="2600" b="1">
                <a:latin typeface="Arial" panose="020B0604020202020204" pitchFamily="34" charset="0"/>
                <a:cs typeface="Arial" panose="020B0604020202020204" pitchFamily="34" charset="0"/>
              </a:rPr>
              <a:t>The challenge is to mainstream undergraduate research so that all students may potentially benefit</a:t>
            </a:r>
          </a:p>
          <a:p>
            <a:pPr>
              <a:spcBef>
                <a:spcPct val="20000"/>
              </a:spcBef>
              <a:buFontTx/>
              <a:buChar char="•"/>
            </a:pPr>
            <a:r>
              <a:rPr lang="en-GB" altLang="en-US" sz="2600" b="1">
                <a:latin typeface="Arial" panose="020B0604020202020204" pitchFamily="34" charset="0"/>
                <a:cs typeface="Arial" panose="020B0604020202020204" pitchFamily="34" charset="0"/>
              </a:rPr>
              <a:t>Adopting a broader definition of undergraduate research than is currently common is a way forward (Boyer </a:t>
            </a:r>
            <a:r>
              <a:rPr lang="en-GB" altLang="en-US" sz="2600" b="1" i="1">
                <a:latin typeface="Arial" panose="020B0604020202020204" pitchFamily="34" charset="0"/>
                <a:cs typeface="Arial" panose="020B0604020202020204" pitchFamily="34" charset="0"/>
              </a:rPr>
              <a:t>et al.</a:t>
            </a:r>
            <a:r>
              <a:rPr lang="en-GB" altLang="en-US" sz="2600" b="1">
                <a:latin typeface="Arial" panose="020B0604020202020204" pitchFamily="34" charset="0"/>
                <a:cs typeface="Arial" panose="020B0604020202020204" pitchFamily="34" charset="0"/>
              </a:rPr>
              <a:t>), which should benefit the learning of students in institutions with a range of different missions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2"/>
          <p:cNvSpPr txBox="1">
            <a:spLocks noChangeArrowheads="1"/>
          </p:cNvSpPr>
          <p:nvPr/>
        </p:nvSpPr>
        <p:spPr bwMode="auto">
          <a:xfrm>
            <a:off x="503238" y="374650"/>
            <a:ext cx="82121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GB" altLang="en-US" sz="3200" b="1">
                <a:solidFill>
                  <a:schemeClr val="tx2"/>
                </a:solidFill>
                <a:latin typeface="Century Gothic" panose="020B0502020202020204" pitchFamily="34" charset="0"/>
                <a:cs typeface="Times New Roman" panose="02020603050405020304" pitchFamily="18" charset="0"/>
              </a:rPr>
              <a:t>Engaging students in research and inquiry</a:t>
            </a:r>
            <a:r>
              <a:rPr lang="en-GB" altLang="en-US" sz="3200" b="1">
                <a:solidFill>
                  <a:schemeClr val="tx2"/>
                </a:solidFill>
                <a:latin typeface="Arial" panose="020B0604020202020204" pitchFamily="34" charset="0"/>
              </a:rPr>
              <a:t>: Conclusions</a:t>
            </a:r>
          </a:p>
        </p:txBody>
      </p:sp>
      <p:sp>
        <p:nvSpPr>
          <p:cNvPr id="81922" name="Text Box 3"/>
          <p:cNvSpPr txBox="1">
            <a:spLocks noChangeArrowheads="1"/>
          </p:cNvSpPr>
          <p:nvPr/>
        </p:nvSpPr>
        <p:spPr bwMode="auto">
          <a:xfrm>
            <a:off x="615950" y="1593850"/>
            <a:ext cx="7986713"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566738">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GB" altLang="en-US" b="1">
                <a:latin typeface="Arial" panose="020B0604020202020204" pitchFamily="34" charset="0"/>
                <a:cs typeface="Times New Roman" panose="02020603050405020304" pitchFamily="18" charset="0"/>
              </a:rPr>
              <a:t>If students are to be truly integrated into HE then the </a:t>
            </a:r>
            <a:r>
              <a:rPr lang="en-GB" altLang="en-US" b="1">
                <a:solidFill>
                  <a:schemeClr val="tx2"/>
                </a:solidFill>
                <a:latin typeface="Arial" panose="020B0604020202020204" pitchFamily="34" charset="0"/>
                <a:cs typeface="Times New Roman" panose="02020603050405020304" pitchFamily="18" charset="0"/>
              </a:rPr>
              <a:t>nature of higher education will need to be reconceptualised</a:t>
            </a:r>
            <a:r>
              <a:rPr lang="en-GB" altLang="en-US" b="1">
                <a:latin typeface="Arial" panose="020B0604020202020204" pitchFamily="34" charset="0"/>
                <a:cs typeface="Times New Roman" panose="02020603050405020304" pitchFamily="18" charset="0"/>
              </a:rPr>
              <a:t>. </a:t>
            </a:r>
          </a:p>
          <a:p>
            <a:pPr lvl="1">
              <a:spcBef>
                <a:spcPct val="20000"/>
              </a:spcBef>
            </a:pPr>
            <a:r>
              <a:rPr lang="en-GB" altLang="nl-NL" b="1">
                <a:latin typeface="Arial" panose="020B0604020202020204" pitchFamily="34" charset="0"/>
                <a:cs typeface="Arial" panose="020B0604020202020204" pitchFamily="34" charset="0"/>
              </a:rPr>
              <a:t>“</a:t>
            </a:r>
            <a:r>
              <a:rPr lang="en-GB" altLang="en-US" b="1">
                <a:latin typeface="Arial" panose="020B0604020202020204" pitchFamily="34" charset="0"/>
                <a:cs typeface="Arial" panose="020B0604020202020204" pitchFamily="34" charset="0"/>
              </a:rPr>
              <a:t>universities need to move towards creating inclusive scholarly knowledge-building communities. … </a:t>
            </a:r>
            <a:r>
              <a:rPr lang="en-GB" altLang="en-US" b="1">
                <a:solidFill>
                  <a:schemeClr val="tx2"/>
                </a:solidFill>
                <a:latin typeface="Arial" panose="020B0604020202020204" pitchFamily="34" charset="0"/>
                <a:cs typeface="Arial" panose="020B0604020202020204" pitchFamily="34" charset="0"/>
              </a:rPr>
              <a:t>The notion of inclusive scholarly knowledge-building communities invites us to consider new ideas about who the scholars are in universities and how they might work in partnership</a:t>
            </a:r>
            <a:r>
              <a:rPr lang="en-GB" altLang="en-US" b="1">
                <a:latin typeface="Arial" panose="020B0604020202020204" pitchFamily="34" charset="0"/>
                <a:cs typeface="Arial" panose="020B0604020202020204" pitchFamily="34" charset="0"/>
              </a:rPr>
              <a:t>.</a:t>
            </a:r>
            <a:r>
              <a:rPr lang="en-GB" altLang="nl-NL" b="1">
                <a:latin typeface="Arial" panose="020B0604020202020204" pitchFamily="34" charset="0"/>
                <a:cs typeface="Arial" panose="020B0604020202020204" pitchFamily="34" charset="0"/>
              </a:rPr>
              <a:t>”</a:t>
            </a:r>
            <a:r>
              <a:rPr lang="en-GB" altLang="en-US" b="1">
                <a:latin typeface="Arial" panose="020B0604020202020204" pitchFamily="34" charset="0"/>
                <a:cs typeface="Arial" panose="020B0604020202020204" pitchFamily="34" charset="0"/>
              </a:rPr>
              <a:t> </a:t>
            </a:r>
            <a:r>
              <a:rPr lang="en-GB" altLang="en-US">
                <a:latin typeface="Arial" panose="020B0604020202020204" pitchFamily="34" charset="0"/>
                <a:cs typeface="Arial" panose="020B0604020202020204" pitchFamily="34" charset="0"/>
              </a:rPr>
              <a:t>(</a:t>
            </a:r>
            <a:r>
              <a:rPr lang="en-GB" altLang="zh-CN">
                <a:latin typeface="Arial" panose="020B0604020202020204" pitchFamily="34" charset="0"/>
                <a:ea typeface="SimSun" panose="02010600030101010101" pitchFamily="2" charset="-122"/>
                <a:cs typeface="Arial" panose="020B0604020202020204" pitchFamily="34" charset="0"/>
              </a:rPr>
              <a:t>Brew, 2007, 4) </a:t>
            </a:r>
            <a:r>
              <a:rPr lang="en-GB" altLang="en-US">
                <a:latin typeface="Arial" panose="020B0604020202020204" pitchFamily="34" charset="0"/>
                <a:cs typeface="Arial" panose="020B0604020202020204" pitchFamily="34" charset="0"/>
              </a:rPr>
              <a:t> </a:t>
            </a:r>
          </a:p>
          <a:p>
            <a:pPr>
              <a:spcBef>
                <a:spcPct val="20000"/>
              </a:spcBef>
            </a:pPr>
            <a:r>
              <a:rPr lang="en-GB" altLang="en-US" b="1">
                <a:latin typeface="Arial" panose="020B0604020202020204" pitchFamily="34" charset="0"/>
                <a:cs typeface="Times New Roman" panose="02020603050405020304" pitchFamily="18" charset="0"/>
              </a:rPr>
              <a:t>There is a need to do more thinking </a:t>
            </a:r>
            <a:r>
              <a:rPr lang="en-GB" altLang="nl-NL" b="1">
                <a:latin typeface="Arial" panose="020B0604020202020204" pitchFamily="34" charset="0"/>
                <a:cs typeface="Times New Roman" panose="02020603050405020304" pitchFamily="18" charset="0"/>
              </a:rPr>
              <a:t>‘</a:t>
            </a:r>
            <a:r>
              <a:rPr lang="en-GB" altLang="en-US" b="1">
                <a:latin typeface="Arial" panose="020B0604020202020204" pitchFamily="34" charset="0"/>
                <a:cs typeface="Times New Roman" panose="02020603050405020304" pitchFamily="18" charset="0"/>
              </a:rPr>
              <a:t>outside the box</a:t>
            </a:r>
            <a:r>
              <a:rPr lang="en-GB" altLang="nl-NL" b="1">
                <a:latin typeface="Arial" panose="020B0604020202020204" pitchFamily="34" charset="0"/>
                <a:cs typeface="Times New Roman" panose="02020603050405020304" pitchFamily="18" charset="0"/>
              </a:rPr>
              <a:t>’</a:t>
            </a:r>
            <a:endParaRPr lang="en-GB" altLang="en-US" b="1">
              <a:latin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506413" y="284163"/>
            <a:ext cx="7953375" cy="4083050"/>
          </a:xfrm>
          <a:prstGeom prst="wedgeRoundRectCallout">
            <a:avLst>
              <a:gd name="adj1" fmla="val -10935"/>
              <a:gd name="adj2" fmla="val 69090"/>
              <a:gd name="adj3" fmla="val 16667"/>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defRPr sz="2400">
                <a:solidFill>
                  <a:schemeClr val="tx1"/>
                </a:solidFill>
                <a:latin typeface="Times New Roman" panose="02020603050405020304" pitchFamily="18" charset="0"/>
                <a:ea typeface="MS PGothic" panose="020B0600070205080204" pitchFamily="34" charset="-128"/>
              </a:defRPr>
            </a:lvl1pPr>
            <a:lvl2pPr>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lvl="1" algn="ctr" eaLnBrk="1" hangingPunct="1"/>
            <a:r>
              <a:rPr lang="ja-JP" altLang="en-GB" sz="3600">
                <a:latin typeface="Arial" panose="020B0604020202020204" pitchFamily="34" charset="0"/>
              </a:rPr>
              <a:t>“</a:t>
            </a:r>
            <a:r>
              <a:rPr lang="en-GB" altLang="ja-JP" sz="3600" i="1">
                <a:latin typeface="Arial" panose="020B0604020202020204" pitchFamily="34" charset="0"/>
              </a:rPr>
              <a:t>All</a:t>
            </a:r>
            <a:r>
              <a:rPr lang="en-GB" altLang="ja-JP" sz="3600">
                <a:latin typeface="Arial" panose="020B0604020202020204" pitchFamily="34" charset="0"/>
              </a:rPr>
              <a:t> Masters students in </a:t>
            </a:r>
            <a:r>
              <a:rPr lang="en-GB" altLang="ja-JP" sz="3600" i="1">
                <a:latin typeface="Arial" panose="020B0604020202020204" pitchFamily="34" charset="0"/>
              </a:rPr>
              <a:t>Hogeschools </a:t>
            </a:r>
            <a:r>
              <a:rPr lang="en-GB" altLang="ja-JP" sz="3600">
                <a:latin typeface="Arial" panose="020B0604020202020204" pitchFamily="34" charset="0"/>
              </a:rPr>
              <a:t>should experience learning through, and about, research and inquiry.</a:t>
            </a:r>
            <a:r>
              <a:rPr lang="ja-JP" altLang="en-GB" sz="3600">
                <a:latin typeface="Arial" panose="020B0604020202020204" pitchFamily="34" charset="0"/>
              </a:rPr>
              <a:t>”</a:t>
            </a:r>
            <a:endParaRPr lang="en-GB" altLang="en-US" sz="3600">
              <a:latin typeface="Arial" panose="020B0604020202020204" pitchFamily="34" charset="0"/>
            </a:endParaRPr>
          </a:p>
        </p:txBody>
      </p:sp>
      <p:sp>
        <p:nvSpPr>
          <p:cNvPr id="4" name="Left-Right Arrow 3"/>
          <p:cNvSpPr/>
          <p:nvPr/>
        </p:nvSpPr>
        <p:spPr>
          <a:xfrm>
            <a:off x="2268538" y="5359400"/>
            <a:ext cx="4535487" cy="568325"/>
          </a:xfrm>
          <a:prstGeom prst="lef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schemeClr val="tx2"/>
              </a:solidFill>
            </a:endParaRPr>
          </a:p>
        </p:txBody>
      </p:sp>
      <p:sp>
        <p:nvSpPr>
          <p:cNvPr id="21507" name="TextBox 4"/>
          <p:cNvSpPr txBox="1">
            <a:spLocks noChangeArrowheads="1"/>
          </p:cNvSpPr>
          <p:nvPr/>
        </p:nvSpPr>
        <p:spPr bwMode="auto">
          <a:xfrm>
            <a:off x="323850" y="5049838"/>
            <a:ext cx="19446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200">
                <a:latin typeface="Century Gothic" panose="020B0502020202020204" pitchFamily="34" charset="0"/>
              </a:rPr>
              <a:t>Strongly agree</a:t>
            </a:r>
          </a:p>
        </p:txBody>
      </p:sp>
      <p:sp>
        <p:nvSpPr>
          <p:cNvPr id="21508" name="TextBox 5"/>
          <p:cNvSpPr txBox="1">
            <a:spLocks noChangeArrowheads="1"/>
          </p:cNvSpPr>
          <p:nvPr/>
        </p:nvSpPr>
        <p:spPr bwMode="auto">
          <a:xfrm>
            <a:off x="6948488" y="5049838"/>
            <a:ext cx="19446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r>
              <a:rPr lang="en-GB" altLang="en-US" sz="3200">
                <a:latin typeface="Century Gothic" panose="020B0502020202020204" pitchFamily="34" charset="0"/>
              </a:rPr>
              <a:t>Strongly disagree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471488" y="222250"/>
            <a:ext cx="7953375" cy="4083050"/>
          </a:xfrm>
          <a:prstGeom prst="wedgeRoundRectCallout">
            <a:avLst>
              <a:gd name="adj1" fmla="val -10935"/>
              <a:gd name="adj2" fmla="val 69090"/>
              <a:gd name="adj3" fmla="val 16667"/>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ct val="40000"/>
              </a:spcAft>
              <a:defRPr/>
            </a:pPr>
            <a:endParaRPr lang="en-GB" altLang="en-US" sz="3600" dirty="0">
              <a:cs typeface="Times New Roman" pitchFamily="18" charset="0"/>
            </a:endParaRPr>
          </a:p>
        </p:txBody>
      </p:sp>
      <p:sp>
        <p:nvSpPr>
          <p:cNvPr id="4" name="Left-Right Arrow 3"/>
          <p:cNvSpPr/>
          <p:nvPr/>
        </p:nvSpPr>
        <p:spPr>
          <a:xfrm>
            <a:off x="2268538" y="5359400"/>
            <a:ext cx="4535487" cy="568325"/>
          </a:xfrm>
          <a:prstGeom prst="lef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schemeClr val="tx2"/>
              </a:solidFill>
            </a:endParaRPr>
          </a:p>
        </p:txBody>
      </p:sp>
      <p:sp>
        <p:nvSpPr>
          <p:cNvPr id="23555" name="TextBox 4"/>
          <p:cNvSpPr txBox="1">
            <a:spLocks noChangeArrowheads="1"/>
          </p:cNvSpPr>
          <p:nvPr/>
        </p:nvSpPr>
        <p:spPr bwMode="auto">
          <a:xfrm>
            <a:off x="323850" y="5049838"/>
            <a:ext cx="19446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200">
                <a:latin typeface="Century Gothic" panose="020B0502020202020204" pitchFamily="34" charset="0"/>
              </a:rPr>
              <a:t>Strongly agree</a:t>
            </a:r>
          </a:p>
        </p:txBody>
      </p:sp>
      <p:sp>
        <p:nvSpPr>
          <p:cNvPr id="23556" name="TextBox 5"/>
          <p:cNvSpPr txBox="1">
            <a:spLocks noChangeArrowheads="1"/>
          </p:cNvSpPr>
          <p:nvPr/>
        </p:nvSpPr>
        <p:spPr bwMode="auto">
          <a:xfrm>
            <a:off x="6948488" y="5049838"/>
            <a:ext cx="19446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r>
              <a:rPr lang="en-GB" altLang="en-US" sz="3200">
                <a:latin typeface="Century Gothic" panose="020B0502020202020204" pitchFamily="34" charset="0"/>
              </a:rPr>
              <a:t>Strongly disagree</a:t>
            </a:r>
          </a:p>
        </p:txBody>
      </p:sp>
      <p:sp>
        <p:nvSpPr>
          <p:cNvPr id="23557" name="Rectangle 1"/>
          <p:cNvSpPr>
            <a:spLocks noChangeArrowheads="1"/>
          </p:cNvSpPr>
          <p:nvPr/>
        </p:nvSpPr>
        <p:spPr bwMode="auto">
          <a:xfrm>
            <a:off x="815975" y="771525"/>
            <a:ext cx="74485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nl-NL" sz="3600">
                <a:latin typeface="Arial" panose="020B0604020202020204" pitchFamily="34" charset="0"/>
                <a:cs typeface="Arial" panose="020B0604020202020204" pitchFamily="34" charset="0"/>
              </a:rPr>
              <a:t>“</a:t>
            </a:r>
            <a:r>
              <a:rPr lang="en-GB" altLang="en-US" sz="3600">
                <a:latin typeface="Arial" panose="020B0604020202020204" pitchFamily="34" charset="0"/>
                <a:cs typeface="Arial" panose="020B0604020202020204" pitchFamily="34" charset="0"/>
              </a:rPr>
              <a:t>To enhance the quality of learning in </a:t>
            </a:r>
            <a:r>
              <a:rPr lang="en-GB" altLang="en-US" sz="3600" i="1">
                <a:latin typeface="Arial" panose="020B0604020202020204" pitchFamily="34" charset="0"/>
              </a:rPr>
              <a:t>Hogeschools </a:t>
            </a:r>
            <a:r>
              <a:rPr lang="en-GB" altLang="en-US" sz="3600">
                <a:latin typeface="Arial" panose="020B0604020202020204" pitchFamily="34" charset="0"/>
                <a:cs typeface="Arial" panose="020B0604020202020204" pitchFamily="34" charset="0"/>
              </a:rPr>
              <a:t>it is more important to focus on engaging students in research and inquiry than raising the research expertise of staff.</a:t>
            </a:r>
            <a:r>
              <a:rPr lang="en-GB" altLang="nl-NL" sz="3600">
                <a:latin typeface="Arial" panose="020B0604020202020204" pitchFamily="34" charset="0"/>
                <a:cs typeface="Arial" panose="020B0604020202020204" pitchFamily="34" charset="0"/>
              </a:rPr>
              <a:t>”</a:t>
            </a:r>
            <a:endParaRPr lang="en-GB" altLang="en-US" sz="36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71550" y="590550"/>
            <a:ext cx="4059238" cy="3779838"/>
          </a:xfrm>
          <a:prstGeom prst="ellipse">
            <a:avLst/>
          </a:prstGeom>
          <a:solidFill>
            <a:srgbClr val="FFFF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3957638" y="703263"/>
            <a:ext cx="4059237" cy="3635375"/>
          </a:xfrm>
          <a:prstGeom prst="ellipse">
            <a:avLst/>
          </a:prstGeom>
          <a:solidFill>
            <a:srgbClr val="000099">
              <a:alpha val="43922"/>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p:cNvSpPr/>
          <p:nvPr/>
        </p:nvSpPr>
        <p:spPr>
          <a:xfrm>
            <a:off x="2457450" y="2971800"/>
            <a:ext cx="4057650" cy="3759200"/>
          </a:xfrm>
          <a:prstGeom prst="ellipse">
            <a:avLst/>
          </a:prstGeom>
          <a:solidFill>
            <a:srgbClr val="C0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2006600" y="2105025"/>
            <a:ext cx="1628775" cy="831850"/>
          </a:xfrm>
          <a:prstGeom prst="rect">
            <a:avLst/>
          </a:prstGeom>
          <a:noFill/>
        </p:spPr>
        <p:txBody>
          <a:bodyPr>
            <a:spAutoFit/>
          </a:bodyPr>
          <a:lstStyle/>
          <a:p>
            <a:pPr algn="ctr">
              <a:defRPr/>
            </a:pPr>
            <a:r>
              <a:rPr lang="en-GB" dirty="0">
                <a:latin typeface="+mn-lt"/>
                <a:ea typeface="+mn-ea"/>
              </a:rPr>
              <a:t>Research &amp; inquiry</a:t>
            </a:r>
            <a:endParaRPr lang="en-US" dirty="0">
              <a:latin typeface="+mn-lt"/>
              <a:ea typeface="+mn-ea"/>
            </a:endParaRPr>
          </a:p>
        </p:txBody>
      </p:sp>
      <p:sp>
        <p:nvSpPr>
          <p:cNvPr id="9" name="TextBox 8"/>
          <p:cNvSpPr txBox="1"/>
          <p:nvPr/>
        </p:nvSpPr>
        <p:spPr>
          <a:xfrm>
            <a:off x="5006975" y="2176463"/>
            <a:ext cx="2030413" cy="460375"/>
          </a:xfrm>
          <a:prstGeom prst="rect">
            <a:avLst/>
          </a:prstGeom>
          <a:noFill/>
        </p:spPr>
        <p:txBody>
          <a:bodyPr>
            <a:spAutoFit/>
          </a:bodyPr>
          <a:lstStyle/>
          <a:p>
            <a:pPr>
              <a:defRPr/>
            </a:pPr>
            <a:r>
              <a:rPr lang="en-GB" dirty="0">
                <a:latin typeface="+mn-lt"/>
                <a:ea typeface="Segoe UI Emoji" panose="020B0502040204020203" pitchFamily="34" charset="0"/>
              </a:rPr>
              <a:t>Mastersness</a:t>
            </a:r>
            <a:endParaRPr lang="en-US" dirty="0">
              <a:latin typeface="+mn-lt"/>
              <a:ea typeface="Segoe UI Emoji" panose="020B0502040204020203" pitchFamily="34" charset="0"/>
            </a:endParaRPr>
          </a:p>
        </p:txBody>
      </p:sp>
      <p:sp>
        <p:nvSpPr>
          <p:cNvPr id="10" name="TextBox 9"/>
          <p:cNvSpPr txBox="1"/>
          <p:nvPr/>
        </p:nvSpPr>
        <p:spPr>
          <a:xfrm>
            <a:off x="3144838" y="4673600"/>
            <a:ext cx="2701925" cy="831850"/>
          </a:xfrm>
          <a:prstGeom prst="rect">
            <a:avLst/>
          </a:prstGeom>
          <a:noFill/>
        </p:spPr>
        <p:txBody>
          <a:bodyPr>
            <a:spAutoFit/>
          </a:bodyPr>
          <a:lstStyle/>
          <a:p>
            <a:pPr algn="ctr">
              <a:defRPr/>
            </a:pPr>
            <a:r>
              <a:rPr lang="en-GB" dirty="0">
                <a:latin typeface="+mn-lt"/>
                <a:ea typeface="+mn-ea"/>
              </a:rPr>
              <a:t>Professional Learning</a:t>
            </a:r>
            <a:endParaRPr lang="en-US" dirty="0">
              <a:latin typeface="+mn-lt"/>
              <a:ea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662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6627"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6628"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6629" name="Rectangle 7"/>
          <p:cNvSpPr>
            <a:spLocks noGrp="1" noChangeArrowheads="1"/>
          </p:cNvSpPr>
          <p:nvPr>
            <p:ph type="title" idx="4294967295"/>
          </p:nvPr>
        </p:nvSpPr>
        <p:spPr>
          <a:xfrm>
            <a:off x="685800" y="381000"/>
            <a:ext cx="7772400" cy="1212850"/>
          </a:xfrm>
        </p:spPr>
        <p:txBody>
          <a:bodyPr/>
          <a:lstStyle/>
          <a:p>
            <a:pPr eaLnBrk="1" hangingPunct="1">
              <a:lnSpc>
                <a:spcPct val="100000"/>
              </a:lnSpc>
            </a:pPr>
            <a:r>
              <a:rPr lang="en-GB" altLang="en-US" sz="3400" smtClean="0">
                <a:latin typeface="Century Gothic" panose="020B0502020202020204" pitchFamily="34" charset="0"/>
                <a:cs typeface="Times New Roman" panose="02020603050405020304" pitchFamily="18" charset="0"/>
              </a:rPr>
              <a:t>Engaging Masters</a:t>
            </a:r>
            <a:r>
              <a:rPr lang="en-GB" altLang="nl-NL" sz="3400" smtClean="0">
                <a:latin typeface="Century Gothic" panose="020B0502020202020204" pitchFamily="34" charset="0"/>
                <a:cs typeface="Times New Roman" panose="02020603050405020304" pitchFamily="18" charset="0"/>
              </a:rPr>
              <a:t>’</a:t>
            </a:r>
            <a:r>
              <a:rPr lang="en-GB" altLang="en-US" sz="3400" smtClean="0">
                <a:latin typeface="Century Gothic" panose="020B0502020202020204" pitchFamily="34" charset="0"/>
                <a:cs typeface="Times New Roman" panose="02020603050405020304" pitchFamily="18" charset="0"/>
              </a:rPr>
              <a:t> students in research and inquiry</a:t>
            </a:r>
          </a:p>
        </p:txBody>
      </p:sp>
      <p:sp>
        <p:nvSpPr>
          <p:cNvPr id="26630" name="Rectangle 8"/>
          <p:cNvSpPr>
            <a:spLocks noGrp="1" noChangeArrowheads="1"/>
          </p:cNvSpPr>
          <p:nvPr>
            <p:ph type="body" idx="4294967295"/>
          </p:nvPr>
        </p:nvSpPr>
        <p:spPr>
          <a:xfrm>
            <a:off x="585788" y="1906588"/>
            <a:ext cx="8259762" cy="4029075"/>
          </a:xfrm>
        </p:spPr>
        <p:txBody>
          <a:bodyPr/>
          <a:lstStyle/>
          <a:p>
            <a:pPr marL="754063" indent="-665163" eaLnBrk="1" hangingPunct="1">
              <a:buFontTx/>
              <a:buAutoNum type="arabicPeriod"/>
              <a:tabLst>
                <a:tab pos="754063" algn="l"/>
              </a:tabLst>
            </a:pPr>
            <a:r>
              <a:rPr lang="en-GB" altLang="en-US" sz="2800" b="1" smtClean="0">
                <a:cs typeface="Arial" panose="020B0604020202020204" pitchFamily="34" charset="0"/>
              </a:rPr>
              <a:t>Facets of </a:t>
            </a:r>
            <a:r>
              <a:rPr lang="en-GB" altLang="en-US" sz="2800" b="1" smtClean="0">
                <a:solidFill>
                  <a:schemeClr val="tx2"/>
                </a:solidFill>
                <a:cs typeface="Arial" panose="020B0604020202020204" pitchFamily="34" charset="0"/>
              </a:rPr>
              <a:t>Masterness</a:t>
            </a:r>
          </a:p>
          <a:p>
            <a:pPr marL="754063" indent="-665163" eaLnBrk="1" hangingPunct="1">
              <a:buFontTx/>
              <a:buAutoNum type="arabicPeriod"/>
              <a:tabLst>
                <a:tab pos="754063" algn="l"/>
              </a:tabLst>
            </a:pPr>
            <a:r>
              <a:rPr lang="en-GB" altLang="en-US" sz="2800" b="1" smtClean="0">
                <a:solidFill>
                  <a:schemeClr val="tx2"/>
                </a:solidFill>
                <a:cs typeface="Arial" panose="020B0604020202020204" pitchFamily="34" charset="0"/>
              </a:rPr>
              <a:t>Different ways </a:t>
            </a:r>
            <a:r>
              <a:rPr lang="en-GB" altLang="en-US" sz="2800" b="1" smtClean="0">
                <a:cs typeface="Arial" panose="020B0604020202020204" pitchFamily="34" charset="0"/>
              </a:rPr>
              <a:t>of engaging students in research and inquiry</a:t>
            </a:r>
          </a:p>
          <a:p>
            <a:pPr marL="754063" indent="-665163" eaLnBrk="1" hangingPunct="1">
              <a:buFontTx/>
              <a:buAutoNum type="arabicPeriod"/>
              <a:tabLst>
                <a:tab pos="754063" algn="l"/>
              </a:tabLst>
            </a:pPr>
            <a:r>
              <a:rPr lang="en-GB" altLang="en-US" sz="2800" b="1" smtClean="0"/>
              <a:t>Rethinking Masters </a:t>
            </a:r>
            <a:r>
              <a:rPr lang="en-GB" altLang="en-US" sz="2800" b="1" smtClean="0">
                <a:solidFill>
                  <a:schemeClr val="tx2"/>
                </a:solidFill>
              </a:rPr>
              <a:t>Capstone Projects and Dissertations</a:t>
            </a:r>
            <a:endParaRPr lang="en-GB" altLang="en-US" sz="2800" b="1" smtClean="0">
              <a:solidFill>
                <a:schemeClr val="tx2"/>
              </a:solidFill>
              <a:cs typeface="Arial" panose="020B0604020202020204" pitchFamily="34" charset="0"/>
            </a:endParaRP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p:cNvPicPr>
          <p:nvPr/>
        </p:nvPicPr>
        <p:blipFill>
          <a:blip r:embed="rId3">
            <a:extLst>
              <a:ext uri="{28A0092B-C50C-407E-A947-70E740481C1C}">
                <a14:useLocalDpi xmlns:a14="http://schemas.microsoft.com/office/drawing/2010/main" val="0"/>
              </a:ext>
            </a:extLst>
          </a:blip>
          <a:srcRect l="26099" t="14119" r="42073" b="5013"/>
          <a:stretch>
            <a:fillRect/>
          </a:stretch>
        </p:blipFill>
        <p:spPr bwMode="auto">
          <a:xfrm>
            <a:off x="5230813" y="1408113"/>
            <a:ext cx="33528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8" y="1408113"/>
            <a:ext cx="3217862" cy="4852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 name="TextBox 3"/>
          <p:cNvSpPr txBox="1">
            <a:spLocks noChangeArrowheads="1"/>
          </p:cNvSpPr>
          <p:nvPr/>
        </p:nvSpPr>
        <p:spPr bwMode="auto">
          <a:xfrm>
            <a:off x="579438" y="623888"/>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GB" altLang="en-US" sz="4000" b="1">
                <a:solidFill>
                  <a:schemeClr val="tx2"/>
                </a:solidFill>
                <a:latin typeface="Century Gothic" panose="020B0502020202020204" pitchFamily="34" charset="0"/>
              </a:rPr>
              <a:t>What is M-level?</a:t>
            </a:r>
            <a:endParaRPr lang="en-US" altLang="en-US" sz="4000" b="1">
              <a:solidFill>
                <a:schemeClr val="tx2"/>
              </a:solidFill>
              <a:latin typeface="Century Gothic" panose="020B0502020202020204"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072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1508"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GB" altLang="en-US" sz="2400" dirty="0">
                <a:latin typeface="+mn-lt"/>
                <a:ea typeface="+mn-ea"/>
              </a:rPr>
              <a:t>Source: QAA (2013)</a:t>
            </a:r>
            <a:endParaRPr lang="en-US" altLang="en-US" sz="2400" dirty="0">
              <a:latin typeface="+mn-lt"/>
              <a:ea typeface="+mn-ea"/>
            </a:endParaRPr>
          </a:p>
        </p:txBody>
      </p:sp>
      <p:sp>
        <p:nvSpPr>
          <p:cNvPr id="30724"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0725" name="Rectangle 7"/>
          <p:cNvSpPr>
            <a:spLocks noGrp="1" noChangeArrowheads="1"/>
          </p:cNvSpPr>
          <p:nvPr>
            <p:ph type="title" idx="4294967295"/>
          </p:nvPr>
        </p:nvSpPr>
        <p:spPr>
          <a:xfrm>
            <a:off x="573088" y="366713"/>
            <a:ext cx="7929562" cy="1143000"/>
          </a:xfrm>
        </p:spPr>
        <p:txBody>
          <a:bodyPr/>
          <a:lstStyle/>
          <a:p>
            <a:pPr>
              <a:lnSpc>
                <a:spcPct val="100000"/>
              </a:lnSpc>
            </a:pPr>
            <a:endParaRPr lang="en-US" altLang="en-US" sz="3200" smtClean="0">
              <a:latin typeface="Century Gothic" panose="020B0502020202020204" pitchFamily="34" charset="0"/>
            </a:endParaRPr>
          </a:p>
        </p:txBody>
      </p:sp>
      <p:pic>
        <p:nvPicPr>
          <p:cNvPr id="307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2525" y="-31750"/>
            <a:ext cx="6731000" cy="63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8"/>
          <p:cNvSpPr>
            <a:spLocks noGrp="1" noChangeArrowheads="1"/>
          </p:cNvSpPr>
          <p:nvPr>
            <p:ph type="body" idx="4294967295"/>
          </p:nvPr>
        </p:nvSpPr>
        <p:spPr>
          <a:xfrm>
            <a:off x="473075" y="1636713"/>
            <a:ext cx="8197850" cy="4498975"/>
          </a:xfrm>
        </p:spPr>
        <p:txBody>
          <a:bodyPr/>
          <a:lstStyle/>
          <a:p>
            <a:pPr marL="88900" indent="0" eaLnBrk="1" hangingPunct="1">
              <a:buFontTx/>
              <a:buNone/>
            </a:pPr>
            <a:endParaRPr lang="en-US" altLang="en-US" smtClean="0">
              <a:cs typeface="Arial" panose="020B0604020202020204" pitchFamily="34" charset="0"/>
            </a:endParaRP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99CCFF"/>
      </a:dk1>
      <a:lt1>
        <a:srgbClr val="FFFFFF"/>
      </a:lt1>
      <a:dk2>
        <a:srgbClr val="004587"/>
      </a:dk2>
      <a:lt2>
        <a:srgbClr val="FFFF00"/>
      </a:lt2>
      <a:accent1>
        <a:srgbClr val="004587"/>
      </a:accent1>
      <a:accent2>
        <a:srgbClr val="3333CC"/>
      </a:accent2>
      <a:accent3>
        <a:srgbClr val="AAB0C3"/>
      </a:accent3>
      <a:accent4>
        <a:srgbClr val="DADADA"/>
      </a:accent4>
      <a:accent5>
        <a:srgbClr val="AAB0C3"/>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99CCFF"/>
        </a:dk1>
        <a:lt1>
          <a:srgbClr val="FFFFFF"/>
        </a:lt1>
        <a:dk2>
          <a:srgbClr val="004587"/>
        </a:dk2>
        <a:lt2>
          <a:srgbClr val="FFFF00"/>
        </a:lt2>
        <a:accent1>
          <a:srgbClr val="004587"/>
        </a:accent1>
        <a:accent2>
          <a:srgbClr val="3333CC"/>
        </a:accent2>
        <a:accent3>
          <a:srgbClr val="AAB0C3"/>
        </a:accent3>
        <a:accent4>
          <a:srgbClr val="DADADA"/>
        </a:accent4>
        <a:accent5>
          <a:srgbClr val="AAB0C3"/>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16252</TotalTime>
  <Words>2218</Words>
  <Application>Microsoft Office PowerPoint</Application>
  <PresentationFormat>Diavoorstelling (4:3)</PresentationFormat>
  <Paragraphs>265</Paragraphs>
  <Slides>35</Slides>
  <Notes>32</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35</vt:i4>
      </vt:variant>
    </vt:vector>
  </HeadingPairs>
  <TitlesOfParts>
    <vt:vector size="45" baseType="lpstr">
      <vt:lpstr>Times New Roman</vt:lpstr>
      <vt:lpstr>MS PGothic</vt:lpstr>
      <vt:lpstr>Arial</vt:lpstr>
      <vt:lpstr>MS PGothic</vt:lpstr>
      <vt:lpstr>Century Gothic</vt:lpstr>
      <vt:lpstr>Segoe UI Emoji</vt:lpstr>
      <vt:lpstr>Calibri</vt:lpstr>
      <vt:lpstr>SimSun</vt:lpstr>
      <vt:lpstr>Wingdings</vt:lpstr>
      <vt:lpstr>Default Design</vt:lpstr>
      <vt:lpstr>PowerPoint-presentatie</vt:lpstr>
      <vt:lpstr>Engaging Masters’ students in research &amp; inquiry</vt:lpstr>
      <vt:lpstr>PowerPoint-presentatie</vt:lpstr>
      <vt:lpstr>PowerPoint-presentatie</vt:lpstr>
      <vt:lpstr>PowerPoint-presentatie</vt:lpstr>
      <vt:lpstr>PowerPoint-presentatie</vt:lpstr>
      <vt:lpstr>Engaging Masters’ students in research and inquiry</vt:lpstr>
      <vt:lpstr>PowerPoint-presentatie</vt:lpstr>
      <vt:lpstr>PowerPoint-presentatie</vt:lpstr>
      <vt:lpstr>PowerPoint-presentatie</vt:lpstr>
      <vt:lpstr>Facets of Mastersness: Professionalism  </vt:lpstr>
      <vt:lpstr>Masterness: Research into practice</vt:lpstr>
      <vt:lpstr>Mastersness: Some challenges for practice </vt:lpstr>
      <vt:lpstr>Our argument: a ‘research active curriculum’</vt:lpstr>
      <vt:lpstr>Students as partners in professional and community learning, research and inquiry</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CGCHE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Gravestock, Phil</dc:creator>
  <cp:lastModifiedBy>Max Koninkx</cp:lastModifiedBy>
  <cp:revision>307</cp:revision>
  <cp:lastPrinted>2016-06-03T18:09:47Z</cp:lastPrinted>
  <dcterms:created xsi:type="dcterms:W3CDTF">2002-10-07T12:12:23Z</dcterms:created>
  <dcterms:modified xsi:type="dcterms:W3CDTF">2017-03-09T15:56:45Z</dcterms:modified>
</cp:coreProperties>
</file>