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71" r:id="rId4"/>
    <p:sldId id="272" r:id="rId5"/>
    <p:sldId id="268" r:id="rId6"/>
    <p:sldId id="269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B23"/>
    <a:srgbClr val="8CC63E"/>
    <a:srgbClr val="002E62"/>
    <a:srgbClr val="00B4CB"/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BE8FEE5-C482-4DF8-B591-90B49041B53B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63664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4C80C3D-4545-4269-A5FC-1572E31AB82D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918443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4968875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149725"/>
            <a:ext cx="6400800" cy="982663"/>
          </a:xfrm>
        </p:spPr>
        <p:txBody>
          <a:bodyPr/>
          <a:lstStyle>
            <a:lvl1pPr marL="0" indent="0">
              <a:buFontTx/>
              <a:buNone/>
              <a:defRPr sz="1800" b="0"/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BF7678-6D87-4E43-831B-285A4E096808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34178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2FEA8-FF40-40FE-B6BF-0FE2B47E4160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126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1943100" cy="58356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8487" cy="58356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95649-4570-43CD-B996-5002570C9176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22141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C3CB3-3C86-42F1-8568-0FA7C353B7C9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99877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E5594-0ABC-414F-9469-0D4EEBA72CC5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5523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981075"/>
            <a:ext cx="3810000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981075"/>
            <a:ext cx="3811587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B3FAF-E3F7-4757-BCED-16E44180A523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75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C93E5-F19C-4D01-B2A8-E1F92284AD09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42423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300B6-646E-4867-90C6-89FAB403F9FE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3017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E16AA-04FD-4FB1-8EA5-FEE4D679EE76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3677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B2AB7-3F77-4475-BCF9-C9D252436F91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57642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E781-769D-44D2-B6E7-F3AD39673B69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00285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g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50403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981075"/>
            <a:ext cx="7773987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6A63148-8736-4033-8C42-AB8419DD9638}" type="slidenum">
              <a:rPr lang="en-US" altLang="nl-NL"/>
              <a:pPr/>
              <a:t>‹nr.›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Interstate-Regular" pitchFamily="-64" charset="0"/>
          <a:ea typeface="ヒラギノ角ゴ Pro W3" pitchFamily="-64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Interstate-Regular" pitchFamily="-64" charset="0"/>
          <a:ea typeface="ヒラギノ角ゴ Pro W3" pitchFamily="-64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Interstate-Regular" pitchFamily="-64" charset="0"/>
          <a:ea typeface="ヒラギノ角ゴ Pro W3" pitchFamily="-64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Interstate-Regular" pitchFamily="-64" charset="0"/>
          <a:ea typeface="ヒラギノ角ゴ Pro W3" pitchFamily="-64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Interstate-Regular" pitchFamily="-64" charset="0"/>
          <a:ea typeface="ヒラギノ角ゴ Pro W3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Interstate-Regular" pitchFamily="-64" charset="0"/>
          <a:ea typeface="ヒラギノ角ゴ Pro W3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Interstate-Regular" pitchFamily="-64" charset="0"/>
          <a:ea typeface="ヒラギノ角ゴ Pro W3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Interstate-Regular" pitchFamily="-64" charset="0"/>
          <a:ea typeface="ヒラギノ角ゴ Pro W3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002E62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2E62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002E62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2E62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2E62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2E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2E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2E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2E6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mits@vereniginghogescholen.n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3600" dirty="0" smtClean="0"/>
              <a:t>“Als wij de bal hebben, kunnen hun niet scoren”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dirty="0" smtClean="0"/>
              <a:t>Workshop bestuurlijke verhoudingen </a:t>
            </a:r>
          </a:p>
          <a:p>
            <a:r>
              <a:rPr lang="nl-NL" altLang="nl-NL" dirty="0" smtClean="0"/>
              <a:t>Studiemiddag examencommissies</a:t>
            </a:r>
          </a:p>
          <a:p>
            <a:r>
              <a:rPr lang="nl-NL" altLang="nl-NL" dirty="0" smtClean="0"/>
              <a:t>Bunnik, 26 mei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1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400050" lvl="1" indent="0">
              <a:buNone/>
            </a:pPr>
            <a:r>
              <a:rPr lang="nl-NL" dirty="0" smtClean="0"/>
              <a:t>DE EXAMENCOMMISSIE BEWAAKT DE KWALITEIT VAN TOETSING EN EXAMINERING</a:t>
            </a:r>
            <a:r>
              <a:rPr lang="nl-NL" dirty="0" smtClean="0"/>
              <a:t>, BENOEMT EXAMINATOREN, DUS </a:t>
            </a:r>
            <a:r>
              <a:rPr lang="nl-NL" dirty="0" smtClean="0"/>
              <a:t>DE EXAMENCOMMISSIE KAN WORDEN GEZIEN ALS EEN INTERN TOEZICHTSORGAAN. </a:t>
            </a:r>
          </a:p>
        </p:txBody>
      </p:sp>
    </p:spTree>
    <p:extLst>
      <p:ext uri="{BB962C8B-B14F-4D97-AF65-F5344CB8AC3E}">
        <p14:creationId xmlns:p14="http://schemas.microsoft.com/office/powerpoint/2010/main" val="4819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EXAMENCOMMISSIE EN OPLEIDINGSCOMMISSIE ZITTEN ELKAAR IN DE WEG OMDAT HUN TAKEN EN VERANTWOORDELIJKHEDEN DEELS HETZELFDE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1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telling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400050" lvl="1" indent="0">
              <a:buNone/>
            </a:pPr>
            <a:r>
              <a:rPr lang="nl-NL" dirty="0" smtClean="0"/>
              <a:t>HET INSTELLINGSBESTUUR KAN ALS ‘BEVOEGD GEZAG’ RICHTLIJNEN GEVEN AAN DE EXAMENCOMMISSIE M.B.T. DE UITOEFENING VAN DIENS TAKEN EN BEVOEGDHEDEN.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9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telling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400050" lvl="1" indent="0">
              <a:buNone/>
            </a:pPr>
            <a:r>
              <a:rPr lang="nl-NL" dirty="0" smtClean="0"/>
              <a:t>HET MOEILIJKST AAN DE TAKEN VAN DE EXAMENCOMMISSIE IS DE OMGANG MET DE TEGENGESTELDE BELANGEN VAN COLLEGA-DOCENTEN, STUDENTEN EN MANAGEMENT.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1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telling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AutoNum type="alphaLcPeriod"/>
            </a:pPr>
            <a:endParaRPr lang="nl-NL" dirty="0" smtClean="0"/>
          </a:p>
          <a:p>
            <a:pPr marL="400050" lvl="1" indent="0">
              <a:buNone/>
            </a:pPr>
            <a:endParaRPr lang="nl-NL" dirty="0" smtClean="0"/>
          </a:p>
          <a:p>
            <a:pPr marL="400050" lvl="1" indent="0">
              <a:buNone/>
            </a:pPr>
            <a:endParaRPr lang="nl-NL" dirty="0"/>
          </a:p>
          <a:p>
            <a:pPr marL="400050" lvl="1" indent="0">
              <a:buNone/>
            </a:pPr>
            <a:r>
              <a:rPr lang="nl-NL" dirty="0" smtClean="0"/>
              <a:t>DE BESTUURLIJKE VERHOUDINGEN ZIJN SCHEEF GETROKKEN DOORDAT DE EXAMENCOMMISSIE TE VEEL VERANTWOORDELIJKHEDEN HEEFT GEKREGEN. </a:t>
            </a:r>
            <a:br>
              <a:rPr lang="nl-NL" dirty="0" smtClean="0"/>
            </a:b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799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telling 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nl-NL" dirty="0" smtClean="0"/>
          </a:p>
          <a:p>
            <a:pPr marL="400050" lvl="1" indent="0">
              <a:buNone/>
            </a:pPr>
            <a:endParaRPr lang="nl-NL" dirty="0"/>
          </a:p>
          <a:p>
            <a:pPr marL="400050" lvl="1" indent="0">
              <a:buNone/>
            </a:pPr>
            <a:endParaRPr lang="nl-NL" dirty="0" smtClean="0"/>
          </a:p>
          <a:p>
            <a:pPr marL="400050" lvl="1" indent="0">
              <a:buNone/>
            </a:pPr>
            <a:r>
              <a:rPr lang="nl-NL" dirty="0" smtClean="0"/>
              <a:t>IK HEB HET ALS EXAMENCOMMISSIE TEGENWOORDIG ZO DRUK MET BIJZAKEN, DAT IK AAN DE HOOFDZAAK (BORGEN VAN TOETSKWALITEIT) EIGENLIJK NIET MEER TOEKOM.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04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dit thema?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“Als wij de bal hebben, kunnen hun niet scoren”: Johan Cruijff (1947-2016), voetballer, taalkunstenaar en denker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196752"/>
            <a:ext cx="20362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estuurlijke verhoudingen als samenspel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Bestuurlijke verhoudingen binnen een hogeschool zijn complex</a:t>
            </a:r>
          </a:p>
          <a:p>
            <a:r>
              <a:rPr lang="nl-NL" dirty="0"/>
              <a:t>E</a:t>
            </a:r>
            <a:r>
              <a:rPr lang="nl-NL" dirty="0" smtClean="0"/>
              <a:t>r zijn veel spelers</a:t>
            </a:r>
          </a:p>
          <a:p>
            <a:r>
              <a:rPr lang="nl-NL" dirty="0" smtClean="0"/>
              <a:t>Instellingsbestuur, medezeggenschap, opleidingscommissie, examencommissie, opleidingsmanagement, raad van toezicht</a:t>
            </a:r>
          </a:p>
          <a:p>
            <a:r>
              <a:rPr lang="nl-NL" dirty="0" smtClean="0"/>
              <a:t>Als één van de spelers te veel naar zich toe trekt, kunnen de anderen hun taak niet goed uitoefenen </a:t>
            </a:r>
          </a:p>
          <a:p>
            <a:r>
              <a:rPr lang="nl-NL" dirty="0" smtClean="0"/>
              <a:t>“Als wij de bal hebben, kunnen hun niet scoren”!</a:t>
            </a:r>
          </a:p>
        </p:txBody>
      </p:sp>
    </p:spTree>
    <p:extLst>
      <p:ext uri="{BB962C8B-B14F-4D97-AF65-F5344CB8AC3E}">
        <p14:creationId xmlns:p14="http://schemas.microsoft.com/office/powerpoint/2010/main" val="42283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é</a:t>
            </a:r>
            <a:r>
              <a:rPr lang="nl-NL" dirty="0" smtClean="0"/>
              <a:t>én beeld zegt meer dan 1000 woorden?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Maar als niemand de bal wil hebben:</a:t>
            </a:r>
          </a:p>
          <a:p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568" y="1556792"/>
            <a:ext cx="283569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3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</a:t>
            </a:r>
            <a:r>
              <a:rPr lang="nl-NL" dirty="0" smtClean="0"/>
              <a:t>ven 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Roeland Smits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/>
              <a:t>b</a:t>
            </a:r>
            <a:r>
              <a:rPr lang="nl-NL" dirty="0" smtClean="0"/>
              <a:t>eleidsadviseur juridische zaken en kwaliteitszorg onderwijs/onderzoek bij VH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r>
              <a:rPr lang="nl-NL" dirty="0"/>
              <a:t>s</a:t>
            </a:r>
            <a:r>
              <a:rPr lang="nl-NL" dirty="0" smtClean="0"/>
              <a:t>ecretaris commissie Bruijn</a:t>
            </a:r>
          </a:p>
          <a:p>
            <a:endParaRPr lang="nl-NL" dirty="0"/>
          </a:p>
          <a:p>
            <a:r>
              <a:rPr lang="nl-NL" dirty="0" smtClean="0">
                <a:hlinkClick r:id="rId2"/>
              </a:rPr>
              <a:t>smits@vereniginghogescholen.nl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/>
              <a:t>t</a:t>
            </a:r>
            <a:r>
              <a:rPr lang="nl-NL" dirty="0" smtClean="0"/>
              <a:t>witter: </a:t>
            </a:r>
            <a:r>
              <a:rPr lang="nl-NL" dirty="0" smtClean="0"/>
              <a:t>Roeland_Smits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53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nhoud van deze 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Bestuurlijke verhoudingen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Toezicht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Stellingen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/>
              <a:t>D</a:t>
            </a:r>
            <a:r>
              <a:rPr lang="nl-NL" dirty="0" smtClean="0"/>
              <a:t>iscussie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4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estuurlijke verhoudingen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Instellingsbestuur (= College van Bestuur)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wettelijke taken en </a:t>
            </a:r>
            <a:r>
              <a:rPr lang="nl-NL" dirty="0" smtClean="0"/>
              <a:t>bevoegdheden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 smtClean="0"/>
              <a:t>bestuur </a:t>
            </a:r>
            <a:r>
              <a:rPr lang="nl-NL" dirty="0" smtClean="0"/>
              <a:t>en</a:t>
            </a:r>
            <a:r>
              <a:rPr lang="nl-NL" i="1" dirty="0" smtClean="0"/>
              <a:t> beheer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vertegenwoordiging in rechte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Faculteit/opleiding/‘school’-management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/>
              <a:t>g</a:t>
            </a:r>
            <a:r>
              <a:rPr lang="nl-NL" i="1" dirty="0" smtClean="0"/>
              <a:t>edelegeerde</a:t>
            </a:r>
            <a:r>
              <a:rPr lang="nl-NL" dirty="0" smtClean="0"/>
              <a:t> (overgedragen) bevoegdheden van CvB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Medezeggenschap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i</a:t>
            </a:r>
            <a:r>
              <a:rPr lang="nl-NL" dirty="0" smtClean="0"/>
              <a:t>nstemming en advies t.a.v. voorgenomen besluiten CvB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5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estuurlijke verhoudingen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Opleidingscommissie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a</a:t>
            </a:r>
            <a:r>
              <a:rPr lang="nl-NL" dirty="0" smtClean="0"/>
              <a:t>dviesrecht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Raad van Toezicht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t</a:t>
            </a:r>
            <a:r>
              <a:rPr lang="nl-NL" dirty="0" smtClean="0"/>
              <a:t>oezicht op bestuur en uitoefening bevoegdheden door CvB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CvB met raad en daad terzijde staan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Examencommissie (</a:t>
            </a:r>
            <a:r>
              <a:rPr lang="nl-NL" dirty="0" smtClean="0"/>
              <a:t>hfdst</a:t>
            </a:r>
            <a:r>
              <a:rPr lang="nl-NL" dirty="0" smtClean="0"/>
              <a:t>. 7 Whw i.p.v. 10)</a:t>
            </a:r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/>
              <a:t>geen onderdeel</a:t>
            </a:r>
            <a:r>
              <a:rPr lang="nl-NL" dirty="0"/>
              <a:t> </a:t>
            </a:r>
            <a:r>
              <a:rPr lang="nl-NL" dirty="0" smtClean="0"/>
              <a:t>bestuursstructuur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/>
              <a:t>e</a:t>
            </a:r>
            <a:r>
              <a:rPr lang="nl-NL" i="1" dirty="0" smtClean="0"/>
              <a:t>igen</a:t>
            </a:r>
            <a:r>
              <a:rPr lang="nl-NL" dirty="0" smtClean="0"/>
              <a:t> wettelijke bevoegdheden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 smtClean="0"/>
              <a:t>objectief</a:t>
            </a:r>
            <a:r>
              <a:rPr lang="nl-NL" dirty="0" smtClean="0"/>
              <a:t> en </a:t>
            </a:r>
            <a:r>
              <a:rPr lang="nl-NL" i="1" dirty="0" smtClean="0"/>
              <a:t>deskundig</a:t>
            </a:r>
            <a:endParaRPr lang="nl-NL" i="1" dirty="0"/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51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Extern toezicht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Inspectie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NVAO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CDHO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Intern toezicht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Raad van Toezicht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Examencommissie?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983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BO-ra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BO-raad">
      <a:majorFont>
        <a:latin typeface="Interstate-Regular"/>
        <a:ea typeface="ヒラギノ角ゴ Pro W3"/>
        <a:cs typeface=""/>
      </a:majorFont>
      <a:minorFont>
        <a:latin typeface="Interstate-Regular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HBO-ra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O-ra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O-ra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O-ra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O-ra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O-ra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O-ra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O-ra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O-ra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O-ra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O-ra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O-ra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609</TotalTime>
  <Words>362</Words>
  <Application>Microsoft Office PowerPoint</Application>
  <PresentationFormat>Diavoorstelling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blank</vt:lpstr>
      <vt:lpstr>“Als wij de bal hebben, kunnen hun niet scoren”</vt:lpstr>
      <vt:lpstr>Waarom dit thema?</vt:lpstr>
      <vt:lpstr>bestuurlijke verhoudingen als samenspel</vt:lpstr>
      <vt:lpstr>één beeld zegt meer dan 1000 woorden?</vt:lpstr>
      <vt:lpstr>even voorstellen</vt:lpstr>
      <vt:lpstr>inhoud van deze workshop</vt:lpstr>
      <vt:lpstr>bestuurlijke verhoudingen</vt:lpstr>
      <vt:lpstr>bestuurlijke verhoudingen (2)</vt:lpstr>
      <vt:lpstr>toezicht</vt:lpstr>
      <vt:lpstr>stelling 1 </vt:lpstr>
      <vt:lpstr>stelling 2</vt:lpstr>
      <vt:lpstr>stelling 3</vt:lpstr>
      <vt:lpstr>stelling 4</vt:lpstr>
      <vt:lpstr>stelling 5</vt:lpstr>
      <vt:lpstr>stelling 6</vt:lpstr>
    </vt:vector>
  </TitlesOfParts>
  <Company>HBO-raad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“AD-diner”</dc:title>
  <dc:creator>R. Smits</dc:creator>
  <cp:lastModifiedBy>R. Smits</cp:lastModifiedBy>
  <cp:revision>42</cp:revision>
  <dcterms:created xsi:type="dcterms:W3CDTF">2014-11-13T12:13:55Z</dcterms:created>
  <dcterms:modified xsi:type="dcterms:W3CDTF">2016-05-25T14:49:24Z</dcterms:modified>
</cp:coreProperties>
</file>