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9" r:id="rId1"/>
    <p:sldMasterId id="2147483833" r:id="rId2"/>
    <p:sldMasterId id="2147484017" r:id="rId3"/>
  </p:sldMasterIdLst>
  <p:notesMasterIdLst>
    <p:notesMasterId r:id="rId21"/>
  </p:notesMasterIdLst>
  <p:sldIdLst>
    <p:sldId id="325" r:id="rId4"/>
    <p:sldId id="261" r:id="rId5"/>
    <p:sldId id="351" r:id="rId6"/>
    <p:sldId id="344" r:id="rId7"/>
    <p:sldId id="346" r:id="rId8"/>
    <p:sldId id="347" r:id="rId9"/>
    <p:sldId id="349" r:id="rId10"/>
    <p:sldId id="334" r:id="rId11"/>
    <p:sldId id="352" r:id="rId12"/>
    <p:sldId id="335" r:id="rId13"/>
    <p:sldId id="336" r:id="rId14"/>
    <p:sldId id="337" r:id="rId15"/>
    <p:sldId id="338" r:id="rId16"/>
    <p:sldId id="339" r:id="rId17"/>
    <p:sldId id="353" r:id="rId18"/>
    <p:sldId id="278" r:id="rId19"/>
    <p:sldId id="35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evelstein, FERM (Fleurie)" initials="NF(" lastIdx="2" clrIdx="0">
    <p:extLst/>
  </p:cmAuthor>
  <p:cmAuthor id="2" name="Daan" initials="D" lastIdx="1" clrIdx="1"/>
  <p:cmAuthor id="3" name="Mirjam Snel" initials="MS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76377" autoAdjust="0"/>
  </p:normalViewPr>
  <p:slideViewPr>
    <p:cSldViewPr>
      <p:cViewPr varScale="1">
        <p:scale>
          <a:sx n="72" d="100"/>
          <a:sy n="72" d="100"/>
        </p:scale>
        <p:origin x="372" y="66"/>
      </p:cViewPr>
      <p:guideLst>
        <p:guide orient="horz" pos="2205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279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Sheet1!$A$2:$A$18</c:f>
              <c:strCache>
                <c:ptCount val="17"/>
                <c:pt idx="0">
                  <c:v>Hanze Logopedie</c:v>
                </c:pt>
                <c:pt idx="1">
                  <c:v>Saxion Bedrijfseconomie</c:v>
                </c:pt>
                <c:pt idx="2">
                  <c:v>Inholland Social Work MDW</c:v>
                </c:pt>
                <c:pt idx="3">
                  <c:v>HR Willem de Kooning Autonome Beeldende Kunst</c:v>
                </c:pt>
                <c:pt idx="4">
                  <c:v>Hogeschool Leiden Social Work MDW</c:v>
                </c:pt>
                <c:pt idx="5">
                  <c:v>Zuyd Hoger Juridisch Onderwijs</c:v>
                </c:pt>
                <c:pt idx="6">
                  <c:v>HvA Social Work MDW</c:v>
                </c:pt>
                <c:pt idx="7">
                  <c:v>Inholland Facility Management</c:v>
                </c:pt>
                <c:pt idx="8">
                  <c:v>Hanze Werktuigbouw</c:v>
                </c:pt>
                <c:pt idx="9">
                  <c:v>Inholland Social Work SPH</c:v>
                </c:pt>
                <c:pt idx="10">
                  <c:v>HKU Autonome Beeldende Kunst</c:v>
                </c:pt>
                <c:pt idx="11">
                  <c:v>Haagse Hogeschool Social Work MDW</c:v>
                </c:pt>
                <c:pt idx="12">
                  <c:v>Hogeschool Leiden Social Work SPH</c:v>
                </c:pt>
                <c:pt idx="13">
                  <c:v>Hanze Minerva Autonome Beeldende Kunst</c:v>
                </c:pt>
                <c:pt idx="14">
                  <c:v>HvA Social Work SPH</c:v>
                </c:pt>
                <c:pt idx="15">
                  <c:v>Fontys Communicatie</c:v>
                </c:pt>
                <c:pt idx="16">
                  <c:v>HR Social Work SPH</c:v>
                </c:pt>
              </c:strCache>
            </c:strRef>
          </c:cat>
          <c:val>
            <c:numRef>
              <c:f>Sheet1!$B$2:$B$18</c:f>
              <c:numCache>
                <c:formatCode>###0</c:formatCode>
                <c:ptCount val="17"/>
                <c:pt idx="0">
                  <c:v>40</c:v>
                </c:pt>
                <c:pt idx="1">
                  <c:v>29</c:v>
                </c:pt>
                <c:pt idx="2">
                  <c:v>28</c:v>
                </c:pt>
                <c:pt idx="3">
                  <c:v>17</c:v>
                </c:pt>
                <c:pt idx="4">
                  <c:v>14</c:v>
                </c:pt>
                <c:pt idx="5">
                  <c:v>14</c:v>
                </c:pt>
                <c:pt idx="6">
                  <c:v>11</c:v>
                </c:pt>
                <c:pt idx="7">
                  <c:v>10</c:v>
                </c:pt>
                <c:pt idx="8">
                  <c:v>10</c:v>
                </c:pt>
                <c:pt idx="9">
                  <c:v>9</c:v>
                </c:pt>
                <c:pt idx="10">
                  <c:v>7</c:v>
                </c:pt>
                <c:pt idx="11">
                  <c:v>7</c:v>
                </c:pt>
                <c:pt idx="12">
                  <c:v>6</c:v>
                </c:pt>
                <c:pt idx="13">
                  <c:v>4</c:v>
                </c:pt>
                <c:pt idx="14">
                  <c:v>3</c:v>
                </c:pt>
                <c:pt idx="15">
                  <c:v>2</c:v>
                </c:pt>
                <c:pt idx="16">
                  <c:v>1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290574120"/>
        <c:axId val="290574512"/>
      </c:barChart>
      <c:catAx>
        <c:axId val="29057412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0574512"/>
        <c:crosses val="autoZero"/>
        <c:auto val="1"/>
        <c:lblAlgn val="ctr"/>
        <c:lblOffset val="100"/>
        <c:noMultiLvlLbl val="0"/>
      </c:catAx>
      <c:valAx>
        <c:axId val="290574512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#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05741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Sheet1!$A$2:$A$14</c:f>
              <c:strCache>
                <c:ptCount val="13"/>
                <c:pt idx="0">
                  <c:v>1. Eindkwalificaties weerspiegelen eisen</c:v>
                </c:pt>
                <c:pt idx="1">
                  <c:v>3. Afstudeerprogramma volledig</c:v>
                </c:pt>
                <c:pt idx="2">
                  <c:v>13. Rolvastheid</c:v>
                </c:pt>
                <c:pt idx="3">
                  <c:v>9. Beoordelingsprocedure transparant en betrouwbaar</c:v>
                </c:pt>
                <c:pt idx="4">
                  <c:v>6. Examinatoren bekwaam</c:v>
                </c:pt>
                <c:pt idx="5">
                  <c:v>12. Bewijzen bij visitatie</c:v>
                </c:pt>
                <c:pt idx="6">
                  <c:v>4. Beroepsopdrachten geschikt</c:v>
                </c:pt>
                <c:pt idx="7">
                  <c:v>5. Beroepsopdrachten complex en zelfstandig</c:v>
                </c:pt>
                <c:pt idx="8">
                  <c:v>7. Beoordelingsmodellen valide betrouwbaar en transparant</c:v>
                </c:pt>
                <c:pt idx="9">
                  <c:v>2. Onderzoekend vermogen helder</c:v>
                </c:pt>
                <c:pt idx="10">
                  <c:v>8. Beoordelingsmodellen gemeenschappelijke geinterpreteeerd</c:v>
                </c:pt>
                <c:pt idx="11">
                  <c:v>10. Randwoordaarden op orde</c:v>
                </c:pt>
                <c:pt idx="12">
                  <c:v>11. Vreemde ogen</c:v>
                </c:pt>
              </c:strCache>
            </c:strRef>
          </c:cat>
          <c:val>
            <c:numRef>
              <c:f>Sheet1!$B$2:$B$14</c:f>
              <c:numCache>
                <c:formatCode>0.00</c:formatCode>
                <c:ptCount val="13"/>
                <c:pt idx="0">
                  <c:v>7.09</c:v>
                </c:pt>
                <c:pt idx="1">
                  <c:v>7.05</c:v>
                </c:pt>
                <c:pt idx="2">
                  <c:v>7.04</c:v>
                </c:pt>
                <c:pt idx="3">
                  <c:v>7</c:v>
                </c:pt>
                <c:pt idx="4">
                  <c:v>6.97</c:v>
                </c:pt>
                <c:pt idx="5">
                  <c:v>6.96</c:v>
                </c:pt>
                <c:pt idx="6">
                  <c:v>6.87</c:v>
                </c:pt>
                <c:pt idx="7">
                  <c:v>6.82</c:v>
                </c:pt>
                <c:pt idx="8">
                  <c:v>6.75</c:v>
                </c:pt>
                <c:pt idx="9">
                  <c:v>6.72</c:v>
                </c:pt>
                <c:pt idx="10">
                  <c:v>6.08</c:v>
                </c:pt>
                <c:pt idx="11">
                  <c:v>5.86</c:v>
                </c:pt>
                <c:pt idx="12">
                  <c:v>5.51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0623968"/>
        <c:axId val="290624360"/>
      </c:barChart>
      <c:catAx>
        <c:axId val="29062396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90624360"/>
        <c:crosses val="autoZero"/>
        <c:auto val="1"/>
        <c:lblAlgn val="ctr"/>
        <c:lblOffset val="100"/>
        <c:noMultiLvlLbl val="0"/>
      </c:catAx>
      <c:valAx>
        <c:axId val="290624360"/>
        <c:scaling>
          <c:orientation val="minMax"/>
          <c:max val="10"/>
          <c:min val="1"/>
        </c:scaling>
        <c:delete val="0"/>
        <c:axPos val="b"/>
        <c:majorGridlines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90623968"/>
        <c:crosses val="autoZero"/>
        <c:crossBetween val="between"/>
      </c:valAx>
    </c:plotArea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308F9-C3C1-4E4B-BE20-85120B963414}" type="datetimeFigureOut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6DF1A6-4F13-47A8-9F89-9B7971CDAE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54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DF1A6-4F13-47A8-9F89-9B7971CDAEB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075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DF1A6-4F13-47A8-9F89-9B7971CDAEB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6225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koptekst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xxxxxxxxxxxxxxx</a:t>
            </a:r>
            <a:endParaRPr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99A6844-684D-4C82-B36F-A6009A65C239}" type="datetime1">
              <a:rPr lang="en-US" smtClean="0"/>
              <a:pPr/>
              <a:t>10/29/2015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xxxxxxxxxxxxx</a:t>
            </a:r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3C982541-F064-4AD8-B17A-E2C0366F414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9577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DF1A6-4F13-47A8-9F89-9B7971CDAEB3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514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24720-1311-4069-B964-FAF997DDAF0F}" type="datetimeFigureOut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851CA-A90B-43BA-A904-198F0DC7E0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284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24720-1311-4069-B964-FAF997DDAF0F}" type="datetimeFigureOut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851CA-A90B-43BA-A904-198F0DC7E0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429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24720-1311-4069-B964-FAF997DDAF0F}" type="datetimeFigureOut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851CA-A90B-43BA-A904-198F0DC7E0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4469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24720-1311-4069-B964-FAF997DDAF0F}" type="datetimeFigureOut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851CA-A90B-43BA-A904-198F0DC7E0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2254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24720-1311-4069-B964-FAF997DDAF0F}" type="datetimeFigureOut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851CA-A90B-43BA-A904-198F0DC7E0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6936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24720-1311-4069-B964-FAF997DDAF0F}" type="datetimeFigureOut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851CA-A90B-43BA-A904-198F0DC7E0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4265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24720-1311-4069-B964-FAF997DDAF0F}" type="datetimeFigureOut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851CA-A90B-43BA-A904-198F0DC7E0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2833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24720-1311-4069-B964-FAF997DDAF0F}" type="datetimeFigureOut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851CA-A90B-43BA-A904-198F0DC7E0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8660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24720-1311-4069-B964-FAF997DDAF0F}" type="datetimeFigureOut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851CA-A90B-43BA-A904-198F0DC7E0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212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24720-1311-4069-B964-FAF997DDAF0F}" type="datetimeFigureOut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851CA-A90B-43BA-A904-198F0DC7E0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139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24720-1311-4069-B964-FAF997DDAF0F}" type="datetimeFigureOut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851CA-A90B-43BA-A904-198F0DC7E0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480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24720-1311-4069-B964-FAF997DDAF0F}" type="datetimeFigureOut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851CA-A90B-43BA-A904-198F0DC7E0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3302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24720-1311-4069-B964-FAF997DDAF0F}" type="datetimeFigureOut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851CA-A90B-43BA-A904-198F0DC7E0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2696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24720-1311-4069-B964-FAF997DDAF0F}" type="datetimeFigureOut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851CA-A90B-43BA-A904-198F0DC7E0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9877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24720-1311-4069-B964-FAF997DDAF0F}" type="datetimeFigureOut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851CA-A90B-43BA-A904-198F0DC7E0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773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screen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66024720-1311-4069-B964-FAF997DDAF0F}" type="datetimeFigureOut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FE6851CA-A90B-43BA-A904-198F0DC7E0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47094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24720-1311-4069-B964-FAF997DDAF0F}" type="datetimeFigureOut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851CA-A90B-43BA-A904-198F0DC7E0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2577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screen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24720-1311-4069-B964-FAF997DDAF0F}" type="datetimeFigureOut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851CA-A90B-43BA-A904-198F0DC7E0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0481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24720-1311-4069-B964-FAF997DDAF0F}" type="datetimeFigureOut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851CA-A90B-43BA-A904-198F0DC7E0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22874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24720-1311-4069-B964-FAF997DDAF0F}" type="datetimeFigureOut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851CA-A90B-43BA-A904-198F0DC7E0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78739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24720-1311-4069-B964-FAF997DDAF0F}" type="datetimeFigureOut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851CA-A90B-43BA-A904-198F0DC7E0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87720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24720-1311-4069-B964-FAF997DDAF0F}" type="datetimeFigureOut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851CA-A90B-43BA-A904-198F0DC7E0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689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24720-1311-4069-B964-FAF997DDAF0F}" type="datetimeFigureOut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851CA-A90B-43BA-A904-198F0DC7E0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96376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screen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24720-1311-4069-B964-FAF997DDAF0F}" type="datetimeFigureOut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851CA-A90B-43BA-A904-198F0DC7E0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06859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screen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24720-1311-4069-B964-FAF997DDAF0F}" type="datetimeFigureOut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851CA-A90B-43BA-A904-198F0DC7E0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72016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screen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24720-1311-4069-B964-FAF997DDAF0F}" type="datetimeFigureOut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851CA-A90B-43BA-A904-198F0DC7E0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28882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screen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24720-1311-4069-B964-FAF997DDAF0F}" type="datetimeFigureOut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851CA-A90B-43BA-A904-198F0DC7E0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81075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screen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24720-1311-4069-B964-FAF997DDAF0F}" type="datetimeFigureOut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851CA-A90B-43BA-A904-198F0DC7E0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03746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screen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24720-1311-4069-B964-FAF997DDAF0F}" type="datetimeFigureOut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851CA-A90B-43BA-A904-198F0DC7E0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77461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24720-1311-4069-B964-FAF997DDAF0F}" type="datetimeFigureOut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851CA-A90B-43BA-A904-198F0DC7E0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00914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24720-1311-4069-B964-FAF997DDAF0F}" type="datetimeFigureOut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851CA-A90B-43BA-A904-198F0DC7E0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64458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24720-1311-4069-B964-FAF997DDAF0F}" type="datetimeFigureOut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851CA-A90B-43BA-A904-198F0DC7E0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45045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screen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24720-1311-4069-B964-FAF997DDAF0F}" type="datetimeFigureOut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851CA-A90B-43BA-A904-198F0DC7E0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965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24720-1311-4069-B964-FAF997DDAF0F}" type="datetimeFigureOut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851CA-A90B-43BA-A904-198F0DC7E0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735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24720-1311-4069-B964-FAF997DDAF0F}" type="datetimeFigureOut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851CA-A90B-43BA-A904-198F0DC7E0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04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24720-1311-4069-B964-FAF997DDAF0F}" type="datetimeFigureOut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851CA-A90B-43BA-A904-198F0DC7E0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510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24720-1311-4069-B964-FAF997DDAF0F}" type="datetimeFigureOut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851CA-A90B-43BA-A904-198F0DC7E0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589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24720-1311-4069-B964-FAF997DDAF0F}" type="datetimeFigureOut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851CA-A90B-43BA-A904-198F0DC7E0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139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24720-1311-4069-B964-FAF997DDAF0F}" type="datetimeFigureOut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851CA-A90B-43BA-A904-198F0DC7E0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597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slideLayout" Target="../slideLayouts/slideLayout39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6024720-1311-4069-B964-FAF997DDAF0F}" type="datetimeFigureOut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851CA-A90B-43BA-A904-198F0DC7E0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228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6024720-1311-4069-B964-FAF997DDAF0F}" type="datetimeFigureOut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851CA-A90B-43BA-A904-198F0DC7E0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485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 cstate="screen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66024720-1311-4069-B964-FAF997DDAF0F}" type="datetimeFigureOut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FE6851CA-A90B-43BA-A904-198F0DC7E0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900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  <p:sldLayoutId id="2147484019" r:id="rId2"/>
    <p:sldLayoutId id="2147484020" r:id="rId3"/>
    <p:sldLayoutId id="2147484021" r:id="rId4"/>
    <p:sldLayoutId id="2147484022" r:id="rId5"/>
    <p:sldLayoutId id="2147484023" r:id="rId6"/>
    <p:sldLayoutId id="2147484024" r:id="rId7"/>
    <p:sldLayoutId id="2147484025" r:id="rId8"/>
    <p:sldLayoutId id="2147484026" r:id="rId9"/>
    <p:sldLayoutId id="2147484027" r:id="rId10"/>
    <p:sldLayoutId id="2147484028" r:id="rId11"/>
    <p:sldLayoutId id="2147484029" r:id="rId12"/>
    <p:sldLayoutId id="2147484030" r:id="rId13"/>
    <p:sldLayoutId id="2147484031" r:id="rId14"/>
    <p:sldLayoutId id="2147484032" r:id="rId15"/>
    <p:sldLayoutId id="2147484033" r:id="rId16"/>
    <p:sldLayoutId id="214748403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ereniginghogescholen.nl/onderwijs/1687-project-pilot-protocol-afstuderen" TargetMode="Externa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4664" y="876415"/>
            <a:ext cx="9148960" cy="706964"/>
          </a:xfrm>
        </p:spPr>
        <p:txBody>
          <a:bodyPr/>
          <a:lstStyle/>
          <a:p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Welkom!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74664" y="2636912"/>
            <a:ext cx="9403066" cy="5760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Projectleiders en onderzoekers bij de ontwerpbijeenkomst van de pilot Protocol Afstuderen</a:t>
            </a:r>
          </a:p>
          <a:p>
            <a:pPr marL="0" indent="0">
              <a:buNone/>
            </a:pPr>
            <a:endParaRPr 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Domstad Utrecht, 23 juni 2015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Afbeelding 104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2866" y="5885750"/>
            <a:ext cx="1971000" cy="1393875"/>
          </a:xfrm>
          <a:prstGeom prst="rect">
            <a:avLst/>
          </a:prstGeom>
        </p:spPr>
      </p:pic>
      <p:pic>
        <p:nvPicPr>
          <p:cNvPr id="11" name="Afbeelding 1040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89048" y="6273700"/>
            <a:ext cx="982125" cy="243000"/>
          </a:xfrm>
          <a:prstGeom prst="rect">
            <a:avLst/>
          </a:prstGeom>
        </p:spPr>
      </p:pic>
      <p:pic>
        <p:nvPicPr>
          <p:cNvPr id="12" name="Afbeelding 1042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74475" y="6113569"/>
            <a:ext cx="982125" cy="381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653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9456" y="980728"/>
            <a:ext cx="8761413" cy="706964"/>
          </a:xfrm>
        </p:spPr>
        <p:txBody>
          <a:bodyPr/>
          <a:lstStyle/>
          <a:p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Teamportretten</a:t>
            </a:r>
            <a:endParaRPr lang="nl-NL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Drie matrixen:</a:t>
            </a:r>
          </a:p>
          <a:p>
            <a:pPr marL="0" indent="0">
              <a:buNone/>
            </a:pPr>
            <a:endParaRPr lang="nl-NL" dirty="0" smtClean="0"/>
          </a:p>
          <a:p>
            <a:pPr marL="457200" indent="-457200">
              <a:buAutoNum type="arabicParenR"/>
            </a:pPr>
            <a:r>
              <a:rPr lang="nl-NL" dirty="0" smtClean="0"/>
              <a:t>Samenwerkingsstructuur</a:t>
            </a:r>
          </a:p>
          <a:p>
            <a:pPr marL="457200" indent="-457200">
              <a:buAutoNum type="arabicParenR"/>
            </a:pPr>
            <a:r>
              <a:rPr lang="nl-NL" dirty="0" smtClean="0"/>
              <a:t>Taakafhankelijkheid</a:t>
            </a:r>
          </a:p>
          <a:p>
            <a:pPr marL="457200" indent="-457200">
              <a:buAutoNum type="arabicParenR"/>
            </a:pPr>
            <a:r>
              <a:rPr lang="nl-NL" dirty="0" smtClean="0"/>
              <a:t>Samenwerkingsgedrag en perceptie op teamprestaties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88288" y="4535732"/>
            <a:ext cx="2929136" cy="1966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167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Teamportret: algemene opmerkingen</a:t>
            </a:r>
            <a:b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1) Nog niet alle opleidingen hebben het teamportret ingeleverd.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2) De teamportretten zien er goed gestructureerd uit, mooi.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3) Het </a:t>
            </a:r>
            <a:r>
              <a:rPr lang="nl-NL" smtClean="0"/>
              <a:t>is niet altijd goed te zien </a:t>
            </a:r>
            <a:r>
              <a:rPr lang="nl-NL" dirty="0" smtClean="0"/>
              <a:t>of steeds 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dezelfde mensen waren bevraagd.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    </a:t>
            </a:r>
            <a:endParaRPr lang="nl-NL" dirty="0"/>
          </a:p>
        </p:txBody>
      </p:sp>
      <p:sp>
        <p:nvSpPr>
          <p:cNvPr id="4" name="Rectangle 3"/>
          <p:cNvSpPr/>
          <p:nvPr/>
        </p:nvSpPr>
        <p:spPr>
          <a:xfrm>
            <a:off x="8760296" y="4365104"/>
            <a:ext cx="3096344" cy="2160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Tip:</a:t>
            </a:r>
          </a:p>
          <a:p>
            <a:pPr algn="ctr"/>
            <a:endParaRPr lang="nl-NL" i="1" dirty="0"/>
          </a:p>
          <a:p>
            <a:pPr algn="ctr"/>
            <a:r>
              <a:rPr lang="nl-NL" dirty="0" smtClean="0"/>
              <a:t>Sommige teamportretten zijn anoniem ingevuld (worden geen namen genoemd). Hou goed bij wie je bevraagd hebt.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2565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448" y="908720"/>
            <a:ext cx="8761413" cy="706964"/>
          </a:xfrm>
        </p:spPr>
        <p:txBody>
          <a:bodyPr/>
          <a:lstStyle/>
          <a:p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Teamportret: inhoud</a:t>
            </a:r>
            <a:endParaRPr lang="nl-NL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nl-NL" b="1" dirty="0" smtClean="0"/>
              <a:t>Aantal deelnemers per team: </a:t>
            </a:r>
            <a:r>
              <a:rPr lang="nl-NL" dirty="0" smtClean="0"/>
              <a:t>			6-7-11-12-12-13-17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b="1" dirty="0" smtClean="0"/>
              <a:t>Functies / rollen van de deelnemers:</a:t>
            </a:r>
          </a:p>
          <a:p>
            <a:pPr>
              <a:buFontTx/>
              <a:buChar char="-"/>
            </a:pPr>
            <a:r>
              <a:rPr lang="nl-NL" dirty="0" smtClean="0"/>
              <a:t>Opleidingsmanager				- Afstudeerbegeleider</a:t>
            </a:r>
          </a:p>
          <a:p>
            <a:pPr>
              <a:buFontTx/>
              <a:buChar char="-"/>
            </a:pPr>
            <a:r>
              <a:rPr lang="nl-NL" dirty="0" smtClean="0"/>
              <a:t>Teamleider						- Afstudeercoördinator	</a:t>
            </a:r>
          </a:p>
          <a:p>
            <a:pPr>
              <a:buFontTx/>
              <a:buChar char="-"/>
            </a:pPr>
            <a:r>
              <a:rPr lang="nl-NL" dirty="0" smtClean="0"/>
              <a:t>SLB- coördinator					- Examinator</a:t>
            </a:r>
          </a:p>
          <a:p>
            <a:pPr>
              <a:buFontTx/>
              <a:buChar char="-"/>
            </a:pPr>
            <a:r>
              <a:rPr lang="nl-NL" dirty="0" smtClean="0"/>
              <a:t>Voorzitter </a:t>
            </a:r>
            <a:r>
              <a:rPr lang="nl-NL" dirty="0" err="1" smtClean="0"/>
              <a:t>ex.commissie</a:t>
            </a:r>
            <a:r>
              <a:rPr lang="nl-NL" dirty="0" smtClean="0"/>
              <a:t>				- Lid van curriculumcommissie</a:t>
            </a:r>
          </a:p>
          <a:p>
            <a:pPr>
              <a:buFontTx/>
              <a:buChar char="-"/>
            </a:pPr>
            <a:r>
              <a:rPr lang="nl-NL" dirty="0"/>
              <a:t>L</a:t>
            </a:r>
            <a:r>
              <a:rPr lang="nl-NL" dirty="0" smtClean="0"/>
              <a:t>id </a:t>
            </a:r>
            <a:r>
              <a:rPr lang="nl-NL" dirty="0"/>
              <a:t>van de </a:t>
            </a:r>
            <a:r>
              <a:rPr lang="nl-NL" dirty="0" err="1" smtClean="0"/>
              <a:t>ex.commissie</a:t>
            </a:r>
            <a:r>
              <a:rPr lang="nl-NL" dirty="0" smtClean="0"/>
              <a:t>			- Intervisiebegeleider / beoordelaar</a:t>
            </a:r>
          </a:p>
          <a:p>
            <a:pPr>
              <a:buFontTx/>
              <a:buChar char="-"/>
            </a:pPr>
            <a:r>
              <a:rPr lang="nl-NL" dirty="0" smtClean="0"/>
              <a:t>Secretaris </a:t>
            </a:r>
            <a:r>
              <a:rPr lang="nl-NL" dirty="0" err="1" smtClean="0"/>
              <a:t>examancommissie</a:t>
            </a:r>
            <a:r>
              <a:rPr lang="nl-NL" dirty="0" smtClean="0"/>
              <a:t>			- Lid van de </a:t>
            </a:r>
            <a:r>
              <a:rPr lang="nl-NL" dirty="0" err="1" smtClean="0"/>
              <a:t>toetscommissie</a:t>
            </a:r>
            <a:endParaRPr lang="nl-NL" dirty="0"/>
          </a:p>
          <a:p>
            <a:pPr>
              <a:buFontTx/>
              <a:buChar char="-"/>
            </a:pPr>
            <a:r>
              <a:rPr lang="nl-NL" dirty="0" smtClean="0"/>
              <a:t>Docent 						- </a:t>
            </a:r>
            <a:r>
              <a:rPr lang="nl-NL" dirty="0" err="1" smtClean="0"/>
              <a:t>Langstudeercoördinator</a:t>
            </a:r>
            <a:endParaRPr lang="nl-NL" dirty="0" smtClean="0"/>
          </a:p>
          <a:p>
            <a:pPr>
              <a:buFontTx/>
              <a:buChar char="-"/>
            </a:pPr>
            <a:r>
              <a:rPr lang="nl-NL" dirty="0" smtClean="0"/>
              <a:t>Lid van de opleidingscommissie		- Stagebegeleider / beoordelaar</a:t>
            </a:r>
          </a:p>
          <a:p>
            <a:pPr>
              <a:buFontTx/>
              <a:buChar char="-"/>
            </a:pPr>
            <a:r>
              <a:rPr lang="nl-NL" dirty="0" smtClean="0"/>
              <a:t>Casestudiebegeleider / beoordelaar</a:t>
            </a:r>
          </a:p>
          <a:p>
            <a:pPr marL="0" indent="0">
              <a:buNone/>
            </a:pPr>
            <a:endParaRPr lang="nl-NL" dirty="0" smtClean="0"/>
          </a:p>
          <a:p>
            <a:pPr>
              <a:buFontTx/>
              <a:buChar char="-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2272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Teamportret: Matrix 1,2, en 3</a:t>
            </a:r>
            <a:endParaRPr lang="nl-NL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b="1" dirty="0" smtClean="0"/>
              <a:t>Matrix 1 (samenwerkingsstructuur) + Matrix 2 (taakafhankelijkheid):</a:t>
            </a:r>
          </a:p>
          <a:p>
            <a:pPr>
              <a:buFontTx/>
              <a:buChar char="-"/>
            </a:pPr>
            <a:r>
              <a:rPr lang="nl-NL" dirty="0" smtClean="0"/>
              <a:t>Soms is er een duidelijke relatie tussen deze twee matrixen, maar soms ook niet.</a:t>
            </a:r>
          </a:p>
          <a:p>
            <a:pPr>
              <a:buFontTx/>
              <a:buChar char="-"/>
            </a:pPr>
            <a:r>
              <a:rPr lang="nl-NL" dirty="0" smtClean="0"/>
              <a:t>Men is het meest afhankelijk van de coördinator van de afstudeerfase (met / zonder enkele teamleden).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b="1" dirty="0" smtClean="0"/>
              <a:t>Matrix 3: Samenwerkingsgedrag en prestaties:</a:t>
            </a:r>
          </a:p>
          <a:p>
            <a:pPr>
              <a:buFontTx/>
              <a:buChar char="-"/>
            </a:pPr>
            <a:r>
              <a:rPr lang="nl-NL" dirty="0" smtClean="0"/>
              <a:t>Aandachtspunten die genoemd worden zijn: aansturing, de activiteiten om de doelen te bereiken, perceptie op teamprestaties, routines</a:t>
            </a:r>
          </a:p>
          <a:p>
            <a:pPr>
              <a:buFontTx/>
              <a:buChar char="-"/>
            </a:pPr>
            <a:r>
              <a:rPr lang="nl-NL" dirty="0" smtClean="0"/>
              <a:t>Sommige teamleden vallen extra op =&gt; geven lage scoren.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9237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Teamportret: samenwerking</a:t>
            </a:r>
            <a:endParaRPr lang="nl-NL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NL" dirty="0" smtClean="0"/>
              <a:t>Zijn er al inhoudelijke conclusies te trekken, zoals:</a:t>
            </a:r>
          </a:p>
          <a:p>
            <a:pPr marL="0" indent="0">
              <a:buNone/>
            </a:pPr>
            <a:endParaRPr lang="nl-NL" dirty="0"/>
          </a:p>
          <a:p>
            <a:pPr>
              <a:buFontTx/>
              <a:buChar char="-"/>
            </a:pPr>
            <a:r>
              <a:rPr lang="nl-NL" dirty="0" smtClean="0"/>
              <a:t>Wie werkt met veel teamleden samen, past dat bij zijn rol/functie?</a:t>
            </a:r>
          </a:p>
          <a:p>
            <a:pPr>
              <a:buFontTx/>
              <a:buChar char="-"/>
            </a:pPr>
            <a:r>
              <a:rPr lang="nl-NL" dirty="0" smtClean="0"/>
              <a:t>Waar zie je deze samenwerking veel minder? Is dat gewenst?</a:t>
            </a:r>
          </a:p>
          <a:p>
            <a:pPr>
              <a:buFontTx/>
              <a:buChar char="-"/>
            </a:pPr>
            <a:r>
              <a:rPr lang="nl-NL" dirty="0" smtClean="0"/>
              <a:t>Is er een samenhang te ontdekken tussen matrix 1 en 2?</a:t>
            </a:r>
          </a:p>
          <a:p>
            <a:pPr>
              <a:buFontTx/>
              <a:buChar char="-"/>
            </a:pPr>
            <a:r>
              <a:rPr lang="nl-NL" dirty="0" smtClean="0"/>
              <a:t>Hoe wordt het samenwerkingsgedrag (in zijn geheel / per vraag) ervaren (matrix 3)? </a:t>
            </a:r>
          </a:p>
          <a:p>
            <a:pPr>
              <a:buFontTx/>
              <a:buChar char="-"/>
            </a:pPr>
            <a:r>
              <a:rPr lang="nl-NL" dirty="0" smtClean="0"/>
              <a:t>Vallen er individuele docenten op?</a:t>
            </a:r>
          </a:p>
          <a:p>
            <a:pPr>
              <a:buFontTx/>
              <a:buChar char="-"/>
            </a:pPr>
            <a:r>
              <a:rPr lang="nl-NL" dirty="0" smtClean="0"/>
              <a:t>Zijn de doelen van het project te halen met deze samenwerkingsstructuur?</a:t>
            </a:r>
          </a:p>
          <a:p>
            <a:pPr>
              <a:buFontTx/>
              <a:buChar char="-"/>
            </a:pPr>
            <a:r>
              <a:rPr lang="nl-NL" dirty="0" smtClean="0"/>
              <a:t>Welke acties zouden er ondernomen moeten worden om de samenwerking te verbeteren?</a:t>
            </a:r>
          </a:p>
          <a:p>
            <a:pPr>
              <a:buFontTx/>
              <a:buChar char="-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7533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Presentaties doelstellingen en redeneerketens en onderlinge feedback</a:t>
            </a:r>
            <a:b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004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69" y="973668"/>
            <a:ext cx="9275098" cy="706964"/>
          </a:xfrm>
        </p:spPr>
        <p:txBody>
          <a:bodyPr/>
          <a:lstStyle/>
          <a:p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Vooruitblik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58140" y="2603499"/>
            <a:ext cx="9999881" cy="2858837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Volgende bijeenkomst is </a:t>
            </a:r>
            <a:r>
              <a:rPr lang="nl-NL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22 september </a:t>
            </a:r>
            <a:r>
              <a:rPr 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van 10.00-17.00 in Domstad Utrecht</a:t>
            </a:r>
            <a:endParaRPr lang="en-US" dirty="0"/>
          </a:p>
          <a:p>
            <a:pPr>
              <a:buFontTx/>
              <a:buChar char="-"/>
            </a:pP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Plaats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uitwerking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van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deel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3: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Verbeterplan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vóór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16 September in Dropbox.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Besteed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o.a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aandacht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aan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indicatoren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waarmee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je de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effecten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gaat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bepalen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Werkbezoeken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allemaal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gepland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nl-NL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Afbeelding 104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2866" y="5885750"/>
            <a:ext cx="1971000" cy="1393875"/>
          </a:xfrm>
          <a:prstGeom prst="rect">
            <a:avLst/>
          </a:prstGeom>
        </p:spPr>
      </p:pic>
      <p:pic>
        <p:nvPicPr>
          <p:cNvPr id="11" name="Afbeelding 1040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89048" y="6273700"/>
            <a:ext cx="982125" cy="243000"/>
          </a:xfrm>
          <a:prstGeom prst="rect">
            <a:avLst/>
          </a:prstGeom>
        </p:spPr>
      </p:pic>
      <p:pic>
        <p:nvPicPr>
          <p:cNvPr id="12" name="Afbeelding 1042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74475" y="6113569"/>
            <a:ext cx="982125" cy="381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2172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Mededelingen</a:t>
            </a:r>
            <a:endParaRPr lang="nl-NL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384" y="2603500"/>
            <a:ext cx="11161240" cy="3416300"/>
          </a:xfrm>
        </p:spPr>
        <p:txBody>
          <a:bodyPr>
            <a:normAutofit fontScale="85000" lnSpcReduction="10000"/>
          </a:bodyPr>
          <a:lstStyle/>
          <a:p>
            <a:pPr>
              <a:buFontTx/>
              <a:buChar char="-"/>
            </a:pPr>
            <a:r>
              <a:rPr lang="nl-NL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29 september 2015 </a:t>
            </a:r>
            <a:r>
              <a:rPr 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Bijeenkomst ‘Buitenring’. Wie wil er ervaringen delen?</a:t>
            </a:r>
          </a:p>
          <a:p>
            <a:pPr>
              <a:buFontTx/>
              <a:buChar char="-"/>
            </a:pPr>
            <a:r>
              <a:rPr lang="nl-NL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24 november 2015 </a:t>
            </a:r>
            <a:r>
              <a:rPr 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uitwisselbijeenkomst binnenring ‘implementatie’</a:t>
            </a:r>
          </a:p>
          <a:p>
            <a:pPr>
              <a:buFontTx/>
              <a:buChar char="-"/>
            </a:pPr>
            <a:r>
              <a:rPr 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Werkbezoek op locatie allemaal ingepland? </a:t>
            </a:r>
          </a:p>
          <a:p>
            <a:pPr marL="0" indent="0">
              <a:buNone/>
            </a:pPr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16 feb - 1 maart - 15 maart - 29 maart -12 april 2016 </a:t>
            </a:r>
          </a:p>
          <a:p>
            <a:pPr>
              <a:buFontTx/>
              <a:buChar char="-"/>
            </a:pPr>
            <a:r>
              <a:rPr lang="nl-NL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 september 2016 </a:t>
            </a:r>
            <a:r>
              <a:rPr 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uitwisselbijeenkomst binnenring ‘evaluatie’</a:t>
            </a:r>
          </a:p>
          <a:p>
            <a:pPr>
              <a:buFontTx/>
              <a:buChar char="-"/>
            </a:pPr>
            <a:r>
              <a:rPr 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.. november 2016 ‘slotmanifestatie’</a:t>
            </a:r>
          </a:p>
          <a:p>
            <a:pPr>
              <a:buFontTx/>
              <a:buChar char="-"/>
            </a:pPr>
            <a:endParaRPr lang="nl-N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endParaRPr lang="nl-N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endParaRPr lang="nl-N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i="1" dirty="0" smtClean="0"/>
          </a:p>
          <a:p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06772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535" y="973668"/>
            <a:ext cx="9062832" cy="706964"/>
          </a:xfrm>
        </p:spPr>
        <p:txBody>
          <a:bodyPr/>
          <a:lstStyle/>
          <a:p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Programma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23392" y="2455466"/>
            <a:ext cx="9403066" cy="3565822"/>
          </a:xfrm>
        </p:spPr>
        <p:txBody>
          <a:bodyPr>
            <a:noAutofit/>
          </a:bodyPr>
          <a:lstStyle/>
          <a:p>
            <a:pPr marL="903288" indent="-903288">
              <a:spcBef>
                <a:spcPts val="600"/>
              </a:spcBef>
              <a:buNone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Welkom en terugblik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: hoe gaat het met jullie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903288" indent="-903288">
              <a:spcBef>
                <a:spcPts val="600"/>
              </a:spcBef>
              <a:buNone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Waar we nu staan</a:t>
            </a:r>
          </a:p>
          <a:p>
            <a:pPr marL="903288" indent="-903288">
              <a:spcBef>
                <a:spcPts val="600"/>
              </a:spcBef>
              <a:buNone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Terugkoppeling teamportret</a:t>
            </a:r>
          </a:p>
          <a:p>
            <a:pPr marL="903288" indent="-903288">
              <a:spcBef>
                <a:spcPts val="600"/>
              </a:spcBef>
              <a:buNone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Presentaties doelstellingen en redeneerketens en onderlinge feedback</a:t>
            </a:r>
          </a:p>
          <a:p>
            <a:pPr marL="903288" indent="-903288">
              <a:spcBef>
                <a:spcPts val="600"/>
              </a:spcBef>
              <a:buNone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Voorbereiding voor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22 september</a:t>
            </a:r>
          </a:p>
          <a:p>
            <a:pPr marL="903288" indent="-903288">
              <a:spcBef>
                <a:spcPts val="600"/>
              </a:spcBef>
              <a:buNone/>
            </a:pPr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Lunch</a:t>
            </a:r>
          </a:p>
          <a:p>
            <a:pPr marL="903288" indent="-903288">
              <a:spcBef>
                <a:spcPts val="600"/>
              </a:spcBef>
              <a:buNone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Gelegenheid voor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consultatie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onderling en met Daan / Mirjam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Afbeelding 104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2866" y="5885750"/>
            <a:ext cx="1971000" cy="1393875"/>
          </a:xfrm>
          <a:prstGeom prst="rect">
            <a:avLst/>
          </a:prstGeom>
        </p:spPr>
      </p:pic>
      <p:pic>
        <p:nvPicPr>
          <p:cNvPr id="11" name="Afbeelding 1040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89048" y="6273700"/>
            <a:ext cx="982125" cy="243000"/>
          </a:xfrm>
          <a:prstGeom prst="rect">
            <a:avLst/>
          </a:prstGeom>
        </p:spPr>
      </p:pic>
      <p:pic>
        <p:nvPicPr>
          <p:cNvPr id="12" name="Afbeelding 1042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74475" y="6113569"/>
            <a:ext cx="982125" cy="381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67953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Hoe gaat het met jullie</a:t>
            </a:r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b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Welke vragen willen jullie bespreken?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9616" y="2269186"/>
            <a:ext cx="6408712" cy="4518644"/>
          </a:xfrm>
        </p:spPr>
      </p:pic>
    </p:spTree>
    <p:extLst>
      <p:ext uri="{BB962C8B-B14F-4D97-AF65-F5344CB8AC3E}">
        <p14:creationId xmlns:p14="http://schemas.microsoft.com/office/powerpoint/2010/main" val="1554794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Rechte verbindingslijn 13"/>
          <p:cNvCxnSpPr/>
          <p:nvPr/>
        </p:nvCxnSpPr>
        <p:spPr bwMode="auto">
          <a:xfrm>
            <a:off x="239349" y="6813376"/>
            <a:ext cx="11952651" cy="0"/>
          </a:xfrm>
          <a:prstGeom prst="line">
            <a:avLst/>
          </a:prstGeom>
          <a:noFill/>
          <a:ln w="5715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itel 16"/>
          <p:cNvSpPr>
            <a:spLocks noGrp="1"/>
          </p:cNvSpPr>
          <p:nvPr>
            <p:ph type="title"/>
          </p:nvPr>
        </p:nvSpPr>
        <p:spPr>
          <a:xfrm>
            <a:off x="1154953" y="476672"/>
            <a:ext cx="10773695" cy="706964"/>
          </a:xfrm>
        </p:spPr>
        <p:txBody>
          <a:bodyPr/>
          <a:lstStyle/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Waar staan we nu?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hthoek 4"/>
          <p:cNvSpPr/>
          <p:nvPr/>
        </p:nvSpPr>
        <p:spPr bwMode="auto">
          <a:xfrm>
            <a:off x="838450" y="2276305"/>
            <a:ext cx="1832304" cy="936670"/>
          </a:xfrm>
          <a:prstGeom prst="rect">
            <a:avLst/>
          </a:prstGeom>
          <a:solidFill>
            <a:srgbClr val="FFFFFF"/>
          </a:solidFill>
          <a:ln>
            <a:solidFill>
              <a:schemeClr val="bg2">
                <a:lumMod val="25000"/>
              </a:schemeClr>
            </a:solidFill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None/>
            </a:pPr>
            <a:r>
              <a:rPr lang="nl-NL" sz="1400" dirty="0" smtClean="0">
                <a:solidFill>
                  <a:schemeClr val="tx1"/>
                </a:solidFill>
              </a:rPr>
              <a:t>1.</a:t>
            </a:r>
          </a:p>
          <a:p>
            <a:pPr algn="ctr">
              <a:buNone/>
            </a:pPr>
            <a:r>
              <a:rPr lang="nl-NL" sz="1400" dirty="0" smtClean="0">
                <a:solidFill>
                  <a:schemeClr val="tx1"/>
                </a:solidFill>
              </a:rPr>
              <a:t>DIAGNOSE</a:t>
            </a:r>
          </a:p>
        </p:txBody>
      </p:sp>
      <p:sp>
        <p:nvSpPr>
          <p:cNvPr id="7" name="Rechthoek 6"/>
          <p:cNvSpPr/>
          <p:nvPr/>
        </p:nvSpPr>
        <p:spPr bwMode="auto">
          <a:xfrm>
            <a:off x="3252414" y="2276253"/>
            <a:ext cx="1831454" cy="936723"/>
          </a:xfrm>
          <a:prstGeom prst="rect">
            <a:avLst/>
          </a:prstGeom>
          <a:solidFill>
            <a:srgbClr val="FFFFFF"/>
          </a:solidFill>
          <a:ln>
            <a:solidFill>
              <a:schemeClr val="bg2">
                <a:lumMod val="25000"/>
              </a:schemeClr>
            </a:solidFill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2.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ONTWERP</a:t>
            </a:r>
          </a:p>
        </p:txBody>
      </p:sp>
      <p:sp>
        <p:nvSpPr>
          <p:cNvPr id="9" name="Rechthoek 8"/>
          <p:cNvSpPr/>
          <p:nvPr/>
        </p:nvSpPr>
        <p:spPr bwMode="auto">
          <a:xfrm>
            <a:off x="5665947" y="2276252"/>
            <a:ext cx="1831454" cy="936625"/>
          </a:xfrm>
          <a:prstGeom prst="rect">
            <a:avLst/>
          </a:prstGeom>
          <a:solidFill>
            <a:srgbClr val="FFFFFF"/>
          </a:solidFill>
          <a:ln>
            <a:solidFill>
              <a:schemeClr val="bg2">
                <a:lumMod val="25000"/>
              </a:schemeClr>
            </a:solidFill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3.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IMPLEMENTATIE</a:t>
            </a:r>
          </a:p>
        </p:txBody>
      </p:sp>
      <p:sp>
        <p:nvSpPr>
          <p:cNvPr id="10" name="Rechthoek 9"/>
          <p:cNvSpPr/>
          <p:nvPr/>
        </p:nvSpPr>
        <p:spPr bwMode="auto">
          <a:xfrm>
            <a:off x="8080971" y="2276253"/>
            <a:ext cx="1831454" cy="936723"/>
          </a:xfrm>
          <a:prstGeom prst="rect">
            <a:avLst/>
          </a:prstGeom>
          <a:solidFill>
            <a:srgbClr val="FFFFFF"/>
          </a:solidFill>
          <a:ln>
            <a:solidFill>
              <a:schemeClr val="bg2">
                <a:lumMod val="25000"/>
              </a:schemeClr>
            </a:solidFill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nl-NL" sz="1400" dirty="0" smtClean="0">
                <a:solidFill>
                  <a:schemeClr val="tx1"/>
                </a:solidFill>
              </a:rPr>
              <a:t>4.</a:t>
            </a:r>
          </a:p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nl-NL" sz="1400" dirty="0" smtClean="0">
                <a:solidFill>
                  <a:schemeClr val="tx1"/>
                </a:solidFill>
              </a:rPr>
              <a:t>EVALUATIE</a:t>
            </a:r>
          </a:p>
        </p:txBody>
      </p:sp>
      <p:cxnSp>
        <p:nvCxnSpPr>
          <p:cNvPr id="28" name="Rechte verbindingslijn met pijl 27"/>
          <p:cNvCxnSpPr>
            <a:stCxn id="5" idx="3"/>
            <a:endCxn id="7" idx="1"/>
          </p:cNvCxnSpPr>
          <p:nvPr/>
        </p:nvCxnSpPr>
        <p:spPr bwMode="auto">
          <a:xfrm flipV="1">
            <a:off x="2670754" y="2744614"/>
            <a:ext cx="581659" cy="26"/>
          </a:xfrm>
          <a:prstGeom prst="straightConnector1">
            <a:avLst/>
          </a:prstGeom>
          <a:noFill/>
          <a:ln w="28575" cap="flat" cmpd="sng" algn="ctr">
            <a:solidFill>
              <a:schemeClr val="bg2">
                <a:lumMod val="2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Rechte verbindingslijn met pijl 29"/>
          <p:cNvCxnSpPr>
            <a:stCxn id="7" idx="3"/>
            <a:endCxn id="9" idx="1"/>
          </p:cNvCxnSpPr>
          <p:nvPr/>
        </p:nvCxnSpPr>
        <p:spPr bwMode="auto">
          <a:xfrm flipV="1">
            <a:off x="5083868" y="2744564"/>
            <a:ext cx="582078" cy="50"/>
          </a:xfrm>
          <a:prstGeom prst="straightConnector1">
            <a:avLst/>
          </a:prstGeom>
          <a:noFill/>
          <a:ln w="28575" cap="flat" cmpd="sng" algn="ctr">
            <a:solidFill>
              <a:schemeClr val="bg2">
                <a:lumMod val="2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Rechte verbindingslijn met pijl 31"/>
          <p:cNvCxnSpPr>
            <a:stCxn id="9" idx="3"/>
            <a:endCxn id="10" idx="1"/>
          </p:cNvCxnSpPr>
          <p:nvPr/>
        </p:nvCxnSpPr>
        <p:spPr bwMode="auto">
          <a:xfrm>
            <a:off x="7497401" y="2744564"/>
            <a:ext cx="583570" cy="50"/>
          </a:xfrm>
          <a:prstGeom prst="straightConnector1">
            <a:avLst/>
          </a:prstGeom>
          <a:noFill/>
          <a:ln w="28575" cap="flat" cmpd="sng" algn="ctr">
            <a:solidFill>
              <a:schemeClr val="bg2">
                <a:lumMod val="2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Rechthoek 8"/>
          <p:cNvSpPr/>
          <p:nvPr/>
        </p:nvSpPr>
        <p:spPr bwMode="auto">
          <a:xfrm>
            <a:off x="832149" y="1196753"/>
            <a:ext cx="9080276" cy="720080"/>
          </a:xfrm>
          <a:prstGeom prst="rect">
            <a:avLst/>
          </a:prstGeom>
          <a:solidFill>
            <a:srgbClr val="FFFFFF"/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Aanreiken methodieken en handvaten voor teamleren en ontwerpen tijdens elke</a:t>
            </a:r>
            <a:r>
              <a:rPr kumimoji="0" lang="nl-NL" sz="1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fase van het project.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400" baseline="0" dirty="0" smtClean="0">
                <a:solidFill>
                  <a:schemeClr val="tx1"/>
                </a:solidFill>
              </a:rPr>
              <a:t>Aanreiken onderzoeksinstrumenten.</a:t>
            </a:r>
            <a:endParaRPr kumimoji="0" lang="nl-NL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3" name="Straight Arrow Connector 2"/>
          <p:cNvCxnSpPr>
            <a:endCxn id="5" idx="0"/>
          </p:cNvCxnSpPr>
          <p:nvPr/>
        </p:nvCxnSpPr>
        <p:spPr>
          <a:xfrm>
            <a:off x="1754602" y="1916833"/>
            <a:ext cx="1" cy="359472"/>
          </a:xfrm>
          <a:prstGeom prst="straightConnector1">
            <a:avLst/>
          </a:prstGeom>
          <a:ln w="28575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147245" y="1916832"/>
            <a:ext cx="1" cy="359472"/>
          </a:xfrm>
          <a:prstGeom prst="straightConnector1">
            <a:avLst/>
          </a:prstGeom>
          <a:ln w="28575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6539887" y="1916831"/>
            <a:ext cx="1" cy="359472"/>
          </a:xfrm>
          <a:prstGeom prst="straightConnector1">
            <a:avLst/>
          </a:prstGeom>
          <a:ln w="28575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8932530" y="1916830"/>
            <a:ext cx="1" cy="359472"/>
          </a:xfrm>
          <a:prstGeom prst="straightConnector1">
            <a:avLst/>
          </a:prstGeom>
          <a:ln w="28575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Group 50"/>
          <p:cNvGrpSpPr/>
          <p:nvPr/>
        </p:nvGrpSpPr>
        <p:grpSpPr>
          <a:xfrm>
            <a:off x="838450" y="2276251"/>
            <a:ext cx="11123457" cy="1953221"/>
            <a:chOff x="838450" y="2276251"/>
            <a:chExt cx="11123457" cy="1953221"/>
          </a:xfrm>
          <a:solidFill>
            <a:srgbClr val="FFFFFF"/>
          </a:solidFill>
        </p:grpSpPr>
        <p:sp>
          <p:nvSpPr>
            <p:cNvPr id="4" name="Right Arrow 3"/>
            <p:cNvSpPr/>
            <p:nvPr/>
          </p:nvSpPr>
          <p:spPr>
            <a:xfrm>
              <a:off x="838450" y="3212976"/>
              <a:ext cx="9073975" cy="576064"/>
            </a:xfrm>
            <a:prstGeom prst="rightArrow">
              <a:avLst/>
            </a:prstGeom>
            <a:grpFill/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dirty="0" smtClean="0">
                  <a:solidFill>
                    <a:schemeClr val="tx1"/>
                  </a:solidFill>
                </a:rPr>
                <a:t>Ontwikkeling van het teamleren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2" name="Right Arrow 21"/>
            <p:cNvSpPr/>
            <p:nvPr/>
          </p:nvSpPr>
          <p:spPr>
            <a:xfrm>
              <a:off x="838450" y="3653408"/>
              <a:ext cx="9073975" cy="576064"/>
            </a:xfrm>
            <a:prstGeom prst="rightArrow">
              <a:avLst/>
            </a:prstGeom>
            <a:grpFill/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dirty="0" smtClean="0">
                  <a:solidFill>
                    <a:schemeClr val="tx1"/>
                  </a:solidFill>
                </a:rPr>
                <a:t>Ontwikkeling van de ontwerpdeskundigheid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5" name="Rechthoek 8"/>
            <p:cNvSpPr/>
            <p:nvPr/>
          </p:nvSpPr>
          <p:spPr bwMode="auto">
            <a:xfrm>
              <a:off x="10130453" y="2276251"/>
              <a:ext cx="1831454" cy="1953221"/>
            </a:xfrm>
            <a:prstGeom prst="rect">
              <a:avLst/>
            </a:prstGeom>
            <a:grpFill/>
            <a:ln>
              <a:solidFill>
                <a:schemeClr val="bg2">
                  <a:lumMod val="25000"/>
                </a:schemeClr>
              </a:solidFill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285750" marR="0" indent="-28575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kumimoji="0" lang="nl-NL" sz="1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(her)ontworpen afstudeer-programma</a:t>
              </a:r>
            </a:p>
            <a:p>
              <a:pPr marL="285750" marR="0" indent="-28575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lang="nl-NL" sz="1400" dirty="0" smtClean="0">
                  <a:solidFill>
                    <a:schemeClr val="tx1"/>
                  </a:solidFill>
                </a:rPr>
                <a:t>Verhoogde </a:t>
              </a:r>
              <a:r>
                <a:rPr lang="nl-NL" sz="1400" dirty="0" err="1" smtClean="0">
                  <a:solidFill>
                    <a:schemeClr val="tx1"/>
                  </a:solidFill>
                </a:rPr>
                <a:t>ontwerpdes</a:t>
              </a:r>
              <a:r>
                <a:rPr lang="nl-NL" sz="1400" dirty="0" smtClean="0">
                  <a:solidFill>
                    <a:schemeClr val="tx1"/>
                  </a:solidFill>
                </a:rPr>
                <a:t>-kundigheid en vermogen als team te ontwerpen</a:t>
              </a:r>
              <a:endParaRPr kumimoji="0" lang="nl-NL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sp>
        <p:nvSpPr>
          <p:cNvPr id="12" name="Rounded Rectangle 11"/>
          <p:cNvSpPr/>
          <p:nvPr/>
        </p:nvSpPr>
        <p:spPr>
          <a:xfrm>
            <a:off x="47328" y="2096569"/>
            <a:ext cx="12025336" cy="2268535"/>
          </a:xfrm>
          <a:prstGeom prst="roundRect">
            <a:avLst/>
          </a:prstGeom>
          <a:noFill/>
          <a:ln>
            <a:solidFill>
              <a:schemeClr val="bg2">
                <a:lumMod val="2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6" name="Group 45"/>
          <p:cNvGrpSpPr/>
          <p:nvPr/>
        </p:nvGrpSpPr>
        <p:grpSpPr>
          <a:xfrm>
            <a:off x="47328" y="5183125"/>
            <a:ext cx="9145016" cy="470376"/>
            <a:chOff x="47328" y="5183125"/>
            <a:chExt cx="9145016" cy="470376"/>
          </a:xfrm>
        </p:grpSpPr>
        <p:sp>
          <p:nvSpPr>
            <p:cNvPr id="34" name="Oval 33"/>
            <p:cNvSpPr/>
            <p:nvPr/>
          </p:nvSpPr>
          <p:spPr>
            <a:xfrm>
              <a:off x="1468324" y="5183125"/>
              <a:ext cx="470376" cy="470376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200" dirty="0" smtClean="0">
                  <a:solidFill>
                    <a:schemeClr val="tx1"/>
                  </a:solidFill>
                </a:rPr>
                <a:t>1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35" name="Oval 34"/>
            <p:cNvSpPr/>
            <p:nvPr/>
          </p:nvSpPr>
          <p:spPr>
            <a:xfrm>
              <a:off x="3393376" y="5183125"/>
              <a:ext cx="470376" cy="470376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200" dirty="0">
                  <a:solidFill>
                    <a:schemeClr val="tx1"/>
                  </a:solidFill>
                </a:rPr>
                <a:t>2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36" name="Oval 35"/>
            <p:cNvSpPr/>
            <p:nvPr/>
          </p:nvSpPr>
          <p:spPr>
            <a:xfrm>
              <a:off x="4473496" y="5183125"/>
              <a:ext cx="470376" cy="470376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00" dirty="0" smtClean="0">
                  <a:solidFill>
                    <a:schemeClr val="tx1"/>
                  </a:solidFill>
                </a:rPr>
                <a:t>3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/>
            <p:cNvSpPr/>
            <p:nvPr/>
          </p:nvSpPr>
          <p:spPr>
            <a:xfrm>
              <a:off x="8721968" y="5183125"/>
              <a:ext cx="470376" cy="470376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00" dirty="0" smtClean="0">
                  <a:solidFill>
                    <a:schemeClr val="tx1"/>
                  </a:solidFill>
                </a:rPr>
                <a:t>5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39" name="Oval 38"/>
            <p:cNvSpPr/>
            <p:nvPr/>
          </p:nvSpPr>
          <p:spPr>
            <a:xfrm>
              <a:off x="6417712" y="5183125"/>
              <a:ext cx="470376" cy="470376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00" dirty="0" smtClean="0">
                  <a:solidFill>
                    <a:schemeClr val="tx1"/>
                  </a:solidFill>
                </a:rPr>
                <a:t>4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7328" y="5229200"/>
              <a:ext cx="138691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177800" indent="-177800">
                <a:buFont typeface="Arial" panose="020B0604020202020204" pitchFamily="34" charset="0"/>
                <a:buChar char="•"/>
                <a:defRPr sz="1400"/>
              </a:lvl1pPr>
            </a:lstStyle>
            <a:p>
              <a:r>
                <a:rPr lang="nl-NL" dirty="0"/>
                <a:t>Observaties</a:t>
              </a:r>
              <a:endParaRPr lang="en-US" dirty="0"/>
            </a:p>
          </p:txBody>
        </p:sp>
      </p:grpSp>
      <p:sp>
        <p:nvSpPr>
          <p:cNvPr id="42" name="Rounded Rectangle 41"/>
          <p:cNvSpPr/>
          <p:nvPr/>
        </p:nvSpPr>
        <p:spPr>
          <a:xfrm>
            <a:off x="47328" y="4509120"/>
            <a:ext cx="12025336" cy="2268535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47328" y="6002124"/>
            <a:ext cx="9865096" cy="667236"/>
            <a:chOff x="47328" y="6002124"/>
            <a:chExt cx="9865096" cy="667236"/>
          </a:xfrm>
        </p:grpSpPr>
        <p:sp>
          <p:nvSpPr>
            <p:cNvPr id="43" name="TextBox 42"/>
            <p:cNvSpPr txBox="1"/>
            <p:nvPr/>
          </p:nvSpPr>
          <p:spPr>
            <a:xfrm>
              <a:off x="47328" y="6146140"/>
              <a:ext cx="170727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177800" indent="-177800">
                <a:buFont typeface="Arial" panose="020B0604020202020204" pitchFamily="34" charset="0"/>
                <a:buChar char="•"/>
                <a:defRPr sz="1400"/>
              </a:lvl1pPr>
            </a:lstStyle>
            <a:p>
              <a:r>
                <a:rPr lang="nl-NL" dirty="0" smtClean="0"/>
                <a:t>Praktijk-beschrijvingen</a:t>
              </a:r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9480376" y="6002124"/>
              <a:ext cx="432048" cy="66723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44" name="Rechthoek 8"/>
          <p:cNvSpPr/>
          <p:nvPr/>
        </p:nvSpPr>
        <p:spPr bwMode="auto">
          <a:xfrm>
            <a:off x="10159077" y="5383088"/>
            <a:ext cx="1831454" cy="1247023"/>
          </a:xfrm>
          <a:prstGeom prst="rect">
            <a:avLst/>
          </a:prstGeom>
          <a:solidFill>
            <a:srgbClr val="FFFFFF"/>
          </a:solidFill>
          <a:ln>
            <a:solidFill>
              <a:schemeClr val="accent6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85750" marR="0" indent="-285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nl-NL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Rapportage opdrachtgever</a:t>
            </a:r>
          </a:p>
          <a:p>
            <a:pPr marL="285750" marR="0" indent="-285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nl-NL" sz="1400" dirty="0" smtClean="0">
                <a:solidFill>
                  <a:schemeClr val="tx1"/>
                </a:solidFill>
              </a:rPr>
              <a:t>Collectie </a:t>
            </a:r>
            <a:r>
              <a:rPr lang="nl-NL" sz="1400" dirty="0" err="1" smtClean="0">
                <a:solidFill>
                  <a:schemeClr val="tx1"/>
                </a:solidFill>
              </a:rPr>
              <a:t>good</a:t>
            </a:r>
            <a:r>
              <a:rPr lang="nl-NL" sz="1400" dirty="0" smtClean="0">
                <a:solidFill>
                  <a:schemeClr val="tx1"/>
                </a:solidFill>
              </a:rPr>
              <a:t> </a:t>
            </a:r>
            <a:r>
              <a:rPr lang="nl-NL" sz="1400" dirty="0" err="1" smtClean="0">
                <a:solidFill>
                  <a:schemeClr val="tx1"/>
                </a:solidFill>
              </a:rPr>
              <a:t>practices</a:t>
            </a:r>
            <a:endParaRPr lang="nl-NL" sz="1400" dirty="0" smtClean="0">
              <a:solidFill>
                <a:schemeClr val="tx1"/>
              </a:solidFill>
            </a:endParaRPr>
          </a:p>
          <a:p>
            <a:pPr marL="285750" marR="0" indent="-285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nl-NL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Publicaties</a:t>
            </a:r>
          </a:p>
        </p:txBody>
      </p:sp>
      <p:grpSp>
        <p:nvGrpSpPr>
          <p:cNvPr id="49" name="Group 48"/>
          <p:cNvGrpSpPr/>
          <p:nvPr/>
        </p:nvGrpSpPr>
        <p:grpSpPr>
          <a:xfrm>
            <a:off x="47328" y="5714092"/>
            <a:ext cx="9145016" cy="523220"/>
            <a:chOff x="47328" y="5714092"/>
            <a:chExt cx="9145016" cy="523220"/>
          </a:xfrm>
        </p:grpSpPr>
        <p:sp>
          <p:nvSpPr>
            <p:cNvPr id="40" name="TextBox 39"/>
            <p:cNvSpPr txBox="1"/>
            <p:nvPr/>
          </p:nvSpPr>
          <p:spPr>
            <a:xfrm>
              <a:off x="47328" y="5714092"/>
              <a:ext cx="18913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177800" indent="-177800">
                <a:buFont typeface="Arial" panose="020B0604020202020204" pitchFamily="34" charset="0"/>
                <a:buChar char="•"/>
                <a:defRPr sz="1400"/>
              </a:lvl1pPr>
            </a:lstStyle>
            <a:p>
              <a:r>
                <a:rPr lang="nl-NL" dirty="0" smtClean="0"/>
                <a:t>Interviews (bedrijfsbezoek)</a:t>
              </a:r>
              <a:endParaRPr lang="en-US" dirty="0"/>
            </a:p>
          </p:txBody>
        </p:sp>
        <p:sp>
          <p:nvSpPr>
            <p:cNvPr id="41" name="Oval 40"/>
            <p:cNvSpPr/>
            <p:nvPr/>
          </p:nvSpPr>
          <p:spPr>
            <a:xfrm>
              <a:off x="6417712" y="5740514"/>
              <a:ext cx="470376" cy="47037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00" dirty="0" smtClean="0">
                  <a:solidFill>
                    <a:schemeClr val="tx1"/>
                  </a:solidFill>
                </a:rPr>
                <a:t>1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48" name="Oval 47"/>
            <p:cNvSpPr/>
            <p:nvPr/>
          </p:nvSpPr>
          <p:spPr>
            <a:xfrm>
              <a:off x="8721968" y="5733256"/>
              <a:ext cx="470376" cy="47037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00" dirty="0" smtClean="0">
                  <a:solidFill>
                    <a:schemeClr val="tx1"/>
                  </a:solidFill>
                </a:rPr>
                <a:t>2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47328" y="4590710"/>
            <a:ext cx="11497852" cy="738664"/>
            <a:chOff x="47328" y="4590710"/>
            <a:chExt cx="11497852" cy="738664"/>
          </a:xfrm>
          <a:solidFill>
            <a:srgbClr val="FFFFFF"/>
          </a:solidFill>
        </p:grpSpPr>
        <p:sp>
          <p:nvSpPr>
            <p:cNvPr id="13" name="Oval 12"/>
            <p:cNvSpPr/>
            <p:nvPr/>
          </p:nvSpPr>
          <p:spPr>
            <a:xfrm>
              <a:off x="1468324" y="4617132"/>
              <a:ext cx="470376" cy="470376"/>
            </a:xfrm>
            <a:prstGeom prst="ellipse">
              <a:avLst/>
            </a:prstGeom>
            <a:grp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200" dirty="0">
                  <a:solidFill>
                    <a:schemeClr val="tx1"/>
                  </a:solidFill>
                </a:rPr>
                <a:t>S</a:t>
              </a:r>
              <a:r>
                <a:rPr lang="nl-NL" sz="1000" dirty="0" smtClean="0">
                  <a:solidFill>
                    <a:schemeClr val="tx1"/>
                  </a:solidFill>
                </a:rPr>
                <a:t>0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27" name="Oval 26"/>
            <p:cNvSpPr/>
            <p:nvPr/>
          </p:nvSpPr>
          <p:spPr>
            <a:xfrm>
              <a:off x="5665946" y="4617132"/>
              <a:ext cx="470376" cy="470376"/>
            </a:xfrm>
            <a:prstGeom prst="ellipse">
              <a:avLst/>
            </a:prstGeom>
            <a:grp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200" dirty="0">
                  <a:solidFill>
                    <a:schemeClr val="tx1"/>
                  </a:solidFill>
                </a:rPr>
                <a:t>S</a:t>
              </a:r>
              <a:r>
                <a:rPr lang="nl-NL" sz="1000" dirty="0" smtClean="0">
                  <a:solidFill>
                    <a:schemeClr val="tx1"/>
                  </a:solidFill>
                </a:rPr>
                <a:t>1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29" name="Oval 28"/>
            <p:cNvSpPr/>
            <p:nvPr/>
          </p:nvSpPr>
          <p:spPr>
            <a:xfrm>
              <a:off x="6417712" y="4617132"/>
              <a:ext cx="470376" cy="470376"/>
            </a:xfrm>
            <a:prstGeom prst="ellipse">
              <a:avLst/>
            </a:prstGeom>
            <a:grp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200" dirty="0" smtClean="0">
                  <a:solidFill>
                    <a:schemeClr val="tx1"/>
                  </a:solidFill>
                </a:rPr>
                <a:t>S</a:t>
              </a:r>
              <a:r>
                <a:rPr lang="nl-NL" sz="1000" dirty="0" smtClean="0">
                  <a:solidFill>
                    <a:schemeClr val="tx1"/>
                  </a:solidFill>
                </a:rPr>
                <a:t>2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31" name="Oval 30"/>
            <p:cNvSpPr/>
            <p:nvPr/>
          </p:nvSpPr>
          <p:spPr>
            <a:xfrm>
              <a:off x="7661012" y="4617132"/>
              <a:ext cx="470376" cy="470376"/>
            </a:xfrm>
            <a:prstGeom prst="ellipse">
              <a:avLst/>
            </a:prstGeom>
            <a:grp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200" dirty="0">
                  <a:solidFill>
                    <a:schemeClr val="tx1"/>
                  </a:solidFill>
                </a:rPr>
                <a:t>S</a:t>
              </a:r>
              <a:r>
                <a:rPr lang="nl-NL" sz="1000" dirty="0" smtClean="0">
                  <a:solidFill>
                    <a:schemeClr val="tx1"/>
                  </a:solidFill>
                </a:rPr>
                <a:t>3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33" name="Oval 32"/>
            <p:cNvSpPr/>
            <p:nvPr/>
          </p:nvSpPr>
          <p:spPr>
            <a:xfrm>
              <a:off x="10757356" y="4617132"/>
              <a:ext cx="470376" cy="470376"/>
            </a:xfrm>
            <a:prstGeom prst="ellipse">
              <a:avLst/>
            </a:prstGeom>
            <a:grp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200" dirty="0">
                  <a:solidFill>
                    <a:schemeClr val="tx1"/>
                  </a:solidFill>
                </a:rPr>
                <a:t>S</a:t>
              </a:r>
              <a:r>
                <a:rPr lang="nl-NL" sz="1000" dirty="0" smtClean="0">
                  <a:solidFill>
                    <a:schemeClr val="tx1"/>
                  </a:solidFill>
                </a:rPr>
                <a:t>4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7328" y="4590710"/>
              <a:ext cx="1559496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7800" indent="-177800">
                <a:buFont typeface="Arial" panose="020B0604020202020204" pitchFamily="34" charset="0"/>
                <a:buChar char="•"/>
              </a:pPr>
              <a:r>
                <a:rPr lang="nl-NL" sz="1400" dirty="0" smtClean="0"/>
                <a:t>Teamportret</a:t>
              </a:r>
            </a:p>
            <a:p>
              <a:pPr marL="177800" indent="-177800">
                <a:buFont typeface="Arial" panose="020B0604020202020204" pitchFamily="34" charset="0"/>
                <a:buChar char="•"/>
              </a:pPr>
              <a:r>
                <a:rPr lang="nl-NL" sz="1400" dirty="0" smtClean="0"/>
                <a:t>ElectronischeZelfevaluatie</a:t>
              </a:r>
              <a:endParaRPr lang="nl-NL" sz="1400" dirty="0"/>
            </a:p>
          </p:txBody>
        </p:sp>
        <p:sp>
          <p:nvSpPr>
            <p:cNvPr id="52" name="Oval 51"/>
            <p:cNvSpPr/>
            <p:nvPr/>
          </p:nvSpPr>
          <p:spPr>
            <a:xfrm>
              <a:off x="1847528" y="4617132"/>
              <a:ext cx="470376" cy="470376"/>
            </a:xfrm>
            <a:prstGeom prst="ellipse">
              <a:avLst/>
            </a:prstGeom>
            <a:grp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200" dirty="0" smtClean="0">
                  <a:solidFill>
                    <a:schemeClr val="tx1"/>
                  </a:solidFill>
                </a:rPr>
                <a:t>T</a:t>
              </a:r>
              <a:r>
                <a:rPr lang="nl-NL" sz="1000" dirty="0" smtClean="0">
                  <a:solidFill>
                    <a:schemeClr val="tx1"/>
                  </a:solidFill>
                </a:rPr>
                <a:t>0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53" name="Oval 52"/>
            <p:cNvSpPr/>
            <p:nvPr/>
          </p:nvSpPr>
          <p:spPr>
            <a:xfrm>
              <a:off x="6744072" y="4617132"/>
              <a:ext cx="470376" cy="470376"/>
            </a:xfrm>
            <a:prstGeom prst="ellipse">
              <a:avLst/>
            </a:prstGeom>
            <a:grp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200" dirty="0" smtClean="0">
                  <a:solidFill>
                    <a:schemeClr val="tx1"/>
                  </a:solidFill>
                </a:rPr>
                <a:t>T1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54" name="Oval 53"/>
            <p:cNvSpPr/>
            <p:nvPr/>
          </p:nvSpPr>
          <p:spPr>
            <a:xfrm>
              <a:off x="8080971" y="4617132"/>
              <a:ext cx="470376" cy="470376"/>
            </a:xfrm>
            <a:prstGeom prst="ellipse">
              <a:avLst/>
            </a:prstGeom>
            <a:grp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200" dirty="0" smtClean="0">
                  <a:solidFill>
                    <a:schemeClr val="tx1"/>
                  </a:solidFill>
                </a:rPr>
                <a:t>T2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55" name="Oval 54"/>
            <p:cNvSpPr/>
            <p:nvPr/>
          </p:nvSpPr>
          <p:spPr>
            <a:xfrm>
              <a:off x="11074804" y="4617132"/>
              <a:ext cx="470376" cy="470376"/>
            </a:xfrm>
            <a:prstGeom prst="ellipse">
              <a:avLst/>
            </a:prstGeom>
            <a:grp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200" dirty="0" smtClean="0">
                  <a:solidFill>
                    <a:schemeClr val="tx1"/>
                  </a:solidFill>
                </a:rPr>
                <a:t>T3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6894509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Format </a:t>
            </a:r>
            <a:r>
              <a:rPr lang="en-GB" dirty="0" err="1" smtClean="0"/>
              <a:t>praktijkbeschrijving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dirty="0" err="1" smtClean="0"/>
              <a:t>Contextbeschrijving</a:t>
            </a:r>
            <a:endParaRPr lang="en-GB" dirty="0" smtClean="0"/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Diagnose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err="1" smtClean="0"/>
              <a:t>Verbeterplan</a:t>
            </a:r>
            <a:r>
              <a:rPr lang="en-GB" dirty="0" smtClean="0"/>
              <a:t>, </a:t>
            </a:r>
            <a:r>
              <a:rPr lang="en-GB" dirty="0" err="1" smtClean="0"/>
              <a:t>inclusief</a:t>
            </a:r>
            <a:r>
              <a:rPr lang="en-GB" dirty="0" smtClean="0"/>
              <a:t> </a:t>
            </a:r>
            <a:r>
              <a:rPr lang="en-GB" dirty="0" err="1" smtClean="0"/>
              <a:t>redeneerketen</a:t>
            </a:r>
            <a:endParaRPr lang="en-GB" dirty="0" smtClean="0"/>
          </a:p>
          <a:p>
            <a:pPr marL="457200" indent="-457200">
              <a:buFont typeface="+mj-lt"/>
              <a:buAutoNum type="arabicPeriod"/>
            </a:pPr>
            <a:r>
              <a:rPr lang="en-GB" dirty="0" err="1" smtClean="0"/>
              <a:t>Resultaatevaluatie</a:t>
            </a:r>
            <a:endParaRPr lang="en-GB" dirty="0" smtClean="0"/>
          </a:p>
          <a:p>
            <a:pPr marL="457200" indent="-457200">
              <a:buFont typeface="+mj-lt"/>
              <a:buAutoNum type="arabicPeriod"/>
            </a:pPr>
            <a:r>
              <a:rPr lang="en-GB" dirty="0" err="1" smtClean="0"/>
              <a:t>Procesevaluatie</a:t>
            </a:r>
            <a:endParaRPr lang="en-GB" dirty="0" smtClean="0"/>
          </a:p>
          <a:p>
            <a:r>
              <a:rPr lang="en-GB" dirty="0" err="1" smtClean="0"/>
              <a:t>Bijlagen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7413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Zelfevaluatie instrument </a:t>
            </a:r>
            <a:r>
              <a:rPr lang="nl-NL" dirty="0" err="1"/>
              <a:t>STand</a:t>
            </a:r>
            <a:r>
              <a:rPr lang="nl-NL" dirty="0"/>
              <a:t> van zaken </a:t>
            </a:r>
            <a:r>
              <a:rPr lang="nl-NL" dirty="0" err="1"/>
              <a:t>AfstudeerProgramma</a:t>
            </a:r>
            <a:r>
              <a:rPr lang="nl-NL" dirty="0"/>
              <a:t> </a:t>
            </a:r>
            <a:r>
              <a:rPr lang="nl-NL" dirty="0" smtClean="0"/>
              <a:t>hbo</a:t>
            </a:r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212202142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8235998" y="2276872"/>
            <a:ext cx="3476626" cy="792088"/>
          </a:xfrm>
          <a:prstGeom prst="rect">
            <a:avLst/>
          </a:prstGeom>
          <a:solidFill>
            <a:srgbClr val="FFFFFF"/>
          </a:solidFill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dirty="0" smtClean="0"/>
              <a:t>214 respondenten van 17 opleidingen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36552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Gemiddelde scores STAP</a:t>
            </a:r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553690358"/>
              </p:ext>
            </p:extLst>
          </p:nvPr>
        </p:nvGraphicFramePr>
        <p:xfrm>
          <a:off x="0" y="1680632"/>
          <a:ext cx="12101513" cy="5177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992544" y="5949280"/>
            <a:ext cx="8034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N=214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19787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hthoek 19"/>
          <p:cNvSpPr/>
          <p:nvPr/>
        </p:nvSpPr>
        <p:spPr>
          <a:xfrm>
            <a:off x="-162163" y="-34766"/>
            <a:ext cx="12192000" cy="6825755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>
              <a:buNone/>
            </a:pPr>
            <a:endParaRPr lang="nl-NL" sz="1200" b="1" dirty="0">
              <a:latin typeface="Verdana" pitchFamily="34" charset="0"/>
            </a:endParaRPr>
          </a:p>
        </p:txBody>
      </p:sp>
      <p:grpSp>
        <p:nvGrpSpPr>
          <p:cNvPr id="2" name="Groep 29"/>
          <p:cNvGrpSpPr/>
          <p:nvPr/>
        </p:nvGrpSpPr>
        <p:grpSpPr>
          <a:xfrm>
            <a:off x="7662175" y="2780928"/>
            <a:ext cx="1858880" cy="576262"/>
            <a:chOff x="6660260" y="2780928"/>
            <a:chExt cx="2478515" cy="576262"/>
          </a:xfrm>
        </p:grpSpPr>
        <p:sp>
          <p:nvSpPr>
            <p:cNvPr id="8" name="Afgeronde rechthoek 7"/>
            <p:cNvSpPr/>
            <p:nvPr/>
          </p:nvSpPr>
          <p:spPr>
            <a:xfrm>
              <a:off x="7698613" y="2780928"/>
              <a:ext cx="1440162" cy="576262"/>
            </a:xfrm>
            <a:prstGeom prst="roundRect">
              <a:avLst/>
            </a:prstGeom>
            <a:solidFill>
              <a:srgbClr val="92D050"/>
            </a:solidFill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buNone/>
              </a:pPr>
              <a:r>
                <a:rPr lang="nl-NL" sz="1200" b="1" dirty="0" err="1">
                  <a:latin typeface="Verdana" pitchFamily="34" charset="0"/>
                </a:rPr>
                <a:t>Beroeps-opdracht</a:t>
              </a:r>
              <a:r>
                <a:rPr lang="nl-NL" sz="1200" b="1" dirty="0">
                  <a:latin typeface="Verdana" pitchFamily="34" charset="0"/>
                </a:rPr>
                <a:t> (en)</a:t>
              </a:r>
            </a:p>
          </p:txBody>
        </p:sp>
        <p:cxnSp>
          <p:nvCxnSpPr>
            <p:cNvPr id="19" name="Rechte verbindingslijn met pijl 18"/>
            <p:cNvCxnSpPr>
              <a:stCxn id="8" idx="1"/>
              <a:endCxn id="7" idx="3"/>
            </p:cNvCxnSpPr>
            <p:nvPr/>
          </p:nvCxnSpPr>
          <p:spPr>
            <a:xfrm flipH="1">
              <a:off x="6660260" y="3069059"/>
              <a:ext cx="1038353" cy="3"/>
            </a:xfrm>
            <a:prstGeom prst="straightConnector1">
              <a:avLst/>
            </a:prstGeom>
            <a:ln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kstvak 30"/>
            <p:cNvSpPr txBox="1"/>
            <p:nvPr/>
          </p:nvSpPr>
          <p:spPr>
            <a:xfrm>
              <a:off x="6666527" y="2781250"/>
              <a:ext cx="1047724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nl-NL" sz="1200" kern="0" spc="-100" dirty="0">
                  <a:latin typeface="Verdana" pitchFamily="34" charset="0"/>
                </a:rPr>
                <a:t>leiden tot</a:t>
              </a:r>
            </a:p>
          </p:txBody>
        </p:sp>
      </p:grpSp>
      <p:grpSp>
        <p:nvGrpSpPr>
          <p:cNvPr id="3" name="Groep 27"/>
          <p:cNvGrpSpPr/>
          <p:nvPr/>
        </p:nvGrpSpPr>
        <p:grpSpPr>
          <a:xfrm>
            <a:off x="5448300" y="1639836"/>
            <a:ext cx="2213874" cy="1717357"/>
            <a:chOff x="3708400" y="1639833"/>
            <a:chExt cx="2951832" cy="1717357"/>
          </a:xfrm>
        </p:grpSpPr>
        <p:sp>
          <p:nvSpPr>
            <p:cNvPr id="7" name="Afgeronde rechthoek 6"/>
            <p:cNvSpPr/>
            <p:nvPr/>
          </p:nvSpPr>
          <p:spPr>
            <a:xfrm>
              <a:off x="5220072" y="2780928"/>
              <a:ext cx="1440160" cy="576262"/>
            </a:xfrm>
            <a:prstGeom prst="roundRect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buNone/>
              </a:pPr>
              <a:r>
                <a:rPr lang="nl-NL" sz="1200" b="1" dirty="0">
                  <a:latin typeface="Verdana" pitchFamily="34" charset="0"/>
                </a:rPr>
                <a:t>Prestatie(s)</a:t>
              </a:r>
            </a:p>
          </p:txBody>
        </p:sp>
        <p:cxnSp>
          <p:nvCxnSpPr>
            <p:cNvPr id="21" name="Vorm 20"/>
            <p:cNvCxnSpPr>
              <a:stCxn id="60" idx="3"/>
              <a:endCxn id="7" idx="0"/>
            </p:cNvCxnSpPr>
            <p:nvPr/>
          </p:nvCxnSpPr>
          <p:spPr>
            <a:xfrm>
              <a:off x="3708400" y="1929283"/>
              <a:ext cx="2231752" cy="851645"/>
            </a:xfrm>
            <a:prstGeom prst="bentConnector2">
              <a:avLst/>
            </a:prstGeom>
            <a:ln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kstvak 31"/>
            <p:cNvSpPr txBox="1"/>
            <p:nvPr/>
          </p:nvSpPr>
          <p:spPr>
            <a:xfrm>
              <a:off x="3923928" y="1639833"/>
              <a:ext cx="1594881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nl-NL" sz="1200" kern="0" spc="-100" dirty="0">
                  <a:latin typeface="Verdana" pitchFamily="34" charset="0"/>
                </a:rPr>
                <a:t>moet blijken uit</a:t>
              </a:r>
            </a:p>
          </p:txBody>
        </p:sp>
      </p:grpSp>
      <p:grpSp>
        <p:nvGrpSpPr>
          <p:cNvPr id="10" name="Groep 39"/>
          <p:cNvGrpSpPr/>
          <p:nvPr/>
        </p:nvGrpSpPr>
        <p:grpSpPr>
          <a:xfrm>
            <a:off x="2983034" y="1929287"/>
            <a:ext cx="898721" cy="3948483"/>
            <a:chOff x="421377" y="1929287"/>
            <a:chExt cx="1198295" cy="3948483"/>
          </a:xfrm>
        </p:grpSpPr>
        <p:cxnSp>
          <p:nvCxnSpPr>
            <p:cNvPr id="29" name="Vorm 28"/>
            <p:cNvCxnSpPr>
              <a:stCxn id="6" idx="1"/>
              <a:endCxn id="60" idx="1"/>
            </p:cNvCxnSpPr>
            <p:nvPr/>
          </p:nvCxnSpPr>
          <p:spPr>
            <a:xfrm rot="10800000">
              <a:off x="1403349" y="1929287"/>
              <a:ext cx="216323" cy="3948483"/>
            </a:xfrm>
            <a:prstGeom prst="bentConnector3">
              <a:avLst>
                <a:gd name="adj1" fmla="val 240901"/>
              </a:avLst>
            </a:prstGeom>
            <a:ln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kstvak 35"/>
            <p:cNvSpPr txBox="1"/>
            <p:nvPr/>
          </p:nvSpPr>
          <p:spPr>
            <a:xfrm rot="16200000">
              <a:off x="-210046" y="4009535"/>
              <a:ext cx="1632178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nl-NL" sz="1200" kern="0" spc="-100" dirty="0">
                  <a:latin typeface="Verdana" pitchFamily="34" charset="0"/>
                </a:rPr>
                <a:t>leidt tot conclusie over</a:t>
              </a:r>
            </a:p>
          </p:txBody>
        </p:sp>
      </p:grpSp>
      <p:grpSp>
        <p:nvGrpSpPr>
          <p:cNvPr id="11" name="Groep 32"/>
          <p:cNvGrpSpPr/>
          <p:nvPr/>
        </p:nvGrpSpPr>
        <p:grpSpPr>
          <a:xfrm>
            <a:off x="6208353" y="3357193"/>
            <a:ext cx="1452896" cy="1838823"/>
            <a:chOff x="4721817" y="3357193"/>
            <a:chExt cx="1937199" cy="1838823"/>
          </a:xfrm>
        </p:grpSpPr>
        <p:sp>
          <p:nvSpPr>
            <p:cNvPr id="5" name="Afgeronde rechthoek 4"/>
            <p:cNvSpPr/>
            <p:nvPr/>
          </p:nvSpPr>
          <p:spPr>
            <a:xfrm>
              <a:off x="5219699" y="4619754"/>
              <a:ext cx="1439317" cy="576262"/>
            </a:xfrm>
            <a:prstGeom prst="roundRect">
              <a:avLst/>
            </a:prstGeom>
            <a:solidFill>
              <a:srgbClr val="00B0F0"/>
            </a:solidFill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buNone/>
              </a:pPr>
              <a:r>
                <a:rPr lang="nl-NL" sz="1200" b="1" dirty="0" err="1">
                  <a:latin typeface="Verdana" pitchFamily="34" charset="0"/>
                </a:rPr>
                <a:t>Examina-toren</a:t>
              </a:r>
              <a:endParaRPr lang="nl-NL" sz="1200" b="1" dirty="0">
                <a:latin typeface="Verdana" pitchFamily="34" charset="0"/>
              </a:endParaRPr>
            </a:p>
          </p:txBody>
        </p:sp>
        <p:cxnSp>
          <p:nvCxnSpPr>
            <p:cNvPr id="17" name="Rechte verbindingslijn met pijl 16"/>
            <p:cNvCxnSpPr>
              <a:stCxn id="7" idx="2"/>
              <a:endCxn id="5" idx="0"/>
            </p:cNvCxnSpPr>
            <p:nvPr/>
          </p:nvCxnSpPr>
          <p:spPr>
            <a:xfrm flipH="1">
              <a:off x="5939358" y="3357193"/>
              <a:ext cx="809" cy="1262561"/>
            </a:xfrm>
            <a:prstGeom prst="straightConnector1">
              <a:avLst/>
            </a:prstGeom>
            <a:ln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kstvak 54"/>
            <p:cNvSpPr txBox="1"/>
            <p:nvPr/>
          </p:nvSpPr>
          <p:spPr>
            <a:xfrm>
              <a:off x="4721817" y="3687415"/>
              <a:ext cx="1272144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>
                <a:buNone/>
              </a:pPr>
              <a:r>
                <a:rPr lang="nl-NL" sz="1200" kern="0" spc="-100" dirty="0">
                  <a:latin typeface="Verdana" pitchFamily="34" charset="0"/>
                </a:rPr>
                <a:t>beoordeeld </a:t>
              </a:r>
            </a:p>
            <a:p>
              <a:pPr algn="ctr">
                <a:buNone/>
              </a:pPr>
              <a:r>
                <a:rPr lang="nl-NL" sz="1200" kern="0" spc="-100" dirty="0">
                  <a:latin typeface="Verdana" pitchFamily="34" charset="0"/>
                </a:rPr>
                <a:t>door</a:t>
              </a:r>
            </a:p>
          </p:txBody>
        </p:sp>
      </p:grpSp>
      <p:sp>
        <p:nvSpPr>
          <p:cNvPr id="60" name="Afgeronde rechthoek 59"/>
          <p:cNvSpPr/>
          <p:nvPr/>
        </p:nvSpPr>
        <p:spPr>
          <a:xfrm>
            <a:off x="3719513" y="1628775"/>
            <a:ext cx="1728787" cy="601021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None/>
            </a:pPr>
            <a:r>
              <a:rPr lang="nl-NL" sz="1200" b="1" dirty="0" err="1">
                <a:latin typeface="Verdana" pitchFamily="34" charset="0"/>
              </a:rPr>
              <a:t>Beroeps-bekwaamheid</a:t>
            </a:r>
            <a:endParaRPr lang="nl-NL" sz="1200" b="1" dirty="0">
              <a:latin typeface="Verdana" pitchFamily="34" charset="0"/>
            </a:endParaRPr>
          </a:p>
        </p:txBody>
      </p:sp>
      <p:grpSp>
        <p:nvGrpSpPr>
          <p:cNvPr id="12" name="Groep 36"/>
          <p:cNvGrpSpPr/>
          <p:nvPr/>
        </p:nvGrpSpPr>
        <p:grpSpPr>
          <a:xfrm>
            <a:off x="3719512" y="2229796"/>
            <a:ext cx="1728788" cy="1127196"/>
            <a:chOff x="1403350" y="2229796"/>
            <a:chExt cx="2305050" cy="1127196"/>
          </a:xfrm>
        </p:grpSpPr>
        <p:sp>
          <p:nvSpPr>
            <p:cNvPr id="4" name="Afgeronde rechthoek 3"/>
            <p:cNvSpPr/>
            <p:nvPr/>
          </p:nvSpPr>
          <p:spPr>
            <a:xfrm>
              <a:off x="1403350" y="2780928"/>
              <a:ext cx="2305050" cy="576064"/>
            </a:xfrm>
            <a:prstGeom prst="roundRect">
              <a:avLst/>
            </a:prstGeom>
            <a:solidFill>
              <a:srgbClr val="92D050"/>
            </a:solidFill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buNone/>
              </a:pPr>
              <a:r>
                <a:rPr lang="nl-NL" sz="1200" b="1" dirty="0">
                  <a:latin typeface="Verdana" pitchFamily="34" charset="0"/>
                </a:rPr>
                <a:t>Eindkwalificaties</a:t>
              </a:r>
            </a:p>
          </p:txBody>
        </p:sp>
        <p:cxnSp>
          <p:nvCxnSpPr>
            <p:cNvPr id="62" name="Rechte verbindingslijn met pijl 61"/>
            <p:cNvCxnSpPr>
              <a:stCxn id="60" idx="2"/>
              <a:endCxn id="4" idx="0"/>
            </p:cNvCxnSpPr>
            <p:nvPr/>
          </p:nvCxnSpPr>
          <p:spPr>
            <a:xfrm flipH="1">
              <a:off x="2555875" y="2229796"/>
              <a:ext cx="1" cy="551132"/>
            </a:xfrm>
            <a:prstGeom prst="straightConnector1">
              <a:avLst/>
            </a:prstGeom>
            <a:ln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kstvak 62"/>
            <p:cNvSpPr txBox="1"/>
            <p:nvPr/>
          </p:nvSpPr>
          <p:spPr>
            <a:xfrm>
              <a:off x="1619673" y="2348880"/>
              <a:ext cx="1280692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nl-NL" sz="1200" kern="0" spc="-100" dirty="0">
                  <a:latin typeface="Verdana" pitchFamily="34" charset="0"/>
                </a:rPr>
                <a:t>verwoord in</a:t>
              </a:r>
            </a:p>
          </p:txBody>
        </p:sp>
      </p:grpSp>
      <p:grpSp>
        <p:nvGrpSpPr>
          <p:cNvPr id="13" name="Groep 37"/>
          <p:cNvGrpSpPr/>
          <p:nvPr/>
        </p:nvGrpSpPr>
        <p:grpSpPr>
          <a:xfrm>
            <a:off x="3395700" y="3356992"/>
            <a:ext cx="3186064" cy="3312368"/>
            <a:chOff x="971600" y="3356992"/>
            <a:chExt cx="4248085" cy="3312368"/>
          </a:xfrm>
        </p:grpSpPr>
        <p:sp>
          <p:nvSpPr>
            <p:cNvPr id="81" name="Afgeronde rechthoek 80"/>
            <p:cNvSpPr/>
            <p:nvPr/>
          </p:nvSpPr>
          <p:spPr>
            <a:xfrm>
              <a:off x="1403350" y="4365104"/>
              <a:ext cx="2304554" cy="2304256"/>
            </a:xfrm>
            <a:prstGeom prst="roundRect">
              <a:avLst/>
            </a:prstGeom>
            <a:solidFill>
              <a:srgbClr val="92D050"/>
            </a:solidFill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rIns="0" rtlCol="0" anchor="b" anchorCtr="0"/>
            <a:lstStyle/>
            <a:p>
              <a:pPr algn="ctr">
                <a:buNone/>
              </a:pPr>
              <a:r>
                <a:rPr lang="nl-NL" sz="1200" b="1" dirty="0" err="1">
                  <a:latin typeface="Verdana" pitchFamily="34" charset="0"/>
                </a:rPr>
                <a:t>Beoordelings-model</a:t>
              </a:r>
              <a:r>
                <a:rPr lang="nl-NL" sz="1200" b="1" dirty="0">
                  <a:latin typeface="Verdana" pitchFamily="34" charset="0"/>
                </a:rPr>
                <a:t>(</a:t>
              </a:r>
              <a:r>
                <a:rPr lang="nl-NL" sz="1200" b="1" dirty="0" err="1">
                  <a:latin typeface="Verdana" pitchFamily="34" charset="0"/>
                </a:rPr>
                <a:t>len</a:t>
              </a:r>
              <a:r>
                <a:rPr lang="nl-NL" sz="1200" b="1" dirty="0">
                  <a:latin typeface="Verdana" pitchFamily="34" charset="0"/>
                </a:rPr>
                <a:t>)</a:t>
              </a:r>
            </a:p>
          </p:txBody>
        </p:sp>
        <p:sp>
          <p:nvSpPr>
            <p:cNvPr id="9" name="Rechthoek 8"/>
            <p:cNvSpPr/>
            <p:nvPr/>
          </p:nvSpPr>
          <p:spPr>
            <a:xfrm>
              <a:off x="1619672" y="4509120"/>
              <a:ext cx="1872208" cy="792088"/>
            </a:xfrm>
            <a:prstGeom prst="rect">
              <a:avLst/>
            </a:prstGeom>
            <a:solidFill>
              <a:srgbClr val="DAEFC3"/>
            </a:solidFill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buNone/>
              </a:pPr>
              <a:r>
                <a:rPr lang="nl-NL" sz="1200" b="1" dirty="0" err="1">
                  <a:latin typeface="Verdana" pitchFamily="34" charset="0"/>
                </a:rPr>
                <a:t>Prestatie-criteria</a:t>
              </a:r>
              <a:r>
                <a:rPr lang="nl-NL" sz="1200" b="1" dirty="0">
                  <a:latin typeface="Verdana" pitchFamily="34" charset="0"/>
                </a:rPr>
                <a:t> en </a:t>
              </a:r>
              <a:r>
                <a:rPr lang="nl-NL" sz="1200" b="1" dirty="0" err="1">
                  <a:latin typeface="Verdana" pitchFamily="34" charset="0"/>
                </a:rPr>
                <a:t>beoordelings-schalen</a:t>
              </a:r>
              <a:endParaRPr lang="nl-NL" sz="1200" b="1" dirty="0">
                <a:latin typeface="Verdana" pitchFamily="34" charset="0"/>
              </a:endParaRPr>
            </a:p>
          </p:txBody>
        </p:sp>
        <p:sp>
          <p:nvSpPr>
            <p:cNvPr id="34" name="Tekstvak 33"/>
            <p:cNvSpPr txBox="1"/>
            <p:nvPr/>
          </p:nvSpPr>
          <p:spPr>
            <a:xfrm>
              <a:off x="971600" y="3794234"/>
              <a:ext cx="2212572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nl-NL" sz="1200" kern="0" spc="-100" dirty="0">
                  <a:latin typeface="Verdana" pitchFamily="34" charset="0"/>
                </a:rPr>
                <a:t>geoperationaliseerd in </a:t>
              </a:r>
            </a:p>
          </p:txBody>
        </p:sp>
        <p:sp>
          <p:nvSpPr>
            <p:cNvPr id="44" name="Tekstvak 43"/>
            <p:cNvSpPr txBox="1"/>
            <p:nvPr/>
          </p:nvSpPr>
          <p:spPr>
            <a:xfrm>
              <a:off x="4086937" y="4508996"/>
              <a:ext cx="1103295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nl-NL" sz="1200" kern="0" spc="-100" dirty="0">
                  <a:latin typeface="Verdana" pitchFamily="34" charset="0"/>
                </a:rPr>
                <a:t>helpen de</a:t>
              </a:r>
            </a:p>
          </p:txBody>
        </p:sp>
        <p:cxnSp>
          <p:nvCxnSpPr>
            <p:cNvPr id="72" name="Rechte verbindingslijn met pijl 71"/>
            <p:cNvCxnSpPr>
              <a:stCxn id="4" idx="2"/>
              <a:endCxn id="9" idx="0"/>
            </p:cNvCxnSpPr>
            <p:nvPr/>
          </p:nvCxnSpPr>
          <p:spPr>
            <a:xfrm flipH="1">
              <a:off x="2555776" y="3356992"/>
              <a:ext cx="99" cy="1152128"/>
            </a:xfrm>
            <a:prstGeom prst="straightConnector1">
              <a:avLst/>
            </a:prstGeom>
            <a:ln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Gebogen verbindingslijn 77"/>
            <p:cNvCxnSpPr>
              <a:stCxn id="9" idx="3"/>
              <a:endCxn id="5" idx="1"/>
            </p:cNvCxnSpPr>
            <p:nvPr/>
          </p:nvCxnSpPr>
          <p:spPr>
            <a:xfrm>
              <a:off x="3491880" y="4905164"/>
              <a:ext cx="1727805" cy="2721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ep 38"/>
          <p:cNvGrpSpPr/>
          <p:nvPr/>
        </p:nvGrpSpPr>
        <p:grpSpPr>
          <a:xfrm>
            <a:off x="3881755" y="5196015"/>
            <a:ext cx="3239753" cy="969885"/>
            <a:chOff x="1619672" y="5268022"/>
            <a:chExt cx="4319670" cy="969885"/>
          </a:xfrm>
        </p:grpSpPr>
        <p:sp>
          <p:nvSpPr>
            <p:cNvPr id="6" name="Rechthoek 5"/>
            <p:cNvSpPr/>
            <p:nvPr/>
          </p:nvSpPr>
          <p:spPr>
            <a:xfrm>
              <a:off x="1619672" y="5661645"/>
              <a:ext cx="1872208" cy="576262"/>
            </a:xfrm>
            <a:prstGeom prst="rect">
              <a:avLst/>
            </a:prstGeom>
            <a:solidFill>
              <a:srgbClr val="DAEFC3"/>
            </a:solidFill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buNone/>
              </a:pPr>
              <a:r>
                <a:rPr lang="nl-NL" sz="1200" b="1" dirty="0" err="1">
                  <a:latin typeface="Verdana" pitchFamily="34" charset="0"/>
                </a:rPr>
                <a:t>Beslissings-procedure</a:t>
              </a:r>
              <a:r>
                <a:rPr lang="nl-NL" sz="1200" b="1" dirty="0">
                  <a:latin typeface="Verdana" pitchFamily="34" charset="0"/>
                </a:rPr>
                <a:t>(s)</a:t>
              </a:r>
            </a:p>
          </p:txBody>
        </p:sp>
        <p:sp>
          <p:nvSpPr>
            <p:cNvPr id="35" name="Tekstvak 34"/>
            <p:cNvSpPr txBox="1"/>
            <p:nvPr/>
          </p:nvSpPr>
          <p:spPr>
            <a:xfrm>
              <a:off x="4067944" y="5661248"/>
              <a:ext cx="1543585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nl-NL" sz="1200" kern="0" spc="-100" dirty="0">
                  <a:latin typeface="Verdana" pitchFamily="34" charset="0"/>
                </a:rPr>
                <a:t>bepalen scores</a:t>
              </a:r>
            </a:p>
          </p:txBody>
        </p:sp>
        <p:cxnSp>
          <p:nvCxnSpPr>
            <p:cNvPr id="76" name="Vorm 75"/>
            <p:cNvCxnSpPr>
              <a:stCxn id="5" idx="2"/>
              <a:endCxn id="6" idx="3"/>
            </p:cNvCxnSpPr>
            <p:nvPr/>
          </p:nvCxnSpPr>
          <p:spPr>
            <a:xfrm rot="5400000">
              <a:off x="4374735" y="4385168"/>
              <a:ext cx="681753" cy="2447461"/>
            </a:xfrm>
            <a:prstGeom prst="bentConnector2">
              <a:avLst/>
            </a:prstGeom>
            <a:ln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Rechthoek 36"/>
          <p:cNvSpPr/>
          <p:nvPr/>
        </p:nvSpPr>
        <p:spPr>
          <a:xfrm>
            <a:off x="4158836" y="341704"/>
            <a:ext cx="29626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nl-NL" b="1" dirty="0">
                <a:latin typeface="Verdana" pitchFamily="34" charset="0"/>
              </a:rPr>
              <a:t>Afstudeerprogramma</a:t>
            </a:r>
          </a:p>
        </p:txBody>
      </p:sp>
      <p:sp>
        <p:nvSpPr>
          <p:cNvPr id="15" name="Tekstvak 14"/>
          <p:cNvSpPr txBox="1"/>
          <p:nvPr/>
        </p:nvSpPr>
        <p:spPr>
          <a:xfrm>
            <a:off x="2999181" y="663437"/>
            <a:ext cx="2781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- Facility Management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- </a:t>
            </a:r>
            <a:r>
              <a:rPr lang="en-US" b="1" dirty="0" err="1" smtClean="0">
                <a:solidFill>
                  <a:srgbClr val="FF0000"/>
                </a:solidFill>
              </a:rPr>
              <a:t>Bedrijfseconomie</a:t>
            </a:r>
            <a:endParaRPr lang="nl-NL" b="1" dirty="0">
              <a:solidFill>
                <a:srgbClr val="FF0000"/>
              </a:solidFill>
            </a:endParaRPr>
          </a:p>
        </p:txBody>
      </p:sp>
      <p:cxnSp>
        <p:nvCxnSpPr>
          <p:cNvPr id="26" name="Rechte verbindingslijn met pijl 25"/>
          <p:cNvCxnSpPr>
            <a:stCxn id="15" idx="2"/>
          </p:cNvCxnSpPr>
          <p:nvPr/>
        </p:nvCxnSpPr>
        <p:spPr>
          <a:xfrm>
            <a:off x="4390161" y="1309768"/>
            <a:ext cx="0" cy="31900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kstvak 44"/>
          <p:cNvSpPr txBox="1"/>
          <p:nvPr/>
        </p:nvSpPr>
        <p:spPr>
          <a:xfrm rot="10800000" flipH="1" flipV="1">
            <a:off x="5731403" y="5859766"/>
            <a:ext cx="1974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Kunsten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cxnSp>
        <p:nvCxnSpPr>
          <p:cNvPr id="28" name="Rechte verbindingslijn met pijl 27"/>
          <p:cNvCxnSpPr>
            <a:stCxn id="45" idx="1"/>
          </p:cNvCxnSpPr>
          <p:nvPr/>
        </p:nvCxnSpPr>
        <p:spPr>
          <a:xfrm flipH="1">
            <a:off x="5447929" y="6044432"/>
            <a:ext cx="283474" cy="412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kstvak 46"/>
          <p:cNvSpPr txBox="1"/>
          <p:nvPr/>
        </p:nvSpPr>
        <p:spPr>
          <a:xfrm flipH="1">
            <a:off x="8382349" y="259519"/>
            <a:ext cx="3647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b="1" dirty="0" smtClean="0">
                <a:solidFill>
                  <a:srgbClr val="FF0000"/>
                </a:solidFill>
              </a:rPr>
              <a:t>Social Work</a:t>
            </a:r>
          </a:p>
          <a:p>
            <a:pPr marL="285750" indent="-285750">
              <a:buFontTx/>
              <a:buChar char="-"/>
            </a:pPr>
            <a:r>
              <a:rPr lang="en-US" b="1" dirty="0" err="1" smtClean="0">
                <a:solidFill>
                  <a:srgbClr val="FF0000"/>
                </a:solidFill>
              </a:rPr>
              <a:t>Werktuigbouwkunde</a:t>
            </a:r>
            <a:endParaRPr lang="nl-NL" b="1" dirty="0">
              <a:solidFill>
                <a:srgbClr val="FF0000"/>
              </a:solidFill>
            </a:endParaRPr>
          </a:p>
        </p:txBody>
      </p:sp>
      <p:cxnSp>
        <p:nvCxnSpPr>
          <p:cNvPr id="39" name="Rechte verbindingslijn met pijl 38"/>
          <p:cNvCxnSpPr/>
          <p:nvPr/>
        </p:nvCxnSpPr>
        <p:spPr>
          <a:xfrm flipH="1">
            <a:off x="7081745" y="526370"/>
            <a:ext cx="1199416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389787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Website Vereniging Hogescholen</a:t>
            </a:r>
            <a:endParaRPr lang="nl-NL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pPr marL="0" indent="0">
              <a:buNone/>
            </a:pPr>
            <a:r>
              <a:rPr lang="nl-NL" sz="3200" dirty="0">
                <a:hlinkClick r:id="rId2"/>
              </a:rPr>
              <a:t>http://www.vereniginghogescholen.nl/onderwijs/1687-project-pilot-protocol-afstuderen</a:t>
            </a:r>
            <a:endParaRPr lang="nl-NL" sz="3200" dirty="0"/>
          </a:p>
          <a:p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305178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DOfficeLightV0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on Boardroom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TM02900722[[fn=Ion Boardroom]]</Template>
  <TotalTime>5052</TotalTime>
  <Words>582</Words>
  <Application>Microsoft Office PowerPoint</Application>
  <PresentationFormat>Widescreen</PresentationFormat>
  <Paragraphs>164</Paragraphs>
  <Slides>17</Slides>
  <Notes>4</Notes>
  <HiddenSlides>1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Arial</vt:lpstr>
      <vt:lpstr>Calibri</vt:lpstr>
      <vt:lpstr>Calibri Light</vt:lpstr>
      <vt:lpstr>Century Gothic</vt:lpstr>
      <vt:lpstr>Verdana</vt:lpstr>
      <vt:lpstr>Wingdings 2</vt:lpstr>
      <vt:lpstr>Wingdings 3</vt:lpstr>
      <vt:lpstr>HDOfficeLightV0</vt:lpstr>
      <vt:lpstr>1_HDOfficeLightV0</vt:lpstr>
      <vt:lpstr>Ion Boardroom</vt:lpstr>
      <vt:lpstr>Welkom!</vt:lpstr>
      <vt:lpstr>Programma</vt:lpstr>
      <vt:lpstr>Hoe gaat het met jullie? Welke vragen willen jullie bespreken?</vt:lpstr>
      <vt:lpstr>Waar staan we nu?</vt:lpstr>
      <vt:lpstr>Format praktijkbeschrijving</vt:lpstr>
      <vt:lpstr>Zelfevaluatie instrument STand van zaken AfstudeerProgramma hbo</vt:lpstr>
      <vt:lpstr>Gemiddelde scores STAP</vt:lpstr>
      <vt:lpstr>PowerPoint Presentation</vt:lpstr>
      <vt:lpstr>Website Vereniging Hogescholen</vt:lpstr>
      <vt:lpstr>Teamportretten</vt:lpstr>
      <vt:lpstr>Teamportret: algemene opmerkingen </vt:lpstr>
      <vt:lpstr>Teamportret: inhoud</vt:lpstr>
      <vt:lpstr>Teamportret: Matrix 1,2, en 3</vt:lpstr>
      <vt:lpstr>Teamportret: samenwerking</vt:lpstr>
      <vt:lpstr>Presentaties doelstellingen en redeneerketens en onderlinge feedback </vt:lpstr>
      <vt:lpstr>Vooruitblik</vt:lpstr>
      <vt:lpstr>Mededelingen</vt:lpstr>
    </vt:vector>
  </TitlesOfParts>
  <Company>ZUYDHogeschool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Louppen, MGH (Gerty)</dc:creator>
  <cp:lastModifiedBy>Daan Andriessen</cp:lastModifiedBy>
  <cp:revision>251</cp:revision>
  <dcterms:created xsi:type="dcterms:W3CDTF">2015-01-29T11:34:06Z</dcterms:created>
  <dcterms:modified xsi:type="dcterms:W3CDTF">2015-10-29T11:13:17Z</dcterms:modified>
</cp:coreProperties>
</file>