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33" r:id="rId2"/>
    <p:sldMasterId id="2147484017" r:id="rId3"/>
  </p:sldMasterIdLst>
  <p:notesMasterIdLst>
    <p:notesMasterId r:id="rId35"/>
  </p:notesMasterIdLst>
  <p:handoutMasterIdLst>
    <p:handoutMasterId r:id="rId36"/>
  </p:handoutMasterIdLst>
  <p:sldIdLst>
    <p:sldId id="325" r:id="rId4"/>
    <p:sldId id="354" r:id="rId5"/>
    <p:sldId id="368" r:id="rId6"/>
    <p:sldId id="369" r:id="rId7"/>
    <p:sldId id="355" r:id="rId8"/>
    <p:sldId id="356" r:id="rId9"/>
    <p:sldId id="357" r:id="rId10"/>
    <p:sldId id="358" r:id="rId11"/>
    <p:sldId id="344" r:id="rId12"/>
    <p:sldId id="364" r:id="rId13"/>
    <p:sldId id="366" r:id="rId14"/>
    <p:sldId id="367" r:id="rId15"/>
    <p:sldId id="376" r:id="rId16"/>
    <p:sldId id="373" r:id="rId17"/>
    <p:sldId id="371" r:id="rId18"/>
    <p:sldId id="375" r:id="rId19"/>
    <p:sldId id="374" r:id="rId20"/>
    <p:sldId id="370" r:id="rId21"/>
    <p:sldId id="377" r:id="rId22"/>
    <p:sldId id="378" r:id="rId23"/>
    <p:sldId id="361" r:id="rId24"/>
    <p:sldId id="362" r:id="rId25"/>
    <p:sldId id="363" r:id="rId26"/>
    <p:sldId id="353" r:id="rId27"/>
    <p:sldId id="379" r:id="rId28"/>
    <p:sldId id="380" r:id="rId29"/>
    <p:sldId id="381" r:id="rId30"/>
    <p:sldId id="383" r:id="rId31"/>
    <p:sldId id="384" r:id="rId32"/>
    <p:sldId id="382" r:id="rId33"/>
    <p:sldId id="352" r:id="rId3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velstein, FERM (Fleurie)" initials="NF(" lastIdx="2" clrIdx="0">
    <p:extLst/>
  </p:cmAuthor>
  <p:cmAuthor id="2" name="Daan" initials="D" lastIdx="1" clrIdx="1"/>
  <p:cmAuthor id="3" name="Mirjam Snel" initials="M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533" autoAdjust="0"/>
  </p:normalViewPr>
  <p:slideViewPr>
    <p:cSldViewPr>
      <p:cViewPr varScale="1">
        <p:scale>
          <a:sx n="73" d="100"/>
          <a:sy n="73" d="100"/>
        </p:scale>
        <p:origin x="66" y="37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-204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F3CCB-63FD-4E91-89AC-21A8CA73046D}" type="datetimeFigureOut">
              <a:rPr lang="nl-NL" smtClean="0"/>
              <a:t>29-9-2015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A8C2-778C-4AE3-8DE3-5D661C3119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581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308F9-C3C1-4E4B-BE20-85120B963414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DF1A6-4F13-47A8-9F89-9B7971CDAE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DF1A6-4F13-47A8-9F89-9B7971CDAE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7761F3-C65D-4B8A-8DA1-201E5543C3F5}" type="slidenum">
              <a:rPr lang="en-US" altLang="nl-NL"/>
              <a:pPr eaLnBrk="1" hangingPunct="1">
                <a:spcBef>
                  <a:spcPct val="0"/>
                </a:spcBef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124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smtClean="0">
                <a:latin typeface="Arial" panose="020B0604020202020204" pitchFamily="34" charset="0"/>
              </a:rPr>
              <a:t>Goede voorbereiding: 1 t/m 7</a:t>
            </a:r>
          </a:p>
          <a:p>
            <a:endParaRPr lang="nl-NL" altLang="nl-NL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A9499F-D634-4F84-9D67-A98F6685820E}" type="slidenum">
              <a:rPr lang="en-US" altLang="nl-NL"/>
              <a:pPr eaLnBrk="1" hangingPunct="1">
                <a:spcBef>
                  <a:spcPct val="0"/>
                </a:spcBef>
              </a:pPr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4152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D512DC-0022-4BD6-8BAA-9645255CB4FC}" type="slidenum">
              <a:rPr lang="en-US" altLang="nl-NL"/>
              <a:pPr eaLnBrk="1" hangingPunct="1">
                <a:spcBef>
                  <a:spcPct val="0"/>
                </a:spcBef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39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7C784-B363-47E3-94C8-AD5375824D2E}" type="slidenum">
              <a:rPr lang="en-US" altLang="nl-NL"/>
              <a:pPr eaLnBrk="1" hangingPunct="1">
                <a:spcBef>
                  <a:spcPct val="0"/>
                </a:spcBef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6556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9A6844-684D-4C82-B36F-A6009A65C239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982541-F064-4AD8-B17A-E2C0366F41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77C784-B363-47E3-94C8-AD5375824D2E}" type="slidenum">
              <a:rPr lang="en-US" altLang="nl-NL"/>
              <a:pPr eaLnBrk="1" hangingPunct="1">
                <a:spcBef>
                  <a:spcPct val="0"/>
                </a:spcBef>
              </a:pPr>
              <a:t>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220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8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2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4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2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9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2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8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6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2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8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30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9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87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70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058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5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48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28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87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77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8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3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68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0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8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1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37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74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0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44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0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6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3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8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3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9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screen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6024720-1311-4069-B964-FAF997DDAF0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E6851CA-A90B-43BA-A904-198F0DC7E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0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eniginghogescholen.nl/onderwijs/1687-project-pilot-protocol-afstuderen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64" y="876415"/>
            <a:ext cx="9148960" cy="706964"/>
          </a:xfrm>
        </p:spPr>
        <p:txBody>
          <a:bodyPr/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Welkom!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4664" y="2636912"/>
            <a:ext cx="9403066" cy="576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Bijeenkomst buitenring Pilot Protocol Afstuderen</a:t>
            </a:r>
          </a:p>
          <a:p>
            <a:pPr marL="0" indent="0">
              <a:buNone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Domstad Utrecht, 29 september 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10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66" y="5885750"/>
            <a:ext cx="1971000" cy="1393875"/>
          </a:xfrm>
          <a:prstGeom prst="rect">
            <a:avLst/>
          </a:prstGeom>
        </p:spPr>
      </p:pic>
      <p:pic>
        <p:nvPicPr>
          <p:cNvPr id="11" name="Afbeelding 10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048" y="6273700"/>
            <a:ext cx="982125" cy="243000"/>
          </a:xfrm>
          <a:prstGeom prst="rect">
            <a:avLst/>
          </a:prstGeom>
        </p:spPr>
      </p:pic>
      <p:pic>
        <p:nvPicPr>
          <p:cNvPr id="12" name="Afbeelding 104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475" y="6113569"/>
            <a:ext cx="982125" cy="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Voorbereiding (1)</a:t>
            </a:r>
            <a:endParaRPr lang="nl-NL" alt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mtClean="0"/>
              <a:t>Regel de randvoorwaarden:</a:t>
            </a:r>
          </a:p>
          <a:p>
            <a:pPr lvl="1"/>
            <a:r>
              <a:rPr lang="nl-NL" smtClean="0"/>
              <a:t>Tijd</a:t>
            </a:r>
          </a:p>
          <a:p>
            <a:pPr lvl="1"/>
            <a:r>
              <a:rPr lang="nl-NL" smtClean="0"/>
              <a:t>Commitment van zowel het management als het projectteam (echt willen leren)</a:t>
            </a:r>
          </a:p>
          <a:p>
            <a:pPr lvl="1"/>
            <a:r>
              <a:rPr lang="nl-NL" smtClean="0"/>
              <a:t>Een team met alle noodzakelijke expertise</a:t>
            </a:r>
          </a:p>
          <a:p>
            <a:r>
              <a:rPr lang="nl-NL" smtClean="0"/>
              <a:t>Zorg voor transparantie:</a:t>
            </a:r>
          </a:p>
          <a:p>
            <a:pPr lvl="1"/>
            <a:r>
              <a:rPr lang="nl-NL" smtClean="0"/>
              <a:t>Helderheid over de rollen van de verschillende betrokkenen in het projectteam (in de lijn of juist daar buiten?).</a:t>
            </a:r>
          </a:p>
          <a:p>
            <a:pPr lvl="1"/>
            <a:r>
              <a:rPr lang="nl-NL" smtClean="0"/>
              <a:t>Heldere communicatie over de opzet, doelstellingen en verwachtingen van het project naar de gehele organisatie</a:t>
            </a:r>
          </a:p>
          <a:p>
            <a:pPr lvl="1"/>
            <a:r>
              <a:rPr lang="nl-NL" smtClean="0"/>
              <a:t>Verzin aan aansprekende naam</a:t>
            </a:r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816080" y="813063"/>
            <a:ext cx="3276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4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Voorbereiding (2)</a:t>
            </a:r>
            <a:endParaRPr lang="nl-NL" alt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Doe vooronderzoek:</a:t>
            </a:r>
          </a:p>
          <a:p>
            <a:pPr lvl="1"/>
            <a:r>
              <a:rPr lang="nl-NL" dirty="0"/>
              <a:t>Hoe ziet het huidige afstudeerprogramma er uit en wat is de samenhang tussen de verschillende onderdelen?</a:t>
            </a:r>
          </a:p>
          <a:p>
            <a:pPr lvl="1"/>
            <a:r>
              <a:rPr lang="nl-NL" dirty="0"/>
              <a:t>Wie zijn de actoren die in het afstudeerprogramma een rol spelen?</a:t>
            </a:r>
          </a:p>
          <a:p>
            <a:pPr lvl="1"/>
            <a:r>
              <a:rPr lang="nl-NL" dirty="0" smtClean="0"/>
              <a:t>Wat zijn de andere ontwikkelingen op het gebied van onderwijsinnovatie? Stem hiermee af.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386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Diagnose (1)</a:t>
            </a:r>
            <a:endParaRPr lang="nl-NL" alt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2184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Doe een grondige evaluatie van het huidige afstudeerprogramma op basis van de 12 vragen</a:t>
            </a:r>
            <a:r>
              <a:rPr lang="nl-NL" dirty="0"/>
              <a:t> </a:t>
            </a:r>
            <a:r>
              <a:rPr lang="nl-NL" dirty="0" smtClean="0"/>
              <a:t>uit het protocol:</a:t>
            </a:r>
          </a:p>
          <a:p>
            <a:pPr lvl="1"/>
            <a:r>
              <a:rPr lang="nl-NL" dirty="0" smtClean="0"/>
              <a:t>Expertbenadering: projectgroep beantwoordt 12 vragen</a:t>
            </a:r>
          </a:p>
          <a:p>
            <a:pPr lvl="1"/>
            <a:r>
              <a:rPr lang="nl-NL" dirty="0" smtClean="0"/>
              <a:t>Interviews met specifieke actoren</a:t>
            </a:r>
          </a:p>
          <a:p>
            <a:pPr lvl="1"/>
            <a:r>
              <a:rPr lang="nl-NL" dirty="0" smtClean="0"/>
              <a:t>Participatieve benadering: sessies met docenten om 12 vragen te beantwoorden</a:t>
            </a:r>
          </a:p>
          <a:p>
            <a:r>
              <a:rPr lang="nl-NL" dirty="0" smtClean="0"/>
              <a:t>Gebruik hulpmiddelen:</a:t>
            </a:r>
          </a:p>
          <a:p>
            <a:pPr lvl="1"/>
            <a:r>
              <a:rPr lang="nl-NL" dirty="0" smtClean="0"/>
              <a:t>Waaier</a:t>
            </a:r>
          </a:p>
          <a:p>
            <a:pPr lvl="1"/>
            <a:r>
              <a:rPr lang="nl-NL" dirty="0" smtClean="0"/>
              <a:t>Spelbord</a:t>
            </a:r>
          </a:p>
          <a:p>
            <a:r>
              <a:rPr lang="nl-NL" dirty="0" smtClean="0"/>
              <a:t>Kijk naar de samenhang en oorzaak &amp; gevolg aan de hand van het conceptuele model. Wat zijn onderliggende oorzaken?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39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Conceptuele model</a:t>
            </a:r>
            <a:endParaRPr lang="nl-NL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3392" y="2348880"/>
            <a:ext cx="10873208" cy="4320480"/>
            <a:chOff x="2983034" y="1628800"/>
            <a:chExt cx="6353326" cy="5040560"/>
          </a:xfrm>
        </p:grpSpPr>
        <p:grpSp>
          <p:nvGrpSpPr>
            <p:cNvPr id="2" name="Groep 29"/>
            <p:cNvGrpSpPr/>
            <p:nvPr/>
          </p:nvGrpSpPr>
          <p:grpSpPr>
            <a:xfrm>
              <a:off x="7662174" y="2780928"/>
              <a:ext cx="1674186" cy="576262"/>
              <a:chOff x="6660232" y="2780928"/>
              <a:chExt cx="2232248" cy="576262"/>
            </a:xfrm>
          </p:grpSpPr>
          <p:sp>
            <p:nvSpPr>
              <p:cNvPr id="8" name="Afgeronde rechthoek 7"/>
              <p:cNvSpPr/>
              <p:nvPr/>
            </p:nvSpPr>
            <p:spPr>
              <a:xfrm>
                <a:off x="7452320" y="2780928"/>
                <a:ext cx="1440160" cy="576262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 smtClean="0">
                    <a:latin typeface="Verdana" pitchFamily="34" charset="0"/>
                  </a:rPr>
                  <a:t>Beroepsopdracht </a:t>
                </a:r>
                <a:r>
                  <a:rPr lang="nl-NL" sz="1200" b="1" dirty="0">
                    <a:latin typeface="Verdana" pitchFamily="34" charset="0"/>
                  </a:rPr>
                  <a:t>(en)</a:t>
                </a:r>
              </a:p>
            </p:txBody>
          </p:sp>
          <p:cxnSp>
            <p:nvCxnSpPr>
              <p:cNvPr id="19" name="Rechte verbindingslijn met pijl 18"/>
              <p:cNvCxnSpPr>
                <a:stCxn id="8" idx="1"/>
                <a:endCxn id="7" idx="3"/>
              </p:cNvCxnSpPr>
              <p:nvPr/>
            </p:nvCxnSpPr>
            <p:spPr>
              <a:xfrm flipH="1">
                <a:off x="6660232" y="3069059"/>
                <a:ext cx="792088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kstvak 30"/>
              <p:cNvSpPr txBox="1"/>
              <p:nvPr/>
            </p:nvSpPr>
            <p:spPr>
              <a:xfrm>
                <a:off x="6666527" y="2781250"/>
                <a:ext cx="10477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200" kern="0" spc="-100" dirty="0">
                    <a:latin typeface="Verdana" pitchFamily="34" charset="0"/>
                  </a:rPr>
                  <a:t>leiden tot</a:t>
                </a:r>
              </a:p>
            </p:txBody>
          </p:sp>
        </p:grpSp>
        <p:grpSp>
          <p:nvGrpSpPr>
            <p:cNvPr id="3" name="Groep 27"/>
            <p:cNvGrpSpPr/>
            <p:nvPr/>
          </p:nvGrpSpPr>
          <p:grpSpPr>
            <a:xfrm>
              <a:off x="5448300" y="1639836"/>
              <a:ext cx="2213874" cy="1717357"/>
              <a:chOff x="3708400" y="1639833"/>
              <a:chExt cx="2951832" cy="1717357"/>
            </a:xfrm>
          </p:grpSpPr>
          <p:sp>
            <p:nvSpPr>
              <p:cNvPr id="7" name="Afgeronde rechthoek 6"/>
              <p:cNvSpPr/>
              <p:nvPr/>
            </p:nvSpPr>
            <p:spPr>
              <a:xfrm>
                <a:off x="5220072" y="2780928"/>
                <a:ext cx="1440160" cy="576262"/>
              </a:xfrm>
              <a:prstGeom prst="round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>
                    <a:latin typeface="Verdana" pitchFamily="34" charset="0"/>
                  </a:rPr>
                  <a:t>Prestatie(s)</a:t>
                </a:r>
              </a:p>
            </p:txBody>
          </p:sp>
          <p:cxnSp>
            <p:nvCxnSpPr>
              <p:cNvPr id="21" name="Vorm 20"/>
              <p:cNvCxnSpPr>
                <a:stCxn id="60" idx="3"/>
                <a:endCxn id="7" idx="0"/>
              </p:cNvCxnSpPr>
              <p:nvPr/>
            </p:nvCxnSpPr>
            <p:spPr>
              <a:xfrm>
                <a:off x="3708400" y="1916832"/>
                <a:ext cx="2231752" cy="864096"/>
              </a:xfrm>
              <a:prstGeom prst="bentConnector2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kstvak 31"/>
              <p:cNvSpPr txBox="1"/>
              <p:nvPr/>
            </p:nvSpPr>
            <p:spPr>
              <a:xfrm>
                <a:off x="3923928" y="1639833"/>
                <a:ext cx="159488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200" kern="0" spc="-100" dirty="0">
                    <a:latin typeface="Verdana" pitchFamily="34" charset="0"/>
                  </a:rPr>
                  <a:t>moet blijken uit</a:t>
                </a:r>
              </a:p>
            </p:txBody>
          </p:sp>
        </p:grpSp>
        <p:grpSp>
          <p:nvGrpSpPr>
            <p:cNvPr id="10" name="Groep 39"/>
            <p:cNvGrpSpPr/>
            <p:nvPr/>
          </p:nvGrpSpPr>
          <p:grpSpPr>
            <a:xfrm>
              <a:off x="2983034" y="1916832"/>
              <a:ext cx="898721" cy="4032944"/>
              <a:chOff x="421377" y="1916832"/>
              <a:chExt cx="1198295" cy="4032944"/>
            </a:xfrm>
          </p:grpSpPr>
          <p:cxnSp>
            <p:nvCxnSpPr>
              <p:cNvPr id="29" name="Vorm 28"/>
              <p:cNvCxnSpPr>
                <a:stCxn id="6" idx="1"/>
                <a:endCxn id="60" idx="1"/>
              </p:cNvCxnSpPr>
              <p:nvPr/>
            </p:nvCxnSpPr>
            <p:spPr>
              <a:xfrm rot="10800000">
                <a:off x="1403350" y="1916832"/>
                <a:ext cx="216322" cy="4032944"/>
              </a:xfrm>
              <a:prstGeom prst="bentConnector3">
                <a:avLst>
                  <a:gd name="adj1" fmla="val 411744"/>
                </a:avLst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/>
              <p:cNvSpPr txBox="1"/>
              <p:nvPr/>
            </p:nvSpPr>
            <p:spPr>
              <a:xfrm rot="16200000">
                <a:off x="-210046" y="4009535"/>
                <a:ext cx="16321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200" kern="0" spc="-100" dirty="0">
                    <a:latin typeface="Verdana" pitchFamily="34" charset="0"/>
                  </a:rPr>
                  <a:t>leidt tot conclusie over</a:t>
                </a:r>
              </a:p>
            </p:txBody>
          </p:sp>
        </p:grpSp>
        <p:grpSp>
          <p:nvGrpSpPr>
            <p:cNvPr id="11" name="Groep 32"/>
            <p:cNvGrpSpPr/>
            <p:nvPr/>
          </p:nvGrpSpPr>
          <p:grpSpPr>
            <a:xfrm>
              <a:off x="6337671" y="3357190"/>
              <a:ext cx="1323592" cy="1727994"/>
              <a:chOff x="4894227" y="3357190"/>
              <a:chExt cx="1764789" cy="1727994"/>
            </a:xfrm>
          </p:grpSpPr>
          <p:sp>
            <p:nvSpPr>
              <p:cNvPr id="5" name="Afgeronde rechthoek 4"/>
              <p:cNvSpPr/>
              <p:nvPr/>
            </p:nvSpPr>
            <p:spPr>
              <a:xfrm>
                <a:off x="5219700" y="4508922"/>
                <a:ext cx="1439316" cy="576262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 smtClean="0">
                    <a:latin typeface="Verdana" pitchFamily="34" charset="0"/>
                  </a:rPr>
                  <a:t>Examinatoren</a:t>
                </a:r>
                <a:endParaRPr lang="nl-NL" sz="1200" b="1" dirty="0">
                  <a:latin typeface="Verdana" pitchFamily="34" charset="0"/>
                </a:endParaRPr>
              </a:p>
            </p:txBody>
          </p:sp>
          <p:cxnSp>
            <p:nvCxnSpPr>
              <p:cNvPr id="17" name="Rechte verbindingslijn met pijl 16"/>
              <p:cNvCxnSpPr>
                <a:stCxn id="7" idx="2"/>
                <a:endCxn id="5" idx="0"/>
              </p:cNvCxnSpPr>
              <p:nvPr/>
            </p:nvCxnSpPr>
            <p:spPr>
              <a:xfrm flipH="1">
                <a:off x="5939358" y="3357190"/>
                <a:ext cx="794" cy="115173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kstvak 54"/>
              <p:cNvSpPr txBox="1"/>
              <p:nvPr/>
            </p:nvSpPr>
            <p:spPr>
              <a:xfrm>
                <a:off x="4894227" y="3687415"/>
                <a:ext cx="127214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200" kern="0" spc="-100" dirty="0">
                    <a:latin typeface="Verdana" pitchFamily="34" charset="0"/>
                  </a:rPr>
                  <a:t>beoordeeld </a:t>
                </a:r>
              </a:p>
              <a:p>
                <a:pPr algn="ctr"/>
                <a:r>
                  <a:rPr lang="nl-NL" sz="1200" kern="0" spc="-100" dirty="0">
                    <a:latin typeface="Verdana" pitchFamily="34" charset="0"/>
                  </a:rPr>
                  <a:t>door</a:t>
                </a:r>
              </a:p>
            </p:txBody>
          </p:sp>
        </p:grpSp>
        <p:sp>
          <p:nvSpPr>
            <p:cNvPr id="60" name="Afgeronde rechthoek 59"/>
            <p:cNvSpPr/>
            <p:nvPr/>
          </p:nvSpPr>
          <p:spPr>
            <a:xfrm>
              <a:off x="3719512" y="1628800"/>
              <a:ext cx="1728788" cy="576064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b="1" dirty="0" smtClean="0">
                  <a:latin typeface="Verdana" pitchFamily="34" charset="0"/>
                </a:rPr>
                <a:t>Beroepsbekwaamheid</a:t>
              </a:r>
              <a:endParaRPr lang="nl-NL" sz="1200" b="1" dirty="0">
                <a:latin typeface="Verdana" pitchFamily="34" charset="0"/>
              </a:endParaRPr>
            </a:p>
          </p:txBody>
        </p:sp>
        <p:grpSp>
          <p:nvGrpSpPr>
            <p:cNvPr id="12" name="Groep 36"/>
            <p:cNvGrpSpPr/>
            <p:nvPr/>
          </p:nvGrpSpPr>
          <p:grpSpPr>
            <a:xfrm>
              <a:off x="3719512" y="2204864"/>
              <a:ext cx="1728788" cy="1152128"/>
              <a:chOff x="1403350" y="2204864"/>
              <a:chExt cx="2305050" cy="1152128"/>
            </a:xfrm>
          </p:grpSpPr>
          <p:sp>
            <p:nvSpPr>
              <p:cNvPr id="4" name="Afgeronde rechthoek 3"/>
              <p:cNvSpPr/>
              <p:nvPr/>
            </p:nvSpPr>
            <p:spPr>
              <a:xfrm>
                <a:off x="1403350" y="2780928"/>
                <a:ext cx="2305050" cy="576064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>
                    <a:latin typeface="Verdana" pitchFamily="34" charset="0"/>
                  </a:rPr>
                  <a:t>Eindkwalificaties</a:t>
                </a:r>
              </a:p>
            </p:txBody>
          </p:sp>
          <p:cxnSp>
            <p:nvCxnSpPr>
              <p:cNvPr id="62" name="Rechte verbindingslijn met pijl 61"/>
              <p:cNvCxnSpPr>
                <a:stCxn id="60" idx="2"/>
                <a:endCxn id="4" idx="0"/>
              </p:cNvCxnSpPr>
              <p:nvPr/>
            </p:nvCxnSpPr>
            <p:spPr>
              <a:xfrm>
                <a:off x="2555875" y="2204864"/>
                <a:ext cx="0" cy="57606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vak 62"/>
              <p:cNvSpPr txBox="1"/>
              <p:nvPr/>
            </p:nvSpPr>
            <p:spPr>
              <a:xfrm>
                <a:off x="1619673" y="2348880"/>
                <a:ext cx="12806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200" kern="0" spc="-100" dirty="0">
                    <a:latin typeface="Verdana" pitchFamily="34" charset="0"/>
                  </a:rPr>
                  <a:t>verwoord in</a:t>
                </a:r>
              </a:p>
            </p:txBody>
          </p:sp>
        </p:grpSp>
        <p:grpSp>
          <p:nvGrpSpPr>
            <p:cNvPr id="13" name="Groep 37"/>
            <p:cNvGrpSpPr/>
            <p:nvPr/>
          </p:nvGrpSpPr>
          <p:grpSpPr>
            <a:xfrm>
              <a:off x="3395700" y="3356992"/>
              <a:ext cx="3186076" cy="3312368"/>
              <a:chOff x="971600" y="3356992"/>
              <a:chExt cx="4248101" cy="3312368"/>
            </a:xfrm>
          </p:grpSpPr>
          <p:sp>
            <p:nvSpPr>
              <p:cNvPr id="81" name="Afgeronde rechthoek 80"/>
              <p:cNvSpPr/>
              <p:nvPr/>
            </p:nvSpPr>
            <p:spPr>
              <a:xfrm>
                <a:off x="1403350" y="4365104"/>
                <a:ext cx="2304554" cy="2304256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b" anchorCtr="0"/>
              <a:lstStyle/>
              <a:p>
                <a:pPr algn="ctr"/>
                <a:r>
                  <a:rPr lang="nl-NL" sz="1200" b="1" dirty="0">
                    <a:latin typeface="Verdana" pitchFamily="34" charset="0"/>
                  </a:rPr>
                  <a:t>Beoordelingsmodel(</a:t>
                </a:r>
                <a:r>
                  <a:rPr lang="nl-NL" sz="1200" b="1" dirty="0" err="1">
                    <a:latin typeface="Verdana" pitchFamily="34" charset="0"/>
                  </a:rPr>
                  <a:t>len</a:t>
                </a:r>
                <a:r>
                  <a:rPr lang="nl-NL" sz="1200" b="1" dirty="0">
                    <a:latin typeface="Verdana" pitchFamily="34" charset="0"/>
                  </a:rPr>
                  <a:t>)</a:t>
                </a:r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1619672" y="4509120"/>
                <a:ext cx="1872208" cy="792088"/>
              </a:xfrm>
              <a:prstGeom prst="rect">
                <a:avLst/>
              </a:prstGeom>
              <a:solidFill>
                <a:srgbClr val="DAEFC3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 smtClean="0">
                    <a:latin typeface="Verdana" pitchFamily="34" charset="0"/>
                  </a:rPr>
                  <a:t>Prestatiecriteria </a:t>
                </a:r>
                <a:r>
                  <a:rPr lang="nl-NL" sz="1200" b="1" dirty="0">
                    <a:latin typeface="Verdana" pitchFamily="34" charset="0"/>
                  </a:rPr>
                  <a:t>en </a:t>
                </a:r>
                <a:r>
                  <a:rPr lang="nl-NL" sz="1200" b="1" dirty="0" smtClean="0">
                    <a:latin typeface="Verdana" pitchFamily="34" charset="0"/>
                  </a:rPr>
                  <a:t>beoordelingsschalen</a:t>
                </a:r>
                <a:endParaRPr lang="nl-NL" sz="1200" b="1" dirty="0">
                  <a:latin typeface="Verdana" pitchFamily="34" charset="0"/>
                </a:endParaRPr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>
                <a:off x="971600" y="3794234"/>
                <a:ext cx="22125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200" kern="0" spc="-100" dirty="0">
                    <a:latin typeface="Verdana" pitchFamily="34" charset="0"/>
                  </a:rPr>
                  <a:t>geoperationaliseerd in </a:t>
                </a:r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>
                <a:off x="4086937" y="4508996"/>
                <a:ext cx="110329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200" kern="0" spc="-100" dirty="0">
                    <a:latin typeface="Verdana" pitchFamily="34" charset="0"/>
                  </a:rPr>
                  <a:t>helpen de</a:t>
                </a:r>
              </a:p>
            </p:txBody>
          </p:sp>
          <p:cxnSp>
            <p:nvCxnSpPr>
              <p:cNvPr id="72" name="Rechte verbindingslijn met pijl 71"/>
              <p:cNvCxnSpPr>
                <a:stCxn id="4" idx="2"/>
                <a:endCxn id="9" idx="0"/>
              </p:cNvCxnSpPr>
              <p:nvPr/>
            </p:nvCxnSpPr>
            <p:spPr>
              <a:xfrm flipH="1">
                <a:off x="2555776" y="3356992"/>
                <a:ext cx="99" cy="115212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bogen verbindingslijn 77"/>
              <p:cNvCxnSpPr>
                <a:stCxn id="9" idx="3"/>
                <a:endCxn id="5" idx="1"/>
              </p:cNvCxnSpPr>
              <p:nvPr/>
            </p:nvCxnSpPr>
            <p:spPr>
              <a:xfrm flipV="1">
                <a:off x="3491880" y="4797053"/>
                <a:ext cx="1727821" cy="10811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38"/>
            <p:cNvGrpSpPr/>
            <p:nvPr/>
          </p:nvGrpSpPr>
          <p:grpSpPr>
            <a:xfrm>
              <a:off x="3881755" y="5085187"/>
              <a:ext cx="3239765" cy="1152723"/>
              <a:chOff x="1619672" y="5085184"/>
              <a:chExt cx="4319686" cy="1152723"/>
            </a:xfrm>
          </p:grpSpPr>
          <p:sp>
            <p:nvSpPr>
              <p:cNvPr id="6" name="Rechthoek 5"/>
              <p:cNvSpPr/>
              <p:nvPr/>
            </p:nvSpPr>
            <p:spPr>
              <a:xfrm>
                <a:off x="1619672" y="5661645"/>
                <a:ext cx="1872208" cy="576262"/>
              </a:xfrm>
              <a:prstGeom prst="rect">
                <a:avLst/>
              </a:prstGeom>
              <a:solidFill>
                <a:srgbClr val="DAEFC3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 smtClean="0">
                    <a:latin typeface="Verdana" pitchFamily="34" charset="0"/>
                  </a:rPr>
                  <a:t>Beslissingsprocedure(s</a:t>
                </a:r>
                <a:r>
                  <a:rPr lang="nl-NL" sz="1200" b="1" dirty="0">
                    <a:latin typeface="Verdana" pitchFamily="34" charset="0"/>
                  </a:rPr>
                  <a:t>)</a:t>
                </a:r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4067944" y="5661248"/>
                <a:ext cx="154358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200" kern="0" spc="-100" dirty="0">
                    <a:latin typeface="Verdana" pitchFamily="34" charset="0"/>
                  </a:rPr>
                  <a:t>bepalen scores</a:t>
                </a:r>
              </a:p>
            </p:txBody>
          </p:sp>
          <p:cxnSp>
            <p:nvCxnSpPr>
              <p:cNvPr id="76" name="Vorm 75"/>
              <p:cNvCxnSpPr>
                <a:stCxn id="5" idx="2"/>
                <a:endCxn id="6" idx="3"/>
              </p:cNvCxnSpPr>
              <p:nvPr/>
            </p:nvCxnSpPr>
            <p:spPr>
              <a:xfrm rot="5400000">
                <a:off x="4283323" y="4293741"/>
                <a:ext cx="864592" cy="2447478"/>
              </a:xfrm>
              <a:prstGeom prst="bentConnector2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4891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Diagnose (2)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Beargumenteer de antwoorden. Waarom voldoet de opleiding wel/niet aan de vraag</a:t>
            </a:r>
            <a:r>
              <a:rPr lang="nl-NL" dirty="0" smtClean="0"/>
              <a:t>?</a:t>
            </a:r>
          </a:p>
          <a:p>
            <a:r>
              <a:rPr lang="nl-NL" dirty="0" smtClean="0"/>
              <a:t>Organiseer een ‘</a:t>
            </a:r>
            <a:r>
              <a:rPr lang="nl-NL" dirty="0" err="1" smtClean="0"/>
              <a:t>critical</a:t>
            </a:r>
            <a:r>
              <a:rPr lang="nl-NL" dirty="0" smtClean="0"/>
              <a:t> </a:t>
            </a:r>
            <a:r>
              <a:rPr lang="nl-NL" dirty="0" err="1" smtClean="0"/>
              <a:t>friend</a:t>
            </a:r>
            <a:r>
              <a:rPr lang="nl-NL" dirty="0" smtClean="0"/>
              <a:t>’ die kritische vragen stelt om wensdenken te voorkomen</a:t>
            </a:r>
          </a:p>
          <a:p>
            <a:r>
              <a:rPr lang="nl-NL" dirty="0" smtClean="0"/>
              <a:t>Maak gebruik van de </a:t>
            </a:r>
            <a:r>
              <a:rPr lang="nl-NL" dirty="0" err="1" smtClean="0"/>
              <a:t>subvragen</a:t>
            </a:r>
            <a:r>
              <a:rPr lang="nl-NL" dirty="0" smtClean="0"/>
              <a:t> uit ‘Beoordelen is mensenwerk’</a:t>
            </a:r>
          </a:p>
          <a:p>
            <a:r>
              <a:rPr lang="nl-NL" dirty="0" smtClean="0"/>
              <a:t>Toets de resultaten van de diagnose bij het team en het 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937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Verbeterplan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Formuleer een doelstelling voor het verbeterplan. </a:t>
            </a:r>
          </a:p>
          <a:p>
            <a:pPr lvl="1"/>
            <a:r>
              <a:rPr lang="nl-NL" altLang="en-US" dirty="0" smtClean="0"/>
              <a:t>“De binnen de opleiding logopedie gebruikte beoordelingsprocedures en –modellen voor externe stages en praktijkgericht onderzoek zorgen voor een juiste* beoordeling van het niveau van een beginnend beroepsbeoefenaar”</a:t>
            </a:r>
          </a:p>
          <a:p>
            <a:pPr marL="457200" lvl="1" indent="0">
              <a:buNone/>
            </a:pPr>
            <a:r>
              <a:rPr lang="nl-NL" altLang="en-US" dirty="0" smtClean="0"/>
              <a:t>*het niveau is op een transparante, werkbare, betrouwbare en valide wijze vastgesteld in de ogen van alle actoren</a:t>
            </a:r>
          </a:p>
          <a:p>
            <a:r>
              <a:rPr lang="nl-NL" dirty="0" smtClean="0"/>
              <a:t>Kies een focus, je kan niet alles in één keer aanpakken.</a:t>
            </a:r>
          </a:p>
          <a:p>
            <a:r>
              <a:rPr lang="nl-NL" dirty="0" smtClean="0"/>
              <a:t>Ontwikkel een redeneerketen om springen naar oplossingen te voorkomen.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118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Redeneerketen “opstellen </a:t>
            </a:r>
            <a:r>
              <a:rPr lang="nl-NL" dirty="0"/>
              <a:t>van een visiedocument afstuderen</a:t>
            </a:r>
            <a:r>
              <a:rPr lang="nl-NL" dirty="0" smtClean="0"/>
              <a:t>”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Een </a:t>
            </a:r>
            <a:r>
              <a:rPr lang="nl-NL" dirty="0"/>
              <a:t>visiedocument schept helderheid </a:t>
            </a:r>
            <a:r>
              <a:rPr lang="nl-NL" dirty="0" smtClean="0"/>
              <a:t>over X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waardoor </a:t>
            </a:r>
            <a:r>
              <a:rPr lang="nl-NL" dirty="0"/>
              <a:t>betrokkenen eenzelfde beeld hebben van X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waardoor </a:t>
            </a:r>
            <a:r>
              <a:rPr lang="nl-NL" dirty="0"/>
              <a:t>de dialoog over verbeteringen van </a:t>
            </a:r>
            <a:r>
              <a:rPr lang="nl-NL" dirty="0" smtClean="0"/>
              <a:t>X een </a:t>
            </a:r>
            <a:r>
              <a:rPr lang="nl-NL" dirty="0"/>
              <a:t>hogere kwaliteit heeft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waardoor </a:t>
            </a:r>
            <a:r>
              <a:rPr lang="nl-NL" dirty="0"/>
              <a:t>we samen een voortdurend leerproces ingaan rond verbetering van </a:t>
            </a:r>
            <a:r>
              <a:rPr lang="nl-NL" dirty="0" smtClean="0"/>
              <a:t>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12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kstvak 4"/>
          <p:cNvSpPr txBox="1">
            <a:spLocks noChangeArrowheads="1"/>
          </p:cNvSpPr>
          <p:nvPr/>
        </p:nvSpPr>
        <p:spPr bwMode="auto">
          <a:xfrm>
            <a:off x="10416480" y="2781798"/>
            <a:ext cx="1578107" cy="25905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buNone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dirty="0" err="1">
                <a:solidFill>
                  <a:schemeClr val="tx1"/>
                </a:solidFill>
              </a:rPr>
              <a:t>Outcome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>
                <a:solidFill>
                  <a:schemeClr val="tx1"/>
                </a:solidFill>
              </a:rPr>
              <a:t>Meer </a:t>
            </a:r>
            <a:r>
              <a:rPr lang="nl-NL" dirty="0" err="1">
                <a:solidFill>
                  <a:schemeClr val="tx1"/>
                </a:solidFill>
              </a:rPr>
              <a:t>afgestu-deerden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340" name="Tekstvak 5"/>
          <p:cNvSpPr txBox="1">
            <a:spLocks noChangeArrowheads="1"/>
          </p:cNvSpPr>
          <p:nvPr/>
        </p:nvSpPr>
        <p:spPr bwMode="auto">
          <a:xfrm>
            <a:off x="191344" y="2781798"/>
            <a:ext cx="1701683" cy="259054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buNone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Interventie:</a:t>
            </a:r>
          </a:p>
          <a:p>
            <a:r>
              <a:rPr lang="nl-NL" dirty="0">
                <a:solidFill>
                  <a:schemeClr val="tx1"/>
                </a:solidFill>
              </a:rPr>
              <a:t>Training </a:t>
            </a:r>
          </a:p>
          <a:p>
            <a:r>
              <a:rPr lang="nl-NL" dirty="0">
                <a:solidFill>
                  <a:schemeClr val="tx1"/>
                </a:solidFill>
              </a:rPr>
              <a:t>examina-</a:t>
            </a:r>
          </a:p>
          <a:p>
            <a:r>
              <a:rPr lang="nl-NL" dirty="0">
                <a:solidFill>
                  <a:schemeClr val="tx1"/>
                </a:solidFill>
              </a:rPr>
              <a:t>toren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43811" y="2781798"/>
            <a:ext cx="8100893" cy="2590548"/>
            <a:chOff x="2043811" y="2781798"/>
            <a:chExt cx="8100893" cy="2590548"/>
          </a:xfrm>
        </p:grpSpPr>
        <p:sp>
          <p:nvSpPr>
            <p:cNvPr id="7" name="Vijfhoek 6"/>
            <p:cNvSpPr/>
            <p:nvPr/>
          </p:nvSpPr>
          <p:spPr bwMode="auto">
            <a:xfrm>
              <a:off x="2062278" y="2781798"/>
              <a:ext cx="1984828" cy="830997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eaLnBrk="0" hangingPunct="0">
                <a:buNone/>
                <a:defRPr/>
              </a:pPr>
              <a:r>
                <a:rPr lang="nl-NL" dirty="0">
                  <a:solidFill>
                    <a:schemeClr val="tx1"/>
                  </a:solidFill>
                </a:rPr>
                <a:t>Beter inzicht in </a:t>
              </a:r>
              <a:r>
                <a:rPr lang="nl-NL" dirty="0" smtClean="0">
                  <a:solidFill>
                    <a:schemeClr val="tx1"/>
                  </a:solidFill>
                </a:rPr>
                <a:t>beoordelen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Vijfhoek 14"/>
            <p:cNvSpPr/>
            <p:nvPr/>
          </p:nvSpPr>
          <p:spPr bwMode="auto">
            <a:xfrm>
              <a:off x="2043811" y="4541349"/>
              <a:ext cx="1984828" cy="830997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eaLnBrk="0" hangingPunct="0">
                <a:buNone/>
                <a:defRPr/>
              </a:pPr>
              <a:r>
                <a:rPr lang="nl-NL" dirty="0">
                  <a:solidFill>
                    <a:schemeClr val="tx1"/>
                  </a:solidFill>
                </a:rPr>
                <a:t>Beter </a:t>
              </a:r>
              <a:r>
                <a:rPr lang="nl-NL" dirty="0" smtClean="0">
                  <a:solidFill>
                    <a:schemeClr val="tx1"/>
                  </a:solidFill>
                </a:rPr>
                <a:t>begrip </a:t>
              </a:r>
              <a:r>
                <a:rPr lang="nl-NL" dirty="0" err="1" smtClean="0">
                  <a:solidFill>
                    <a:schemeClr val="tx1"/>
                  </a:solidFill>
                </a:rPr>
                <a:t>beoordelings-model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Vijfhoek 15"/>
            <p:cNvSpPr/>
            <p:nvPr/>
          </p:nvSpPr>
          <p:spPr bwMode="auto">
            <a:xfrm>
              <a:off x="4104190" y="2781799"/>
              <a:ext cx="1984828" cy="830997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eaLnBrk="0" hangingPunct="0">
                <a:buNone/>
                <a:defRPr/>
              </a:pPr>
              <a:r>
                <a:rPr lang="nl-NL" dirty="0" smtClean="0">
                  <a:solidFill>
                    <a:schemeClr val="tx1"/>
                  </a:solidFill>
                </a:rPr>
                <a:t>Grotere bekwaamheid in beoordelen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7" name="Vijfhoek 16"/>
            <p:cNvSpPr/>
            <p:nvPr/>
          </p:nvSpPr>
          <p:spPr bwMode="auto">
            <a:xfrm>
              <a:off x="4096032" y="4541349"/>
              <a:ext cx="1984828" cy="830997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eaLnBrk="0" hangingPunct="0">
                <a:buNone/>
                <a:defRPr/>
              </a:pPr>
              <a:r>
                <a:rPr lang="nl-NL" dirty="0" err="1" smtClean="0">
                  <a:solidFill>
                    <a:schemeClr val="tx1"/>
                  </a:solidFill>
                </a:rPr>
                <a:t>Gemeen-schappelijke</a:t>
              </a:r>
              <a:r>
                <a:rPr lang="nl-NL" dirty="0" smtClean="0">
                  <a:solidFill>
                    <a:schemeClr val="tx1"/>
                  </a:solidFill>
                </a:rPr>
                <a:t> interpretatie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8" name="Vijfhoek 17"/>
            <p:cNvSpPr/>
            <p:nvPr/>
          </p:nvSpPr>
          <p:spPr bwMode="auto">
            <a:xfrm>
              <a:off x="6208267" y="2781799"/>
              <a:ext cx="1823905" cy="2590547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eaLnBrk="0" hangingPunct="0">
                <a:buNone/>
                <a:defRPr/>
              </a:pPr>
              <a:r>
                <a:rPr lang="nl-NL" dirty="0" smtClean="0">
                  <a:solidFill>
                    <a:schemeClr val="tx1"/>
                  </a:solidFill>
                </a:rPr>
                <a:t>Meer valide beoordeling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9" name="Vijfhoek 18"/>
            <p:cNvSpPr/>
            <p:nvPr/>
          </p:nvSpPr>
          <p:spPr bwMode="auto">
            <a:xfrm>
              <a:off x="8320799" y="2781799"/>
              <a:ext cx="1823905" cy="2590547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eaLnBrk="0" hangingPunct="0">
                <a:buNone/>
                <a:defRPr/>
              </a:pPr>
              <a:r>
                <a:rPr lang="nl-NL" dirty="0" smtClean="0">
                  <a:solidFill>
                    <a:schemeClr val="tx1"/>
                  </a:solidFill>
                </a:rPr>
                <a:t>Minder valse negatieven</a:t>
              </a:r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Redeneerketen “training examinatoren”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716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Verbeterplan (2)</a:t>
            </a:r>
            <a:endParaRPr lang="nl-NL" alt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1384" y="2603500"/>
            <a:ext cx="5428728" cy="3921845"/>
          </a:xfrm>
        </p:spPr>
        <p:txBody>
          <a:bodyPr>
            <a:normAutofit/>
          </a:bodyPr>
          <a:lstStyle/>
          <a:p>
            <a:r>
              <a:rPr lang="nl-NL" sz="2000" dirty="0" smtClean="0"/>
              <a:t>Zorg dat het plan een logisch verhaal heeft: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dirty="0" smtClean="0"/>
              <a:t>Probleemdefinitie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dirty="0" smtClean="0"/>
              <a:t>Doelstelling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dirty="0" smtClean="0"/>
              <a:t>Verbetermaatregelen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dirty="0" smtClean="0"/>
              <a:t>Redeneerketens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dirty="0" smtClean="0"/>
              <a:t>Beoogde resultaten</a:t>
            </a:r>
            <a:endParaRPr lang="nl-NL" sz="1800" dirty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40016" y="2603500"/>
            <a:ext cx="5428729" cy="3921844"/>
          </a:xfrm>
        </p:spPr>
        <p:txBody>
          <a:bodyPr>
            <a:noAutofit/>
          </a:bodyPr>
          <a:lstStyle/>
          <a:p>
            <a:r>
              <a:rPr lang="nl-NL" sz="2000" dirty="0" smtClean="0"/>
              <a:t>Hulpvragen:</a:t>
            </a:r>
          </a:p>
          <a:p>
            <a:pPr lvl="1"/>
            <a:r>
              <a:rPr lang="nl-NL" sz="1800" dirty="0"/>
              <a:t>wat willen jullie verbeteren?</a:t>
            </a:r>
            <a:endParaRPr lang="en-US" sz="1800" dirty="0"/>
          </a:p>
          <a:p>
            <a:pPr lvl="1"/>
            <a:r>
              <a:rPr lang="nl-NL" sz="1800" dirty="0"/>
              <a:t>waarom willen jullie dat?</a:t>
            </a:r>
            <a:endParaRPr lang="en-US" sz="1800" dirty="0"/>
          </a:p>
          <a:p>
            <a:pPr lvl="1"/>
            <a:r>
              <a:rPr lang="nl-NL" sz="1800" dirty="0"/>
              <a:t>hoe willen jullie dat bereiken?</a:t>
            </a:r>
            <a:endParaRPr lang="en-US" sz="1800" dirty="0"/>
          </a:p>
          <a:p>
            <a:pPr lvl="1"/>
            <a:r>
              <a:rPr lang="nl-NL" sz="1800" dirty="0"/>
              <a:t>w</a:t>
            </a:r>
            <a:r>
              <a:rPr lang="nl-NL" sz="1800" dirty="0" smtClean="0"/>
              <a:t>at </a:t>
            </a:r>
            <a:r>
              <a:rPr lang="nl-NL" sz="1800" dirty="0"/>
              <a:t>hebben jullie daarvoor nodig?</a:t>
            </a:r>
            <a:endParaRPr lang="en-US" sz="1800" dirty="0"/>
          </a:p>
          <a:p>
            <a:pPr lvl="1"/>
            <a:r>
              <a:rPr lang="nl-NL" sz="1800" dirty="0"/>
              <a:t>w</a:t>
            </a:r>
            <a:r>
              <a:rPr lang="nl-NL" sz="1800" dirty="0" smtClean="0"/>
              <a:t>at </a:t>
            </a:r>
            <a:r>
              <a:rPr lang="nl-NL" sz="1800" dirty="0"/>
              <a:t>gaan jullie concreet doen?</a:t>
            </a:r>
            <a:endParaRPr lang="en-US" sz="1800" dirty="0"/>
          </a:p>
          <a:p>
            <a:pPr lvl="1"/>
            <a:r>
              <a:rPr lang="nl-NL" sz="1800" dirty="0"/>
              <a:t>w</a:t>
            </a:r>
            <a:r>
              <a:rPr lang="nl-NL" sz="1800" dirty="0" smtClean="0"/>
              <a:t>elke </a:t>
            </a:r>
            <a:r>
              <a:rPr lang="nl-NL" sz="1800" dirty="0"/>
              <a:t>processen gaan er plaats vinden door jullie activiteiten waardoor de doelen worden bereikt</a:t>
            </a:r>
            <a:r>
              <a:rPr lang="nl-NL" sz="1800" dirty="0" smtClean="0"/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7110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Implementatie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 dat helder is wie voor welk onderdeel van het verbeterplan verantwoordelijk is</a:t>
            </a:r>
          </a:p>
          <a:p>
            <a:r>
              <a:rPr lang="nl-NL" dirty="0" smtClean="0"/>
              <a:t>Beleg deze verantwoordelijkheid zoveel mogelijk in de lijn</a:t>
            </a:r>
          </a:p>
          <a:p>
            <a:r>
              <a:rPr lang="nl-NL" dirty="0" smtClean="0"/>
              <a:t>Zorg voor goed projectmanagement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70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l-NL" dirty="0"/>
              <a:t>13.00 uur: Inloop</a:t>
            </a:r>
            <a:endParaRPr lang="en-US" dirty="0"/>
          </a:p>
          <a:p>
            <a:pPr lvl="0"/>
            <a:r>
              <a:rPr lang="nl-NL" dirty="0"/>
              <a:t>13.15 uur: Aftrapactiviteit </a:t>
            </a:r>
            <a:endParaRPr lang="nl-NL" dirty="0" smtClean="0"/>
          </a:p>
          <a:p>
            <a:pPr lvl="0"/>
            <a:r>
              <a:rPr lang="nl-NL" dirty="0" smtClean="0"/>
              <a:t>13.45 </a:t>
            </a:r>
            <a:r>
              <a:rPr lang="nl-NL" dirty="0"/>
              <a:t>uur: Presentatie “Methodisch gebruik </a:t>
            </a:r>
            <a:r>
              <a:rPr lang="nl-NL" dirty="0" smtClean="0"/>
              <a:t>van het Protocol”</a:t>
            </a:r>
            <a:endParaRPr lang="en-US" dirty="0"/>
          </a:p>
          <a:p>
            <a:pPr lvl="0"/>
            <a:r>
              <a:rPr lang="nl-NL" dirty="0" smtClean="0"/>
              <a:t>14.30 </a:t>
            </a:r>
            <a:r>
              <a:rPr lang="nl-NL" dirty="0"/>
              <a:t>uur: pauze</a:t>
            </a:r>
            <a:endParaRPr lang="en-US" dirty="0"/>
          </a:p>
          <a:p>
            <a:pPr lvl="0"/>
            <a:r>
              <a:rPr lang="nl-NL" dirty="0"/>
              <a:t>14.45 uur: Presentatie binnenring </a:t>
            </a:r>
            <a:r>
              <a:rPr lang="nl-NL" dirty="0" smtClean="0"/>
              <a:t>(Saxion, Jan </a:t>
            </a:r>
            <a:r>
              <a:rPr lang="nl-NL" dirty="0" err="1" smtClean="0"/>
              <a:t>Noeverman</a:t>
            </a:r>
            <a:r>
              <a:rPr lang="nl-NL" dirty="0" smtClean="0"/>
              <a:t>)</a:t>
            </a:r>
            <a:endParaRPr lang="en-US" dirty="0"/>
          </a:p>
          <a:p>
            <a:r>
              <a:rPr lang="nl-NL" dirty="0" smtClean="0"/>
              <a:t>15.15 uur: Kennismarkt</a:t>
            </a:r>
          </a:p>
          <a:p>
            <a:pPr lvl="1"/>
            <a:r>
              <a:rPr lang="nl-NL" dirty="0" smtClean="0"/>
              <a:t>ronde </a:t>
            </a:r>
            <a:r>
              <a:rPr lang="nl-NL" dirty="0"/>
              <a:t>1: 15.15 – 15.45 uur</a:t>
            </a:r>
            <a:endParaRPr lang="en-US" dirty="0"/>
          </a:p>
          <a:p>
            <a:pPr lvl="1"/>
            <a:r>
              <a:rPr lang="nl-NL" dirty="0" smtClean="0"/>
              <a:t>ronde </a:t>
            </a:r>
            <a:r>
              <a:rPr lang="nl-NL" dirty="0"/>
              <a:t>2: 15.45 – 16.15 uur </a:t>
            </a:r>
            <a:endParaRPr lang="nl-NL" dirty="0" smtClean="0"/>
          </a:p>
          <a:p>
            <a:pPr lvl="0"/>
            <a:r>
              <a:rPr lang="nl-NL" dirty="0" smtClean="0"/>
              <a:t>16.15 </a:t>
            </a:r>
            <a:r>
              <a:rPr lang="nl-NL" dirty="0"/>
              <a:t>uur: </a:t>
            </a:r>
            <a:r>
              <a:rPr lang="nl-NL" dirty="0" smtClean="0"/>
              <a:t>Slot</a:t>
            </a:r>
          </a:p>
        </p:txBody>
      </p:sp>
    </p:spTree>
    <p:extLst>
      <p:ext uri="{BB962C8B-B14F-4D97-AF65-F5344CB8AC3E}">
        <p14:creationId xmlns:p14="http://schemas.microsoft.com/office/powerpoint/2010/main" val="3027773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Bepaal vooraf wanneer het project een succes is (zie doelstelling)</a:t>
            </a:r>
          </a:p>
          <a:p>
            <a:r>
              <a:rPr lang="nl-NL" dirty="0" smtClean="0"/>
              <a:t>Bedenk met welke indicatoren je dat kan vaststellen</a:t>
            </a:r>
          </a:p>
          <a:p>
            <a:r>
              <a:rPr lang="nl-NL" dirty="0" smtClean="0"/>
              <a:t>Zet een systeem op om deze data te verzamelen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116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ontwerpdeskundigheid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Methodisch onderwijs ontwerpen is een vaardigheid die geleerd en geoefend moet worden.</a:t>
            </a:r>
          </a:p>
          <a:p>
            <a:r>
              <a:rPr lang="nl-NL" dirty="0" smtClean="0"/>
              <a:t>Betrek mensen bij het team waarvan je kan leren</a:t>
            </a:r>
          </a:p>
          <a:p>
            <a:r>
              <a:rPr lang="nl-NL" dirty="0" smtClean="0"/>
              <a:t>Leer van andere opleidingen die aan hetzelfde 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00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teamleren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kwaliteit van het afstuderen = de kwaliteit van het team dat bij het afstuderen is betrokken</a:t>
            </a:r>
          </a:p>
          <a:p>
            <a:r>
              <a:rPr lang="nl-NL" dirty="0" smtClean="0"/>
              <a:t>Dit afstudeerteam moet lerend vermogen ontwikkelen.</a:t>
            </a:r>
            <a:br>
              <a:rPr lang="nl-NL" dirty="0" smtClean="0"/>
            </a:br>
            <a:r>
              <a:rPr lang="nl-NL" dirty="0" smtClean="0"/>
              <a:t>Protocol Verbeteren en Verantwoorden van Afstuderen in het hbo is vooral een kader voor gezamenlijk </a:t>
            </a:r>
            <a:r>
              <a:rPr lang="nl-NL" dirty="0"/>
              <a:t>leren en verbeteren. </a:t>
            </a:r>
            <a:r>
              <a:rPr lang="nl-NL" dirty="0" smtClean="0"/>
              <a:t>Het perfecte afstudeerprogramma bestaat niet.</a:t>
            </a:r>
          </a:p>
          <a:p>
            <a:r>
              <a:rPr lang="nl-NL" dirty="0" smtClean="0"/>
              <a:t>Voor een diagnose van het team kan je een teamportret maken (</a:t>
            </a:r>
            <a:r>
              <a:rPr lang="nl-NL" dirty="0"/>
              <a:t>zie: Samenwerkende teams in het mbo: een </a:t>
            </a:r>
            <a:r>
              <a:rPr lang="nl-NL" dirty="0" smtClean="0"/>
              <a:t>teamportret, ECBO, 2013)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426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Veranderproces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Verbeteren van afstudeerprogramma kan ingrijpende verandering zijn</a:t>
            </a:r>
          </a:p>
          <a:p>
            <a:r>
              <a:rPr lang="nl-NL" dirty="0" smtClean="0"/>
              <a:t>Meeste problemen hebben te maken met de organisatie, niet met de inhoud</a:t>
            </a:r>
          </a:p>
          <a:p>
            <a:r>
              <a:rPr lang="nl-NL" dirty="0" smtClean="0"/>
              <a:t>Verbeterplan moet ook aandacht besteden aan het veranderproces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87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669436" y="336550"/>
            <a:ext cx="210067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Verwarring</a:t>
            </a:r>
          </a:p>
          <a:p>
            <a:pPr algn="r" eaLnBrk="1" hangingPunct="1">
              <a:spcBef>
                <a:spcPct val="50000"/>
              </a:spcBef>
            </a:pPr>
            <a:r>
              <a:rPr lang="nl-NL" sz="900" dirty="0">
                <a:solidFill>
                  <a:srgbClr val="FF0000"/>
                </a:solidFill>
                <a:latin typeface="+mn-lt"/>
                <a:cs typeface="Arial" charset="0"/>
              </a:rPr>
              <a:t>Geen samenhang &amp; Visie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51384" y="982663"/>
            <a:ext cx="9302459" cy="719137"/>
            <a:chOff x="551384" y="982663"/>
            <a:chExt cx="9302459" cy="719137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551384" y="98266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Visie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Scenario’s &amp; 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Architectuur</a:t>
              </a: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070731" y="98266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9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804697" y="119856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588108" y="98266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Cultuur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Leiderschap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Basiswaarden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320103" y="119856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107454" y="98266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Mensen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Competenties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&amp; Vaardigheden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839450" y="119856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6628771" y="98266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Middelen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ICT, Geld,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Faciliteiten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6360767" y="119856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8148119" y="98266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Resultaten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Producten &amp;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Effecten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7880114" y="119856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9497162" y="119221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dirty="0"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9636529" y="1211215"/>
            <a:ext cx="210067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Chaos</a:t>
            </a:r>
          </a:p>
          <a:p>
            <a:pPr algn="r" eaLnBrk="1" hangingPunct="1">
              <a:spcBef>
                <a:spcPct val="50000"/>
              </a:spcBef>
            </a:pPr>
            <a:r>
              <a:rPr lang="nl-NL" sz="900" dirty="0">
                <a:solidFill>
                  <a:srgbClr val="FF0000"/>
                </a:solidFill>
                <a:latin typeface="+mn-lt"/>
                <a:cs typeface="Arial" charset="0"/>
              </a:rPr>
              <a:t>Geen sturing &amp; beheersing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51384" y="1773238"/>
            <a:ext cx="9275108" cy="719137"/>
            <a:chOff x="551384" y="1773238"/>
            <a:chExt cx="9275108" cy="719137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551384" y="1773238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Visie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Scenario’s &amp; 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Architectuur</a:t>
              </a:r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2070731" y="1773238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Structuur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Processen &amp; 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Organisatie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804697" y="1989138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3588108" y="1773238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9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320103" y="1989138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5107454" y="1773238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Mensen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Competenties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&amp; Vaardigheden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4839450" y="1989138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6628771" y="1773238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Middelen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ICT, Geld,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Faciliteiten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6360767" y="1989138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8148119" y="1773238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Resultaten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Producten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Effecten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7880114" y="1989138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9469811" y="1982788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dirty="0"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9669436" y="1993900"/>
            <a:ext cx="210067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Weerstand</a:t>
            </a:r>
          </a:p>
          <a:p>
            <a:pPr algn="r" eaLnBrk="1" hangingPunct="1">
              <a:spcBef>
                <a:spcPct val="50000"/>
              </a:spcBef>
            </a:pPr>
            <a:r>
              <a:rPr lang="nl-NL" sz="900" dirty="0">
                <a:solidFill>
                  <a:srgbClr val="FF0000"/>
                </a:solidFill>
                <a:latin typeface="+mn-lt"/>
                <a:cs typeface="Arial" charset="0"/>
              </a:rPr>
              <a:t>Geen binding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51384" y="2565400"/>
            <a:ext cx="9220405" cy="719138"/>
            <a:chOff x="551384" y="2565400"/>
            <a:chExt cx="9220405" cy="719138"/>
          </a:xfrm>
        </p:grpSpPr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51384" y="2565400"/>
              <a:ext cx="1341992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Visie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Scenario’s &amp; 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Architectuur</a:t>
              </a: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2070731" y="2565400"/>
              <a:ext cx="1341991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Structuur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Processen &amp;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Organisatie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1804697" y="2781300"/>
              <a:ext cx="35668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588108" y="2565400"/>
              <a:ext cx="1341991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Cultuur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Leiderschap &amp;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Basiswaarden</a:t>
              </a: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3320103" y="2781300"/>
              <a:ext cx="35668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5107454" y="2565400"/>
              <a:ext cx="1341992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9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4839450" y="2781300"/>
              <a:ext cx="35668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6628771" y="2565400"/>
              <a:ext cx="1341992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Middelen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ICT, Geld,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Faciliteiten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6360767" y="2781300"/>
              <a:ext cx="35668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8148119" y="2565400"/>
              <a:ext cx="1341991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Resultaten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Producten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Effecten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7880114" y="2781300"/>
              <a:ext cx="35668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9415108" y="2796984"/>
              <a:ext cx="35668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dirty="0"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9469811" y="2797080"/>
            <a:ext cx="244368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Ongerustheid</a:t>
            </a:r>
          </a:p>
          <a:p>
            <a:pPr algn="r" eaLnBrk="1" hangingPunct="1">
              <a:spcBef>
                <a:spcPct val="50000"/>
              </a:spcBef>
            </a:pPr>
            <a:r>
              <a:rPr lang="nl-NL" sz="900" dirty="0">
                <a:solidFill>
                  <a:srgbClr val="FF0000"/>
                </a:solidFill>
                <a:latin typeface="+mn-lt"/>
                <a:cs typeface="Arial" charset="0"/>
              </a:rPr>
              <a:t>Geen vaardigheden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51384" y="3357563"/>
            <a:ext cx="9288784" cy="719137"/>
            <a:chOff x="551384" y="3357563"/>
            <a:chExt cx="9288784" cy="719137"/>
          </a:xfrm>
        </p:grpSpPr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551384" y="335756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Visie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Scenario’s &amp; 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Architectuur</a:t>
              </a: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2070731" y="335756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Structuur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Processen &amp;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Organisatie</a:t>
              </a: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1804697" y="357346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3588108" y="335756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Cultuur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Leiderschap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Basiswaarden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3320103" y="357346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5107454" y="335756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Mensen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Competenties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&amp; Vaardigheden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4839450" y="357346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dirty="0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6628771" y="335756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9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6360767" y="357346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8148119" y="335756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Resultaten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Producten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Effecten</a:t>
              </a:r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7880114" y="357346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9483487" y="3589147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dirty="0"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9669436" y="3578225"/>
            <a:ext cx="210067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Frustratie</a:t>
            </a:r>
          </a:p>
          <a:p>
            <a:pPr algn="r" eaLnBrk="1" hangingPunct="1">
              <a:spcBef>
                <a:spcPct val="50000"/>
              </a:spcBef>
            </a:pPr>
            <a:r>
              <a:rPr lang="nl-NL" sz="900" dirty="0">
                <a:solidFill>
                  <a:srgbClr val="FF0000"/>
                </a:solidFill>
                <a:latin typeface="+mn-lt"/>
                <a:cs typeface="Arial" charset="0"/>
              </a:rPr>
              <a:t>Geen voorzieningen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551384" y="4149725"/>
            <a:ext cx="9206729" cy="719138"/>
            <a:chOff x="551384" y="4149725"/>
            <a:chExt cx="9206729" cy="719138"/>
          </a:xfrm>
        </p:grpSpPr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551384" y="4149725"/>
              <a:ext cx="1341992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Visie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Scenario’s &amp; 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Architectuur</a:t>
              </a: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2070731" y="4149725"/>
              <a:ext cx="1341991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Structuur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Processen &amp;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Organisatie</a:t>
              </a:r>
            </a:p>
          </p:txBody>
        </p:sp>
        <p:sp>
          <p:nvSpPr>
            <p:cNvPr id="69" name="Text Box 69"/>
            <p:cNvSpPr txBox="1">
              <a:spLocks noChangeArrowheads="1"/>
            </p:cNvSpPr>
            <p:nvPr/>
          </p:nvSpPr>
          <p:spPr bwMode="auto">
            <a:xfrm>
              <a:off x="1804697" y="4365625"/>
              <a:ext cx="35668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70" name="AutoShape 70"/>
            <p:cNvSpPr>
              <a:spLocks noChangeArrowheads="1"/>
            </p:cNvSpPr>
            <p:nvPr/>
          </p:nvSpPr>
          <p:spPr bwMode="auto">
            <a:xfrm>
              <a:off x="3588108" y="4149725"/>
              <a:ext cx="1341991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Cultuur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Leiderschap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Basiswaarden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3320103" y="4365625"/>
              <a:ext cx="35668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5107454" y="4149725"/>
              <a:ext cx="1341992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Mensen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Competenties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&amp; Vaardigheden</a:t>
              </a:r>
            </a:p>
          </p:txBody>
        </p:sp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4839450" y="4365625"/>
              <a:ext cx="35668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6628771" y="4149725"/>
              <a:ext cx="1341992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Middelen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ICT, Geld,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Faciliteiten</a:t>
              </a:r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6360767" y="4365625"/>
              <a:ext cx="35668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8148119" y="4149725"/>
              <a:ext cx="1341991" cy="719138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9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7" name="Text Box 77"/>
            <p:cNvSpPr txBox="1">
              <a:spLocks noChangeArrowheads="1"/>
            </p:cNvSpPr>
            <p:nvPr/>
          </p:nvSpPr>
          <p:spPr bwMode="auto">
            <a:xfrm>
              <a:off x="7880114" y="4365625"/>
              <a:ext cx="35668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78" name="Text Box 78"/>
            <p:cNvSpPr txBox="1">
              <a:spLocks noChangeArrowheads="1"/>
            </p:cNvSpPr>
            <p:nvPr/>
          </p:nvSpPr>
          <p:spPr bwMode="auto">
            <a:xfrm>
              <a:off x="9401432" y="4359275"/>
              <a:ext cx="35668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9469812" y="4348354"/>
            <a:ext cx="248471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Nutteloosheid</a:t>
            </a:r>
          </a:p>
          <a:p>
            <a:pPr algn="r" eaLnBrk="1" hangingPunct="1">
              <a:spcBef>
                <a:spcPct val="50000"/>
              </a:spcBef>
            </a:pPr>
            <a:r>
              <a:rPr lang="nl-NL" sz="900" dirty="0">
                <a:solidFill>
                  <a:srgbClr val="FF0000"/>
                </a:solidFill>
                <a:latin typeface="+mn-lt"/>
                <a:cs typeface="Arial" charset="0"/>
              </a:rPr>
              <a:t>Geen toegevoegde waarde</a:t>
            </a:r>
          </a:p>
        </p:txBody>
      </p:sp>
      <p:sp>
        <p:nvSpPr>
          <p:cNvPr id="80" name="AutoShape 80"/>
          <p:cNvSpPr>
            <a:spLocks noChangeArrowheads="1"/>
          </p:cNvSpPr>
          <p:nvPr/>
        </p:nvSpPr>
        <p:spPr bwMode="auto">
          <a:xfrm>
            <a:off x="551384" y="5230813"/>
            <a:ext cx="1341992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  <a:cs typeface="Arial" charset="0"/>
              </a:rPr>
              <a:t>Visie</a:t>
            </a:r>
          </a:p>
          <a:p>
            <a:pPr algn="ctr"/>
            <a:r>
              <a:rPr lang="nl-NL" sz="900" i="1" dirty="0">
                <a:solidFill>
                  <a:schemeClr val="bg1"/>
                </a:solidFill>
                <a:cs typeface="Arial" charset="0"/>
              </a:rPr>
              <a:t>Scenario’s &amp; </a:t>
            </a:r>
          </a:p>
          <a:p>
            <a:pPr algn="ctr"/>
            <a:r>
              <a:rPr lang="nl-NL" sz="900" i="1" dirty="0">
                <a:solidFill>
                  <a:schemeClr val="bg1"/>
                </a:solidFill>
                <a:cs typeface="Arial" charset="0"/>
              </a:rPr>
              <a:t>Architectuur</a:t>
            </a:r>
          </a:p>
        </p:txBody>
      </p:sp>
      <p:sp>
        <p:nvSpPr>
          <p:cNvPr id="81" name="AutoShape 81"/>
          <p:cNvSpPr>
            <a:spLocks noChangeArrowheads="1"/>
          </p:cNvSpPr>
          <p:nvPr/>
        </p:nvSpPr>
        <p:spPr bwMode="auto">
          <a:xfrm>
            <a:off x="2070731" y="5230813"/>
            <a:ext cx="1341991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  <a:cs typeface="Arial" charset="0"/>
              </a:rPr>
              <a:t>Structuur</a:t>
            </a:r>
          </a:p>
          <a:p>
            <a:pPr algn="ctr"/>
            <a:r>
              <a:rPr lang="nl-NL" sz="900" i="1" dirty="0">
                <a:solidFill>
                  <a:schemeClr val="bg1"/>
                </a:solidFill>
                <a:cs typeface="Arial" charset="0"/>
              </a:rPr>
              <a:t>Processen &amp; </a:t>
            </a:r>
          </a:p>
          <a:p>
            <a:pPr algn="ctr"/>
            <a:r>
              <a:rPr lang="nl-NL" sz="900" i="1" dirty="0">
                <a:solidFill>
                  <a:schemeClr val="bg1"/>
                </a:solidFill>
                <a:cs typeface="Arial" charset="0"/>
              </a:rPr>
              <a:t>Organisatie</a:t>
            </a:r>
          </a:p>
        </p:txBody>
      </p:sp>
      <p:sp>
        <p:nvSpPr>
          <p:cNvPr id="82" name="Text Box 82"/>
          <p:cNvSpPr txBox="1">
            <a:spLocks noChangeArrowheads="1"/>
          </p:cNvSpPr>
          <p:nvPr/>
        </p:nvSpPr>
        <p:spPr bwMode="auto">
          <a:xfrm>
            <a:off x="1804697" y="5446713"/>
            <a:ext cx="35668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latin typeface="+mn-lt"/>
                <a:cs typeface="Arial" charset="0"/>
              </a:rPr>
              <a:t>+</a:t>
            </a:r>
          </a:p>
        </p:txBody>
      </p:sp>
      <p:sp>
        <p:nvSpPr>
          <p:cNvPr id="83" name="AutoShape 83"/>
          <p:cNvSpPr>
            <a:spLocks noChangeArrowheads="1"/>
          </p:cNvSpPr>
          <p:nvPr/>
        </p:nvSpPr>
        <p:spPr bwMode="auto">
          <a:xfrm>
            <a:off x="3588108" y="5230813"/>
            <a:ext cx="1341991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  <a:cs typeface="Arial" charset="0"/>
              </a:rPr>
              <a:t>Cultuur</a:t>
            </a:r>
          </a:p>
          <a:p>
            <a:pPr algn="ctr"/>
            <a:r>
              <a:rPr lang="nl-NL" sz="900" i="1" dirty="0">
                <a:solidFill>
                  <a:schemeClr val="bg1"/>
                </a:solidFill>
                <a:cs typeface="Arial" charset="0"/>
              </a:rPr>
              <a:t>Leiderschap &amp;</a:t>
            </a:r>
          </a:p>
          <a:p>
            <a:pPr algn="ctr"/>
            <a:r>
              <a:rPr lang="nl-NL" sz="900" i="1" dirty="0">
                <a:solidFill>
                  <a:schemeClr val="bg1"/>
                </a:solidFill>
                <a:cs typeface="Arial" charset="0"/>
              </a:rPr>
              <a:t>Basiswaarden</a:t>
            </a:r>
          </a:p>
        </p:txBody>
      </p:sp>
      <p:sp>
        <p:nvSpPr>
          <p:cNvPr id="84" name="Text Box 84"/>
          <p:cNvSpPr txBox="1">
            <a:spLocks noChangeArrowheads="1"/>
          </p:cNvSpPr>
          <p:nvPr/>
        </p:nvSpPr>
        <p:spPr bwMode="auto">
          <a:xfrm>
            <a:off x="3320103" y="5446713"/>
            <a:ext cx="35668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latin typeface="+mn-lt"/>
                <a:cs typeface="Arial" charset="0"/>
              </a:rPr>
              <a:t>+</a:t>
            </a:r>
          </a:p>
        </p:txBody>
      </p:sp>
      <p:sp>
        <p:nvSpPr>
          <p:cNvPr id="85" name="AutoShape 85"/>
          <p:cNvSpPr>
            <a:spLocks noChangeArrowheads="1"/>
          </p:cNvSpPr>
          <p:nvPr/>
        </p:nvSpPr>
        <p:spPr bwMode="auto">
          <a:xfrm>
            <a:off x="5107454" y="5230813"/>
            <a:ext cx="1341992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cs typeface="Arial" charset="0"/>
              </a:rPr>
              <a:t>Mensen</a:t>
            </a:r>
          </a:p>
          <a:p>
            <a:pPr algn="ctr"/>
            <a:r>
              <a:rPr lang="nl-NL" sz="900" i="1">
                <a:solidFill>
                  <a:schemeClr val="bg1"/>
                </a:solidFill>
                <a:cs typeface="Arial" charset="0"/>
              </a:rPr>
              <a:t>Competenties</a:t>
            </a:r>
          </a:p>
          <a:p>
            <a:pPr algn="ctr"/>
            <a:r>
              <a:rPr lang="nl-NL" sz="900" i="1">
                <a:solidFill>
                  <a:schemeClr val="bg1"/>
                </a:solidFill>
                <a:cs typeface="Arial" charset="0"/>
              </a:rPr>
              <a:t>&amp; Vaardigheden</a:t>
            </a:r>
          </a:p>
        </p:txBody>
      </p: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4839450" y="5446713"/>
            <a:ext cx="35668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latin typeface="+mn-lt"/>
                <a:cs typeface="Arial" charset="0"/>
              </a:rPr>
              <a:t>+</a:t>
            </a:r>
          </a:p>
        </p:txBody>
      </p:sp>
      <p:sp>
        <p:nvSpPr>
          <p:cNvPr id="87" name="AutoShape 87"/>
          <p:cNvSpPr>
            <a:spLocks noChangeArrowheads="1"/>
          </p:cNvSpPr>
          <p:nvPr/>
        </p:nvSpPr>
        <p:spPr bwMode="auto">
          <a:xfrm>
            <a:off x="6628771" y="5230813"/>
            <a:ext cx="1341992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cs typeface="Arial" charset="0"/>
              </a:rPr>
              <a:t>Middelen</a:t>
            </a:r>
          </a:p>
          <a:p>
            <a:pPr algn="ctr"/>
            <a:r>
              <a:rPr lang="nl-NL" sz="900" i="1">
                <a:solidFill>
                  <a:schemeClr val="bg1"/>
                </a:solidFill>
                <a:cs typeface="Arial" charset="0"/>
              </a:rPr>
              <a:t>ICT, Geld, </a:t>
            </a:r>
          </a:p>
          <a:p>
            <a:pPr algn="ctr"/>
            <a:r>
              <a:rPr lang="nl-NL" sz="900" i="1">
                <a:solidFill>
                  <a:schemeClr val="bg1"/>
                </a:solidFill>
                <a:cs typeface="Arial" charset="0"/>
              </a:rPr>
              <a:t>Faciliteiten</a:t>
            </a:r>
          </a:p>
        </p:txBody>
      </p:sp>
      <p:sp>
        <p:nvSpPr>
          <p:cNvPr id="88" name="Text Box 88"/>
          <p:cNvSpPr txBox="1">
            <a:spLocks noChangeArrowheads="1"/>
          </p:cNvSpPr>
          <p:nvPr/>
        </p:nvSpPr>
        <p:spPr bwMode="auto">
          <a:xfrm>
            <a:off x="6360767" y="5446713"/>
            <a:ext cx="35668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latin typeface="+mn-lt"/>
                <a:cs typeface="Arial" charset="0"/>
              </a:rPr>
              <a:t>+</a:t>
            </a:r>
          </a:p>
        </p:txBody>
      </p:sp>
      <p:sp>
        <p:nvSpPr>
          <p:cNvPr id="89" name="AutoShape 89"/>
          <p:cNvSpPr>
            <a:spLocks noChangeArrowheads="1"/>
          </p:cNvSpPr>
          <p:nvPr/>
        </p:nvSpPr>
        <p:spPr bwMode="auto">
          <a:xfrm>
            <a:off x="8148119" y="5230813"/>
            <a:ext cx="1341991" cy="719137"/>
          </a:xfrm>
          <a:prstGeom prst="cube">
            <a:avLst>
              <a:gd name="adj" fmla="val 25000"/>
            </a:avLst>
          </a:prstGeom>
          <a:solidFill>
            <a:srgbClr val="000066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200" b="1">
                <a:solidFill>
                  <a:schemeClr val="bg1"/>
                </a:solidFill>
                <a:cs typeface="Arial" charset="0"/>
              </a:rPr>
              <a:t>Resultaten</a:t>
            </a:r>
          </a:p>
          <a:p>
            <a:pPr algn="ctr"/>
            <a:r>
              <a:rPr lang="nl-NL" sz="900" i="1">
                <a:solidFill>
                  <a:schemeClr val="bg1"/>
                </a:solidFill>
                <a:cs typeface="Arial" charset="0"/>
              </a:rPr>
              <a:t>Producten &amp;</a:t>
            </a:r>
          </a:p>
          <a:p>
            <a:pPr algn="ctr"/>
            <a:r>
              <a:rPr lang="nl-NL" sz="900" i="1">
                <a:solidFill>
                  <a:schemeClr val="bg1"/>
                </a:solidFill>
                <a:cs typeface="Arial" charset="0"/>
              </a:rPr>
              <a:t>Effecten</a:t>
            </a:r>
          </a:p>
        </p:txBody>
      </p: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7880114" y="5446713"/>
            <a:ext cx="35668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latin typeface="+mn-lt"/>
                <a:cs typeface="Arial" charset="0"/>
              </a:rPr>
              <a:t>+</a:t>
            </a:r>
          </a:p>
        </p:txBody>
      </p:sp>
      <p:sp>
        <p:nvSpPr>
          <p:cNvPr id="91" name="Text Box 91"/>
          <p:cNvSpPr txBox="1">
            <a:spLocks noChangeArrowheads="1"/>
          </p:cNvSpPr>
          <p:nvPr/>
        </p:nvSpPr>
        <p:spPr bwMode="auto">
          <a:xfrm>
            <a:off x="9401432" y="5440363"/>
            <a:ext cx="35668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latin typeface="+mn-lt"/>
                <a:cs typeface="Arial" charset="0"/>
              </a:rPr>
              <a:t>=</a:t>
            </a:r>
          </a:p>
        </p:txBody>
      </p: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9469812" y="5148022"/>
            <a:ext cx="23003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Groei en verandering</a:t>
            </a:r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>
            <a:off x="596709" y="5084763"/>
            <a:ext cx="11128081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" name="Tekstvak 1"/>
          <p:cNvSpPr txBox="1">
            <a:spLocks noChangeArrowheads="1"/>
          </p:cNvSpPr>
          <p:nvPr/>
        </p:nvSpPr>
        <p:spPr bwMode="auto">
          <a:xfrm>
            <a:off x="8400256" y="6267334"/>
            <a:ext cx="3791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Nieuwenhuis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(2003)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551384" y="188913"/>
            <a:ext cx="9326272" cy="719137"/>
            <a:chOff x="551384" y="188913"/>
            <a:chExt cx="9326272" cy="719137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551384" y="18891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9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070731" y="18891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  <a:cs typeface="Arial" charset="0"/>
                </a:rPr>
                <a:t>Structuur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Processen &amp; </a:t>
              </a:r>
            </a:p>
            <a:p>
              <a:pPr algn="ctr"/>
              <a:r>
                <a:rPr lang="nl-NL" sz="900" i="1" dirty="0">
                  <a:solidFill>
                    <a:schemeClr val="bg1"/>
                  </a:solidFill>
                  <a:cs typeface="Arial" charset="0"/>
                </a:rPr>
                <a:t>Organisatie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804697" y="40481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solidFill>
                    <a:schemeClr val="bg1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588108" y="18891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Cultuur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Leiderschap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Basiswaarden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320103" y="40481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solidFill>
                    <a:schemeClr val="bg1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07454" y="18891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Mensen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Competenties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&amp; Vaardigheden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839450" y="40481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solidFill>
                    <a:schemeClr val="bg1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6628771" y="188913"/>
              <a:ext cx="1341992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Middelen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ICT, Geld, 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Faciliteiten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360767" y="404813"/>
              <a:ext cx="35668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solidFill>
                    <a:schemeClr val="bg1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8148119" y="188913"/>
              <a:ext cx="1341991" cy="719137"/>
            </a:xfrm>
            <a:prstGeom prst="cube">
              <a:avLst>
                <a:gd name="adj" fmla="val 25000"/>
              </a:avLst>
            </a:prstGeom>
            <a:solidFill>
              <a:srgbClr val="000066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 sz="1200" b="1">
                  <a:solidFill>
                    <a:schemeClr val="bg1"/>
                  </a:solidFill>
                  <a:cs typeface="Arial" charset="0"/>
                </a:rPr>
                <a:t>Resultaten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Producten &amp;</a:t>
              </a:r>
            </a:p>
            <a:p>
              <a:pPr algn="ctr"/>
              <a:r>
                <a:rPr lang="nl-NL" sz="900" i="1">
                  <a:solidFill>
                    <a:schemeClr val="bg1"/>
                  </a:solidFill>
                  <a:cs typeface="Arial" charset="0"/>
                </a:rPr>
                <a:t>Effecten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7880114" y="40481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solidFill>
                    <a:schemeClr val="bg1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401432" y="398463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>
                  <a:solidFill>
                    <a:schemeClr val="bg1"/>
                  </a:solidFill>
                  <a:latin typeface="+mn-lt"/>
                  <a:cs typeface="Arial" charset="0"/>
                </a:rPr>
                <a:t>=</a:t>
              </a:r>
            </a:p>
          </p:txBody>
        </p:sp>
        <p:sp>
          <p:nvSpPr>
            <p:cNvPr id="95" name="Text Box 26"/>
            <p:cNvSpPr txBox="1">
              <a:spLocks noChangeArrowheads="1"/>
            </p:cNvSpPr>
            <p:nvPr/>
          </p:nvSpPr>
          <p:spPr bwMode="auto">
            <a:xfrm>
              <a:off x="9520975" y="438944"/>
              <a:ext cx="35668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NL" dirty="0">
                  <a:latin typeface="+mn-lt"/>
                  <a:cs typeface="Arial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359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40" grpId="0"/>
      <p:bldP spid="53" grpId="0"/>
      <p:bldP spid="66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Pauze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467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Presentatie </a:t>
            </a:r>
            <a:r>
              <a:rPr lang="nl-NL" dirty="0" smtClean="0"/>
              <a:t>binnenring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Jan </a:t>
            </a:r>
            <a:r>
              <a:rPr lang="nl-NL" dirty="0" err="1" smtClean="0"/>
              <a:t>Noeverman</a:t>
            </a:r>
            <a:endParaRPr lang="nl-NL" dirty="0" smtClean="0"/>
          </a:p>
          <a:p>
            <a:r>
              <a:rPr lang="nl-NL" dirty="0" smtClean="0"/>
              <a:t>Saxion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50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Kennismarkt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582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van de volgende 12 vragen uit het protocol vindt je het moeilijkste te beantwoorden?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9527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Opzet Kennismarkt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Ronde 1</a:t>
            </a:r>
          </a:p>
          <a:p>
            <a:pPr lvl="1"/>
            <a:r>
              <a:rPr lang="nl-NL" dirty="0" smtClean="0"/>
              <a:t>De linkerhelft van de zaal zijn de vragers. Ga zitten bij een vraag die je lastig vindt</a:t>
            </a:r>
          </a:p>
          <a:p>
            <a:pPr lvl="1"/>
            <a:r>
              <a:rPr lang="nl-NL" dirty="0" smtClean="0"/>
              <a:t>De rechterhelft van de zaal zijn de aanbieders. Ga zitten bij een vraag die jouw opleiding al redelijk goed heeft beantwoord.</a:t>
            </a:r>
          </a:p>
          <a:p>
            <a:r>
              <a:rPr lang="nl-NL" dirty="0" smtClean="0"/>
              <a:t>Ronde 2</a:t>
            </a:r>
          </a:p>
          <a:p>
            <a:pPr lvl="1"/>
            <a:r>
              <a:rPr lang="nl-NL" dirty="0"/>
              <a:t>De </a:t>
            </a:r>
            <a:r>
              <a:rPr lang="nl-NL" dirty="0" smtClean="0"/>
              <a:t>rechterhelft </a:t>
            </a:r>
            <a:r>
              <a:rPr lang="nl-NL" dirty="0"/>
              <a:t>van de zaal zijn de vragers. Ga zitten bij een vraag die je lastig vindt</a:t>
            </a:r>
          </a:p>
          <a:p>
            <a:pPr lvl="1"/>
            <a:r>
              <a:rPr lang="nl-NL" dirty="0"/>
              <a:t>De </a:t>
            </a:r>
            <a:r>
              <a:rPr lang="nl-NL" dirty="0" smtClean="0"/>
              <a:t>linkerhelft </a:t>
            </a:r>
            <a:r>
              <a:rPr lang="nl-NL" dirty="0"/>
              <a:t>van de zaal zijn de aanbieders. Ga zitten bij een vraag die jouw opleiding al redelijk goed heeft beantwoord.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4165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Aftrapactiviteit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095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093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Website Vereniging Hogescholen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636912"/>
            <a:ext cx="11233248" cy="3705820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sz="3200" dirty="0" smtClean="0">
                <a:hlinkClick r:id="rId2"/>
              </a:rPr>
              <a:t>http://www.vereniginghogescholen.nl/onderwijs/1687-project-pilot-protocol-afstuderen</a:t>
            </a:r>
            <a:endParaRPr lang="nl-NL" sz="3200" dirty="0" smtClean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5178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Methodisch gebruik van het Protocol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02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412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14462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altLang="nl-NL" sz="4000">
                <a:solidFill>
                  <a:srgbClr val="FFFFFF"/>
                </a:solidFill>
              </a:rPr>
              <a:t>De twaalf vragen</a:t>
            </a:r>
          </a:p>
          <a:p>
            <a:pPr marL="0" indent="0">
              <a:buNone/>
            </a:pPr>
            <a:r>
              <a:rPr lang="nl-NL" altLang="nl-NL" sz="4000">
                <a:solidFill>
                  <a:srgbClr val="FFFFFF"/>
                </a:solidFill>
              </a:rPr>
              <a:t>uit het protocol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11901" y="188914"/>
            <a:ext cx="4608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80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80" charset="2"/>
              <a:buChar char="n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80" charset="2"/>
              <a:buChar char="n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80" charset="2"/>
              <a:buChar char="n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Zapf Dingbats" pitchFamily="80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0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0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0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0" charset="2"/>
              <a:buChar char="n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400">
              <a:solidFill>
                <a:schemeClr val="tx1"/>
              </a:solidFill>
            </a:endParaRPr>
          </a:p>
        </p:txBody>
      </p:sp>
      <p:pic>
        <p:nvPicPr>
          <p:cNvPr id="17415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98" y="548680"/>
            <a:ext cx="4387850" cy="61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62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Vraagstellingen</a:t>
            </a:r>
            <a:endParaRPr lang="en-US" altLang="nl-NL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smtClean="0"/>
          </a:p>
          <a:p>
            <a:r>
              <a:rPr lang="nl-NL" smtClean="0"/>
              <a:t>Wat hebben hbo-opleidingen nodig om het protocol afstuderen succesvol te kunnen implementeren?</a:t>
            </a:r>
          </a:p>
          <a:p>
            <a:endParaRPr lang="nl-NL" smtClean="0"/>
          </a:p>
          <a:p>
            <a:r>
              <a:rPr lang="nl-NL" smtClean="0"/>
              <a:t>Op welke wijze worden de vragen uit het protocol beantwoord en tot welke (her) ontwerpen van het afstudeerprogramma leidt dat?</a:t>
            </a:r>
          </a:p>
          <a:p>
            <a:endParaRPr lang="nl-NL" smtClean="0"/>
          </a:p>
          <a:p>
            <a:r>
              <a:rPr lang="nl-NL" smtClean="0"/>
              <a:t>Op welke wijze is participatief ontwerpgericht onderzoek mogelijk in het hbo dat zowel kennis oplevert als stimulerend werkt op de verandering?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734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Deelnemers binnenring: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34996"/>
              </p:ext>
            </p:extLst>
          </p:nvPr>
        </p:nvGraphicFramePr>
        <p:xfrm>
          <a:off x="1155700" y="2603500"/>
          <a:ext cx="8761412" cy="395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147"/>
                <a:gridCol w="5189265"/>
              </a:tblGrid>
              <a:tr h="316224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Hogeschool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Opleiding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5017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Hanze Hogeschool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Logopedie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5017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Hanze Hogeschool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Werkbouwkunde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Hanze Hogeschool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Minerva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316224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Hogeschool Rotterdam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Willem de Kooning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5017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Hogeschool van Amsterdam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Social</a:t>
                      </a:r>
                      <a:r>
                        <a:rPr lang="nl-NL" sz="1400" dirty="0" smtClean="0"/>
                        <a:t> </a:t>
                      </a:r>
                      <a:r>
                        <a:rPr lang="nl-NL" sz="1400" dirty="0" err="1" smtClean="0"/>
                        <a:t>work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501759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Inholland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Facility Management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5017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Saxion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Bedrijfseconomie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  <a:tr h="50175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Zuyd Hogeschool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Hogere juridisch opleiding</a:t>
                      </a:r>
                      <a:endParaRPr lang="nl-NL" sz="1400" dirty="0"/>
                    </a:p>
                  </a:txBody>
                  <a:tcPr marL="102072" marR="102072"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25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niveaus van implementeren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0584" t="44444" r="34247"/>
          <a:stretch/>
        </p:blipFill>
        <p:spPr>
          <a:xfrm>
            <a:off x="1775520" y="2852936"/>
            <a:ext cx="3312366" cy="3312368"/>
          </a:xfrm>
        </p:spPr>
      </p:pic>
      <p:sp>
        <p:nvSpPr>
          <p:cNvPr id="5" name="TextBox 4"/>
          <p:cNvSpPr txBox="1"/>
          <p:nvPr/>
        </p:nvSpPr>
        <p:spPr>
          <a:xfrm>
            <a:off x="5087886" y="2996952"/>
            <a:ext cx="66247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Protocol methodisch implementeren en de effecten en ervaringen onderzoeken en vastleggen</a:t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Protocol methodisch implementeren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dirty="0" smtClean="0"/>
              <a:t>Protocol gebruiken in onderwijs ontwikkeling en kwaliteitsbewaking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920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Methodisch implementeren van het protocol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 bwMode="auto">
          <a:xfrm>
            <a:off x="2567608" y="2997005"/>
            <a:ext cx="1417336" cy="936670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1.</a:t>
            </a:r>
          </a:p>
          <a:p>
            <a:pPr algn="ctr"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DIAGNOSE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97547" y="2996953"/>
            <a:ext cx="1866609" cy="936723"/>
            <a:chOff x="2382722" y="2996953"/>
            <a:chExt cx="2413115" cy="936723"/>
          </a:xfrm>
        </p:grpSpPr>
        <p:sp>
          <p:nvSpPr>
            <p:cNvPr id="7" name="Rechthoek 6"/>
            <p:cNvSpPr/>
            <p:nvPr/>
          </p:nvSpPr>
          <p:spPr bwMode="auto">
            <a:xfrm>
              <a:off x="2964383" y="2996953"/>
              <a:ext cx="1831454" cy="93672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2.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VERBETER-PLAN</a:t>
              </a:r>
            </a:p>
          </p:txBody>
        </p:sp>
        <p:cxnSp>
          <p:nvCxnSpPr>
            <p:cNvPr id="28" name="Rechte verbindingslijn met pijl 27"/>
            <p:cNvCxnSpPr>
              <a:stCxn id="5" idx="3"/>
              <a:endCxn id="7" idx="1"/>
            </p:cNvCxnSpPr>
            <p:nvPr/>
          </p:nvCxnSpPr>
          <p:spPr bwMode="auto">
            <a:xfrm flipV="1">
              <a:off x="2382722" y="3465315"/>
              <a:ext cx="581661" cy="25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5876761" y="2996952"/>
            <a:ext cx="1866932" cy="936625"/>
            <a:chOff x="4795837" y="2996952"/>
            <a:chExt cx="2413533" cy="936625"/>
          </a:xfrm>
        </p:grpSpPr>
        <p:sp>
          <p:nvSpPr>
            <p:cNvPr id="9" name="Rechthoek 8"/>
            <p:cNvSpPr/>
            <p:nvPr/>
          </p:nvSpPr>
          <p:spPr bwMode="auto">
            <a:xfrm>
              <a:off x="5377916" y="2996952"/>
              <a:ext cx="1831454" cy="93662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3.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IMPLEMEN-TATIE</a:t>
              </a:r>
            </a:p>
          </p:txBody>
        </p:sp>
        <p:cxnSp>
          <p:nvCxnSpPr>
            <p:cNvPr id="30" name="Rechte verbindingslijn met pijl 29"/>
            <p:cNvCxnSpPr>
              <a:stCxn id="7" idx="3"/>
              <a:endCxn id="9" idx="1"/>
            </p:cNvCxnSpPr>
            <p:nvPr/>
          </p:nvCxnSpPr>
          <p:spPr bwMode="auto">
            <a:xfrm flipV="1">
              <a:off x="4795837" y="3465265"/>
              <a:ext cx="582079" cy="5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7756307" y="2996953"/>
            <a:ext cx="1868085" cy="936723"/>
            <a:chOff x="7209370" y="2996953"/>
            <a:chExt cx="2415024" cy="936723"/>
          </a:xfrm>
        </p:grpSpPr>
        <p:sp>
          <p:nvSpPr>
            <p:cNvPr id="10" name="Rechthoek 9"/>
            <p:cNvSpPr/>
            <p:nvPr/>
          </p:nvSpPr>
          <p:spPr bwMode="auto">
            <a:xfrm>
              <a:off x="7792940" y="2996953"/>
              <a:ext cx="1831454" cy="93672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nl-NL" sz="1400" dirty="0" smtClean="0">
                  <a:solidFill>
                    <a:schemeClr val="tx1"/>
                  </a:solidFill>
                </a:rPr>
                <a:t>4.</a:t>
              </a:r>
            </a:p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nl-NL" sz="1400" dirty="0" smtClean="0">
                  <a:solidFill>
                    <a:schemeClr val="tx1"/>
                  </a:solidFill>
                </a:rPr>
                <a:t>EVALUATIE</a:t>
              </a:r>
            </a:p>
          </p:txBody>
        </p:sp>
        <p:cxnSp>
          <p:nvCxnSpPr>
            <p:cNvPr id="32" name="Rechte verbindingslijn met pijl 31"/>
            <p:cNvCxnSpPr>
              <a:stCxn id="9" idx="3"/>
              <a:endCxn id="10" idx="1"/>
            </p:cNvCxnSpPr>
            <p:nvPr/>
          </p:nvCxnSpPr>
          <p:spPr bwMode="auto">
            <a:xfrm>
              <a:off x="7209370" y="3465265"/>
              <a:ext cx="583570" cy="5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ight Arrow 3"/>
          <p:cNvSpPr/>
          <p:nvPr/>
        </p:nvSpPr>
        <p:spPr>
          <a:xfrm>
            <a:off x="550419" y="5085184"/>
            <a:ext cx="9073975" cy="576064"/>
          </a:xfrm>
          <a:prstGeom prst="rightArrow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Ontwikkeling van het teamleren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50419" y="4293096"/>
            <a:ext cx="9073975" cy="576064"/>
          </a:xfrm>
          <a:prstGeom prst="rightArrow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Ontwikkeling van de ontwerpdeskundigheid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hthoek 8"/>
          <p:cNvSpPr/>
          <p:nvPr/>
        </p:nvSpPr>
        <p:spPr bwMode="auto">
          <a:xfrm>
            <a:off x="9781931" y="2996952"/>
            <a:ext cx="2016223" cy="3672408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(her)ontworpen afstudeer-programma</a:t>
            </a:r>
            <a:br>
              <a:rPr kumimoji="0" lang="nl-N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nl-NL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400" dirty="0" smtClean="0">
                <a:solidFill>
                  <a:schemeClr val="tx1"/>
                </a:solidFill>
              </a:rPr>
              <a:t>Verhoogde </a:t>
            </a:r>
            <a:r>
              <a:rPr lang="nl-NL" sz="1400" dirty="0" err="1" smtClean="0">
                <a:solidFill>
                  <a:schemeClr val="tx1"/>
                </a:solidFill>
              </a:rPr>
              <a:t>ontwerpdes</a:t>
            </a:r>
            <a:r>
              <a:rPr lang="nl-NL" sz="1400" dirty="0" smtClean="0">
                <a:solidFill>
                  <a:schemeClr val="tx1"/>
                </a:solidFill>
              </a:rPr>
              <a:t>-kundigheid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400" dirty="0" smtClean="0">
                <a:solidFill>
                  <a:schemeClr val="tx1"/>
                </a:solidFill>
              </a:rPr>
              <a:t>Verhoogd vermogen als team te ontwerpen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Succesvolle verandering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550419" y="5805264"/>
            <a:ext cx="9073975" cy="576064"/>
          </a:xfrm>
          <a:prstGeom prst="rightArrow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Veranderproces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hthoek 4"/>
          <p:cNvSpPr/>
          <p:nvPr/>
        </p:nvSpPr>
        <p:spPr bwMode="auto">
          <a:xfrm>
            <a:off x="487432" y="2996952"/>
            <a:ext cx="1504112" cy="936670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VOOR-BEREIDING</a:t>
            </a:r>
          </a:p>
        </p:txBody>
      </p:sp>
      <p:cxnSp>
        <p:nvCxnSpPr>
          <p:cNvPr id="21" name="Rechte verbindingslijn met pijl 27"/>
          <p:cNvCxnSpPr>
            <a:stCxn id="19" idx="3"/>
            <a:endCxn id="5" idx="1"/>
          </p:cNvCxnSpPr>
          <p:nvPr/>
        </p:nvCxnSpPr>
        <p:spPr bwMode="auto">
          <a:xfrm>
            <a:off x="1991544" y="3465287"/>
            <a:ext cx="576064" cy="53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8945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5658</TotalTime>
  <Words>1235</Words>
  <Application>Microsoft Office PowerPoint</Application>
  <PresentationFormat>Widescreen</PresentationFormat>
  <Paragraphs>371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Verdana</vt:lpstr>
      <vt:lpstr>Wingdings 2</vt:lpstr>
      <vt:lpstr>Wingdings 3</vt:lpstr>
      <vt:lpstr>HDOfficeLightV0</vt:lpstr>
      <vt:lpstr>1_HDOfficeLightV0</vt:lpstr>
      <vt:lpstr>Ion Boardroom</vt:lpstr>
      <vt:lpstr>Welkom!</vt:lpstr>
      <vt:lpstr>Agenda</vt:lpstr>
      <vt:lpstr>Aftrapactiviteit</vt:lpstr>
      <vt:lpstr>Methodisch gebruik van het Protocol</vt:lpstr>
      <vt:lpstr>PowerPoint Presentation</vt:lpstr>
      <vt:lpstr>Vraagstellingen</vt:lpstr>
      <vt:lpstr>Deelnemers binnenring:</vt:lpstr>
      <vt:lpstr>3 niveaus van implementeren</vt:lpstr>
      <vt:lpstr>Methodisch implementeren van het protocol</vt:lpstr>
      <vt:lpstr>Voorbereiding (1)</vt:lpstr>
      <vt:lpstr>Voorbereiding (2)</vt:lpstr>
      <vt:lpstr>Diagnose (1)</vt:lpstr>
      <vt:lpstr>Conceptuele model</vt:lpstr>
      <vt:lpstr>Diagnose (2)</vt:lpstr>
      <vt:lpstr>Verbeterplan</vt:lpstr>
      <vt:lpstr>Redeneerketen “opstellen van een visiedocument afstuderen”</vt:lpstr>
      <vt:lpstr>Redeneerketen “training examinatoren”</vt:lpstr>
      <vt:lpstr>Verbeterplan (2)</vt:lpstr>
      <vt:lpstr>Implementatie</vt:lpstr>
      <vt:lpstr>Evaluatie</vt:lpstr>
      <vt:lpstr>Ontwikkeling ontwerpdeskundigheid</vt:lpstr>
      <vt:lpstr>Ontwikkeling teamleren</vt:lpstr>
      <vt:lpstr>Veranderproces </vt:lpstr>
      <vt:lpstr>PowerPoint Presentation</vt:lpstr>
      <vt:lpstr>Pauze</vt:lpstr>
      <vt:lpstr>Presentatie binnenring </vt:lpstr>
      <vt:lpstr>Kennismarkt</vt:lpstr>
      <vt:lpstr>Vraag</vt:lpstr>
      <vt:lpstr>Opzet Kennismarkt</vt:lpstr>
      <vt:lpstr>Slot</vt:lpstr>
      <vt:lpstr>Website Vereniging Hogescholen</vt:lpstr>
    </vt:vector>
  </TitlesOfParts>
  <Company>ZUYDHogeschool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Louppen, MGH (Gerty)</dc:creator>
  <cp:lastModifiedBy>Office</cp:lastModifiedBy>
  <cp:revision>285</cp:revision>
  <cp:lastPrinted>2015-09-29T06:52:44Z</cp:lastPrinted>
  <dcterms:created xsi:type="dcterms:W3CDTF">2015-01-29T11:34:06Z</dcterms:created>
  <dcterms:modified xsi:type="dcterms:W3CDTF">2015-09-29T06:55:37Z</dcterms:modified>
</cp:coreProperties>
</file>